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4"/>
  </p:sldMasterIdLst>
  <p:notesMasterIdLst>
    <p:notesMasterId r:id="rId20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1" roundtripDataSignature="AMtx7mivHn4xReHxqyOYWxxdjgNJ+rKYh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512349-2F5B-436F-B464-0B33C460DC1A}" v="11" dt="2022-02-07T11:56:51.4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1" d="100"/>
          <a:sy n="31" d="100"/>
        </p:scale>
        <p:origin x="8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customschemas.google.com/relationships/presentationmetadata" Target="meta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itaniemi Siiri" userId="b613e59b-4dc0-4e7d-a5d7-ab492795c13c" providerId="ADAL" clId="{65512349-2F5B-436F-B464-0B33C460DC1A}"/>
    <pc:docChg chg="modSld">
      <pc:chgData name="Seitaniemi Siiri" userId="b613e59b-4dc0-4e7d-a5d7-ab492795c13c" providerId="ADAL" clId="{65512349-2F5B-436F-B464-0B33C460DC1A}" dt="2022-02-07T11:56:51.405" v="11"/>
      <pc:docMkLst>
        <pc:docMk/>
      </pc:docMkLst>
      <pc:sldChg chg="modSp">
        <pc:chgData name="Seitaniemi Siiri" userId="b613e59b-4dc0-4e7d-a5d7-ab492795c13c" providerId="ADAL" clId="{65512349-2F5B-436F-B464-0B33C460DC1A}" dt="2022-02-07T11:55:32.909" v="2" actId="20577"/>
        <pc:sldMkLst>
          <pc:docMk/>
          <pc:sldMk cId="0" sldId="263"/>
        </pc:sldMkLst>
        <pc:spChg chg="mod">
          <ac:chgData name="Seitaniemi Siiri" userId="b613e59b-4dc0-4e7d-a5d7-ab492795c13c" providerId="ADAL" clId="{65512349-2F5B-436F-B464-0B33C460DC1A}" dt="2022-02-07T11:55:32.909" v="2" actId="20577"/>
          <ac:spMkLst>
            <pc:docMk/>
            <pc:sldMk cId="0" sldId="263"/>
            <ac:spMk id="138" creationId="{00000000-0000-0000-0000-000000000000}"/>
          </ac:spMkLst>
        </pc:spChg>
      </pc:sldChg>
      <pc:sldChg chg="modSp mod modAnim">
        <pc:chgData name="Seitaniemi Siiri" userId="b613e59b-4dc0-4e7d-a5d7-ab492795c13c" providerId="ADAL" clId="{65512349-2F5B-436F-B464-0B33C460DC1A}" dt="2022-02-07T11:56:41.230" v="7"/>
        <pc:sldMkLst>
          <pc:docMk/>
          <pc:sldMk cId="0" sldId="269"/>
        </pc:sldMkLst>
        <pc:spChg chg="mod">
          <ac:chgData name="Seitaniemi Siiri" userId="b613e59b-4dc0-4e7d-a5d7-ab492795c13c" providerId="ADAL" clId="{65512349-2F5B-436F-B464-0B33C460DC1A}" dt="2022-02-07T11:56:10.517" v="3" actId="20577"/>
          <ac:spMkLst>
            <pc:docMk/>
            <pc:sldMk cId="0" sldId="269"/>
            <ac:spMk id="188" creationId="{00000000-0000-0000-0000-000000000000}"/>
          </ac:spMkLst>
        </pc:spChg>
      </pc:sldChg>
      <pc:sldChg chg="modAnim">
        <pc:chgData name="Seitaniemi Siiri" userId="b613e59b-4dc0-4e7d-a5d7-ab492795c13c" providerId="ADAL" clId="{65512349-2F5B-436F-B464-0B33C460DC1A}" dt="2022-02-07T11:56:51.405" v="11"/>
        <pc:sldMkLst>
          <pc:docMk/>
          <pc:sldMk cId="0" sldId="27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b2a0ff99a7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gb2a0ff99a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e74db5cc50_0_7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6" name="Google Shape;156;ge74db5cc50_0_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e74db5cc50_0_88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3" name="Google Shape;163;ge74db5cc50_0_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e74db5cc50_0_9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0" name="Google Shape;170;ge74db5cc50_0_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e74db5cc50_0_10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7" name="Google Shape;177;ge74db5cc50_0_1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e74db5cc50_0_109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4" name="Google Shape;184;ge74db5cc50_0_1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e74db5cc50_0_11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1" name="Google Shape;191;ge74db5cc50_0_1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c48a9d6347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" name="Google Shape;90;gc48a9d634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e74db5cc50_0_1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7" name="Google Shape;97;ge74db5cc50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e74db5cc50_0_3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5" name="Google Shape;105;ge74db5cc50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e74db5cc50_0_2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3" name="Google Shape;113;ge74db5cc50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e74db5cc50_0_39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0" name="Google Shape;120;ge74db5cc50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e74db5cc50_0_4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7" name="Google Shape;127;ge74db5cc50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e74db5cc50_0_6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4" name="Google Shape;134;ge74db5cc50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e74db5cc50_0_6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1" name="Google Shape;141;ge74db5cc50_0_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Arial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Arial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0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10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10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10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10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1" name="Google Shape;31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35;p13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3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3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Arial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13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Arial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39" name="Google Shape;39;p13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0" name="Google Shape;40;p13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1" name="Google Shape;41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2" name="Google Shape;42;p13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7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46;p7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8" name="Google Shape;48;p7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50" name="Google Shape;50;p7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8" name="Google Shape;58;p9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63" name="Google Shape;63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2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3" name="Google Shape;73;p12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2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7" name="Google Shape;77;p12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b2a0ff99a7_0_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Arial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Relatiivipronominit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gb2a0ff99a7_0_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0"/>
                  </a:ext>
                </a:extLst>
              </a:rPr>
              <a:t>Module 4 Grammar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gb2a0ff99a7_0_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Arial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New Insights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e74db5cc50_0_7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"/>
                  </a:ext>
                </a:extLst>
              </a:rPr>
              <a:t>That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ge74db5cc50_0_7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60" name="Google Shape;160;ge74db5cc50_0_7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It’s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people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b="1" dirty="0" err="1"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love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matter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.</a:t>
            </a:r>
            <a:endParaRPr sz="54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She’s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best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thing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b="1" dirty="0" err="1"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could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happened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to me.</a:t>
            </a:r>
            <a:endParaRPr sz="54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All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b="1" dirty="0" err="1"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wants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is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another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go.</a:t>
            </a:r>
            <a:endParaRPr sz="54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endParaRPr sz="5400" dirty="0">
              <a:latin typeface="Calibri"/>
              <a:ea typeface="Calibri"/>
              <a:cs typeface="Calibri"/>
              <a:sym typeface="Calibri"/>
            </a:endParaRPr>
          </a:p>
          <a:p>
            <a:pPr marL="533400" lvl="0" indent="-5334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sz="5400" b="1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5400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voi viitata niin ihmisiin kuin asioihin tai esineisiin.</a:t>
            </a:r>
            <a:endParaRPr sz="5400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3340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Se on erityisen yleinen, jos korrelaattina on:</a:t>
            </a:r>
            <a:endParaRPr sz="5400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 b="1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all</a:t>
            </a:r>
            <a:r>
              <a:rPr lang="fi-FI" sz="5400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5400" b="1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little</a:t>
            </a:r>
            <a:r>
              <a:rPr lang="fi-FI" sz="5400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5400" b="1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much</a:t>
            </a:r>
            <a:r>
              <a:rPr lang="fi-FI" sz="5400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5400" b="1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few</a:t>
            </a:r>
            <a:r>
              <a:rPr lang="fi-FI" sz="5400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5400" b="1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thing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-loppuinen pronomini, superlatiivi, järjestysluku, </a:t>
            </a:r>
            <a:r>
              <a:rPr lang="fi-FI" sz="5400" b="1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first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5400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last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5400" b="1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only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sz="5400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e74db5cc50_0_8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What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ge74db5cc50_0_8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67" name="Google Shape;167;ge74db5cc50_0_8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Tell me </a:t>
            </a:r>
            <a:r>
              <a:rPr lang="fi-FI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</a:t>
            </a:r>
            <a:r>
              <a:rPr lang="fi-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they said.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</a:t>
            </a:r>
            <a:r>
              <a:rPr lang="fi-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happened was an accident. 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endParaRPr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04850" lvl="0" indent="-7048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What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-pronominilla ei ole korrelaattia.</a:t>
            </a:r>
            <a:endParaRPr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04850" lvl="0" indent="-704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Se ikään kuin sisältää korrelaatin (</a:t>
            </a:r>
            <a:r>
              <a:rPr lang="fi-FI" i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se mitä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). </a:t>
            </a:r>
            <a:endParaRPr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04850" lvl="0" indent="-704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What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on paljon harvinaisempi kuin suomen </a:t>
            </a:r>
            <a:r>
              <a:rPr lang="fi-FI" i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mikä, mitä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e74db5cc50_0_9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Where, when, why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ge74db5cc50_0_9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74" name="Google Shape;174;ge74db5cc50_0_9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is </a:t>
            </a: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station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1" dirty="0" err="1">
                <a:latin typeface="Calibri"/>
                <a:ea typeface="Calibri"/>
                <a:cs typeface="Calibri"/>
                <a:sym typeface="Calibri"/>
              </a:rPr>
              <a:t>where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get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off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can’t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remember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year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1" dirty="0" err="1">
                <a:latin typeface="Calibri"/>
                <a:ea typeface="Calibri"/>
                <a:cs typeface="Calibri"/>
                <a:sym typeface="Calibri"/>
              </a:rPr>
              <a:t>when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it </a:t>
            </a: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happened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He </a:t>
            </a: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wouldn’t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tell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us </a:t>
            </a: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reason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1" dirty="0" err="1">
                <a:latin typeface="Calibri"/>
                <a:ea typeface="Calibri"/>
                <a:cs typeface="Calibri"/>
                <a:sym typeface="Calibri"/>
              </a:rPr>
              <a:t>why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he </a:t>
            </a: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did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it. 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704850" lvl="0" indent="-7048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b="1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Where</a:t>
            </a:r>
            <a:r>
              <a:rPr lang="fi-FI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b="1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when</a:t>
            </a:r>
            <a:r>
              <a:rPr lang="fi-FI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ja </a:t>
            </a:r>
            <a:r>
              <a:rPr lang="fi-FI" b="1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why</a:t>
            </a:r>
            <a:r>
              <a:rPr lang="fi-FI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ovat joskus relatiivilauseissa. </a:t>
            </a:r>
            <a:endParaRPr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04850" lvl="0" indent="-704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Ne voidaan normaalisti korvata ilmauksilla </a:t>
            </a:r>
            <a:r>
              <a:rPr lang="fi-FI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in </a:t>
            </a:r>
            <a:r>
              <a:rPr lang="fi-FI" b="1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which</a:t>
            </a:r>
            <a:r>
              <a:rPr lang="fi-FI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, for </a:t>
            </a:r>
            <a:r>
              <a:rPr lang="fi-FI" b="1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which</a:t>
            </a:r>
            <a:r>
              <a:rPr lang="fi-FI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jne. </a:t>
            </a:r>
            <a:endParaRPr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e74db5cc50_0_102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Relatiivipronominin poisjättö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ge74db5cc50_0_10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81" name="Google Shape;181;ge74db5cc50_0_102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She’s the one who told the secret to me.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She’s the one (who) I told the secret to. 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She’s the one to whom I told the secret. 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704850" lvl="0" indent="-7048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Relatiivipronomini jää usein pois, jos se on objekti (kohde).</a:t>
            </a:r>
            <a:endParaRPr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04850" lvl="0" indent="-704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Se ei voi jäädä pois, jos se on relatiivilauseen subjekti. </a:t>
            </a:r>
            <a:endParaRPr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04850" lvl="0" indent="-704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Preposition jälkeen sitä ei voi jättää pois. </a:t>
            </a:r>
            <a:endParaRPr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04850" lvl="0" indent="-704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Kielikorva auttaa tässä hyvin!</a:t>
            </a:r>
            <a:endParaRPr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e74db5cc50_0_109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Practise.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ge74db5cc50_0_10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88" name="Google Shape;188;ge74db5cc50_0_109"/>
          <p:cNvSpPr txBox="1">
            <a:spLocks noGrp="1"/>
          </p:cNvSpPr>
          <p:nvPr>
            <p:ph type="body" idx="1"/>
          </p:nvPr>
        </p:nvSpPr>
        <p:spPr>
          <a:xfrm>
            <a:off x="1676400" y="2785050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1. Asiakas, joka on kohtelias, saa yleensä hyvää palvelua.</a:t>
            </a:r>
            <a:endParaRPr sz="54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customer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who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is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polite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often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gets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good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service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5400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2. Muistatko elokuvan, joka kuvattiin täällä?</a:t>
            </a:r>
            <a:endParaRPr sz="54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remember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film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which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shot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here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sz="5400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3. Ihmiset, joiden vaatteet ovat kuluneita, eivät ole aina köyhiä.</a:t>
            </a:r>
            <a:endParaRPr sz="54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People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whose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clothes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worn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-out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always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poor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sz="5400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4. Kuka oli tuo henkilö, jolle hymyilit?</a:t>
            </a:r>
            <a:endParaRPr sz="54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Who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person (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who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)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smiled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at?								(/at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whom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smiled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?)</a:t>
            </a:r>
            <a:endParaRPr sz="5400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e74db5cc50_0_11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Practise.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ge74db5cc50_0_11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95" name="Google Shape;195;ge74db5cc50_0_116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5. Kaikkea, mitä sanotte, voidaan käyttää teitä vastaan. </a:t>
            </a:r>
            <a:endParaRPr sz="54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All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)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say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used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against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sz="5400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6. Siellä ei ollut paljoa, mitä olisimme voineet syödä. </a:t>
            </a:r>
            <a:endParaRPr sz="54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wasn’t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much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which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)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could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eaten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sz="5400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7. Se, mitä sinulle tehtiin, oli todella väärin.</a:t>
            </a:r>
            <a:endParaRPr sz="54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What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done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really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wrong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5400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8. Myöhästyin bussista, mikä ei ollut yllätys. </a:t>
            </a:r>
            <a:endParaRPr sz="54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missed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bus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which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wasn’t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5400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surprise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sz="5400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c48a9d6347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Relatiivipronominit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gc48a9d6347_0_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94" name="Google Shape;94;gc48a9d6347_0_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Where is the man </a:t>
            </a:r>
            <a:r>
              <a:rPr lang="fi-FI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who</a:t>
            </a:r>
            <a:r>
              <a:rPr lang="fi-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sold you the ticket?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04850" lvl="0" indent="-7048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Relatiivilause määrittää osaa päälauseesta tai joskus koko 	päälausetta.</a:t>
            </a:r>
            <a:endParaRPr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04850" lvl="0" indent="-704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Suomessa </a:t>
            </a:r>
            <a:r>
              <a:rPr lang="fi-FI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relatiivipronomineja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on kaksi (joka, mikä), 	englannissa monta erilaista. </a:t>
            </a:r>
            <a:endParaRPr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04850" lvl="0" indent="-704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Korrelaatti on se, johon relatiivilause viittaa. </a:t>
            </a:r>
            <a:endParaRPr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e74db5cc50_0_15"/>
          <p:cNvSpPr txBox="1">
            <a:spLocks noGrp="1"/>
          </p:cNvSpPr>
          <p:nvPr>
            <p:ph type="title"/>
          </p:nvPr>
        </p:nvSpPr>
        <p:spPr>
          <a:xfrm>
            <a:off x="1677600" y="730250"/>
            <a:ext cx="21031200" cy="26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Relatiivipronominit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ge74db5cc50_0_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01" name="Google Shape;101;ge74db5cc50_0_15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500" cy="833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704850" lvl="0" indent="-7048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Mitä relatiivipronomineja 	löydät esimerkeistä?</a:t>
            </a:r>
            <a:endParaRPr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I need somebody who can help me.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Is this the key which was lost?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While there I met other young people most of whom were from Canada. 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ge74db5cc50_0_15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500" cy="833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Where are the people whose car you borrowed?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All that you need is here.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What she said was news to me.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The town where we live is small.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What’s the year when you moved here?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It’s the reason why I’m still here.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endParaRPr sz="54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e74db5cc50_0_31"/>
          <p:cNvSpPr txBox="1">
            <a:spLocks noGrp="1"/>
          </p:cNvSpPr>
          <p:nvPr>
            <p:ph type="title"/>
          </p:nvPr>
        </p:nvSpPr>
        <p:spPr>
          <a:xfrm>
            <a:off x="1677600" y="730250"/>
            <a:ext cx="21031200" cy="26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Relatiivipronominit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ge74db5cc50_0_3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09" name="Google Shape;109;ge74db5cc50_0_31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500" cy="833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I need somebody </a:t>
            </a:r>
            <a:r>
              <a:rPr lang="fi-FI" sz="5400" b="1">
                <a:latin typeface="Calibri"/>
                <a:ea typeface="Calibri"/>
                <a:cs typeface="Calibri"/>
                <a:sym typeface="Calibri"/>
              </a:rPr>
              <a:t>who </a:t>
            </a: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can help me.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Is this the key </a:t>
            </a:r>
            <a:r>
              <a:rPr lang="fi-FI" sz="5400" b="1">
                <a:latin typeface="Calibri"/>
                <a:ea typeface="Calibri"/>
                <a:cs typeface="Calibri"/>
                <a:sym typeface="Calibri"/>
              </a:rPr>
              <a:t>which </a:t>
            </a: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was lost?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While there I met other young people most of </a:t>
            </a:r>
            <a:r>
              <a:rPr lang="fi-FI" sz="5400" b="1">
                <a:latin typeface="Calibri"/>
                <a:ea typeface="Calibri"/>
                <a:cs typeface="Calibri"/>
                <a:sym typeface="Calibri"/>
              </a:rPr>
              <a:t>whom </a:t>
            </a: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were from Canada. 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ge74db5cc50_0_31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500" cy="833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Where are the people </a:t>
            </a:r>
            <a:r>
              <a:rPr lang="fi-FI" sz="5400" b="1">
                <a:latin typeface="Calibri"/>
                <a:ea typeface="Calibri"/>
                <a:cs typeface="Calibri"/>
                <a:sym typeface="Calibri"/>
              </a:rPr>
              <a:t>whose </a:t>
            </a: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car you borrowed?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All </a:t>
            </a:r>
            <a:r>
              <a:rPr lang="fi-FI" sz="5400" b="1">
                <a:latin typeface="Calibri"/>
                <a:ea typeface="Calibri"/>
                <a:cs typeface="Calibri"/>
                <a:sym typeface="Calibri"/>
              </a:rPr>
              <a:t>that </a:t>
            </a: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you need is here.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 b="1">
                <a:latin typeface="Calibri"/>
                <a:ea typeface="Calibri"/>
                <a:cs typeface="Calibri"/>
                <a:sym typeface="Calibri"/>
              </a:rPr>
              <a:t>What </a:t>
            </a: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she said was news to me.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The town </a:t>
            </a:r>
            <a:r>
              <a:rPr lang="fi-FI" sz="5400" b="1">
                <a:latin typeface="Calibri"/>
                <a:ea typeface="Calibri"/>
                <a:cs typeface="Calibri"/>
                <a:sym typeface="Calibri"/>
              </a:rPr>
              <a:t>where </a:t>
            </a: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we live is small.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What’s the year </a:t>
            </a:r>
            <a:r>
              <a:rPr lang="fi-FI" sz="5400" b="1">
                <a:latin typeface="Calibri"/>
                <a:ea typeface="Calibri"/>
                <a:cs typeface="Calibri"/>
                <a:sym typeface="Calibri"/>
              </a:rPr>
              <a:t>when </a:t>
            </a: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you moved here?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It’s the reason </a:t>
            </a:r>
            <a:r>
              <a:rPr lang="fi-FI" sz="5400" b="1">
                <a:latin typeface="Calibri"/>
                <a:ea typeface="Calibri"/>
                <a:cs typeface="Calibri"/>
                <a:sym typeface="Calibri"/>
              </a:rPr>
              <a:t>why </a:t>
            </a: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I’m still here.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endParaRPr sz="54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e74db5cc50_0_2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Who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ge74db5cc50_0_2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17" name="Google Shape;117;ge74db5cc50_0_23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person </a:t>
            </a:r>
            <a:r>
              <a:rPr lang="fi-FI" b="1" dirty="0" err="1">
                <a:latin typeface="Calibri"/>
                <a:ea typeface="Calibri"/>
                <a:cs typeface="Calibri"/>
                <a:sym typeface="Calibri"/>
              </a:rPr>
              <a:t>who</a:t>
            </a:r>
            <a:r>
              <a:rPr lang="fi-FI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did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it is no </a:t>
            </a: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longer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us.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Those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1" dirty="0" err="1">
                <a:latin typeface="Calibri"/>
                <a:ea typeface="Calibri"/>
                <a:cs typeface="Calibri"/>
                <a:sym typeface="Calibri"/>
              </a:rPr>
              <a:t>who</a:t>
            </a:r>
            <a:r>
              <a:rPr lang="fi-FI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don’t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give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up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usually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succeed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704850" lvl="0" indent="-7048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b="1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Who</a:t>
            </a:r>
            <a:r>
              <a:rPr lang="fi-FI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viittaa ihmisiin.</a:t>
            </a:r>
            <a:endParaRPr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04850" lvl="0" indent="-704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Se on sama yksikössä ja monikossa.</a:t>
            </a:r>
            <a:endParaRPr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e74db5cc50_0_39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Whom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ge74db5cc50_0_3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24" name="Google Shape;124;ge74db5cc50_0_39"/>
          <p:cNvSpPr txBox="1">
            <a:spLocks noGrp="1"/>
          </p:cNvSpPr>
          <p:nvPr>
            <p:ph type="body" idx="1"/>
          </p:nvPr>
        </p:nvSpPr>
        <p:spPr>
          <a:xfrm>
            <a:off x="1676400" y="3056744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2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The princess, to </a:t>
            </a:r>
            <a:r>
              <a:rPr lang="fi-FI" sz="5400" b="1">
                <a:latin typeface="Calibri"/>
                <a:ea typeface="Calibri"/>
                <a:cs typeface="Calibri"/>
                <a:sym typeface="Calibri"/>
              </a:rPr>
              <a:t>whom </a:t>
            </a: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the gift was given, was not amused.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2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There were still some people left most of </a:t>
            </a:r>
            <a:r>
              <a:rPr lang="fi-FI" sz="5400" b="1">
                <a:latin typeface="Calibri"/>
                <a:ea typeface="Calibri"/>
                <a:cs typeface="Calibri"/>
                <a:sym typeface="Calibri"/>
              </a:rPr>
              <a:t>whom </a:t>
            </a: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looked tired.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561975" lvl="0" indent="-561975" algn="l" rtl="0">
              <a:lnSpc>
                <a:spcPct val="120000"/>
              </a:lnSpc>
              <a:spcBef>
                <a:spcPts val="2000"/>
              </a:spcBef>
              <a:spcAft>
                <a:spcPts val="0"/>
              </a:spcAft>
              <a:buSzPts val="5400"/>
              <a:buFont typeface="Arial"/>
              <a:buChar char="•"/>
            </a:pPr>
            <a:r>
              <a:rPr lang="fi-FI" sz="54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Whom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on </a:t>
            </a:r>
            <a:r>
              <a:rPr lang="fi-FI" sz="54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who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-pronominin objektimuoto.</a:t>
            </a:r>
            <a:endParaRPr sz="54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61975" lvl="0" indent="-561975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5400"/>
              <a:buFont typeface="Arial"/>
              <a:buChar char="•"/>
            </a:pP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Sitä käytetään muodollisessa kielessä preposition jälkeen.</a:t>
            </a:r>
            <a:endParaRPr sz="54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61975" lvl="0" indent="-561975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5400"/>
              <a:buFont typeface="Arial"/>
              <a:buChar char="•"/>
            </a:pP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Muulloin </a:t>
            </a:r>
            <a:r>
              <a:rPr lang="fi-FI" sz="54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who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on yleinen myös objektina.</a:t>
            </a:r>
            <a:endParaRPr sz="54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2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Vrt: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2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Where is the cousin </a:t>
            </a:r>
            <a:r>
              <a:rPr lang="fi-FI" sz="5400" b="1">
                <a:latin typeface="Calibri"/>
                <a:ea typeface="Calibri"/>
                <a:cs typeface="Calibri"/>
                <a:sym typeface="Calibri"/>
              </a:rPr>
              <a:t>about whom</a:t>
            </a: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 you were talking?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2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Where is the cousin </a:t>
            </a:r>
            <a:r>
              <a:rPr lang="fi-FI" sz="5400" b="1">
                <a:latin typeface="Calibri"/>
                <a:ea typeface="Calibri"/>
                <a:cs typeface="Calibri"/>
                <a:sym typeface="Calibri"/>
              </a:rPr>
              <a:t>who </a:t>
            </a: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you were talking </a:t>
            </a:r>
            <a:r>
              <a:rPr lang="fi-FI" sz="5400" b="1">
                <a:latin typeface="Calibri"/>
                <a:ea typeface="Calibri"/>
                <a:cs typeface="Calibri"/>
                <a:sym typeface="Calibri"/>
              </a:rPr>
              <a:t>about</a:t>
            </a: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?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e74db5cc50_0_4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Whose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ge74db5cc50_0_4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31" name="Google Shape;131;ge74db5cc50_0_46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The little girl, </a:t>
            </a:r>
            <a:r>
              <a:rPr lang="fi-FI" b="1">
                <a:latin typeface="Calibri"/>
                <a:ea typeface="Calibri"/>
                <a:cs typeface="Calibri"/>
                <a:sym typeface="Calibri"/>
              </a:rPr>
              <a:t>whose 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cuddly toy was lost, cried desperately.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Do you know the people </a:t>
            </a:r>
            <a:r>
              <a:rPr lang="fi-FI" b="1">
                <a:latin typeface="Calibri"/>
                <a:ea typeface="Calibri"/>
                <a:cs typeface="Calibri"/>
                <a:sym typeface="Calibri"/>
              </a:rPr>
              <a:t>whose 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idea this was?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The factory, whose owners lived abroad, was in deep trouble. 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704850" lvl="0" indent="-70485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Whose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on omistusmuoto.</a:t>
            </a:r>
            <a:endParaRPr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04850" lvl="0" indent="-7048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Se on sama yksikössä ja monikossa. </a:t>
            </a:r>
            <a:endParaRPr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04850" lvl="0" indent="-7048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Sillä viitataan yleensä ihmisiin, mutta joskus myös esineisiin. </a:t>
            </a:r>
            <a:endParaRPr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e74db5cc50_0_6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Which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ge74db5cc50_0_6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38" name="Google Shape;138;ge74db5cc50_0_6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house </a:t>
            </a:r>
            <a:r>
              <a:rPr lang="fi-FI" sz="5400" b="1" dirty="0" err="1">
                <a:latin typeface="Calibri"/>
                <a:ea typeface="Calibri"/>
                <a:cs typeface="Calibri"/>
                <a:sym typeface="Calibri"/>
              </a:rPr>
              <a:t>which</a:t>
            </a:r>
            <a:r>
              <a:rPr lang="fi-FI" sz="54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built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only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last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year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burned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down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. </a:t>
            </a:r>
            <a:endParaRPr sz="54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bought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new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shirts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b="1" dirty="0" err="1">
                <a:latin typeface="Calibri"/>
                <a:ea typeface="Calibri"/>
                <a:cs typeface="Calibri"/>
                <a:sym typeface="Calibri"/>
              </a:rPr>
              <a:t>which</a:t>
            </a:r>
            <a:r>
              <a:rPr lang="fi-FI" sz="54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on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sale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.</a:t>
            </a:r>
            <a:endParaRPr sz="54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also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got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two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jackets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both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of </a:t>
            </a:r>
            <a:r>
              <a:rPr lang="fi-FI" sz="5400" b="1" dirty="0" err="1">
                <a:latin typeface="Calibri"/>
                <a:ea typeface="Calibri"/>
                <a:cs typeface="Calibri"/>
                <a:sym typeface="Calibri"/>
              </a:rPr>
              <a:t>which</a:t>
            </a:r>
            <a:r>
              <a:rPr lang="fi-FI" sz="54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blueish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.</a:t>
            </a:r>
            <a:endParaRPr sz="54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saved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lot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of money, </a:t>
            </a:r>
            <a:r>
              <a:rPr lang="fi-FI" sz="5400" b="1" dirty="0" err="1">
                <a:latin typeface="Calibri"/>
                <a:ea typeface="Calibri"/>
                <a:cs typeface="Calibri"/>
                <a:sym typeface="Calibri"/>
              </a:rPr>
              <a:t>which</a:t>
            </a:r>
            <a:r>
              <a:rPr lang="fi-FI" sz="54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nice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.</a:t>
            </a:r>
            <a:endParaRPr sz="5400" dirty="0">
              <a:latin typeface="Calibri"/>
              <a:ea typeface="Calibri"/>
              <a:cs typeface="Calibri"/>
              <a:sym typeface="Calibri"/>
            </a:endParaRPr>
          </a:p>
          <a:p>
            <a:pPr marL="704850" lvl="0" indent="-7048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sz="5400" b="1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Which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viittaa asioihin tai esineisiin.</a:t>
            </a:r>
            <a:endParaRPr sz="5400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04850" lvl="0" indent="-704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Se on sama yksikössä ja monikossa sekä preposition jälkeen.</a:t>
            </a:r>
            <a:endParaRPr sz="5400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04850" lvl="0" indent="-704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Sillä viitataan myös koko edeltävään lauseeseen, jolloin sen edessä on aina pilkku (suomessa </a:t>
            </a:r>
            <a:r>
              <a:rPr lang="fi-FI" sz="5400" i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mikä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).</a:t>
            </a:r>
            <a:endParaRPr sz="5400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e74db5cc50_0_67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Practise. Add </a:t>
            </a:r>
            <a:r>
              <a:rPr lang="fi-FI" b="1">
                <a:latin typeface="Calibri"/>
                <a:ea typeface="Calibri"/>
                <a:cs typeface="Calibri"/>
                <a:sym typeface="Calibri"/>
              </a:rPr>
              <a:t>who, whom, whose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 or </a:t>
            </a:r>
            <a:r>
              <a:rPr lang="fi-FI" b="1">
                <a:latin typeface="Calibri"/>
                <a:ea typeface="Calibri"/>
                <a:cs typeface="Calibri"/>
                <a:sym typeface="Calibri"/>
              </a:rPr>
              <a:t>which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.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ge74db5cc50_0_6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45" name="Google Shape;145;ge74db5cc50_0_67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572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AutoNum type="arabicPeriod"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Give me the money _____ is mine!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Pick out the man ____________you saw in the park.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It started to rain, ______was a relief.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We saw some students ______uniforms were in tatters.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The people _______ live next door to us are really friendly.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The journalist to ______the letter was sent was arrested. 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On the holiday I met a lot of people ______ names I’ve already forgotten.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I brought a lot of souvenirs ______ my friends seemed to like. 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ge74db5cc50_0_67"/>
          <p:cNvSpPr txBox="1"/>
          <p:nvPr/>
        </p:nvSpPr>
        <p:spPr>
          <a:xfrm>
            <a:off x="6152990" y="7592921"/>
            <a:ext cx="2502570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6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who</a:t>
            </a:r>
            <a:endParaRPr sz="6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ge74db5cc50_0_67"/>
          <p:cNvSpPr txBox="1"/>
          <p:nvPr/>
        </p:nvSpPr>
        <p:spPr>
          <a:xfrm>
            <a:off x="7597626" y="4841820"/>
            <a:ext cx="4594373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6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who / whom</a:t>
            </a:r>
            <a:endParaRPr sz="6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ge74db5cc50_0_67"/>
          <p:cNvSpPr txBox="1"/>
          <p:nvPr/>
        </p:nvSpPr>
        <p:spPr>
          <a:xfrm>
            <a:off x="7921210" y="5773889"/>
            <a:ext cx="2502570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6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which</a:t>
            </a:r>
            <a:endParaRPr sz="5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ge74db5cc50_0_67"/>
          <p:cNvSpPr txBox="1"/>
          <p:nvPr/>
        </p:nvSpPr>
        <p:spPr>
          <a:xfrm>
            <a:off x="9689430" y="6630882"/>
            <a:ext cx="2502570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6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whose</a:t>
            </a:r>
            <a:endParaRPr sz="6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ge74db5cc50_0_67"/>
          <p:cNvSpPr txBox="1"/>
          <p:nvPr/>
        </p:nvSpPr>
        <p:spPr>
          <a:xfrm>
            <a:off x="8600259" y="3942735"/>
            <a:ext cx="2502570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6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which</a:t>
            </a:r>
            <a:endParaRPr sz="6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ge74db5cc50_0_67"/>
          <p:cNvSpPr txBox="1"/>
          <p:nvPr/>
        </p:nvSpPr>
        <p:spPr>
          <a:xfrm>
            <a:off x="7621690" y="8504128"/>
            <a:ext cx="2502570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6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whom</a:t>
            </a:r>
            <a:endParaRPr sz="6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ge74db5cc50_0_67"/>
          <p:cNvSpPr txBox="1"/>
          <p:nvPr/>
        </p:nvSpPr>
        <p:spPr>
          <a:xfrm>
            <a:off x="13566980" y="9427458"/>
            <a:ext cx="2502570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6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whose</a:t>
            </a:r>
            <a:endParaRPr sz="5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ge74db5cc50_0_67"/>
          <p:cNvSpPr txBox="1"/>
          <p:nvPr/>
        </p:nvSpPr>
        <p:spPr>
          <a:xfrm>
            <a:off x="11064410" y="11247449"/>
            <a:ext cx="2502570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6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which</a:t>
            </a:r>
            <a:endParaRPr sz="5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2846E567175C44E9B308FF43FDA30FE" ma:contentTypeVersion="11" ma:contentTypeDescription="Luo uusi asiakirja." ma:contentTypeScope="" ma:versionID="7bbbf15b716562dc6acd3365848ff217">
  <xsd:schema xmlns:xsd="http://www.w3.org/2001/XMLSchema" xmlns:xs="http://www.w3.org/2001/XMLSchema" xmlns:p="http://schemas.microsoft.com/office/2006/metadata/properties" xmlns:ns2="8699c720-f1e3-4ea1-8df0-5d269de6d616" xmlns:ns3="3f577760-0cbf-4b0d-965b-16b5b53896a1" targetNamespace="http://schemas.microsoft.com/office/2006/metadata/properties" ma:root="true" ma:fieldsID="83bd472d8dbda01abe8220a174226cb2" ns2:_="" ns3:_="">
    <xsd:import namespace="8699c720-f1e3-4ea1-8df0-5d269de6d616"/>
    <xsd:import namespace="3f577760-0cbf-4b0d-965b-16b5b53896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99c720-f1e3-4ea1-8df0-5d269de6d6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577760-0cbf-4b0d-965b-16b5b53896a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29D139D-BC26-4DF4-8319-A97C3637788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99c720-f1e3-4ea1-8df0-5d269de6d616"/>
    <ds:schemaRef ds:uri="3f577760-0cbf-4b0d-965b-16b5b53896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A1FEEEA-EA52-4617-B6B0-68A78DE8F23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7D6FFF5-411D-419D-B0A2-C6D3E76B2818}">
  <ds:schemaRefs>
    <ds:schemaRef ds:uri="http://purl.org/dc/elements/1.1/"/>
    <ds:schemaRef ds:uri="3f577760-0cbf-4b0d-965b-16b5b53896a1"/>
    <ds:schemaRef ds:uri="http://purl.org/dc/terms/"/>
    <ds:schemaRef ds:uri="http://purl.org/dc/dcmitype/"/>
    <ds:schemaRef ds:uri="http://schemas.microsoft.com/office/2006/documentManagement/types"/>
    <ds:schemaRef ds:uri="8699c720-f1e3-4ea1-8df0-5d269de6d616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1078</Words>
  <Application>Microsoft Office PowerPoint</Application>
  <PresentationFormat>Mukautettu</PresentationFormat>
  <Paragraphs>142</Paragraphs>
  <Slides>15</Slides>
  <Notes>15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Office-teema</vt:lpstr>
      <vt:lpstr>Relatiivipronominit</vt:lpstr>
      <vt:lpstr>Relatiivipronominit</vt:lpstr>
      <vt:lpstr>Relatiivipronominit</vt:lpstr>
      <vt:lpstr>Relatiivipronominit</vt:lpstr>
      <vt:lpstr>Who</vt:lpstr>
      <vt:lpstr>Whom</vt:lpstr>
      <vt:lpstr>Whose</vt:lpstr>
      <vt:lpstr>Which</vt:lpstr>
      <vt:lpstr>Practise. Add who, whom, whose or which.</vt:lpstr>
      <vt:lpstr>That</vt:lpstr>
      <vt:lpstr>What</vt:lpstr>
      <vt:lpstr>Where, when, why</vt:lpstr>
      <vt:lpstr>Relatiivipronominin poisjättö</vt:lpstr>
      <vt:lpstr>Practise.</vt:lpstr>
      <vt:lpstr>Practise.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Relatiivipronominit</dc:title>
  <dc:creator>Väänänen Anna</dc:creator>
  <cp:lastModifiedBy>Paavilainen Laura</cp:lastModifiedBy>
  <cp:revision>2</cp:revision>
  <dcterms:created xsi:type="dcterms:W3CDTF">2020-05-05T09:10:38Z</dcterms:created>
  <dcterms:modified xsi:type="dcterms:W3CDTF">2022-08-16T12:57:17Z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0x01010072846E567175C44E9B308FF43FDA30FE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