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SHhoj5BFxPv4IZBLVNwRuIvVK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50"/>
  </p:normalViewPr>
  <p:slideViewPr>
    <p:cSldViewPr snapToGrid="0" snapToObjects="1">
      <p:cViewPr varScale="1">
        <p:scale>
          <a:sx n="31" d="100"/>
          <a:sy n="31" d="100"/>
        </p:scale>
        <p:origin x="6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customschemas.google.com/relationships/presentationmetadata" Target="metadata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e78c2d9c65_0_13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9" name="Google Shape;159;ge78c2d9c65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e78c2d9c65_0_12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7" name="Google Shape;167;ge78c2d9c65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e78c2d9c65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e78c2d9c6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78c2d9c65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e78c2d9c65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78c2d9c65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e78c2d9c6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78c2d9c65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e78c2d9c6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78c2d9c65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0" name="Google Shape;130;ge78c2d9c6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e78c2d9c65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ge78c2d9c65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e78c2d9c65_0_12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ge78c2d9c65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Vaillinaiset apuverbit: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Module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Grammar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Insights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e78c2d9c65_0_13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to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" name="Google Shape;163;ge78c2d9c65_0_13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64" name="Google Shape;164;ge78c2d9c65_0_134"/>
          <p:cNvSpPr txBox="1">
            <a:spLocks noGrp="1"/>
          </p:cNvSpPr>
          <p:nvPr>
            <p:ph type="body" idx="1"/>
          </p:nvPr>
        </p:nvSpPr>
        <p:spPr>
          <a:xfrm>
            <a:off x="1676400" y="3124176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5. Pete sai valita auton värin.</a:t>
            </a: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choose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colour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6. Emme ole koskaan saaneet pitää bileitä kotona.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4572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We’ve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party at home. 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7. Jos minun olisi sallittu tehdä se, olisin ollut onnellinen.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4572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I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it, I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8. Sinun pitäisi saada katsoa, mitä haluat ja milloin.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4572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watch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want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e78c2d9c65_0_12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done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1" name="Google Shape;171;ge78c2d9c65_0_12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72" name="Google Shape;172;ge78c2d9c65_0_127"/>
          <p:cNvSpPr txBox="1">
            <a:spLocks noGrp="1"/>
          </p:cNvSpPr>
          <p:nvPr>
            <p:ph type="body" idx="1"/>
          </p:nvPr>
        </p:nvSpPr>
        <p:spPr>
          <a:xfrm>
            <a:off x="1676400" y="31590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9. Olet ehkä kuullut jo tämän.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heard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10. Emme ehkä olleet onnellisia mutta ainakin olimme elossa.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least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11. Äiti on ehkä nähnyt minut siellä.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Mum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seen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12. Taulu on saatettu myydä ulkomaille.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painting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abroad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48a9d6347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Google Shape;94;gc48a9d6347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95" name="Google Shape;95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start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now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wisest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choice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suggest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something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ilmaisee saamista tai lupaa (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saa, on lupa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vastaa preesensiä tai futuuria.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Huomaa, että se ei ole perusmuoto (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saada, olla lupa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Kieltomuoto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-sanan avulla.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Kysymys: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subjekti + perusmuoto.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78c2d9c65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vs. Can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Google Shape;102;ge78c2d9c65_0_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3" name="Google Shape;103;ge78c2d9c65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I go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now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Can I go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now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0725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Verbeillä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saa, on lupa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ja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osaa, voi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on merkitysero.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0725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Nykyään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-verbiä käytetään silti usein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may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-verbin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tilalla.</a:t>
            </a:r>
          </a:p>
          <a:p>
            <a:pPr marL="720725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can’t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speak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Spanish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speak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Finnish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class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Kieltolauseissa merkitysero on usein selvempi.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e78c2d9c65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Maybe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Google Shape;110;ge78c2d9c65_0_2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11" name="Google Shape;111;ge78c2d9c65_0_2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Maybe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start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perhaps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start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now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Maybe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yhteenkirjoitettuna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tarkoittaa 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ehkä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tulee yleensä lauseen alkuun.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Voit ajatella, että se on lyhentymä lauseesta 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  <a:endParaRPr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78c2d9c65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Google Shape;118;ge78c2d9c65_0_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19" name="Google Shape;119;ge78c2d9c65_0_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sound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strange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really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things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different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it,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too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joskus vielä kohteliaampi muoto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-verbistä.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Sitä käytetään myös konditionaalissa (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saattaisi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e78c2d9c65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Korvaavat muodot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6" name="Google Shape;126;ge78c2d9c65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7" name="Google Shape;127;ge78c2d9c65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wasn’t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try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enter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castle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insisted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being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speak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mind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-verbillä ei ole imperfektiä (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sai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3. muotoa (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saanut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tai 	perusmuotoa (</a:t>
            </a:r>
            <a:r>
              <a:rPr lang="fi-FI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saada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eikä siten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-muotoa.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Silloin käytetään korvaavia tapoja ilmaista sama asia.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Yleisin on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Se käy kaikissa muodoissa.  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78c2d9c65_0_36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16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/>
              <a:t>May</a:t>
            </a:r>
            <a:r>
              <a:rPr lang="fi-FI" dirty="0"/>
              <a:t> vs.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allowed</a:t>
            </a:r>
            <a:r>
              <a:rPr lang="fi-FI" dirty="0"/>
              <a:t> to </a:t>
            </a:r>
            <a:endParaRPr dirty="0"/>
          </a:p>
        </p:txBody>
      </p:sp>
      <p:sp>
        <p:nvSpPr>
          <p:cNvPr id="134" name="Google Shape;134;ge78c2d9c65_0_36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35" name="Google Shape;135;ge78c2d9c65_0_36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00" cy="3562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futuuri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konditionaali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perusmuoto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latin typeface="Calibri" panose="020F0502020204030204" pitchFamily="34" charset="0"/>
                <a:cs typeface="Calibri" panose="020F0502020204030204" pitchFamily="34" charset="0"/>
              </a:rPr>
              <a:t>ing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-muoto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6" name="Google Shape;136;ge78c2d9c65_0_36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00" cy="3562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may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go.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go. 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7" name="Google Shape;137;ge78c2d9c65_0_36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00" cy="4749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preesens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imperfekti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perfekti 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pluskvamperfekti</a:t>
            </a: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Google Shape;138;ge78c2d9c65_0_36"/>
          <p:cNvSpPr>
            <a:spLocks noGrp="1"/>
          </p:cNvSpPr>
          <p:nvPr>
            <p:ph type="pic" idx="4"/>
          </p:nvPr>
        </p:nvSpPr>
        <p:spPr>
          <a:xfrm>
            <a:off x="8793856" y="2794999"/>
            <a:ext cx="6867000" cy="4749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endParaRPr sz="60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go. 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Google Shape;139;ge78c2d9c65_0_36"/>
          <p:cNvSpPr txBox="1">
            <a:spLocks noGrp="1"/>
          </p:cNvSpPr>
          <p:nvPr>
            <p:ph type="body" idx="5"/>
          </p:nvPr>
        </p:nvSpPr>
        <p:spPr>
          <a:xfrm>
            <a:off x="16754473" y="7906872"/>
            <a:ext cx="8134352" cy="208462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go.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I’d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go.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go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being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go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0" name="Google Shape;140;ge78c2d9c65_0_36"/>
          <p:cNvSpPr>
            <a:spLocks noGrp="1"/>
          </p:cNvSpPr>
          <p:nvPr>
            <p:ph type="pic" idx="6"/>
          </p:nvPr>
        </p:nvSpPr>
        <p:spPr>
          <a:xfrm>
            <a:off x="16754926" y="2705826"/>
            <a:ext cx="7629073" cy="4749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</a:t>
            </a:r>
            <a:endParaRPr sz="60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I am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allowed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to go.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I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was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allowed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to go.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</a:ext>
              </a:extLst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I’ve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been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allowed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to go.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</a:ext>
              </a:extLst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I’d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been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sz="6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allowed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to go.</a:t>
            </a:r>
            <a:r>
              <a:rPr lang="fi-FI" sz="6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sz="60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e78c2d9c65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Puhujan arvelu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" name="Google Shape;147;ge78c2d9c65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48" name="Google Shape;148;ge78c2d9c65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right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=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perhaps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right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She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may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have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said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so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to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you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it is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still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a lie!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voi ilmaista myös puhujan arvelua tai päättelyä,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 varsinaista lupaa tehdä jotain.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Menneestä ajasta muodolla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done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Vrt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He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go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permission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He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gone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it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won’t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matter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(I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think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e78c2d9c65_0_12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5" name="Google Shape;155;ge78c2d9c65_0_12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56" name="Google Shape;156;ge78c2d9c65_0_120"/>
          <p:cNvSpPr txBox="1">
            <a:spLocks noGrp="1"/>
          </p:cNvSpPr>
          <p:nvPr>
            <p:ph type="body" idx="1"/>
          </p:nvPr>
        </p:nvSpPr>
        <p:spPr>
          <a:xfrm>
            <a:off x="1676400" y="253036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120000"/>
              </a:lnSpc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1. Saatan olla väärässä.	</a:t>
            </a:r>
          </a:p>
          <a:p>
            <a:pPr marL="0" indent="0">
              <a:lnSpc>
                <a:spcPct val="120000"/>
              </a:lnSpc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wrong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lnSpc>
                <a:spcPct val="120000"/>
              </a:lnSpc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ei ehkä tiedä koko totuutta.</a:t>
            </a:r>
          </a:p>
          <a:p>
            <a:pPr marL="0" indent="0">
              <a:lnSpc>
                <a:spcPct val="120000"/>
              </a:lnSpc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12"/>
                  </a:ext>
                </a:extLst>
              </a:rPr>
              <a:t>may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know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truth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lnSpc>
                <a:spcPct val="120000"/>
              </a:lnSpc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3. Saanko kertoa salaisuuden?</a:t>
            </a:r>
          </a:p>
          <a:p>
            <a:pPr marL="0" indent="0">
              <a:lnSpc>
                <a:spcPct val="120000"/>
              </a:lnSpc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0" indent="0">
              <a:lnSpc>
                <a:spcPct val="120000"/>
              </a:lnSpc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4. He saattaisivat auttaa, jos pyytäisimme kohteliaasti.</a:t>
            </a:r>
          </a:p>
          <a:p>
            <a:pPr marL="0" indent="0">
              <a:lnSpc>
                <a:spcPct val="120000"/>
              </a:lnSpc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help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asked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politely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lnSpc>
                <a:spcPct val="120000"/>
              </a:lnSpc>
            </a:pPr>
            <a:endParaRPr lang="fi-FI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609600">
              <a:lnSpc>
                <a:spcPct val="120000"/>
              </a:lnSpc>
              <a:buFont typeface="Arial"/>
              <a:buAutoNum type="arabicPeriod"/>
            </a:pPr>
            <a:endParaRPr lang="fi-FI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609600">
              <a:lnSpc>
                <a:spcPct val="120000"/>
              </a:lnSpc>
              <a:buFont typeface="Arial"/>
              <a:buAutoNum type="arabicPeriod"/>
            </a:pPr>
            <a:endParaRPr lang="fi-FI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60960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804E4E-7B48-4317-8BAC-69EE3D677C0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9E73975-D807-4A6D-86C9-3D391849D8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D98E81-7DA3-437E-A6A8-73B6B89465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770</Words>
  <Application>Microsoft Office PowerPoint</Application>
  <PresentationFormat>Mukautettu</PresentationFormat>
  <Paragraphs>118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Vaillinaiset apuverbit: May</vt:lpstr>
      <vt:lpstr>May</vt:lpstr>
      <vt:lpstr>May vs. Can</vt:lpstr>
      <vt:lpstr>Maybe</vt:lpstr>
      <vt:lpstr>Might</vt:lpstr>
      <vt:lpstr>Korvaavat muodot</vt:lpstr>
      <vt:lpstr>May vs. be allowed to </vt:lpstr>
      <vt:lpstr>Puhujan arvelu</vt:lpstr>
      <vt:lpstr>Practise. Use may or might. </vt:lpstr>
      <vt:lpstr>Practise. Use be allowed to.</vt:lpstr>
      <vt:lpstr>Practise. Use may have done.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Vaillinaiset apuverbit: May</dc:title>
  <dc:creator>Väänänen Anna</dc:creator>
  <cp:lastModifiedBy>Paavilainen Laura</cp:lastModifiedBy>
  <cp:revision>4</cp:revision>
  <dcterms:created xsi:type="dcterms:W3CDTF">2020-05-05T09:10:38Z</dcterms:created>
  <dcterms:modified xsi:type="dcterms:W3CDTF">2022-08-16T12:38:43Z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