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657" r:id="rId5"/>
  </p:sldMasterIdLst>
  <p:notesMasterIdLst>
    <p:notesMasterId r:id="rId2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4" r:id="rId16"/>
    <p:sldId id="267" r:id="rId17"/>
    <p:sldId id="268" r:id="rId18"/>
    <p:sldId id="269" r:id="rId19"/>
    <p:sldId id="270" r:id="rId20"/>
    <p:sldId id="271" r:id="rId21"/>
    <p:sldId id="275" r:id="rId22"/>
    <p:sldId id="272" r:id="rId23"/>
    <p:sldId id="273" r:id="rId2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ip5Jhex5tRNIeewx1Snwc5ygepp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ukka Suonio" initials="" lastIdx="2" clrIdx="0"/>
  <p:cmAuthor id="1" name="Jaakko Mäki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03FA19-FE8A-468C-87E7-FAE6994FA268}" v="2" dt="2022-09-06T12:04:15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65"/>
    <p:restoredTop sz="94673"/>
  </p:normalViewPr>
  <p:slideViewPr>
    <p:cSldViewPr snapToGrid="0" showGuides="1">
      <p:cViewPr varScale="1">
        <p:scale>
          <a:sx n="73" d="100"/>
          <a:sy n="73" d="100"/>
        </p:scale>
        <p:origin x="96" y="2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customschemas.google.com/relationships/presentationmetadata" Target="metadata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nen Alisa" userId="ff94d537-2d8f-4c75-aced-7aecb2743312" providerId="ADAL" clId="{8403FA19-FE8A-468C-87E7-FAE6994FA268}"/>
    <pc:docChg chg="modSld">
      <pc:chgData name="Mäkinen Alisa" userId="ff94d537-2d8f-4c75-aced-7aecb2743312" providerId="ADAL" clId="{8403FA19-FE8A-468C-87E7-FAE6994FA268}" dt="2022-09-06T12:04:15.328" v="1" actId="20577"/>
      <pc:docMkLst>
        <pc:docMk/>
      </pc:docMkLst>
      <pc:sldChg chg="modSp">
        <pc:chgData name="Mäkinen Alisa" userId="ff94d537-2d8f-4c75-aced-7aecb2743312" providerId="ADAL" clId="{8403FA19-FE8A-468C-87E7-FAE6994FA268}" dt="2022-09-06T12:04:15.328" v="1" actId="20577"/>
        <pc:sldMkLst>
          <pc:docMk/>
          <pc:sldMk cId="0" sldId="263"/>
        </pc:sldMkLst>
        <pc:spChg chg="mod">
          <ac:chgData name="Mäkinen Alisa" userId="ff94d537-2d8f-4c75-aced-7aecb2743312" providerId="ADAL" clId="{8403FA19-FE8A-468C-87E7-FAE6994FA268}" dt="2022-09-06T12:04:15.328" v="1" actId="20577"/>
          <ac:spMkLst>
            <pc:docMk/>
            <pc:sldMk cId="0" sldId="263"/>
            <ac:spMk id="21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afc66fec06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afc66fec06_1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gafc66fec06_1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afc7fdeca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afc7fdecad_0_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gafc7fdecad_0_1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2886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b8e226fa4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b8e226fa46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gb8e226fa46_0_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b8e226fa46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b8e226fa46_0_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gb8e226fa46_0_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b8e226fa4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b8e226fa46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gb8e226fa46_0_1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b8e226fa46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b8e226fa46_0_3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gb8e226fa46_0_3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b8e226fa46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b8e226fa46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gb8e226fa46_0_2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b8e226fa46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b8e226fa46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gb8e226fa46_0_2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99343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b8e226fa46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b8e226fa46_0_3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9" name="Google Shape;289;gb8e226fa46_0_3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b8e226fa46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b8e226fa46_0_4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gb8e226fa46_0_4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d8958078c5_2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d8958078c5_2_7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d8958078c5_2_7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d8958078c5_2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gd8958078c5_2_8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gd8958078c5_2_8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d8958078c5_2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d8958078c5_2_9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gd8958078c5_2_9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d8958078c5_2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d8958078c5_2_9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" name="Google Shape;190;gd8958078c5_2_9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7" name="Google Shape;197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8" name="Google Shape;198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afc66fec0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afc66fec06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afc66fec06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afc66fec0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afc66fec06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gafc66fec06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afc66fec0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afc66fec06_1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3" name="Google Shape;223;gafc66fec06_1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8958078c5_2_10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gd8958078c5_2_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d8958078c5_2_1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gd8958078c5_2_1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gd8958078c5_2_1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gd8958078c5_2_1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gd8958078c5_2_10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" name="Google Shape;99;gd8958078c5_2_10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0" name="Google Shape;100;gd8958078c5_2_10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1" name="Google Shape;101;gd8958078c5_2_10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8958078c5_2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gd8958078c5_2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gd8958078c5_2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6" name="Google Shape;106;gd8958078c5_2_2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d8958078c5_2_2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d8958078c5_2_2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d8958078c5_2_26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gd8958078c5_2_26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gd8958078c5_2_26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gd8958078c5_2_26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gd8958078c5_2_26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gd8958078c5_2_26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gd8958078c5_2_2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7" name="Google Shape;117;gd8958078c5_2_26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d8958078c5_2_3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d8958078c5_2_37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gd8958078c5_2_37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gd8958078c5_2_37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3" name="Google Shape;123;gd8958078c5_2_3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  <p:sp>
        <p:nvSpPr>
          <p:cNvPr id="124" name="Google Shape;124;gd8958078c5_2_37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d8958078c5_2_44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d8958078c5_2_4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d8958078c5_2_44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d8958078c5_2_44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gd8958078c5_2_44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gd8958078c5_2_44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2" name="Google Shape;132;gd8958078c5_2_4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8958078c5_2_52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Google Shape;135;gd8958078c5_2_52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gd8958078c5_2_5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d8958078c5_2_52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gd8958078c5_2_52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9" name="Google Shape;139;gd8958078c5_2_5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8958078c5_2_5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d8958078c5_2_5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d8958078c5_2_59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gd8958078c5_2_59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Google Shape;145;gd8958078c5_2_59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gd8958078c5_2_59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7" name="Google Shape;147;gd8958078c5_2_59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gd8958078c5_2_59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Google Shape;149;gd8958078c5_2_59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gd8958078c5_2_59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1" name="Google Shape;151;gd8958078c5_2_5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52" name="Google Shape;152;gd8958078c5_2_59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d8958078c5_2_5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d8958078c5_2_5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gd8958078c5_2_5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0" name="Google Shape;90;gd8958078c5_2_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d8958078c5_2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gd8958078c5_2_0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gd8958078c5_2_0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5" name="Google Shape;85;gd8958078c5_2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Monikolliset </a:t>
            </a:r>
            <a:r>
              <a:rPr lang="fi-FI" dirty="0"/>
              <a:t>substantiivit</a:t>
            </a:r>
            <a:endParaRPr dirty="0"/>
          </a:p>
        </p:txBody>
      </p:sp>
      <p:sp>
        <p:nvSpPr>
          <p:cNvPr id="158" name="Google Shape;158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 dirty="0"/>
          </a:p>
        </p:txBody>
      </p:sp>
      <p:sp>
        <p:nvSpPr>
          <p:cNvPr id="159" name="Google Shape;159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afc66fec06_1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Monikon muodostus</a:t>
            </a:r>
            <a:endParaRPr dirty="0"/>
          </a:p>
        </p:txBody>
      </p:sp>
      <p:sp>
        <p:nvSpPr>
          <p:cNvPr id="234" name="Google Shape;234;gafc66fec06_1_7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hal</a:t>
            </a:r>
            <a:r>
              <a:rPr lang="fi-FI" b="1" dirty="0" err="1"/>
              <a:t>f</a:t>
            </a:r>
            <a:r>
              <a:rPr lang="fi-FI" b="1" dirty="0"/>
              <a:t>	</a:t>
            </a:r>
            <a:r>
              <a:rPr lang="fi-FI" dirty="0"/>
              <a:t>		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li</a:t>
            </a:r>
            <a:r>
              <a:rPr lang="fi-FI" b="1" dirty="0"/>
              <a:t>fe</a:t>
            </a:r>
            <a:r>
              <a:rPr lang="fi-FI" dirty="0"/>
              <a:t>			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thie</a:t>
            </a:r>
            <a:r>
              <a:rPr lang="fi-FI" b="1" dirty="0" err="1"/>
              <a:t>f</a:t>
            </a:r>
            <a:r>
              <a:rPr lang="fi-FI" dirty="0"/>
              <a:t>		</a:t>
            </a:r>
            <a:endParaRPr b="1" dirty="0"/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Useimmiten </a:t>
            </a:r>
            <a:r>
              <a:rPr lang="fi-FI" b="1" dirty="0">
                <a:solidFill>
                  <a:schemeClr val="bg2"/>
                </a:solidFill>
              </a:rPr>
              <a:t>-f/-</a:t>
            </a:r>
            <a:r>
              <a:rPr lang="fi-FI" b="1" dirty="0" err="1">
                <a:solidFill>
                  <a:schemeClr val="bg2"/>
                </a:solidFill>
              </a:rPr>
              <a:t>fe</a:t>
            </a:r>
            <a:r>
              <a:rPr lang="fi-FI" dirty="0">
                <a:solidFill>
                  <a:schemeClr val="bg2"/>
                </a:solidFill>
              </a:rPr>
              <a:t> loppuisten sanojen monikkomuoto on 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b="1" dirty="0" err="1">
                <a:solidFill>
                  <a:schemeClr val="bg2"/>
                </a:solidFill>
              </a:rPr>
              <a:t>ves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che</a:t>
            </a:r>
            <a:r>
              <a:rPr lang="fi-FI" b="1" dirty="0" err="1"/>
              <a:t>f</a:t>
            </a:r>
            <a:r>
              <a:rPr lang="fi-FI" dirty="0"/>
              <a:t>		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sa</a:t>
            </a:r>
            <a:r>
              <a:rPr lang="fi-FI" b="1" dirty="0" err="1"/>
              <a:t>fe</a:t>
            </a:r>
            <a:r>
              <a:rPr lang="fi-FI" b="1" dirty="0"/>
              <a:t>	</a:t>
            </a:r>
            <a:r>
              <a:rPr lang="fi-FI" dirty="0"/>
              <a:t>		</a:t>
            </a:r>
            <a:endParaRPr b="1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On myös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 -f/-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fe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päätteisiä substantiiveja, joiden monikkona on 	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-s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35" name="Google Shape;235;gafc66fec06_1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EFD7613-D6FD-44B4-AC00-2B5710040E7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  <p:sp>
        <p:nvSpPr>
          <p:cNvPr id="6" name="Google Shape;234;gafc66fec06_1_7">
            <a:extLst>
              <a:ext uri="{FF2B5EF4-FFF2-40B4-BE49-F238E27FC236}">
                <a16:creationId xmlns:a16="http://schemas.microsoft.com/office/drawing/2014/main" id="{46CEF639-9EAB-423B-A0AE-BBCCBEB4DF65}"/>
              </a:ext>
            </a:extLst>
          </p:cNvPr>
          <p:cNvSpPr txBox="1">
            <a:spLocks/>
          </p:cNvSpPr>
          <p:nvPr/>
        </p:nvSpPr>
        <p:spPr>
          <a:xfrm>
            <a:off x="7156704" y="3240000"/>
            <a:ext cx="10003536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dirty="0" err="1"/>
              <a:t>hal</a:t>
            </a:r>
            <a:r>
              <a:rPr lang="fi-FI" b="1" dirty="0" err="1"/>
              <a:t>ves</a:t>
            </a:r>
            <a:endParaRPr lang="fi-FI" b="1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li</a:t>
            </a:r>
            <a:r>
              <a:rPr lang="fi-FI" b="1" dirty="0" err="1"/>
              <a:t>ves</a:t>
            </a:r>
            <a:endParaRPr lang="fi-FI" b="1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thie</a:t>
            </a:r>
            <a:r>
              <a:rPr lang="fi-FI" b="1" dirty="0" err="1"/>
              <a:t>ves</a:t>
            </a:r>
            <a:endParaRPr lang="fi-FI" b="1" dirty="0"/>
          </a:p>
          <a:p>
            <a:pPr marL="0" indent="0">
              <a:lnSpc>
                <a:spcPct val="100000"/>
              </a:lnSpc>
            </a:pPr>
            <a:endParaRPr lang="fi-FI" b="1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che</a:t>
            </a:r>
            <a:r>
              <a:rPr lang="fi-FI" b="1" dirty="0" err="1"/>
              <a:t>fs</a:t>
            </a:r>
            <a:endParaRPr lang="fi-FI" b="1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sa</a:t>
            </a:r>
            <a:r>
              <a:rPr lang="fi-FI" b="1" dirty="0" err="1"/>
              <a:t>fes</a:t>
            </a:r>
            <a:endParaRPr lang="fi-FI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afc7fdecad_0_10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  </a:ext>
                </a:extLst>
              </a:rPr>
              <a:t>Practise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  </a:ext>
                </a:extLst>
              </a:rPr>
              <a:t>.</a:t>
            </a:r>
            <a:r>
              <a:rPr lang="fi-FI" dirty="0"/>
              <a:t>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plural</a:t>
            </a:r>
            <a:r>
              <a:rPr lang="fi-FI" dirty="0"/>
              <a:t> </a:t>
            </a:r>
            <a:r>
              <a:rPr lang="fi-FI" dirty="0" err="1"/>
              <a:t>forms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nouns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42" name="Google Shape;242;gafc7fdecad_0_10"/>
          <p:cNvSpPr txBox="1">
            <a:spLocks noGrp="1"/>
          </p:cNvSpPr>
          <p:nvPr>
            <p:ph type="body" idx="1"/>
          </p:nvPr>
        </p:nvSpPr>
        <p:spPr>
          <a:xfrm>
            <a:off x="1676400" y="30600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kiss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blade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berry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toothbrush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casino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an embryo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tuxedo</a:t>
            </a:r>
            <a:r>
              <a:rPr lang="fi-FI" sz="5400" dirty="0"/>
              <a:t>		</a:t>
            </a:r>
            <a:r>
              <a:rPr lang="fi-FI" sz="5400" dirty="0">
                <a:solidFill>
                  <a:schemeClr val="bg2"/>
                </a:solidFill>
              </a:rPr>
              <a:t>		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hero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family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journey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243" name="Google Shape;243;gafc7fdecad_0_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44" name="Google Shape;244;gafc7fdecad_0_10"/>
          <p:cNvSpPr txBox="1">
            <a:spLocks noGrp="1"/>
          </p:cNvSpPr>
          <p:nvPr>
            <p:ph type="body" idx="2"/>
          </p:nvPr>
        </p:nvSpPr>
        <p:spPr>
          <a:xfrm>
            <a:off x="13041150" y="30600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11. a </a:t>
            </a:r>
            <a:r>
              <a:rPr lang="fi-FI" sz="5400" dirty="0" err="1"/>
              <a:t>leaf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12. a </a:t>
            </a:r>
            <a:r>
              <a:rPr lang="fi-FI" sz="5400" dirty="0" err="1"/>
              <a:t>bus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13. a </a:t>
            </a:r>
            <a:r>
              <a:rPr lang="fi-FI" sz="5400" dirty="0" err="1"/>
              <a:t>roof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14. a </a:t>
            </a:r>
            <a:r>
              <a:rPr lang="fi-FI" sz="5400" dirty="0" err="1"/>
              <a:t>cliff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15. a </a:t>
            </a:r>
            <a:r>
              <a:rPr lang="fi-FI" sz="5400" dirty="0" err="1"/>
              <a:t>sketch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16. a </a:t>
            </a:r>
            <a:r>
              <a:rPr lang="fi-FI" sz="5400" dirty="0" err="1"/>
              <a:t>loaf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17. a </a:t>
            </a:r>
            <a:r>
              <a:rPr lang="fi-FI" sz="5400" dirty="0" err="1"/>
              <a:t>chief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  </a:ext>
                </a:extLst>
              </a:rPr>
              <a:t>18</a:t>
            </a:r>
            <a:r>
              <a:rPr lang="fi-FI" sz="5400" dirty="0"/>
              <a:t>. a </a:t>
            </a:r>
            <a:r>
              <a:rPr lang="fi-FI" sz="5400" dirty="0" err="1"/>
              <a:t>half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DE6AC59-B048-442F-998F-AF62556E4F8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  <a:endParaRPr lang="en-US" dirty="0"/>
          </a:p>
        </p:txBody>
      </p:sp>
      <p:sp>
        <p:nvSpPr>
          <p:cNvPr id="7" name="Google Shape;242;gafc7fdecad_0_10">
            <a:extLst>
              <a:ext uri="{FF2B5EF4-FFF2-40B4-BE49-F238E27FC236}">
                <a16:creationId xmlns:a16="http://schemas.microsoft.com/office/drawing/2014/main" id="{B6DB6C57-789C-439B-B230-FB6E0C112A18}"/>
              </a:ext>
            </a:extLst>
          </p:cNvPr>
          <p:cNvSpPr txBox="1">
            <a:spLocks/>
          </p:cNvSpPr>
          <p:nvPr/>
        </p:nvSpPr>
        <p:spPr>
          <a:xfrm>
            <a:off x="6287609" y="30600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sz="5400" dirty="0" err="1">
                <a:solidFill>
                  <a:schemeClr val="bg2"/>
                </a:solidFill>
              </a:rPr>
              <a:t>kisses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blades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berries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toothbrushes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casinos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embryos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tuxedos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tuxedoes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heroes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families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journeys</a:t>
            </a:r>
            <a:endParaRPr lang="fi-FI" sz="5400" dirty="0">
              <a:solidFill>
                <a:schemeClr val="bg2"/>
              </a:solidFill>
            </a:endParaRPr>
          </a:p>
        </p:txBody>
      </p:sp>
      <p:sp>
        <p:nvSpPr>
          <p:cNvPr id="8" name="Google Shape;244;gafc7fdecad_0_10">
            <a:extLst>
              <a:ext uri="{FF2B5EF4-FFF2-40B4-BE49-F238E27FC236}">
                <a16:creationId xmlns:a16="http://schemas.microsoft.com/office/drawing/2014/main" id="{877663DF-9099-44CD-BCBE-BF2D813EF73E}"/>
              </a:ext>
            </a:extLst>
          </p:cNvPr>
          <p:cNvSpPr txBox="1">
            <a:spLocks/>
          </p:cNvSpPr>
          <p:nvPr/>
        </p:nvSpPr>
        <p:spPr>
          <a:xfrm>
            <a:off x="17624213" y="30600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leaves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buses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roofs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cliffs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sketches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loaves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chiefs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halve</a:t>
            </a:r>
            <a:r>
              <a:rPr lang="en-US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s</a:t>
            </a:r>
            <a:endParaRPr lang="en-US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0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b8e226fa46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Epäsäännöllisiä monikkomuotoja</a:t>
            </a:r>
            <a:endParaRPr dirty="0"/>
          </a:p>
        </p:txBody>
      </p:sp>
      <p:sp>
        <p:nvSpPr>
          <p:cNvPr id="251" name="Google Shape;251;gb8e226fa46_0_1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Men</a:t>
            </a:r>
            <a:r>
              <a:rPr lang="fi-FI" dirty="0"/>
              <a:t> and </a:t>
            </a:r>
            <a:r>
              <a:rPr lang="fi-FI" dirty="0" err="1"/>
              <a:t>women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28 to 32 </a:t>
            </a:r>
            <a:r>
              <a:rPr lang="fi-FI" dirty="0" err="1"/>
              <a:t>teeth</a:t>
            </a:r>
            <a:r>
              <a:rPr lang="fi-FI" dirty="0"/>
              <a:t> (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without</a:t>
            </a:r>
            <a:r>
              <a:rPr lang="fi-FI" dirty="0"/>
              <a:t> </a:t>
            </a:r>
            <a:r>
              <a:rPr lang="fi-FI" dirty="0" err="1"/>
              <a:t>wisdom</a:t>
            </a:r>
            <a:r>
              <a:rPr lang="fi-FI" dirty="0"/>
              <a:t> </a:t>
            </a:r>
            <a:r>
              <a:rPr lang="fi-FI" dirty="0" err="1"/>
              <a:t>teeth</a:t>
            </a:r>
            <a:r>
              <a:rPr lang="fi-FI" dirty="0"/>
              <a:t>) </a:t>
            </a:r>
            <a:r>
              <a:rPr lang="fi-FI" dirty="0" err="1"/>
              <a:t>regardless</a:t>
            </a:r>
            <a:r>
              <a:rPr lang="fi-FI" dirty="0"/>
              <a:t> of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sex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</a:t>
            </a:r>
            <a:r>
              <a:rPr lang="fi-FI" dirty="0"/>
              <a:t> </a:t>
            </a:r>
            <a:r>
              <a:rPr lang="fi-FI" dirty="0" err="1"/>
              <a:t>philosopher</a:t>
            </a:r>
            <a:r>
              <a:rPr lang="fi-FI" dirty="0"/>
              <a:t> </a:t>
            </a:r>
            <a:r>
              <a:rPr lang="fi-FI" dirty="0" err="1"/>
              <a:t>Aristotle</a:t>
            </a:r>
            <a:r>
              <a:rPr lang="fi-FI" dirty="0"/>
              <a:t>, </a:t>
            </a:r>
            <a:r>
              <a:rPr lang="fi-FI" dirty="0" err="1"/>
              <a:t>however</a:t>
            </a:r>
            <a:r>
              <a:rPr lang="fi-FI" dirty="0"/>
              <a:t>, </a:t>
            </a:r>
            <a:r>
              <a:rPr lang="fi-FI" dirty="0" err="1"/>
              <a:t>believed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a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teeth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a </a:t>
            </a:r>
            <a:r>
              <a:rPr lang="fi-FI" dirty="0" err="1"/>
              <a:t>woman</a:t>
            </a:r>
            <a:r>
              <a:rPr lang="fi-FI" dirty="0"/>
              <a:t>. </a:t>
            </a:r>
            <a:r>
              <a:rPr lang="fi-FI" dirty="0" err="1"/>
              <a:t>Didn't</a:t>
            </a:r>
            <a:r>
              <a:rPr lang="fi-FI" dirty="0"/>
              <a:t> he </a:t>
            </a:r>
            <a:r>
              <a:rPr lang="fi-FI" dirty="0" err="1"/>
              <a:t>ever</a:t>
            </a:r>
            <a:r>
              <a:rPr lang="fi-FI" dirty="0"/>
              <a:t> </a:t>
            </a:r>
            <a:r>
              <a:rPr lang="fi-FI" dirty="0" err="1"/>
              <a:t>count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himself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Joistakin substantiiveista monikkomuoto muodostetaan vokaalin muutoksella. (esimerkiksi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man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men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woman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women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tooth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teeth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52" name="Google Shape;252;gb8e226fa46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7B9F967-54FA-413E-9114-717FE8246FF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b8e226fa46_0_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Epäsäännöllisiä monikkomuotoja</a:t>
            </a:r>
            <a:endParaRPr dirty="0"/>
          </a:p>
        </p:txBody>
      </p:sp>
      <p:sp>
        <p:nvSpPr>
          <p:cNvPr id="259" name="Google Shape;259;gb8e226fa46_0_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Children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</a:t>
            </a:r>
            <a:r>
              <a:rPr lang="fi-FI" dirty="0" err="1"/>
              <a:t>kittens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often</a:t>
            </a:r>
            <a:r>
              <a:rPr lang="fi-FI" dirty="0"/>
              <a:t> </a:t>
            </a:r>
            <a:r>
              <a:rPr lang="fi-FI" dirty="0" err="1"/>
              <a:t>oxen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Joillakin substantiiveilla monikon pääte on </a:t>
            </a:r>
            <a:r>
              <a:rPr lang="fi-FI" b="1" dirty="0">
                <a:solidFill>
                  <a:schemeClr val="bg2"/>
                </a:solidFill>
              </a:rPr>
              <a:t>-en</a:t>
            </a:r>
            <a:r>
              <a:rPr lang="fi-FI" dirty="0">
                <a:solidFill>
                  <a:schemeClr val="bg2"/>
                </a:solidFill>
              </a:rPr>
              <a:t>: 							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1"/>
                  </a:ext>
                </a:extLst>
              </a:rPr>
              <a:t>a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child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children</a:t>
            </a:r>
            <a:r>
              <a:rPr lang="fi-FI" b="1" dirty="0">
                <a:solidFill>
                  <a:schemeClr val="bg2"/>
                </a:solidFill>
              </a:rPr>
              <a:t>, an </a:t>
            </a:r>
            <a:r>
              <a:rPr lang="fi-FI" b="1" dirty="0" err="1">
                <a:solidFill>
                  <a:schemeClr val="bg2"/>
                </a:solidFill>
              </a:rPr>
              <a:t>ox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oxen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260" name="Google Shape;260;gb8e226fa46_0_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271C02C-2A23-44CA-A311-447B5D82B37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b8e226fa46_0_1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Epäsäännöllisiä monikkomuotoja</a:t>
            </a:r>
            <a:endParaRPr dirty="0"/>
          </a:p>
        </p:txBody>
      </p:sp>
      <p:sp>
        <p:nvSpPr>
          <p:cNvPr id="267" name="Google Shape;267;gb8e226fa46_0_1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visit</a:t>
            </a:r>
            <a:r>
              <a:rPr lang="fi-FI" dirty="0"/>
              <a:t> to </a:t>
            </a:r>
            <a:r>
              <a:rPr lang="fi-FI" dirty="0" err="1"/>
              <a:t>northern</a:t>
            </a:r>
            <a:r>
              <a:rPr lang="fi-FI" dirty="0"/>
              <a:t> Finland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saw</a:t>
            </a:r>
            <a:r>
              <a:rPr lang="fi-FI" dirty="0"/>
              <a:t> </a:t>
            </a:r>
            <a:r>
              <a:rPr lang="fi-FI" dirty="0" err="1"/>
              <a:t>moose</a:t>
            </a:r>
            <a:r>
              <a:rPr lang="fi-FI" dirty="0"/>
              <a:t> and </a:t>
            </a:r>
            <a:r>
              <a:rPr lang="fi-FI" dirty="0" err="1"/>
              <a:t>reindeer</a:t>
            </a:r>
            <a:r>
              <a:rPr lang="fi-FI" dirty="0"/>
              <a:t> and </a:t>
            </a:r>
            <a:r>
              <a:rPr lang="fi-FI" dirty="0" err="1"/>
              <a:t>caught</a:t>
            </a:r>
            <a:r>
              <a:rPr lang="fi-FI" dirty="0"/>
              <a:t> </a:t>
            </a:r>
            <a:r>
              <a:rPr lang="fi-FI" dirty="0" err="1"/>
              <a:t>trout</a:t>
            </a:r>
            <a:r>
              <a:rPr lang="fi-FI" dirty="0"/>
              <a:t>, </a:t>
            </a:r>
            <a:r>
              <a:rPr lang="fi-FI" dirty="0" err="1"/>
              <a:t>perch</a:t>
            </a:r>
            <a:r>
              <a:rPr lang="fi-FI" dirty="0"/>
              <a:t> and </a:t>
            </a:r>
            <a:r>
              <a:rPr lang="fi-FI" dirty="0" err="1"/>
              <a:t>pike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Is it </a:t>
            </a:r>
            <a:r>
              <a:rPr lang="fi-FI" dirty="0" err="1"/>
              <a:t>bad</a:t>
            </a:r>
            <a:r>
              <a:rPr lang="fi-FI" dirty="0"/>
              <a:t> to </a:t>
            </a:r>
            <a:r>
              <a:rPr lang="fi-FI" dirty="0" err="1"/>
              <a:t>catch</a:t>
            </a:r>
            <a:r>
              <a:rPr lang="fi-FI" dirty="0"/>
              <a:t> and release </a:t>
            </a:r>
            <a:r>
              <a:rPr lang="fi-FI" dirty="0" err="1"/>
              <a:t>fish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Joillakin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2"/>
                  </a:ext>
                </a:extLst>
              </a:rPr>
              <a:t>eläimiä </a:t>
            </a:r>
            <a:r>
              <a:rPr lang="fi-FI" dirty="0">
                <a:solidFill>
                  <a:schemeClr val="bg2"/>
                </a:solidFill>
              </a:rPr>
              <a:t>tarkoittavilla substantiiveilla monikko on päätteetön (esimerkiksi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moose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moose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reindeer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reindeer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trout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trout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perch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perch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pike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pike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fish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fish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8" name="Google Shape;268;gb8e226fa46_0_1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3EB8EB8-8179-47AB-AF41-2764C5EB2CA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b8e226fa46_0_3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Epäsäännöllisiä monikkomuotoja</a:t>
            </a:r>
            <a:endParaRPr dirty="0"/>
          </a:p>
        </p:txBody>
      </p:sp>
      <p:sp>
        <p:nvSpPr>
          <p:cNvPr id="275" name="Google Shape;275;gb8e226fa46_0_31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didn't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my summer </a:t>
            </a:r>
            <a:r>
              <a:rPr lang="fi-FI" dirty="0" err="1"/>
              <a:t>job</a:t>
            </a:r>
            <a:r>
              <a:rPr lang="fi-FI" dirty="0"/>
              <a:t>. It </a:t>
            </a:r>
            <a:r>
              <a:rPr lang="fi-FI" dirty="0" err="1"/>
              <a:t>was</a:t>
            </a:r>
            <a:r>
              <a:rPr lang="fi-FI" dirty="0"/>
              <a:t> just a </a:t>
            </a:r>
            <a:r>
              <a:rPr lang="fi-FI" dirty="0" err="1"/>
              <a:t>means</a:t>
            </a:r>
            <a:r>
              <a:rPr lang="fi-FI" dirty="0"/>
              <a:t> to an </a:t>
            </a:r>
            <a:r>
              <a:rPr lang="fi-FI" dirty="0" err="1"/>
              <a:t>end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Scientific</a:t>
            </a:r>
            <a:r>
              <a:rPr lang="fi-FI" dirty="0"/>
              <a:t> </a:t>
            </a:r>
            <a:r>
              <a:rPr lang="fi-FI" dirty="0" err="1"/>
              <a:t>information</a:t>
            </a:r>
            <a:r>
              <a:rPr lang="fi-FI" dirty="0"/>
              <a:t> is </a:t>
            </a:r>
            <a:r>
              <a:rPr lang="fi-FI" dirty="0" err="1"/>
              <a:t>conveyed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means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Chinese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made a </a:t>
            </a:r>
            <a:r>
              <a:rPr lang="fi-FI" dirty="0" err="1"/>
              <a:t>breakthrough</a:t>
            </a:r>
            <a:r>
              <a:rPr lang="fi-FI" dirty="0"/>
              <a:t> in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field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Analyses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published</a:t>
            </a:r>
            <a:r>
              <a:rPr lang="fi-FI" dirty="0"/>
              <a:t> in </a:t>
            </a:r>
            <a:r>
              <a:rPr lang="fi-FI" dirty="0" err="1"/>
              <a:t>seminars</a:t>
            </a:r>
            <a:r>
              <a:rPr lang="fi-FI" dirty="0"/>
              <a:t> and </a:t>
            </a:r>
            <a:r>
              <a:rPr lang="fi-FI" dirty="0" err="1"/>
              <a:t>journals</a:t>
            </a:r>
            <a:r>
              <a:rPr lang="fi-FI" dirty="0"/>
              <a:t>.</a:t>
            </a:r>
            <a:endParaRPr dirty="0"/>
          </a:p>
          <a:p>
            <a:pPr marL="704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Joillakin sanoilla yksikkö ja monikko ovat samanlaiset (esimerkiksi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means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means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Chinese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Chinese</a:t>
            </a:r>
            <a:r>
              <a:rPr lang="fi-FI" b="1" dirty="0">
                <a:solidFill>
                  <a:schemeClr val="bg2"/>
                </a:solidFill>
              </a:rPr>
              <a:t>.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Vierasperäisillä sanoilla on varsinkin tieteellisessä kielessä alkuperäiskielen monikko (esimerkiksi </a:t>
            </a:r>
            <a:r>
              <a:rPr lang="fi-FI" b="1" dirty="0">
                <a:solidFill>
                  <a:schemeClr val="bg2"/>
                </a:solidFill>
              </a:rPr>
              <a:t>an </a:t>
            </a:r>
            <a:r>
              <a:rPr lang="fi-FI" b="1" dirty="0" err="1">
                <a:solidFill>
                  <a:schemeClr val="bg2"/>
                </a:solidFill>
              </a:rPr>
              <a:t>analysis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analyses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76" name="Google Shape;276;gb8e226fa46_0_3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65CAE81-05E7-4D2B-976A-EDEDC4EE1F9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b8e226fa46_0_23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031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plural</a:t>
            </a:r>
            <a:r>
              <a:rPr lang="fi-FI" dirty="0"/>
              <a:t> </a:t>
            </a:r>
            <a:r>
              <a:rPr lang="fi-FI" dirty="0" err="1"/>
              <a:t>forms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nouns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83" name="Google Shape;283;gb8e226fa46_0_23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goose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foot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child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deer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series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crossroads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Portuguese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an </a:t>
            </a:r>
            <a:r>
              <a:rPr lang="fi-FI" sz="5400" dirty="0" err="1"/>
              <a:t>analysis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criterion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basis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284" name="Google Shape;284;gb8e226fa46_0_2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  <p:sp>
        <p:nvSpPr>
          <p:cNvPr id="285" name="Google Shape;285;gb8e226fa46_0_23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11. a </a:t>
            </a:r>
            <a:r>
              <a:rPr lang="fi-FI" sz="5400" dirty="0" err="1"/>
              <a:t>crisis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12. a </a:t>
            </a:r>
            <a:r>
              <a:rPr lang="fi-FI" sz="5400" dirty="0" err="1"/>
              <a:t>sheep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13. a </a:t>
            </a:r>
            <a:r>
              <a:rPr lang="fi-FI" sz="5400" dirty="0" err="1"/>
              <a:t>headquarters</a:t>
            </a:r>
            <a:r>
              <a:rPr lang="fi-FI" sz="5400" dirty="0"/>
              <a:t> 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14. a </a:t>
            </a:r>
            <a:r>
              <a:rPr lang="fi-FI" sz="5400" dirty="0" err="1"/>
              <a:t>phenomenon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F034CC6-15B7-4A1B-9AC1-5E55C0384C6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b8e226fa46_0_23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031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plural</a:t>
            </a:r>
            <a:r>
              <a:rPr lang="fi-FI" dirty="0"/>
              <a:t> </a:t>
            </a:r>
            <a:r>
              <a:rPr lang="fi-FI" dirty="0" err="1"/>
              <a:t>forms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nouns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83" name="Google Shape;283;gb8e226fa46_0_23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goose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foot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child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deer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series</a:t>
            </a:r>
            <a:r>
              <a:rPr lang="fi-FI" sz="5400" dirty="0"/>
              <a:t>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crossroads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Portuguese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an </a:t>
            </a:r>
            <a:r>
              <a:rPr lang="fi-FI" sz="5400" dirty="0" err="1"/>
              <a:t>analysis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criterion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a </a:t>
            </a:r>
            <a:r>
              <a:rPr lang="fi-FI" sz="5400" dirty="0" err="1"/>
              <a:t>basis</a:t>
            </a:r>
            <a:r>
              <a:rPr lang="fi-FI" sz="5400" dirty="0"/>
              <a:t>		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284" name="Google Shape;284;gb8e226fa46_0_2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17</a:t>
            </a:fld>
            <a:endParaRPr/>
          </a:p>
        </p:txBody>
      </p:sp>
      <p:sp>
        <p:nvSpPr>
          <p:cNvPr id="285" name="Google Shape;285;gb8e226fa46_0_23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11. a </a:t>
            </a:r>
            <a:r>
              <a:rPr lang="fi-FI" sz="5400" dirty="0" err="1"/>
              <a:t>crisis</a:t>
            </a:r>
            <a:r>
              <a:rPr lang="fi-FI" sz="5400" dirty="0"/>
              <a:t>	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12. a </a:t>
            </a:r>
            <a:r>
              <a:rPr lang="fi-FI" sz="5400" dirty="0" err="1"/>
              <a:t>sheep</a:t>
            </a:r>
            <a:r>
              <a:rPr lang="fi-FI" sz="5400" dirty="0"/>
              <a:t>	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13. a </a:t>
            </a:r>
            <a:r>
              <a:rPr lang="fi-FI" sz="5400" dirty="0" err="1"/>
              <a:t>headquarters</a:t>
            </a:r>
            <a:r>
              <a:rPr lang="fi-FI" sz="5400" dirty="0"/>
              <a:t>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14. a </a:t>
            </a:r>
            <a:r>
              <a:rPr lang="fi-FI" sz="5400" dirty="0" err="1"/>
              <a:t>phenomenon</a:t>
            </a:r>
            <a:r>
              <a:rPr lang="fi-FI" sz="5400" dirty="0"/>
              <a:t>	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F034CC6-15B7-4A1B-9AC1-5E55C0384C6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  <p:sp>
        <p:nvSpPr>
          <p:cNvPr id="8" name="Google Shape;283;gb8e226fa46_0_23">
            <a:extLst>
              <a:ext uri="{FF2B5EF4-FFF2-40B4-BE49-F238E27FC236}">
                <a16:creationId xmlns:a16="http://schemas.microsoft.com/office/drawing/2014/main" id="{B34FE70F-3FCF-4E93-A777-51AE03061429}"/>
              </a:ext>
            </a:extLst>
          </p:cNvPr>
          <p:cNvSpPr txBox="1">
            <a:spLocks/>
          </p:cNvSpPr>
          <p:nvPr/>
        </p:nvSpPr>
        <p:spPr>
          <a:xfrm>
            <a:off x="6338288" y="37296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geese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feet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children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deer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series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crossroads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Portuguese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analyses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criteria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US" sz="5400" dirty="0">
                <a:solidFill>
                  <a:schemeClr val="bg2"/>
                </a:solidFill>
              </a:rPr>
              <a:t>bases</a:t>
            </a:r>
          </a:p>
        </p:txBody>
      </p:sp>
      <p:sp>
        <p:nvSpPr>
          <p:cNvPr id="9" name="Google Shape;285;gb8e226fa46_0_23">
            <a:extLst>
              <a:ext uri="{FF2B5EF4-FFF2-40B4-BE49-F238E27FC236}">
                <a16:creationId xmlns:a16="http://schemas.microsoft.com/office/drawing/2014/main" id="{D5D35BAF-AD49-48C8-9302-ACA9D8D12284}"/>
              </a:ext>
            </a:extLst>
          </p:cNvPr>
          <p:cNvSpPr txBox="1">
            <a:spLocks/>
          </p:cNvSpPr>
          <p:nvPr/>
        </p:nvSpPr>
        <p:spPr>
          <a:xfrm>
            <a:off x="18579238" y="3729600"/>
            <a:ext cx="5161357" cy="499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crises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sheep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headquarters</a:t>
            </a:r>
          </a:p>
          <a:p>
            <a:pPr marL="0" indent="0">
              <a:lnSpc>
                <a:spcPct val="100000"/>
              </a:lnSpc>
            </a:pPr>
            <a:r>
              <a:rPr lang="en-US" sz="5400" dirty="0">
                <a:solidFill>
                  <a:schemeClr val="bg2"/>
                </a:solidFill>
              </a:rPr>
              <a:t>phenomena</a:t>
            </a:r>
          </a:p>
        </p:txBody>
      </p:sp>
    </p:spTree>
    <p:extLst>
      <p:ext uri="{BB962C8B-B14F-4D97-AF65-F5344CB8AC3E}">
        <p14:creationId xmlns:p14="http://schemas.microsoft.com/office/powerpoint/2010/main" val="334706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b8e226fa46_0_3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Erikoistapauksia</a:t>
            </a:r>
            <a:endParaRPr dirty="0"/>
          </a:p>
        </p:txBody>
      </p:sp>
      <p:sp>
        <p:nvSpPr>
          <p:cNvPr id="292" name="Google Shape;292;gb8e226fa46_0_38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any</a:t>
            </a:r>
            <a:r>
              <a:rPr lang="fi-FI" dirty="0"/>
              <a:t> </a:t>
            </a:r>
            <a:r>
              <a:rPr lang="fi-FI" dirty="0" err="1"/>
              <a:t>exercise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days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Indigenous</a:t>
            </a:r>
            <a:r>
              <a:rPr lang="fi-FI" dirty="0"/>
              <a:t> </a:t>
            </a:r>
            <a:r>
              <a:rPr lang="fi-FI" dirty="0" err="1"/>
              <a:t>peoples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ethnic</a:t>
            </a:r>
            <a:r>
              <a:rPr lang="fi-FI" dirty="0"/>
              <a:t> </a:t>
            </a:r>
            <a:r>
              <a:rPr lang="fi-FI" dirty="0" err="1"/>
              <a:t>groups</a:t>
            </a:r>
            <a:r>
              <a:rPr lang="fi-FI" dirty="0"/>
              <a:t> </a:t>
            </a:r>
            <a:r>
              <a:rPr lang="fi-FI" dirty="0" err="1"/>
              <a:t>native</a:t>
            </a:r>
            <a:r>
              <a:rPr lang="fi-FI" dirty="0"/>
              <a:t> to a </a:t>
            </a:r>
            <a:r>
              <a:rPr lang="fi-FI" dirty="0" err="1"/>
              <a:t>particular</a:t>
            </a:r>
            <a:r>
              <a:rPr lang="fi-FI" dirty="0"/>
              <a:t> </a:t>
            </a:r>
            <a:r>
              <a:rPr lang="fi-FI" dirty="0" err="1"/>
              <a:t>place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police</a:t>
            </a:r>
            <a:r>
              <a:rPr lang="fi-FI" dirty="0"/>
              <a:t> </a:t>
            </a:r>
            <a:r>
              <a:rPr lang="fi-FI" dirty="0" err="1"/>
              <a:t>interviewed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persons</a:t>
            </a:r>
            <a:r>
              <a:rPr lang="fi-FI" dirty="0"/>
              <a:t> of </a:t>
            </a:r>
            <a:r>
              <a:rPr lang="fi-FI" dirty="0" err="1"/>
              <a:t>interest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humans</a:t>
            </a:r>
            <a:r>
              <a:rPr lang="fi-FI" dirty="0"/>
              <a:t>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start</a:t>
            </a:r>
            <a:r>
              <a:rPr lang="fi-FI" dirty="0"/>
              <a:t> to </a:t>
            </a:r>
            <a:r>
              <a:rPr lang="fi-FI" dirty="0" err="1"/>
              <a:t>wear</a:t>
            </a:r>
            <a:r>
              <a:rPr lang="fi-FI" dirty="0"/>
              <a:t> </a:t>
            </a:r>
            <a:r>
              <a:rPr lang="fi-FI" dirty="0" err="1"/>
              <a:t>clothes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favourite</a:t>
            </a:r>
            <a:r>
              <a:rPr lang="fi-FI" dirty="0"/>
              <a:t> </a:t>
            </a:r>
            <a:r>
              <a:rPr lang="fi-FI" dirty="0" err="1"/>
              <a:t>garment</a:t>
            </a:r>
            <a:r>
              <a:rPr lang="fi-FI" dirty="0"/>
              <a:t> as a </a:t>
            </a:r>
            <a:r>
              <a:rPr lang="fi-FI" dirty="0" err="1"/>
              <a:t>child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Huomaa seuraavat tapaukset: </a:t>
            </a:r>
            <a:r>
              <a:rPr lang="fi-FI" b="1" dirty="0">
                <a:solidFill>
                  <a:schemeClr val="bg2"/>
                </a:solidFill>
              </a:rPr>
              <a:t>a person – </a:t>
            </a:r>
            <a:r>
              <a:rPr lang="fi-FI" b="1" dirty="0" err="1">
                <a:solidFill>
                  <a:schemeClr val="bg2"/>
                </a:solidFill>
              </a:rPr>
              <a:t>peopl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4"/>
                  </a:ext>
                </a:extLst>
              </a:rPr>
              <a:t>e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people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peoples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garment</a:t>
            </a:r>
            <a:r>
              <a:rPr lang="fi-FI" b="1" dirty="0">
                <a:solidFill>
                  <a:schemeClr val="bg2"/>
                </a:solidFill>
              </a:rPr>
              <a:t> / a </a:t>
            </a:r>
            <a:r>
              <a:rPr lang="fi-FI" b="1" dirty="0" err="1">
                <a:solidFill>
                  <a:schemeClr val="bg2"/>
                </a:solidFill>
              </a:rPr>
              <a:t>piece</a:t>
            </a:r>
            <a:r>
              <a:rPr lang="fi-FI" b="1" dirty="0">
                <a:solidFill>
                  <a:schemeClr val="bg2"/>
                </a:solidFill>
              </a:rPr>
              <a:t> of </a:t>
            </a:r>
            <a:r>
              <a:rPr lang="fi-FI" b="1" dirty="0" err="1">
                <a:solidFill>
                  <a:schemeClr val="bg2"/>
                </a:solidFill>
              </a:rPr>
              <a:t>clothing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clothes</a:t>
            </a:r>
            <a:endParaRPr b="1"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Monikkomuoto </a:t>
            </a:r>
            <a:r>
              <a:rPr lang="fi-FI" b="1" dirty="0" err="1">
                <a:solidFill>
                  <a:schemeClr val="bg2"/>
                </a:solidFill>
              </a:rPr>
              <a:t>persons</a:t>
            </a:r>
            <a:r>
              <a:rPr lang="fi-FI" dirty="0">
                <a:solidFill>
                  <a:schemeClr val="bg2"/>
                </a:solidFill>
              </a:rPr>
              <a:t> kuuluu lähinnä lakikieleen.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3" name="Google Shape;293;gb8e226fa46_0_3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18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8E6A2B7-88EE-4442-9910-B6D92685FBA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b8e226fa46_0_4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300" name="Google Shape;300;gb8e226fa46_0_46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Kuka oli ensimmäinen ihminen avaruudessa?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Who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first</a:t>
            </a:r>
            <a:r>
              <a:rPr lang="fi-FI" sz="5400" dirty="0">
                <a:solidFill>
                  <a:schemeClr val="bg2"/>
                </a:solidFill>
              </a:rPr>
              <a:t> person / </a:t>
            </a:r>
            <a:r>
              <a:rPr lang="fi-FI" sz="5400" dirty="0" err="1">
                <a:solidFill>
                  <a:schemeClr val="bg2"/>
                </a:solidFill>
              </a:rPr>
              <a:t>human</a:t>
            </a:r>
            <a:r>
              <a:rPr lang="fi-FI" sz="5400" dirty="0">
                <a:solidFill>
                  <a:schemeClr val="bg2"/>
                </a:solidFill>
              </a:rPr>
              <a:t> / </a:t>
            </a:r>
            <a:r>
              <a:rPr lang="fi-FI" sz="5400" dirty="0" err="1">
                <a:solidFill>
                  <a:schemeClr val="bg2"/>
                </a:solidFill>
              </a:rPr>
              <a:t>human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being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space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2. Onko Euroopassa muita alkuperäiskansoja kuin saamelaiset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5"/>
                  </a:ext>
                </a:extLst>
              </a:rPr>
              <a:t>?</a:t>
            </a:r>
            <a:endParaRPr sz="54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other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indigenous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peoples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in Europe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than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chemeClr val="lt1"/>
                </a:highlight>
              </a:rPr>
              <a:t>Sámi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?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4D5156"/>
              </a:buClr>
              <a:buSzPts val="6000"/>
            </a:pPr>
            <a:r>
              <a:rPr lang="fi-FI" sz="5400" dirty="0">
                <a:solidFill>
                  <a:schemeClr val="tx1"/>
                </a:solidFill>
                <a:highlight>
                  <a:srgbClr val="FFFFFF"/>
                </a:highlight>
              </a:rPr>
              <a:t>3. Laita nämä vaatteet kuivausrumpuun.</a:t>
            </a:r>
            <a:endParaRPr sz="54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		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Put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these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clothes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in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the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dryer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.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4D5156"/>
              </a:buClr>
              <a:buSzPts val="6000"/>
            </a:pPr>
            <a:r>
              <a:rPr lang="fi-FI" sz="5400" dirty="0">
                <a:solidFill>
                  <a:schemeClr val="tx1"/>
                </a:solidFill>
                <a:highlight>
                  <a:srgbClr val="FFFFFF"/>
                </a:highlight>
              </a:rPr>
              <a:t>4. Välitätkö siitä kuinka vaate istuu sinulle?</a:t>
            </a:r>
            <a:endParaRPr sz="54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		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Do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you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care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/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mind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how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a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garment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/ a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piece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of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clothing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fits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 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</a:rPr>
              <a:t>you</a:t>
            </a:r>
            <a:r>
              <a:rPr lang="fi-FI" sz="5400" dirty="0">
                <a:solidFill>
                  <a:schemeClr val="bg2"/>
                </a:solidFill>
                <a:highlight>
                  <a:srgbClr val="FFFFFF"/>
                </a:highlight>
              </a:rPr>
              <a:t>?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</a:endParaRPr>
          </a:p>
        </p:txBody>
      </p:sp>
      <p:sp>
        <p:nvSpPr>
          <p:cNvPr id="301" name="Google Shape;301;gb8e226fa46_0_4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08D60CD-F488-4666-92AC-4C5FA26D785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d8958078c5_2_72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Substantiivit</a:t>
            </a:r>
            <a:endParaRPr dirty="0"/>
          </a:p>
        </p:txBody>
      </p:sp>
      <p:sp>
        <p:nvSpPr>
          <p:cNvPr id="166" name="Google Shape;166;gd8958078c5_2_72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000" dirty="0"/>
              <a:t>Jos substantiivilla on sekä yksikkö että monikko, substantiivia edeltää yksikössä epämääräinen artikkeli </a:t>
            </a:r>
            <a:r>
              <a:rPr lang="fi-FI" sz="6000" b="1" dirty="0"/>
              <a:t>a</a:t>
            </a:r>
            <a:r>
              <a:rPr lang="fi-FI" sz="6000" dirty="0"/>
              <a:t> tai</a:t>
            </a:r>
            <a:r>
              <a:rPr lang="fi-FI" sz="6000" b="1" dirty="0"/>
              <a:t> an </a:t>
            </a:r>
            <a:endParaRPr sz="6000" b="1"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000" b="1" dirty="0">
                <a:solidFill>
                  <a:schemeClr val="bg2"/>
                </a:solidFill>
              </a:rPr>
              <a:t>a </a:t>
            </a:r>
            <a:r>
              <a:rPr lang="fi-FI" sz="6000" b="1" dirty="0" err="1">
                <a:solidFill>
                  <a:schemeClr val="bg2"/>
                </a:solidFill>
              </a:rPr>
              <a:t>dog</a:t>
            </a:r>
            <a:r>
              <a:rPr lang="fi-FI" sz="6000" b="1" dirty="0">
                <a:solidFill>
                  <a:schemeClr val="bg2"/>
                </a:solidFill>
              </a:rPr>
              <a:t>, a person, a </a:t>
            </a:r>
            <a:r>
              <a:rPr lang="fi-FI" sz="6000" b="1" dirty="0" err="1">
                <a:solidFill>
                  <a:schemeClr val="bg2"/>
                </a:solidFill>
              </a:rPr>
              <a:t>picture</a:t>
            </a:r>
            <a:r>
              <a:rPr lang="fi-FI" sz="6000" b="1" dirty="0">
                <a:solidFill>
                  <a:schemeClr val="bg2"/>
                </a:solidFill>
              </a:rPr>
              <a:t>, a </a:t>
            </a:r>
            <a:r>
              <a:rPr lang="fi-FI" sz="6000" b="1" dirty="0" err="1">
                <a:solidFill>
                  <a:schemeClr val="bg2"/>
                </a:solidFill>
              </a:rPr>
              <a:t>feeling</a:t>
            </a:r>
            <a:endParaRPr sz="6000" b="1" dirty="0">
              <a:solidFill>
                <a:schemeClr val="bg2"/>
              </a:solidFill>
            </a:endParaRPr>
          </a:p>
        </p:txBody>
      </p:sp>
      <p:sp>
        <p:nvSpPr>
          <p:cNvPr id="167" name="Google Shape;167;gd8958078c5_2_72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000" dirty="0"/>
              <a:t>Ainesanat tai elämyksiä kuvaavat sanat ovat monikottomia </a:t>
            </a:r>
            <a:endParaRPr sz="6000"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000" dirty="0"/>
              <a:t>Niiden edessä ei käytetä artikkeleita </a:t>
            </a:r>
            <a:r>
              <a:rPr lang="fi-FI" sz="6000" b="1" dirty="0"/>
              <a:t>a </a:t>
            </a:r>
            <a:r>
              <a:rPr lang="fi-FI" sz="6000" dirty="0"/>
              <a:t>tai </a:t>
            </a:r>
            <a:r>
              <a:rPr lang="fi-FI" sz="6000" b="1" dirty="0"/>
              <a:t>an</a:t>
            </a:r>
            <a:endParaRPr sz="6000" b="1"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000" b="1" dirty="0" err="1">
                <a:solidFill>
                  <a:schemeClr val="bg2"/>
                </a:solidFill>
              </a:rPr>
              <a:t>love</a:t>
            </a:r>
            <a:r>
              <a:rPr lang="fi-FI" sz="6000" b="1" dirty="0">
                <a:solidFill>
                  <a:schemeClr val="bg2"/>
                </a:solidFill>
              </a:rPr>
              <a:t>, </a:t>
            </a:r>
            <a:r>
              <a:rPr lang="fi-FI" sz="6000" b="1" dirty="0" err="1">
                <a:solidFill>
                  <a:schemeClr val="bg2"/>
                </a:solidFill>
              </a:rPr>
              <a:t>friendship</a:t>
            </a:r>
            <a:r>
              <a:rPr lang="fi-FI" sz="6000" b="1" dirty="0">
                <a:solidFill>
                  <a:schemeClr val="bg2"/>
                </a:solidFill>
              </a:rPr>
              <a:t>, </a:t>
            </a:r>
            <a:r>
              <a:rPr lang="fi-FI" sz="6000" b="1" dirty="0" err="1">
                <a:solidFill>
                  <a:schemeClr val="bg2"/>
                </a:solidFill>
              </a:rPr>
              <a:t>loyalty</a:t>
            </a:r>
            <a:r>
              <a:rPr lang="fi-FI" sz="6000" b="1" dirty="0">
                <a:solidFill>
                  <a:schemeClr val="bg2"/>
                </a:solidFill>
              </a:rPr>
              <a:t>, </a:t>
            </a:r>
            <a:r>
              <a:rPr lang="fi-FI" sz="6000" b="1" dirty="0" err="1">
                <a:solidFill>
                  <a:schemeClr val="bg2"/>
                </a:solidFill>
              </a:rPr>
              <a:t>laughter</a:t>
            </a:r>
            <a:endParaRPr sz="6000" b="1" dirty="0">
              <a:solidFill>
                <a:schemeClr val="bg2"/>
              </a:solidFill>
            </a:endParaRPr>
          </a:p>
        </p:txBody>
      </p:sp>
      <p:sp>
        <p:nvSpPr>
          <p:cNvPr id="168" name="Google Shape;168;gd8958078c5_2_72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</a:rPr>
              <a:t>Monikolliset substantiivit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169" name="Google Shape;169;gd8958078c5_2_72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</a:rPr>
              <a:t>Yksikölliset substantiivit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170" name="Google Shape;170;gd8958078c5_2_7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C640810-DF2C-4310-9199-5A0A3C319E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d8958078c5_2_8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Substantiivit</a:t>
            </a:r>
            <a:endParaRPr dirty="0"/>
          </a:p>
        </p:txBody>
      </p:sp>
      <p:sp>
        <p:nvSpPr>
          <p:cNvPr id="177" name="Google Shape;177;gd8958078c5_2_83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The </a:t>
            </a:r>
            <a:r>
              <a:rPr lang="fi-FI" dirty="0" err="1"/>
              <a:t>owner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long, </a:t>
            </a:r>
            <a:r>
              <a:rPr lang="fi-FI" dirty="0" err="1"/>
              <a:t>red</a:t>
            </a:r>
            <a:r>
              <a:rPr lang="fi-FI" dirty="0"/>
              <a:t> </a:t>
            </a:r>
            <a:r>
              <a:rPr lang="fi-FI" dirty="0" err="1"/>
              <a:t>hair</a:t>
            </a:r>
            <a:r>
              <a:rPr lang="fi-FI" dirty="0"/>
              <a:t>. (hiukset)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found</a:t>
            </a:r>
            <a:r>
              <a:rPr lang="fi-FI" dirty="0"/>
              <a:t> a </a:t>
            </a:r>
            <a:r>
              <a:rPr lang="fi-FI" dirty="0" err="1"/>
              <a:t>hair</a:t>
            </a:r>
            <a:r>
              <a:rPr lang="fi-FI" dirty="0"/>
              <a:t> in my breakfast </a:t>
            </a:r>
            <a:r>
              <a:rPr lang="fi-FI" dirty="0" err="1"/>
              <a:t>cereal</a:t>
            </a:r>
            <a:r>
              <a:rPr lang="fi-FI" dirty="0"/>
              <a:t>. (hius)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couldn't</a:t>
            </a:r>
            <a:r>
              <a:rPr lang="fi-FI" dirty="0"/>
              <a:t> </a:t>
            </a:r>
            <a:r>
              <a:rPr lang="fi-FI" dirty="0" err="1"/>
              <a:t>find</a:t>
            </a:r>
            <a:r>
              <a:rPr lang="fi-FI" dirty="0"/>
              <a:t> an </a:t>
            </a:r>
            <a:r>
              <a:rPr lang="fi-FI" dirty="0" err="1"/>
              <a:t>empty</a:t>
            </a:r>
            <a:r>
              <a:rPr lang="fi-FI" dirty="0"/>
              <a:t> </a:t>
            </a:r>
            <a:r>
              <a:rPr lang="fi-FI" dirty="0" err="1"/>
              <a:t>space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parking</a:t>
            </a:r>
            <a:r>
              <a:rPr lang="fi-FI" dirty="0"/>
              <a:t> </a:t>
            </a:r>
            <a:r>
              <a:rPr lang="fi-FI" dirty="0" err="1"/>
              <a:t>lot</a:t>
            </a:r>
            <a:r>
              <a:rPr lang="fi-FI" dirty="0"/>
              <a:t>. (ruutu)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Is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space</a:t>
            </a:r>
            <a:r>
              <a:rPr lang="fi-FI" dirty="0"/>
              <a:t> for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? (tilaa)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dirty="0" err="1"/>
              <a:t>coffee</a:t>
            </a:r>
            <a:r>
              <a:rPr lang="fi-FI" dirty="0"/>
              <a:t>. (kahvia)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Steve </a:t>
            </a:r>
            <a:r>
              <a:rPr lang="fi-FI" dirty="0" err="1"/>
              <a:t>bought</a:t>
            </a:r>
            <a:r>
              <a:rPr lang="fi-FI" dirty="0"/>
              <a:t> me a </a:t>
            </a:r>
            <a:r>
              <a:rPr lang="fi-FI" dirty="0" err="1"/>
              <a:t>coffee</a:t>
            </a:r>
            <a:r>
              <a:rPr lang="fi-FI" dirty="0"/>
              <a:t>. (kahviannos)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Jotkut substantiivit voivat olla sekä monikollisia että monikottomia, mutta niillä on eri merkitys.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8" name="Google Shape;178;gd8958078c5_2_8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51C6BB2-06A0-472F-90D2-F83FF00DAEF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d8958078c5_2_9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underlined</a:t>
            </a:r>
            <a:r>
              <a:rPr lang="fi-FI" dirty="0"/>
              <a:t> </a:t>
            </a:r>
            <a:r>
              <a:rPr lang="fi-FI" dirty="0" err="1"/>
              <a:t>word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countable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uncountable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185" name="Google Shape;185;gd8958078c5_2_9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222222"/>
              </a:buClr>
              <a:buSzPts val="6000"/>
              <a:buFont typeface="Arial"/>
              <a:buAutoNum type="arabicPeriod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All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the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children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fell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asleep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at 10 pm.</a:t>
            </a: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Countable</a:t>
            </a:r>
            <a:endParaRPr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2.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Be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careful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when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diving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in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shallow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water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Uncountable</a:t>
            </a:r>
            <a:endParaRPr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3. The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parade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had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fire</a:t>
            </a:r>
            <a:r>
              <a:rPr lang="fi-FI" u="sng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trucks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and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police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cars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Countable</a:t>
            </a:r>
            <a:endParaRPr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4. I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use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real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butter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in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the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cookies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I </a:t>
            </a:r>
            <a:r>
              <a:rPr lang="fi-FI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bake</a:t>
            </a: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6000"/>
            </a:pPr>
            <a:r>
              <a:rPr lang="fi-FI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Uncountable</a:t>
            </a:r>
            <a:endParaRPr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457200" lvl="0" indent="-314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50"/>
              <a:buFont typeface="Arial"/>
              <a:buAutoNum type="arabicPeriod"/>
            </a:pPr>
            <a:endParaRPr sz="1350" dirty="0">
              <a:solidFill>
                <a:srgbClr val="22222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Google Shape;186;gd8958078c5_2_9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13B8C19-5445-4012-8446-206FB29EAB4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d8958078c5_2_9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underlined</a:t>
            </a:r>
            <a:r>
              <a:rPr lang="fi-FI" dirty="0"/>
              <a:t> </a:t>
            </a:r>
            <a:r>
              <a:rPr lang="fi-FI" dirty="0" err="1"/>
              <a:t>word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countable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uncountable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193" name="Google Shape;193;gd8958078c5_2_97"/>
          <p:cNvSpPr txBox="1">
            <a:spLocks noGrp="1"/>
          </p:cNvSpPr>
          <p:nvPr>
            <p:ph type="body" idx="1"/>
          </p:nvPr>
        </p:nvSpPr>
        <p:spPr>
          <a:xfrm>
            <a:off x="1676400" y="3060000"/>
            <a:ext cx="21031200" cy="867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5.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Most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kids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like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porridge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,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but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Joey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hates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it. </a:t>
            </a: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Uncountable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6.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Most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pottery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is made of </a:t>
            </a:r>
            <a:r>
              <a:rPr lang="fi-FI" sz="5400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clay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Uncountable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7.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There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was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a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lot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of </a:t>
            </a:r>
            <a:r>
              <a:rPr lang="fi-FI" sz="5400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rubbish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in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the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streets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. </a:t>
            </a: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Uncountable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8. Is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this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all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of </a:t>
            </a:r>
            <a:r>
              <a:rPr lang="fi-FI" sz="5400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your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tennis</a:t>
            </a:r>
            <a:r>
              <a:rPr lang="fi-FI" sz="5400" u="sng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fi-FI" sz="5400" u="sng" dirty="0" err="1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equipment</a:t>
            </a: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? </a:t>
            </a: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rgbClr val="22222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		</a:t>
            </a:r>
            <a:r>
              <a:rPr lang="fi-FI" sz="5400" dirty="0" err="1">
                <a:solidFill>
                  <a:schemeClr val="bg2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Uncountable</a:t>
            </a:r>
            <a:endParaRPr sz="5400" dirty="0">
              <a:solidFill>
                <a:schemeClr val="bg2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Google Shape;194;gd8958078c5_2_9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FC3BE78-93E0-47FC-B788-1F044EC393D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Google Shape;203;gb2a0ff99a7_0_6"/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6894" y="0"/>
            <a:ext cx="7405510" cy="13959882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gb2a0ff99a7_0_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Monikon muodostus</a:t>
            </a:r>
            <a:endParaRPr dirty="0"/>
          </a:p>
        </p:txBody>
      </p:sp>
      <p:sp>
        <p:nvSpPr>
          <p:cNvPr id="201" name="Google Shape;201;gb2a0ff99a7_0_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6000" dirty="0"/>
              <a:t>a </a:t>
            </a:r>
            <a:r>
              <a:rPr lang="fi-FI" sz="6000" dirty="0" err="1"/>
              <a:t>dog</a:t>
            </a:r>
            <a:r>
              <a:rPr lang="fi-FI" sz="6000" dirty="0"/>
              <a:t>		</a:t>
            </a:r>
            <a:endParaRPr sz="6000"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6000" dirty="0"/>
              <a:t>a </a:t>
            </a:r>
            <a:r>
              <a:rPr lang="fi-FI" sz="6000" dirty="0" err="1"/>
              <a:t>feeling</a:t>
            </a:r>
            <a:r>
              <a:rPr lang="fi-FI" sz="6000" dirty="0"/>
              <a:t>	</a:t>
            </a:r>
            <a:endParaRPr sz="6000"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6000" dirty="0"/>
              <a:t>an </a:t>
            </a:r>
            <a:r>
              <a:rPr lang="fi-FI" sz="6000" dirty="0" err="1"/>
              <a:t>animal</a:t>
            </a:r>
            <a:endParaRPr sz="6000"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6000" dirty="0"/>
              <a:t>a </a:t>
            </a:r>
            <a:r>
              <a:rPr lang="fi-FI" sz="6000" dirty="0" err="1"/>
              <a:t>cupcake</a:t>
            </a:r>
            <a:endParaRPr sz="6000"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sz="60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chemeClr val="bg2"/>
                </a:solidFill>
              </a:rPr>
              <a:t>Monikon pääte on tavallisesti </a:t>
            </a:r>
            <a:r>
              <a:rPr lang="fi-FI" sz="6000" b="1" dirty="0">
                <a:solidFill>
                  <a:schemeClr val="bg2"/>
                </a:solidFill>
              </a:rPr>
              <a:t>-s</a:t>
            </a:r>
            <a:r>
              <a:rPr lang="fi-FI" sz="6000" dirty="0">
                <a:solidFill>
                  <a:schemeClr val="bg2"/>
                </a:solidFill>
              </a:rPr>
              <a:t>.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202" name="Google Shape;202;gb2a0ff99a7_0_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fi-FI" dirty="0"/>
              <a:t>Kuva: © Pauli Salmi 	</a:t>
            </a:r>
            <a:fld id="{00000000-1234-1234-1234-123412341234}" type="slidenum">
              <a:rPr lang="fi-FI" smtClean="0"/>
              <a:pPr lvl="0"/>
              <a:t>6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7FAB38C-9811-4F03-867D-974BFB30F86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  <p:sp>
        <p:nvSpPr>
          <p:cNvPr id="7" name="Google Shape;201;gb2a0ff99a7_0_6">
            <a:extLst>
              <a:ext uri="{FF2B5EF4-FFF2-40B4-BE49-F238E27FC236}">
                <a16:creationId xmlns:a16="http://schemas.microsoft.com/office/drawing/2014/main" id="{E932A240-C0D5-4D00-AD64-147F92DC9829}"/>
              </a:ext>
            </a:extLst>
          </p:cNvPr>
          <p:cNvSpPr txBox="1">
            <a:spLocks/>
          </p:cNvSpPr>
          <p:nvPr/>
        </p:nvSpPr>
        <p:spPr>
          <a:xfrm>
            <a:off x="16353637" y="3536295"/>
            <a:ext cx="4991100" cy="520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  <a:buSzPts val="4400"/>
            </a:pPr>
            <a:r>
              <a:rPr lang="en-US" dirty="0"/>
              <a:t>dog</a:t>
            </a:r>
            <a:r>
              <a:rPr lang="en-US" b="1" dirty="0"/>
              <a:t>s</a:t>
            </a:r>
          </a:p>
          <a:p>
            <a:pPr marL="0" indent="0">
              <a:lnSpc>
                <a:spcPct val="100000"/>
              </a:lnSpc>
              <a:buSzPts val="4400"/>
            </a:pPr>
            <a:r>
              <a:rPr lang="en-US" dirty="0"/>
              <a:t>feeling</a:t>
            </a:r>
            <a:r>
              <a:rPr lang="en-US" b="1" dirty="0"/>
              <a:t>s</a:t>
            </a:r>
          </a:p>
          <a:p>
            <a:pPr marL="0" indent="0">
              <a:lnSpc>
                <a:spcPct val="100000"/>
              </a:lnSpc>
              <a:buSzPts val="4400"/>
            </a:pPr>
            <a:r>
              <a:rPr lang="en-US" dirty="0"/>
              <a:t>animal</a:t>
            </a:r>
            <a:r>
              <a:rPr lang="en-US" b="1" dirty="0"/>
              <a:t>s</a:t>
            </a:r>
          </a:p>
          <a:p>
            <a:pPr marL="0" indent="0">
              <a:lnSpc>
                <a:spcPct val="100000"/>
              </a:lnSpc>
              <a:buSzPts val="4400"/>
            </a:pPr>
            <a:r>
              <a:rPr lang="en-US" dirty="0"/>
              <a:t>cupcake</a:t>
            </a:r>
            <a:r>
              <a:rPr lang="en-US" b="1" dirty="0"/>
              <a:t>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afc66fec06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Monikon muodostus</a:t>
            </a:r>
            <a:endParaRPr dirty="0"/>
          </a:p>
        </p:txBody>
      </p:sp>
      <p:sp>
        <p:nvSpPr>
          <p:cNvPr id="210" name="Google Shape;210;gafc66fec06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circus</a:t>
            </a:r>
            <a:r>
              <a:rPr lang="fi-FI" dirty="0"/>
              <a:t>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wish</a:t>
            </a:r>
            <a:r>
              <a:rPr lang="fi-FI" dirty="0"/>
              <a:t>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church</a:t>
            </a:r>
            <a:r>
              <a:rPr lang="fi-FI" dirty="0"/>
              <a:t>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quiz</a:t>
            </a:r>
            <a:r>
              <a:rPr lang="fi-FI" dirty="0"/>
              <a:t>	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box			</a:t>
            </a:r>
            <a:endParaRPr dirty="0"/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sana päättyy kirjaimiin</a:t>
            </a:r>
            <a:r>
              <a:rPr lang="fi-FI" b="1" dirty="0">
                <a:solidFill>
                  <a:schemeClr val="bg2"/>
                </a:solidFill>
              </a:rPr>
              <a:t> -s, -sh, -</a:t>
            </a:r>
            <a:r>
              <a:rPr lang="fi-FI" b="1" dirty="0" err="1">
                <a:solidFill>
                  <a:schemeClr val="bg2"/>
                </a:solidFill>
              </a:rPr>
              <a:t>ch</a:t>
            </a:r>
            <a:r>
              <a:rPr lang="fi-FI" b="1" dirty="0">
                <a:solidFill>
                  <a:schemeClr val="bg2"/>
                </a:solidFill>
              </a:rPr>
              <a:t>, -z </a:t>
            </a:r>
            <a:r>
              <a:rPr lang="fi-FI" dirty="0">
                <a:solidFill>
                  <a:schemeClr val="bg2"/>
                </a:solidFill>
              </a:rPr>
              <a:t>tai </a:t>
            </a:r>
            <a:r>
              <a:rPr lang="fi-FI" b="1" dirty="0">
                <a:solidFill>
                  <a:schemeClr val="bg2"/>
                </a:solidFill>
              </a:rPr>
              <a:t>-x</a:t>
            </a:r>
            <a:r>
              <a:rPr lang="fi-FI" dirty="0">
                <a:solidFill>
                  <a:schemeClr val="bg2"/>
                </a:solidFill>
              </a:rPr>
              <a:t> eli s-äänteeseen,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monikon pääte on </a:t>
            </a:r>
            <a:r>
              <a:rPr lang="fi-FI" b="1" dirty="0">
                <a:solidFill>
                  <a:schemeClr val="bg2"/>
                </a:solidFill>
              </a:rPr>
              <a:t>-es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11" name="Google Shape;211;gafc66fec06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7069E87-1878-4C77-B31B-C928C829F36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  <p:sp>
        <p:nvSpPr>
          <p:cNvPr id="6" name="Google Shape;210;gafc66fec06_0_0">
            <a:extLst>
              <a:ext uri="{FF2B5EF4-FFF2-40B4-BE49-F238E27FC236}">
                <a16:creationId xmlns:a16="http://schemas.microsoft.com/office/drawing/2014/main" id="{B6A2F557-7D67-4FC8-8A74-9F59A4E8E695}"/>
              </a:ext>
            </a:extLst>
          </p:cNvPr>
          <p:cNvSpPr txBox="1">
            <a:spLocks/>
          </p:cNvSpPr>
          <p:nvPr/>
        </p:nvSpPr>
        <p:spPr>
          <a:xfrm>
            <a:off x="6529733" y="3730513"/>
            <a:ext cx="8762304" cy="8691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dirty="0" err="1"/>
              <a:t>circuses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wishes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churches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quizzes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boxes</a:t>
            </a:r>
            <a:r>
              <a:rPr lang="fi-FI" dirty="0"/>
              <a:t>			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afc66fec06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Monikon muodostus</a:t>
            </a:r>
            <a:endParaRPr dirty="0"/>
          </a:p>
        </p:txBody>
      </p:sp>
      <p:sp>
        <p:nvSpPr>
          <p:cNvPr id="218" name="Google Shape;218;gafc66fec06_0_7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baby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community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survey</a:t>
            </a:r>
            <a:r>
              <a:rPr lang="fi-FI" dirty="0"/>
              <a:t>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highway</a:t>
            </a:r>
            <a:br>
              <a:rPr lang="fi-FI" dirty="0"/>
            </a:b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Konsonantin jälkeinen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-kirjain muuttuu 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i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:ksi ja monikon pääte on -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es.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</a:ext>
              </a:extLst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V</a:t>
            </a:r>
            <a:r>
              <a:rPr lang="fi-FI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okaali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+ 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 ei aiheuta oikeinkirjoitusmuutoksia.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19" name="Google Shape;219;gafc66fec06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406F093-9798-4FF8-834D-191A9859711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  <p:sp>
        <p:nvSpPr>
          <p:cNvPr id="6" name="Google Shape;218;gafc66fec06_0_7">
            <a:extLst>
              <a:ext uri="{FF2B5EF4-FFF2-40B4-BE49-F238E27FC236}">
                <a16:creationId xmlns:a16="http://schemas.microsoft.com/office/drawing/2014/main" id="{D7A371D0-F899-446A-BFB0-6E0B368DE281}"/>
              </a:ext>
            </a:extLst>
          </p:cNvPr>
          <p:cNvSpPr txBox="1">
            <a:spLocks/>
          </p:cNvSpPr>
          <p:nvPr/>
        </p:nvSpPr>
        <p:spPr>
          <a:xfrm>
            <a:off x="7162800" y="3729600"/>
            <a:ext cx="48768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dirty="0" err="1"/>
              <a:t>babies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communities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surveys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highways</a:t>
            </a:r>
            <a:br>
              <a:rPr lang="fi-FI" dirty="0"/>
            </a:b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afc66fec06_1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Monikon muodostus</a:t>
            </a:r>
            <a:endParaRPr dirty="0"/>
          </a:p>
        </p:txBody>
      </p:sp>
      <p:sp>
        <p:nvSpPr>
          <p:cNvPr id="226" name="Google Shape;226;gafc66fec06_1_0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studio	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photo</a:t>
            </a:r>
            <a:r>
              <a:rPr lang="fi-FI" dirty="0"/>
              <a:t>	</a:t>
            </a:r>
            <a:endParaRPr b="1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Yleensä o-loppuisten substantiivien monikon pääte on</a:t>
            </a:r>
            <a:r>
              <a:rPr lang="fi-FI" b="1" dirty="0">
                <a:solidFill>
                  <a:schemeClr val="bg2"/>
                </a:solidFill>
              </a:rPr>
              <a:t> -s</a:t>
            </a:r>
            <a:r>
              <a:rPr lang="fi-FI" dirty="0">
                <a:solidFill>
                  <a:schemeClr val="bg2"/>
                </a:solidFill>
              </a:rPr>
              <a:t>, varsinkin jos sana on lainasana tai lyhennetty muoto.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dirty="0" err="1"/>
              <a:t>potato</a:t>
            </a:r>
            <a:r>
              <a:rPr lang="fi-FI" dirty="0"/>
              <a:t>		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an </a:t>
            </a:r>
            <a:r>
              <a:rPr lang="fi-FI" dirty="0" err="1"/>
              <a:t>echo</a:t>
            </a:r>
            <a:r>
              <a:rPr lang="fi-FI" dirty="0"/>
              <a:t>	</a:t>
            </a:r>
            <a:endParaRPr b="1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Kuitenkin monilla tavallisilla </a:t>
            </a:r>
            <a:r>
              <a:rPr lang="fi-FI" b="1" dirty="0">
                <a:solidFill>
                  <a:schemeClr val="bg2"/>
                </a:solidFill>
              </a:rPr>
              <a:t>o</a:t>
            </a:r>
            <a:r>
              <a:rPr lang="fi-FI" dirty="0">
                <a:solidFill>
                  <a:schemeClr val="bg2"/>
                </a:solidFill>
              </a:rPr>
              <a:t>-päätteisillä sanoilla monikon pääte on -</a:t>
            </a:r>
            <a:r>
              <a:rPr lang="fi-FI" b="1" dirty="0">
                <a:solidFill>
                  <a:schemeClr val="bg2"/>
                </a:solidFill>
              </a:rPr>
              <a:t>es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27" name="Google Shape;227;gafc66fec06_1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BE0D2AE-3C30-440B-884B-EB7039D6F2E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3 Grammar</a:t>
            </a:r>
          </a:p>
        </p:txBody>
      </p:sp>
      <p:sp>
        <p:nvSpPr>
          <p:cNvPr id="6" name="Google Shape;226;gafc66fec06_1_0">
            <a:extLst>
              <a:ext uri="{FF2B5EF4-FFF2-40B4-BE49-F238E27FC236}">
                <a16:creationId xmlns:a16="http://schemas.microsoft.com/office/drawing/2014/main" id="{75C62151-76FD-4F8C-8FEB-B775448337B4}"/>
              </a:ext>
            </a:extLst>
          </p:cNvPr>
          <p:cNvSpPr txBox="1">
            <a:spLocks/>
          </p:cNvSpPr>
          <p:nvPr/>
        </p:nvSpPr>
        <p:spPr>
          <a:xfrm>
            <a:off x="6251856" y="3234600"/>
            <a:ext cx="3523488" cy="2791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dirty="0" err="1"/>
              <a:t>studio</a:t>
            </a:r>
            <a:r>
              <a:rPr lang="fi-FI" b="1" dirty="0" err="1"/>
              <a:t>s</a:t>
            </a:r>
            <a:endParaRPr lang="fi-FI" b="1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photo</a:t>
            </a:r>
            <a:r>
              <a:rPr lang="fi-FI" b="1" dirty="0" err="1"/>
              <a:t>s</a:t>
            </a:r>
            <a:endParaRPr lang="fi-FI" b="1" dirty="0"/>
          </a:p>
        </p:txBody>
      </p:sp>
      <p:sp>
        <p:nvSpPr>
          <p:cNvPr id="7" name="Google Shape;226;gafc66fec06_1_0">
            <a:extLst>
              <a:ext uri="{FF2B5EF4-FFF2-40B4-BE49-F238E27FC236}">
                <a16:creationId xmlns:a16="http://schemas.microsoft.com/office/drawing/2014/main" id="{B8A5E47D-A171-46CC-B3A7-13450CE81011}"/>
              </a:ext>
            </a:extLst>
          </p:cNvPr>
          <p:cNvSpPr txBox="1">
            <a:spLocks/>
          </p:cNvSpPr>
          <p:nvPr/>
        </p:nvSpPr>
        <p:spPr>
          <a:xfrm>
            <a:off x="6251856" y="7651884"/>
            <a:ext cx="4495038" cy="30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dirty="0" err="1"/>
              <a:t>potato</a:t>
            </a:r>
            <a:r>
              <a:rPr lang="fi-FI" b="1" dirty="0" err="1"/>
              <a:t>es</a:t>
            </a:r>
            <a:endParaRPr lang="fi-FI" b="1" dirty="0"/>
          </a:p>
          <a:p>
            <a:pPr marL="0" indent="0">
              <a:lnSpc>
                <a:spcPct val="100000"/>
              </a:lnSpc>
            </a:pPr>
            <a:r>
              <a:rPr lang="fi-FI" dirty="0" err="1"/>
              <a:t>echo</a:t>
            </a:r>
            <a:r>
              <a:rPr lang="fi-FI" b="1" dirty="0" err="1"/>
              <a:t>es</a:t>
            </a:r>
            <a:endParaRPr lang="fi-FI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7F9771-95F4-4761-9A3C-0BD60247A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C99504-65CA-4C1E-9EDB-F9B69F79F6A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67161FB-F6DC-4374-B864-DEAF3A4D32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1364</Words>
  <Application>Microsoft Office PowerPoint</Application>
  <PresentationFormat>Mukautettu</PresentationFormat>
  <Paragraphs>269</Paragraphs>
  <Slides>19</Slides>
  <Notes>19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Office-teema</vt:lpstr>
      <vt:lpstr>Office-teema</vt:lpstr>
      <vt:lpstr>Monikolliset substantiivit</vt:lpstr>
      <vt:lpstr>Substantiivit</vt:lpstr>
      <vt:lpstr>Substantiivit</vt:lpstr>
      <vt:lpstr>Practise. Is the underlined word  countable or uncountable?</vt:lpstr>
      <vt:lpstr>Practise. Is the underlined word  countable or uncountable?</vt:lpstr>
      <vt:lpstr>Monikon muodostus</vt:lpstr>
      <vt:lpstr>Monikon muodostus</vt:lpstr>
      <vt:lpstr>Monikon muodostus</vt:lpstr>
      <vt:lpstr>Monikon muodostus</vt:lpstr>
      <vt:lpstr>Monikon muodostus</vt:lpstr>
      <vt:lpstr>Practise. Say the plural forms of the following nouns.</vt:lpstr>
      <vt:lpstr>Epäsäännöllisiä monikkomuotoja</vt:lpstr>
      <vt:lpstr>Epäsäännöllisiä monikkomuotoja</vt:lpstr>
      <vt:lpstr>Epäsäännöllisiä monikkomuotoja</vt:lpstr>
      <vt:lpstr>Epäsäännöllisiä monikkomuotoja</vt:lpstr>
      <vt:lpstr>Practise. Say the plural forms of the following nouns.</vt:lpstr>
      <vt:lpstr>Practise. Say the plural forms of the following nouns.</vt:lpstr>
      <vt:lpstr>Erikoistapauksia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Monikolliset substantiivit</dc:title>
  <dc:creator>Väänänen Anna</dc:creator>
  <cp:lastModifiedBy>Mäkinen Alisa</cp:lastModifiedBy>
  <cp:revision>14</cp:revision>
  <dcterms:created xsi:type="dcterms:W3CDTF">2020-05-05T09:10:38Z</dcterms:created>
  <dcterms:modified xsi:type="dcterms:W3CDTF">2022-09-06T12:04:23Z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