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zYUJro675Vye5rgVt5fPwTAr/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976b3fe30_3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976b3fe30_3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b976b3fe30_3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b976b3fe30_3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b976b3fe30_3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b976b3fe30_3_2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5775d59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5775d598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b5775d598a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5775d598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5775d598a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5775d598a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5775d598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5775d598a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5775d598a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5775d598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5775d598a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5775d598a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976b3fe3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976b3fe30_3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b976b3fe30_3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d8950bc7c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d8950bc7cc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d8950bc7cc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976b3fe30_3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976b3fe30_3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b976b3fe30_3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S-genetiivi ja of-rakenne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3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976b3fe30_3_15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4638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of-</a:t>
            </a:r>
            <a:r>
              <a:rPr lang="fi-FI" dirty="0" err="1"/>
              <a:t>construction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9" name="Google Shape;159;gb976b3fe30_3_15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Auton väri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colour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Mekon koko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size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dress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Rikkaiden ja kuuluisien elämäntyyli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lifestyle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rich</a:t>
            </a:r>
            <a:r>
              <a:rPr lang="fi-FI" dirty="0">
                <a:solidFill>
                  <a:schemeClr val="bg2"/>
                </a:solidFill>
              </a:rPr>
              <a:t> 			and (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f</a:t>
            </a:r>
            <a:r>
              <a:rPr lang="fi-FI" dirty="0" err="1">
                <a:solidFill>
                  <a:schemeClr val="bg2"/>
                </a:solidFill>
              </a:rPr>
              <a:t>amous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0" name="Google Shape;160;gb976b3fe30_3_15"/>
          <p:cNvSpPr txBox="1">
            <a:spLocks noGrp="1"/>
          </p:cNvSpPr>
          <p:nvPr>
            <p:ph type="body" idx="2"/>
          </p:nvPr>
        </p:nvSpPr>
        <p:spPr>
          <a:xfrm>
            <a:off x="13041150" y="324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Kuuban tasavalta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Republic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Cuba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Ateenan kaupunki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City of </a:t>
            </a:r>
            <a:r>
              <a:rPr lang="fi-FI" dirty="0" err="1">
                <a:solidFill>
                  <a:schemeClr val="bg2"/>
                </a:solidFill>
              </a:rPr>
              <a:t>Athens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Kirjan nimi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name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book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1" name="Google Shape;161;gb976b3fe30_3_1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2B33E72-3B27-924A-9AAA-6DBAD73B8CA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976b3fe30_3_23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4638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68" name="Google Shape;168;gb976b3fe30_3_2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/>
              <a:t> Tuo </a:t>
            </a:r>
            <a:r>
              <a:rPr lang="fi-FI" sz="5400" dirty="0" err="1"/>
              <a:t>Amelian</a:t>
            </a:r>
            <a:r>
              <a:rPr lang="fi-FI" sz="5400" dirty="0"/>
              <a:t> uusi ystävä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That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new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friend</a:t>
            </a:r>
            <a:r>
              <a:rPr lang="fi-FI" sz="5400" dirty="0">
                <a:solidFill>
                  <a:schemeClr val="bg2"/>
                </a:solidFill>
              </a:rPr>
              <a:t> of 					</a:t>
            </a:r>
            <a:r>
              <a:rPr lang="fi-FI" sz="5400" dirty="0" err="1">
                <a:solidFill>
                  <a:schemeClr val="bg2"/>
                </a:solidFill>
              </a:rPr>
              <a:t>Amelia</a:t>
            </a:r>
            <a:r>
              <a:rPr lang="fi-FI" sz="5400" dirty="0">
                <a:solidFill>
                  <a:schemeClr val="bg2"/>
                </a:solidFill>
              </a:rPr>
              <a:t>(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's</a:t>
            </a:r>
            <a:r>
              <a:rPr lang="fi-FI" sz="5400" dirty="0">
                <a:solidFill>
                  <a:schemeClr val="bg2"/>
                </a:solidFill>
              </a:rPr>
              <a:t>)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Hollannin kansallislaulu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Dutch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national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anthem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3. Suomen kieli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Finnish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language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4. Kaupungin keskusta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city </a:t>
            </a:r>
            <a:r>
              <a:rPr lang="fi-FI" sz="5400" dirty="0" err="1">
                <a:solidFill>
                  <a:schemeClr val="bg2"/>
                </a:solidFill>
              </a:rPr>
              <a:t>centre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69" name="Google Shape;169;gb976b3fe30_3_23"/>
          <p:cNvSpPr txBox="1">
            <a:spLocks noGrp="1"/>
          </p:cNvSpPr>
          <p:nvPr>
            <p:ph type="body" idx="2"/>
          </p:nvPr>
        </p:nvSpPr>
        <p:spPr>
          <a:xfrm>
            <a:off x="13041150" y="288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 Keittiön lattia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kitchen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floor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 Koirankoppi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A </a:t>
            </a:r>
            <a:r>
              <a:rPr lang="fi-FI" sz="5400" dirty="0" err="1">
                <a:solidFill>
                  <a:schemeClr val="bg2"/>
                </a:solidFill>
              </a:rPr>
              <a:t>dog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house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7. Puutarhan kalusteet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garden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furniture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 Auton avaimet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car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keys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70" name="Google Shape;170;gb976b3fe30_3_2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7933F45-0593-CA43-9E37-DCC8D437430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S-genetiivi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W</a:t>
            </a:r>
            <a:r>
              <a:rPr lang="fi-FI" dirty="0" err="1"/>
              <a:t>hy</a:t>
            </a:r>
            <a:r>
              <a:rPr lang="fi-FI" dirty="0"/>
              <a:t> </a:t>
            </a:r>
            <a:r>
              <a:rPr lang="fi-FI" dirty="0" err="1"/>
              <a:t>don't</a:t>
            </a:r>
            <a:r>
              <a:rPr lang="fi-FI" dirty="0"/>
              <a:t> I </a:t>
            </a:r>
            <a:r>
              <a:rPr lang="fi-FI" dirty="0" err="1"/>
              <a:t>get</a:t>
            </a:r>
            <a:r>
              <a:rPr lang="fi-FI" dirty="0"/>
              <a:t> to </a:t>
            </a:r>
            <a:r>
              <a:rPr lang="fi-FI" dirty="0" err="1"/>
              <a:t>borrow</a:t>
            </a:r>
            <a:r>
              <a:rPr lang="fi-FI" dirty="0"/>
              <a:t> my </a:t>
            </a:r>
            <a:r>
              <a:rPr lang="fi-FI" dirty="0" err="1"/>
              <a:t>sister's</a:t>
            </a:r>
            <a:r>
              <a:rPr lang="fi-FI" dirty="0"/>
              <a:t> </a:t>
            </a:r>
            <a:r>
              <a:rPr lang="fi-FI" dirty="0" err="1"/>
              <a:t>guitar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haven't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May's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microcar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neighbours</a:t>
            </a:r>
            <a:r>
              <a:rPr lang="fi-FI" dirty="0"/>
              <a:t>' </a:t>
            </a:r>
            <a:r>
              <a:rPr lang="fi-FI" dirty="0" err="1"/>
              <a:t>children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to play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children's</a:t>
            </a:r>
            <a:r>
              <a:rPr lang="fi-FI" dirty="0"/>
              <a:t> </a:t>
            </a:r>
            <a:r>
              <a:rPr lang="fi-FI" dirty="0" err="1"/>
              <a:t>toys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Substantiivien yksikkömuotojen (</a:t>
            </a:r>
            <a:r>
              <a:rPr lang="fi-FI" b="1" dirty="0" err="1">
                <a:solidFill>
                  <a:schemeClr val="bg2"/>
                </a:solidFill>
              </a:rPr>
              <a:t>sister's</a:t>
            </a:r>
            <a:r>
              <a:rPr lang="fi-FI" dirty="0">
                <a:solidFill>
                  <a:schemeClr val="bg2"/>
                </a:solidFill>
              </a:rPr>
              <a:t>) ja epäsäännöllisten monikkomuotojen (</a:t>
            </a:r>
            <a:r>
              <a:rPr lang="fi-FI" b="1" dirty="0" err="1">
                <a:solidFill>
                  <a:schemeClr val="bg2"/>
                </a:solidFill>
              </a:rPr>
              <a:t>children's</a:t>
            </a:r>
            <a:r>
              <a:rPr lang="fi-FI" dirty="0">
                <a:solidFill>
                  <a:schemeClr val="bg2"/>
                </a:solidFill>
              </a:rPr>
              <a:t>) genetiivi muodostetaan lisäämällä pääte</a:t>
            </a:r>
            <a:r>
              <a:rPr lang="fi-FI" b="1" dirty="0">
                <a:solidFill>
                  <a:schemeClr val="bg2"/>
                </a:solidFill>
              </a:rPr>
              <a:t> 's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Säännöllisten s-päätteisten monikkomuotoon lisätää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n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'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eli pelkkä heittomerkki (</a:t>
            </a:r>
            <a:r>
              <a:rPr lang="fi-FI" b="1" dirty="0" err="1">
                <a:solidFill>
                  <a:schemeClr val="bg2"/>
                </a:solidFill>
              </a:rPr>
              <a:t>neighbours</a:t>
            </a:r>
            <a:r>
              <a:rPr lang="fi-FI" b="1" dirty="0">
                <a:solidFill>
                  <a:schemeClr val="bg2"/>
                </a:solidFill>
              </a:rPr>
              <a:t>'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E5D3423-A165-E842-A539-E04AAFA9E12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5775d598a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S-genetiivi</a:t>
            </a:r>
            <a:endParaRPr dirty="0"/>
          </a:p>
        </p:txBody>
      </p:sp>
      <p:sp>
        <p:nvSpPr>
          <p:cNvPr id="102" name="Google Shape;102;gb5775d598a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Gus</a:t>
            </a:r>
            <a:r>
              <a:rPr lang="fi-FI" sz="5400" dirty="0"/>
              <a:t>'(s) </a:t>
            </a:r>
            <a:r>
              <a:rPr lang="fi-FI" sz="5400" dirty="0" err="1"/>
              <a:t>girlfriend</a:t>
            </a:r>
            <a:r>
              <a:rPr lang="fi-FI" sz="5400" dirty="0"/>
              <a:t> </a:t>
            </a:r>
            <a:r>
              <a:rPr lang="fi-FI" sz="5400" dirty="0" err="1"/>
              <a:t>fell</a:t>
            </a:r>
            <a:r>
              <a:rPr lang="fi-FI" sz="5400" dirty="0"/>
              <a:t> in </a:t>
            </a:r>
            <a:r>
              <a:rPr lang="fi-FI" sz="5400" dirty="0" err="1"/>
              <a:t>love</a:t>
            </a:r>
            <a:r>
              <a:rPr lang="fi-FI" sz="5400" dirty="0"/>
              <a:t> </a:t>
            </a:r>
            <a:r>
              <a:rPr lang="fi-FI" sz="5400" dirty="0" err="1"/>
              <a:t>with</a:t>
            </a:r>
            <a:r>
              <a:rPr lang="fi-FI" sz="5400" dirty="0"/>
              <a:t> </a:t>
            </a:r>
            <a:r>
              <a:rPr lang="fi-FI" sz="5400" dirty="0" err="1"/>
              <a:t>Rufus</a:t>
            </a:r>
            <a:r>
              <a:rPr lang="fi-FI" sz="5400" dirty="0"/>
              <a:t>'(s) </a:t>
            </a:r>
            <a:r>
              <a:rPr lang="fi-FI" sz="5400" dirty="0" err="1"/>
              <a:t>twin</a:t>
            </a:r>
            <a:r>
              <a:rPr lang="fi-FI" sz="5400" dirty="0"/>
              <a:t> </a:t>
            </a:r>
            <a:r>
              <a:rPr lang="fi-FI" sz="5400" dirty="0" err="1"/>
              <a:t>brother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How </a:t>
            </a:r>
            <a:r>
              <a:rPr lang="fi-FI" sz="5400" dirty="0" err="1"/>
              <a:t>are</a:t>
            </a:r>
            <a:r>
              <a:rPr lang="fi-FI" sz="5400" dirty="0"/>
              <a:t> Matt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and </a:t>
            </a:r>
            <a:r>
              <a:rPr lang="fi-FI" sz="5400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Sue's</a:t>
            </a:r>
            <a:r>
              <a:rPr lang="fi-FI" sz="5400" dirty="0"/>
              <a:t> </a:t>
            </a:r>
            <a:r>
              <a:rPr lang="fi-FI" sz="5400" dirty="0" err="1"/>
              <a:t>children</a:t>
            </a:r>
            <a:r>
              <a:rPr lang="fi-FI" sz="5400" dirty="0"/>
              <a:t> </a:t>
            </a:r>
            <a:r>
              <a:rPr lang="fi-FI" sz="5400" dirty="0" err="1"/>
              <a:t>these</a:t>
            </a:r>
            <a:r>
              <a:rPr lang="fi-FI" sz="5400" dirty="0"/>
              <a:t> </a:t>
            </a:r>
            <a:r>
              <a:rPr lang="fi-FI" sz="5400" dirty="0" err="1"/>
              <a:t>days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</a:t>
            </a:r>
            <a:r>
              <a:rPr lang="fi-FI" sz="5400" dirty="0" err="1"/>
              <a:t>love</a:t>
            </a:r>
            <a:r>
              <a:rPr lang="fi-FI" sz="5400" dirty="0"/>
              <a:t> </a:t>
            </a:r>
            <a:r>
              <a:rPr lang="fi-FI" sz="5400" dirty="0" err="1"/>
              <a:t>going</a:t>
            </a:r>
            <a:r>
              <a:rPr lang="fi-FI" sz="5400" dirty="0"/>
              <a:t> </a:t>
            </a:r>
            <a:r>
              <a:rPr lang="fi-FI" sz="5400" dirty="0" err="1"/>
              <a:t>over</a:t>
            </a:r>
            <a:r>
              <a:rPr lang="fi-FI" sz="5400" dirty="0"/>
              <a:t> to my </a:t>
            </a:r>
            <a:r>
              <a:rPr lang="fi-FI" sz="5400" dirty="0" err="1"/>
              <a:t>brother's</a:t>
            </a:r>
            <a:r>
              <a:rPr lang="fi-FI" sz="5400" dirty="0"/>
              <a:t> (</a:t>
            </a:r>
            <a:r>
              <a:rPr lang="fi-FI" sz="5400" dirty="0" err="1"/>
              <a:t>house</a:t>
            </a:r>
            <a:r>
              <a:rPr lang="fi-FI" sz="5400" dirty="0"/>
              <a:t>) for a </a:t>
            </a:r>
            <a:r>
              <a:rPr lang="fi-FI" sz="5400" dirty="0" err="1"/>
              <a:t>visit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Jos erisnimi päättyy </a:t>
            </a:r>
            <a:r>
              <a:rPr lang="fi-FI" sz="5400" b="1" dirty="0">
                <a:solidFill>
                  <a:schemeClr val="bg2"/>
                </a:solidFill>
              </a:rPr>
              <a:t>s</a:t>
            </a:r>
            <a:r>
              <a:rPr lang="fi-FI" sz="5400" dirty="0">
                <a:solidFill>
                  <a:schemeClr val="bg2"/>
                </a:solidFill>
              </a:rPr>
              <a:t>-kirjaimeen, genetiivin voi muodostaa joko </a:t>
            </a:r>
            <a:r>
              <a:rPr lang="fi-FI" sz="5400" b="1" dirty="0">
                <a:solidFill>
                  <a:schemeClr val="bg2"/>
                </a:solidFill>
              </a:rPr>
              <a:t>'s </a:t>
            </a:r>
            <a:r>
              <a:rPr lang="fi-FI" sz="5400" dirty="0">
                <a:solidFill>
                  <a:schemeClr val="bg2"/>
                </a:solidFill>
              </a:rPr>
              <a:t>päätteellä tai pelkällä heittomerkillä. Poisjätetty</a:t>
            </a:r>
            <a:r>
              <a:rPr lang="fi-FI" sz="5400" b="1" dirty="0">
                <a:solidFill>
                  <a:schemeClr val="bg2"/>
                </a:solidFill>
              </a:rPr>
              <a:t> 's</a:t>
            </a:r>
            <a:r>
              <a:rPr lang="fi-FI" sz="5400" dirty="0">
                <a:solidFill>
                  <a:schemeClr val="bg2"/>
                </a:solidFill>
              </a:rPr>
              <a:t> pääte äännetään silti.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Jos omistajia on kaksi,</a:t>
            </a:r>
            <a:r>
              <a:rPr lang="fi-FI" sz="5400" b="1" dirty="0">
                <a:solidFill>
                  <a:schemeClr val="bg2"/>
                </a:solidFill>
              </a:rPr>
              <a:t> 's</a:t>
            </a:r>
            <a:r>
              <a:rPr lang="fi-FI" sz="5400" dirty="0">
                <a:solidFill>
                  <a:schemeClr val="bg2"/>
                </a:solidFill>
              </a:rPr>
              <a:t> lisätään vain jälkimmäiseen nimeen.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Pääsana voidaan jättää pois jos se on asiayhteydestä selvä.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03" name="Google Shape;103;gb5775d598a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42545D8-7811-E444-B125-825C6391CAB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5775d598a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S-genetiivi ja of-rakenne</a:t>
            </a:r>
            <a:endParaRPr dirty="0"/>
          </a:p>
        </p:txBody>
      </p:sp>
      <p:sp>
        <p:nvSpPr>
          <p:cNvPr id="110" name="Google Shape;110;gb5775d598a_0_7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Sophia's</a:t>
            </a:r>
            <a:r>
              <a:rPr lang="fi-FI" dirty="0"/>
              <a:t> mobile </a:t>
            </a:r>
            <a:r>
              <a:rPr lang="fi-FI" dirty="0" err="1"/>
              <a:t>phone</a:t>
            </a:r>
            <a:r>
              <a:rPr lang="fi-FI" dirty="0"/>
              <a:t> is </a:t>
            </a:r>
            <a:r>
              <a:rPr lang="fi-FI" dirty="0" err="1"/>
              <a:t>brand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screen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phone</a:t>
            </a:r>
            <a:r>
              <a:rPr lang="fi-FI" dirty="0"/>
              <a:t> </a:t>
            </a:r>
            <a:r>
              <a:rPr lang="fi-FI" dirty="0" err="1"/>
              <a:t>froze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phone's</a:t>
            </a:r>
            <a:r>
              <a:rPr lang="fi-FI" dirty="0"/>
              <a:t> </a:t>
            </a:r>
            <a:r>
              <a:rPr lang="fi-FI" dirty="0" err="1"/>
              <a:t>screen</a:t>
            </a:r>
            <a:r>
              <a:rPr lang="fi-FI" dirty="0"/>
              <a:t> </a:t>
            </a:r>
            <a:r>
              <a:rPr lang="fi-FI" dirty="0" err="1"/>
              <a:t>won't</a:t>
            </a:r>
            <a:r>
              <a:rPr lang="fi-FI" dirty="0"/>
              <a:t> </a:t>
            </a:r>
            <a:r>
              <a:rPr lang="fi-FI" dirty="0" err="1"/>
              <a:t>react</a:t>
            </a:r>
            <a:r>
              <a:rPr lang="fi-FI" dirty="0"/>
              <a:t> to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touch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Tyypillisimmin s-genetiiviä käytetään, kun omistajana on ihminen.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Esineiden ja asioiden yhteenkuuluvuutta ilmaistaan yleensä of-rakenteella.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Nykyään jaottelu ei ole niin selkeä, ja useimmiten molemmat tavat ovat mahdollisia.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b5775d598a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0B35B35-AD61-3A4C-8F9E-73E76BE9677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5775d598a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S-genetiivi</a:t>
            </a:r>
            <a:endParaRPr dirty="0"/>
          </a:p>
        </p:txBody>
      </p:sp>
      <p:sp>
        <p:nvSpPr>
          <p:cNvPr id="118" name="Google Shape;118;gb5775d598a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Haven't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to </a:t>
            </a:r>
            <a:r>
              <a:rPr lang="fi-FI" dirty="0" err="1"/>
              <a:t>browse</a:t>
            </a:r>
            <a:r>
              <a:rPr lang="fi-FI" dirty="0"/>
              <a:t> </a:t>
            </a:r>
            <a:r>
              <a:rPr lang="fi-FI" dirty="0" err="1"/>
              <a:t>through</a:t>
            </a:r>
            <a:r>
              <a:rPr lang="fi-FI" dirty="0"/>
              <a:t> </a:t>
            </a:r>
            <a:r>
              <a:rPr lang="fi-FI" dirty="0" err="1"/>
              <a:t>today's</a:t>
            </a:r>
            <a:r>
              <a:rPr lang="fi-FI" dirty="0"/>
              <a:t> </a:t>
            </a:r>
            <a:r>
              <a:rPr lang="fi-FI" dirty="0" err="1"/>
              <a:t>paper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York's</a:t>
            </a:r>
            <a:r>
              <a:rPr lang="fi-FI" dirty="0"/>
              <a:t> </a:t>
            </a:r>
            <a:r>
              <a:rPr lang="fi-FI" dirty="0" err="1"/>
              <a:t>sights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dirty="0" err="1"/>
              <a:t>cold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audience's</a:t>
            </a:r>
            <a:r>
              <a:rPr lang="fi-FI" dirty="0"/>
              <a:t> </a:t>
            </a:r>
            <a:r>
              <a:rPr lang="fi-FI" dirty="0" err="1"/>
              <a:t>reactions</a:t>
            </a:r>
            <a:r>
              <a:rPr lang="fi-FI" dirty="0"/>
              <a:t> </a:t>
            </a:r>
            <a:r>
              <a:rPr lang="fi-FI" dirty="0" err="1"/>
              <a:t>varied</a:t>
            </a:r>
            <a:r>
              <a:rPr lang="fi-FI" dirty="0"/>
              <a:t> a </a:t>
            </a:r>
            <a:r>
              <a:rPr lang="fi-FI" dirty="0" err="1"/>
              <a:t>great</a:t>
            </a:r>
            <a:r>
              <a:rPr lang="fi-FI" dirty="0"/>
              <a:t> </a:t>
            </a:r>
            <a:r>
              <a:rPr lang="fi-FI" dirty="0" err="1"/>
              <a:t>deal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bank's</a:t>
            </a:r>
            <a:r>
              <a:rPr lang="fi-FI" dirty="0"/>
              <a:t> </a:t>
            </a:r>
            <a:r>
              <a:rPr lang="fi-FI" dirty="0" err="1"/>
              <a:t>clients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worried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savings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S-genetiiviä käytetään myös ajanilmauksissa.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S-genetiivi voi ilmaista myös jossain paikassa olevaa asiaa.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Ihmisryhmään ja laitokseen kuuluvista asioista myös s-genetiivi on mahdollinen.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b5775d598a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88E0D08-C9DF-2C45-9671-C073852D661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5775d598a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Of-rakenne</a:t>
            </a:r>
            <a:endParaRPr dirty="0"/>
          </a:p>
        </p:txBody>
      </p:sp>
      <p:sp>
        <p:nvSpPr>
          <p:cNvPr id="126" name="Google Shape;126;gb5775d598a_0_21"/>
          <p:cNvSpPr txBox="1">
            <a:spLocks noGrp="1"/>
          </p:cNvSpPr>
          <p:nvPr>
            <p:ph type="body" idx="1"/>
          </p:nvPr>
        </p:nvSpPr>
        <p:spPr>
          <a:xfrm>
            <a:off x="1676400" y="3707741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innovativeness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impressed</a:t>
            </a:r>
            <a:r>
              <a:rPr lang="fi-FI" dirty="0"/>
              <a:t> us.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Republic</a:t>
            </a:r>
            <a:r>
              <a:rPr lang="fi-FI" dirty="0"/>
              <a:t> of </a:t>
            </a:r>
            <a:r>
              <a:rPr lang="fi-FI" dirty="0" err="1"/>
              <a:t>Ireland</a:t>
            </a:r>
            <a:r>
              <a:rPr lang="fi-FI" dirty="0"/>
              <a:t> a </a:t>
            </a:r>
            <a:r>
              <a:rPr lang="fi-FI" dirty="0" err="1"/>
              <a:t>member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EU?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Of-rakennetta on käytettävä, jos omistajana on adjektiivista muodostettu substantiivi.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Of-rakennetta käytetään paikannimissä, jos erisnimeen lisätään </a:t>
            </a:r>
            <a:r>
              <a:rPr lang="fi-FI" dirty="0" err="1">
                <a:solidFill>
                  <a:schemeClr val="bg2"/>
                </a:solidFill>
              </a:rPr>
              <a:t>esim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city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country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island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isle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kingdom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province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republic</a:t>
            </a:r>
            <a:r>
              <a:rPr lang="fi-FI" dirty="0">
                <a:solidFill>
                  <a:schemeClr val="bg2"/>
                </a:solidFill>
              </a:rPr>
              <a:t>,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state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town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 err="1">
                <a:solidFill>
                  <a:schemeClr val="bg2"/>
                </a:solidFill>
              </a:rPr>
              <a:t>village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gb5775d598a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37F1CFA-E55D-2C4F-9FAD-8130259BB3E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976b3fe30_3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Muita tapauksia</a:t>
            </a:r>
            <a:endParaRPr dirty="0"/>
          </a:p>
        </p:txBody>
      </p:sp>
      <p:sp>
        <p:nvSpPr>
          <p:cNvPr id="134" name="Google Shape;134;gb976b3fe30_3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Isabella is a </a:t>
            </a:r>
            <a:r>
              <a:rPr lang="fi-FI" dirty="0" err="1"/>
              <a:t>friend</a:t>
            </a:r>
            <a:r>
              <a:rPr lang="fi-FI" dirty="0"/>
              <a:t> of my </a:t>
            </a:r>
            <a:r>
              <a:rPr lang="fi-FI" dirty="0" err="1"/>
              <a:t>mom</a:t>
            </a:r>
            <a:r>
              <a:rPr lang="fi-FI" dirty="0"/>
              <a:t>(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's</a:t>
            </a:r>
            <a:r>
              <a:rPr lang="fi-FI" dirty="0"/>
              <a:t>).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I'm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keen</a:t>
            </a:r>
            <a:r>
              <a:rPr lang="fi-FI" dirty="0"/>
              <a:t> on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boyfriend</a:t>
            </a:r>
            <a:r>
              <a:rPr lang="fi-FI" dirty="0"/>
              <a:t> of </a:t>
            </a:r>
            <a:r>
              <a:rPr lang="fi-FI" dirty="0" err="1"/>
              <a:t>Tina’s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en-US" dirty="0">
                <a:highlight>
                  <a:srgbClr val="FFFFFF"/>
                </a:highlight>
              </a:rPr>
              <a:t>Three friends of our </a:t>
            </a:r>
            <a:r>
              <a:rPr lang="en-US" dirty="0" err="1">
                <a:highlight>
                  <a:srgbClr val="FFFFFF"/>
                </a:highlight>
              </a:rPr>
              <a:t>neighbours</a:t>
            </a:r>
            <a:r>
              <a:rPr lang="en-US" dirty="0">
                <a:highlight>
                  <a:srgbClr val="FFFFFF"/>
                </a:highlight>
              </a:rPr>
              <a:t>(') came for a visit.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rgbClr val="3C4043"/>
              </a:solidFill>
              <a:highlight>
                <a:srgbClr val="FFFFFF"/>
              </a:highligh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pääsanan edessä on epämääräinen artikkeli, pronomini tai lukusana, voidaan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käyt</a:t>
            </a:r>
            <a:r>
              <a:rPr lang="fi-FI" dirty="0">
                <a:solidFill>
                  <a:schemeClr val="bg2"/>
                </a:solidFill>
              </a:rPr>
              <a:t>tää ns. kaksoisgenetiiv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iä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35;gb976b3fe30_3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31ECE74-D330-FA46-9EF4-F6D45BF9B46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8950bc7cc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Muita tapauksia</a:t>
            </a:r>
            <a:endParaRPr dirty="0"/>
          </a:p>
        </p:txBody>
      </p:sp>
      <p:sp>
        <p:nvSpPr>
          <p:cNvPr id="142" name="Google Shape;142;gd8950bc7cc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There's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</a:t>
            </a:r>
            <a:r>
              <a:rPr lang="fi-FI" dirty="0" err="1"/>
              <a:t>quite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French</a:t>
            </a:r>
            <a:r>
              <a:rPr lang="fi-FI" dirty="0"/>
              <a:t> Riviera for a </a:t>
            </a:r>
            <a:r>
              <a:rPr lang="fi-FI" dirty="0" err="1"/>
              <a:t>holiday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French</a:t>
            </a:r>
            <a:r>
              <a:rPr lang="fi-FI" dirty="0"/>
              <a:t>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anthem</a:t>
            </a:r>
            <a:r>
              <a:rPr lang="fi-FI" dirty="0"/>
              <a:t> is?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dad</a:t>
            </a:r>
            <a:r>
              <a:rPr lang="fi-FI" dirty="0"/>
              <a:t>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car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</a:t>
            </a:r>
            <a:r>
              <a:rPr lang="fi-FI" dirty="0" err="1"/>
              <a:t>yet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can't</a:t>
            </a:r>
            <a:r>
              <a:rPr lang="fi-FI" dirty="0"/>
              <a:t> open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 </a:t>
            </a:r>
            <a:r>
              <a:rPr lang="fi-FI" dirty="0" err="1"/>
              <a:t>window</a:t>
            </a:r>
            <a:r>
              <a:rPr lang="fi-FI" dirty="0"/>
              <a:t>, </a:t>
            </a:r>
            <a:r>
              <a:rPr lang="fi-FI" dirty="0" err="1"/>
              <a:t>it's</a:t>
            </a:r>
            <a:r>
              <a:rPr lang="fi-FI" dirty="0"/>
              <a:t> </a:t>
            </a:r>
            <a:r>
              <a:rPr lang="fi-FI" dirty="0" err="1"/>
              <a:t>stuck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Kansallisuussanojen genetiiviä vastaa usein adjektiivi.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Sanaliitto (sanat vain laitetaan peräkkäin) on yleinen arkikielen sanoissa.</a:t>
            </a:r>
            <a:r>
              <a:rPr lang="fi-FI" dirty="0">
                <a:solidFill>
                  <a:schemeClr val="bg2"/>
                </a:solidFill>
              </a:rPr>
              <a:t> Näissä kyse ei ole varsinaisesta omistamisesta, vaikka suomessa niissä käytetään genetiiviä.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3" name="Google Shape;143;gd8950bc7cc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F1AE0C1-8CD9-5B4B-B25C-FCF8C805158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976b3fe30_3_7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4638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s-</a:t>
            </a:r>
            <a:r>
              <a:rPr lang="fi-FI" dirty="0" err="1"/>
              <a:t>genitive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0" name="Google Shape;150;gb976b3fe30_3_7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Dianan ongelmat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Diana's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problems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Ihmisten tavoitteet</a:t>
            </a:r>
            <a:endParaRPr sz="5400"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People's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aims</a:t>
            </a:r>
            <a:endParaRPr lang="fi-FI"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3. Lisan ja Bartin isä</a:t>
            </a: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Lisa and </a:t>
            </a:r>
            <a:r>
              <a:rPr lang="fi-FI" sz="5400" dirty="0" err="1">
                <a:solidFill>
                  <a:schemeClr val="bg2"/>
                </a:solidFill>
              </a:rPr>
              <a:t>Bart's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dad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4. Hammaslääkärillä</a:t>
            </a:r>
            <a:endParaRPr sz="5400"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At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dentist's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</p:txBody>
      </p:sp>
      <p:sp>
        <p:nvSpPr>
          <p:cNvPr id="151" name="Google Shape;151;gb976b3fe30_3_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2" name="Google Shape;152;gb976b3fe30_3_7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 Viikon loma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A </a:t>
            </a:r>
            <a:r>
              <a:rPr lang="fi-FI" sz="5400" dirty="0" err="1">
                <a:solidFill>
                  <a:schemeClr val="bg2"/>
                </a:solidFill>
              </a:rPr>
              <a:t>week's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holiday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 Kolmen viikon tauko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A </a:t>
            </a:r>
            <a:r>
              <a:rPr lang="fi-FI" sz="5400" dirty="0" err="1">
                <a:solidFill>
                  <a:schemeClr val="bg2"/>
                </a:solidFill>
              </a:rPr>
              <a:t>three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weeks</a:t>
            </a:r>
            <a:r>
              <a:rPr lang="fi-FI" sz="5400" dirty="0">
                <a:solidFill>
                  <a:schemeClr val="bg2"/>
                </a:solidFill>
              </a:rPr>
              <a:t>' </a:t>
            </a:r>
            <a:r>
              <a:rPr lang="fi-FI" sz="5400" dirty="0" err="1">
                <a:solidFill>
                  <a:schemeClr val="bg2"/>
                </a:solidFill>
              </a:rPr>
              <a:t>break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7. Lontoon puistot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London's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parks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 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Miehistön</a:t>
            </a:r>
            <a:r>
              <a:rPr lang="fi-FI" sz="5400" dirty="0"/>
              <a:t> mielipide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crew's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opinion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F4307AF-A34A-8349-89DC-E8820BEC100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C51622-FAB2-4365-BFEE-3760FDD7640E}"/>
</file>

<file path=customXml/itemProps2.xml><?xml version="1.0" encoding="utf-8"?>
<ds:datastoreItem xmlns:ds="http://schemas.openxmlformats.org/officeDocument/2006/customXml" ds:itemID="{F086AC8C-53E7-46E8-A8D0-577526302915}"/>
</file>

<file path=customXml/itemProps3.xml><?xml version="1.0" encoding="utf-8"?>
<ds:datastoreItem xmlns:ds="http://schemas.openxmlformats.org/officeDocument/2006/customXml" ds:itemID="{B654875F-2D0B-4027-8496-B416F158EF59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763</Words>
  <Application>Microsoft Office PowerPoint</Application>
  <PresentationFormat>Mukautettu</PresentationFormat>
  <Paragraphs>128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S-genetiivi ja of-rakenne</vt:lpstr>
      <vt:lpstr>S-genetiivi</vt:lpstr>
      <vt:lpstr>S-genetiivi</vt:lpstr>
      <vt:lpstr>S-genetiivi ja of-rakenne</vt:lpstr>
      <vt:lpstr>S-genetiivi</vt:lpstr>
      <vt:lpstr>Of-rakenne</vt:lpstr>
      <vt:lpstr>Muita tapauksia</vt:lpstr>
      <vt:lpstr>Muita tapauksia</vt:lpstr>
      <vt:lpstr>Practise. Use the s-genitive.</vt:lpstr>
      <vt:lpstr>Practise. Use the of-construction.</vt:lpstr>
      <vt:lpstr>Practise.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S-genetiivi ja of-rakenne</dc:title>
  <dc:creator>Väänänen Anna</dc:creator>
  <cp:lastModifiedBy>Paavilainen Laura</cp:lastModifiedBy>
  <cp:revision>5</cp:revision>
  <dcterms:created xsi:type="dcterms:W3CDTF">2020-05-05T09:10:38Z</dcterms:created>
  <dcterms:modified xsi:type="dcterms:W3CDTF">2022-08-16T09:54:49Z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