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entation.xml" ContentType="application/vnd.openxmlformats-officedocument.presentationml.presentation.main+xml"/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8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docProps/core.xml" ContentType="application/vnd.openxmlformats-package.core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75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4" roundtripDataSignature="AMtx7mibce11Als4T0CtvpIQVZlFyjRjo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akko Mäki" initials="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5A5FCF-43AF-4E2E-9BBF-A9F56A49D028}" v="456" dt="2021-06-16T10:15:34.0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3"/>
  </p:normalViewPr>
  <p:slideViewPr>
    <p:cSldViewPr snapToGrid="0" snapToObjects="1">
      <p:cViewPr varScale="1">
        <p:scale>
          <a:sx n="55" d="100"/>
          <a:sy n="55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33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customschemas.google.com/relationships/presentationmetadata" Target="metadata"/><Relationship Id="rId32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2a0ff99a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gb2a0ff99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c3a49ff7da_0_4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54" name="Google Shape;154;gc3a49ff7da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c3a49ff7da_0_8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2" name="Google Shape;162;gc3a49ff7da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c3a49ff7da_0_9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0" name="Google Shape;170;gc3a49ff7da_0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c3a49ff7da_0_7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8" name="Google Shape;178;gc3a49ff7da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c3a49ff7da_0_6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6" name="Google Shape;186;gc3a49ff7da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c3a49ff7da_0_9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4" name="Google Shape;194;gc3a49ff7da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c3a49ff7da_0_10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2" name="Google Shape;202;gc3a49ff7da_0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c3a49ff7da_0_12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0" name="Google Shape;210;gc3a49ff7da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c3a49ff7da_0_13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8" name="Google Shape;218;gc3a49ff7da_0_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c3a49ff7da_0_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gc3a49ff7da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c3a49ff7da_0_1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6" name="Google Shape;106;gc3a49ff7da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c3a49ff7da_0_2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4" name="Google Shape;114;gc3a49ff7da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c3a49ff7da_0_2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22" name="Google Shape;122;gc3a49ff7da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c3a49ff7da_0_2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22" name="Google Shape;122;gc3a49ff7da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061050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c3a49ff7da_0_3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8" name="Google Shape;138;gc3a49ff7da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c3a49ff7da_0_5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6" name="Google Shape;146;gc3a49ff7da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6" name="Google Shape;26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7" name="Google Shape;27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5A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2a0ff99a7_0_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Artikkelit yleisnimien kanssa</a:t>
            </a:r>
            <a:endParaRPr/>
          </a:p>
        </p:txBody>
      </p:sp>
      <p:sp>
        <p:nvSpPr>
          <p:cNvPr id="86" name="Google Shape;86;gb2a0ff99a7_0_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 dirty="0" err="1"/>
              <a:t>Module</a:t>
            </a:r>
            <a:r>
              <a:rPr lang="fi-FI" dirty="0"/>
              <a:t> 3 </a:t>
            </a:r>
            <a:r>
              <a:rPr lang="fi-FI"/>
              <a:t>Grammar</a:t>
            </a:r>
            <a:endParaRPr/>
          </a:p>
        </p:txBody>
      </p:sp>
      <p:sp>
        <p:nvSpPr>
          <p:cNvPr id="87" name="Google Shape;87;gb2a0ff99a7_0_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c3a49ff7da_0_4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Määräinen artikkeli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dirty="0"/>
              <a:t>– Muita tapauksia</a:t>
            </a:r>
            <a:endParaRPr dirty="0"/>
          </a:p>
        </p:txBody>
      </p:sp>
      <p:sp>
        <p:nvSpPr>
          <p:cNvPr id="157" name="Google Shape;157;gc3a49ff7da_0_4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  <p:sp>
        <p:nvSpPr>
          <p:cNvPr id="158" name="Google Shape;158;gc3a49ff7da_0_4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59" name="Google Shape;159;gc3a49ff7da_0_43"/>
          <p:cNvSpPr txBox="1">
            <a:spLocks noGrp="1"/>
          </p:cNvSpPr>
          <p:nvPr>
            <p:ph type="body" idx="1"/>
          </p:nvPr>
        </p:nvSpPr>
        <p:spPr>
          <a:xfrm>
            <a:off x="1676400" y="288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</a:t>
            </a:r>
            <a:r>
              <a:rPr lang="fi-FI" dirty="0"/>
              <a:t> </a:t>
            </a:r>
            <a:r>
              <a:rPr lang="fi-FI" dirty="0" err="1"/>
              <a:t>best</a:t>
            </a:r>
            <a:r>
              <a:rPr lang="fi-FI" dirty="0"/>
              <a:t> </a:t>
            </a:r>
            <a:r>
              <a:rPr lang="fi-FI" dirty="0" err="1"/>
              <a:t>things</a:t>
            </a:r>
            <a:r>
              <a:rPr lang="fi-FI" dirty="0"/>
              <a:t> in life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free</a:t>
            </a:r>
            <a:r>
              <a:rPr lang="fi-FI" dirty="0"/>
              <a:t> – </a:t>
            </a:r>
            <a:r>
              <a:rPr lang="fi-FI" dirty="0" err="1"/>
              <a:t>that</a:t>
            </a:r>
            <a:r>
              <a:rPr lang="fi-FI" dirty="0"/>
              <a:t> is </a:t>
            </a:r>
            <a:r>
              <a:rPr lang="fi-FI" b="1" dirty="0" err="1"/>
              <a:t>the</a:t>
            </a:r>
            <a:r>
              <a:rPr lang="fi-FI" dirty="0"/>
              <a:t> </a:t>
            </a:r>
            <a:r>
              <a:rPr lang="fi-FI" dirty="0" err="1"/>
              <a:t>first</a:t>
            </a:r>
            <a:r>
              <a:rPr lang="fi-FI" dirty="0"/>
              <a:t> </a:t>
            </a:r>
            <a:r>
              <a:rPr lang="fi-FI" dirty="0" err="1"/>
              <a:t>thing</a:t>
            </a:r>
            <a:r>
              <a:rPr lang="fi-FI" dirty="0"/>
              <a:t> to </a:t>
            </a:r>
            <a:r>
              <a:rPr lang="fi-FI" dirty="0" err="1"/>
              <a:t>remember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Superlatiivi ja järjestysluku ovat merkitykseltään tunnettuja tai tiettyjä, joten niiden kanssa tulee yleensä määräinen artikkeli.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</a:t>
            </a:r>
            <a:r>
              <a:rPr lang="fi-FI" dirty="0"/>
              <a:t> </a:t>
            </a:r>
            <a:r>
              <a:rPr lang="fi-FI" dirty="0" err="1"/>
              <a:t>same</a:t>
            </a:r>
            <a:r>
              <a:rPr lang="fi-FI" dirty="0"/>
              <a:t> </a:t>
            </a:r>
            <a:r>
              <a:rPr lang="fi-FI" dirty="0" err="1"/>
              <a:t>happened</a:t>
            </a:r>
            <a:r>
              <a:rPr lang="fi-FI" dirty="0"/>
              <a:t> to me, </a:t>
            </a:r>
            <a:r>
              <a:rPr lang="fi-FI" dirty="0" err="1"/>
              <a:t>which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b="1" dirty="0" err="1"/>
              <a:t>the</a:t>
            </a:r>
            <a:r>
              <a:rPr lang="fi-FI" dirty="0"/>
              <a:t> </a:t>
            </a:r>
            <a:r>
              <a:rPr lang="fi-FI" dirty="0" err="1"/>
              <a:t>only</a:t>
            </a:r>
            <a:r>
              <a:rPr lang="fi-FI" dirty="0"/>
              <a:t> </a:t>
            </a:r>
            <a:r>
              <a:rPr lang="fi-FI" dirty="0" err="1"/>
              <a:t>consolation</a:t>
            </a:r>
            <a:r>
              <a:rPr lang="fi-FI" dirty="0"/>
              <a:t>. </a:t>
            </a:r>
            <a:endParaRPr dirty="0"/>
          </a:p>
          <a:p>
            <a:pPr marL="857250" lvl="0" indent="-85725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Sama koskee mm. adjektiiveja </a:t>
            </a:r>
            <a:r>
              <a:rPr lang="fi-FI" b="1" dirty="0" err="1">
                <a:solidFill>
                  <a:schemeClr val="bg2"/>
                </a:solidFill>
              </a:rPr>
              <a:t>same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only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wrong</a:t>
            </a:r>
            <a:r>
              <a:rPr lang="fi-FI" dirty="0">
                <a:solidFill>
                  <a:schemeClr val="bg2"/>
                </a:solidFill>
              </a:rPr>
              <a:t> jne.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driving</a:t>
            </a:r>
            <a:r>
              <a:rPr lang="fi-FI" dirty="0"/>
              <a:t> to </a:t>
            </a:r>
            <a:r>
              <a:rPr lang="fi-FI" b="1" dirty="0" err="1"/>
              <a:t>the</a:t>
            </a:r>
            <a:r>
              <a:rPr lang="fi-FI" dirty="0"/>
              <a:t> </a:t>
            </a:r>
            <a:r>
              <a:rPr lang="fi-FI" dirty="0" err="1"/>
              <a:t>west</a:t>
            </a:r>
            <a:r>
              <a:rPr lang="fi-FI" dirty="0"/>
              <a:t> </a:t>
            </a:r>
            <a:r>
              <a:rPr lang="fi-FI" dirty="0" err="1"/>
              <a:t>so</a:t>
            </a:r>
            <a:r>
              <a:rPr lang="fi-FI" dirty="0"/>
              <a:t> </a:t>
            </a:r>
            <a:r>
              <a:rPr lang="fi-FI" dirty="0" err="1"/>
              <a:t>turn</a:t>
            </a:r>
            <a:r>
              <a:rPr lang="fi-FI" dirty="0"/>
              <a:t> to </a:t>
            </a:r>
            <a:r>
              <a:rPr lang="fi-FI" b="1" dirty="0" err="1"/>
              <a:t>the</a:t>
            </a:r>
            <a:r>
              <a:rPr lang="fi-FI" dirty="0"/>
              <a:t> </a:t>
            </a:r>
            <a:r>
              <a:rPr lang="fi-FI" dirty="0" err="1"/>
              <a:t>right</a:t>
            </a:r>
            <a:r>
              <a:rPr lang="fi-FI" dirty="0"/>
              <a:t> </a:t>
            </a:r>
            <a:r>
              <a:rPr lang="fi-FI" dirty="0" err="1"/>
              <a:t>here</a:t>
            </a:r>
            <a:r>
              <a:rPr lang="fi-FI" dirty="0"/>
              <a:t>.  </a:t>
            </a:r>
            <a:endParaRPr dirty="0"/>
          </a:p>
          <a:p>
            <a:pPr marL="857250" lvl="0" indent="-85725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Ilmansuunta ja sijainti: prepositio + </a:t>
            </a:r>
            <a:r>
              <a:rPr lang="fi-FI" b="1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Mutta: Go </a:t>
            </a:r>
            <a:r>
              <a:rPr lang="fi-FI" dirty="0" err="1">
                <a:solidFill>
                  <a:schemeClr val="bg2"/>
                </a:solidFill>
              </a:rPr>
              <a:t>west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dirty="0" err="1">
                <a:solidFill>
                  <a:schemeClr val="bg2"/>
                </a:solidFill>
              </a:rPr>
              <a:t>turn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right</a:t>
            </a:r>
            <a:r>
              <a:rPr lang="fi-FI" dirty="0">
                <a:solidFill>
                  <a:schemeClr val="bg2"/>
                </a:solidFill>
              </a:rPr>
              <a:t> (ei </a:t>
            </a:r>
            <a:r>
              <a:rPr lang="fi-FI" b="1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jos ei prepositiota)</a:t>
            </a:r>
            <a:endParaRPr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c3a49ff7da_0_8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Määräinen artikkeli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dirty="0"/>
              <a:t>– Muita tapauksia</a:t>
            </a:r>
            <a:endParaRPr dirty="0"/>
          </a:p>
        </p:txBody>
      </p:sp>
      <p:sp>
        <p:nvSpPr>
          <p:cNvPr id="165" name="Google Shape;165;gc3a49ff7da_0_8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  <p:sp>
        <p:nvSpPr>
          <p:cNvPr id="166" name="Google Shape;166;gc3a49ff7da_0_8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67" name="Google Shape;167;gc3a49ff7da_0_8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</a:t>
            </a:r>
            <a:r>
              <a:rPr lang="fi-FI" dirty="0"/>
              <a:t> </a:t>
            </a:r>
            <a:r>
              <a:rPr lang="fi-FI" dirty="0" err="1"/>
              <a:t>young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our</a:t>
            </a:r>
            <a:r>
              <a:rPr lang="fi-FI" dirty="0"/>
              <a:t> </a:t>
            </a:r>
            <a:r>
              <a:rPr lang="fi-FI" dirty="0" err="1"/>
              <a:t>best</a:t>
            </a:r>
            <a:r>
              <a:rPr lang="fi-FI" dirty="0"/>
              <a:t> </a:t>
            </a:r>
            <a:r>
              <a:rPr lang="fi-FI" dirty="0" err="1"/>
              <a:t>hope</a:t>
            </a:r>
            <a:r>
              <a:rPr lang="fi-FI" dirty="0"/>
              <a:t> for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future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</a:t>
            </a:r>
            <a:r>
              <a:rPr lang="fi-FI" dirty="0"/>
              <a:t> </a:t>
            </a:r>
            <a:r>
              <a:rPr lang="fi-FI" dirty="0" err="1"/>
              <a:t>best</a:t>
            </a:r>
            <a:r>
              <a:rPr lang="fi-FI" dirty="0"/>
              <a:t> is </a:t>
            </a:r>
            <a:r>
              <a:rPr lang="fi-FI" dirty="0" err="1"/>
              <a:t>yet</a:t>
            </a:r>
            <a:r>
              <a:rPr lang="fi-FI" dirty="0"/>
              <a:t> to </a:t>
            </a:r>
            <a:r>
              <a:rPr lang="fi-FI" dirty="0" err="1"/>
              <a:t>come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Adjektiivilla voidaan viitata ihmisryhmään määräisellä artikkelilla. Verbi on silloin monikossa.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Asiaan viittaavan (</a:t>
            </a:r>
            <a:r>
              <a:rPr lang="fi-FI" b="1" dirty="0" err="1">
                <a:solidFill>
                  <a:schemeClr val="bg2"/>
                </a:solidFill>
              </a:rPr>
              <a:t>the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best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thing</a:t>
            </a:r>
            <a:r>
              <a:rPr lang="fi-FI" dirty="0">
                <a:solidFill>
                  <a:schemeClr val="bg2"/>
                </a:solidFill>
              </a:rPr>
              <a:t>) adjektiivin jälkeen verbi on yksikössä.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</a:t>
            </a:r>
            <a:r>
              <a:rPr lang="fi-FI" dirty="0"/>
              <a:t> </a:t>
            </a:r>
            <a:r>
              <a:rPr lang="fi-FI" dirty="0" err="1"/>
              <a:t>sooner</a:t>
            </a:r>
            <a:r>
              <a:rPr lang="fi-FI" dirty="0"/>
              <a:t>, </a:t>
            </a:r>
            <a:r>
              <a:rPr lang="fi-FI" b="1" dirty="0" err="1"/>
              <a:t>the</a:t>
            </a:r>
            <a:r>
              <a:rPr lang="fi-FI" dirty="0"/>
              <a:t> </a:t>
            </a:r>
            <a:r>
              <a:rPr lang="fi-FI" dirty="0" err="1"/>
              <a:t>better</a:t>
            </a:r>
            <a:endParaRPr dirty="0"/>
          </a:p>
          <a:p>
            <a:pPr marL="857250" lvl="0" indent="-8572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b="1" dirty="0"/>
              <a:t>The </a:t>
            </a:r>
            <a:r>
              <a:rPr lang="fi-FI" dirty="0"/>
              <a:t>–</a:t>
            </a:r>
            <a:r>
              <a:rPr lang="fi-FI" b="1" dirty="0"/>
              <a:t> </a:t>
            </a:r>
            <a:r>
              <a:rPr lang="fi-FI" b="1" dirty="0" err="1"/>
              <a:t>the</a:t>
            </a:r>
            <a:r>
              <a:rPr lang="fi-FI" dirty="0"/>
              <a:t>: mitä – sitä 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c3a49ff7da_0_9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Määräinen artikkeli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dirty="0"/>
              <a:t>– Muita tapauksia</a:t>
            </a:r>
            <a:endParaRPr dirty="0"/>
          </a:p>
        </p:txBody>
      </p:sp>
      <p:sp>
        <p:nvSpPr>
          <p:cNvPr id="173" name="Google Shape;173;gc3a49ff7da_0_9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12</a:t>
            </a:fld>
            <a:endParaRPr/>
          </a:p>
        </p:txBody>
      </p:sp>
      <p:sp>
        <p:nvSpPr>
          <p:cNvPr id="174" name="Google Shape;174;gc3a49ff7da_0_9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75" name="Google Shape;175;gc3a49ff7da_0_9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life </a:t>
            </a:r>
            <a:r>
              <a:rPr lang="fi-FI" dirty="0" err="1"/>
              <a:t>like</a:t>
            </a:r>
            <a:r>
              <a:rPr lang="fi-FI" dirty="0"/>
              <a:t> in </a:t>
            </a:r>
            <a:r>
              <a:rPr lang="fi-FI" b="1" dirty="0" err="1"/>
              <a:t>the</a:t>
            </a:r>
            <a:r>
              <a:rPr lang="fi-FI" dirty="0"/>
              <a:t> 20th </a:t>
            </a:r>
            <a:r>
              <a:rPr lang="fi-FI" dirty="0" err="1"/>
              <a:t>century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A </a:t>
            </a:r>
            <a:r>
              <a:rPr lang="fi-FI" dirty="0" err="1"/>
              <a:t>lot</a:t>
            </a:r>
            <a:r>
              <a:rPr lang="fi-FI" dirty="0"/>
              <a:t> </a:t>
            </a:r>
            <a:r>
              <a:rPr lang="fi-FI" dirty="0" err="1"/>
              <a:t>happened</a:t>
            </a:r>
            <a:r>
              <a:rPr lang="fi-FI" dirty="0"/>
              <a:t> in </a:t>
            </a:r>
            <a:r>
              <a:rPr lang="fi-FI" b="1" dirty="0" err="1"/>
              <a:t>the</a:t>
            </a:r>
            <a:r>
              <a:rPr lang="fi-FI" dirty="0"/>
              <a:t> 1990s.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</a:t>
            </a:r>
            <a:r>
              <a:rPr lang="fi-FI" dirty="0"/>
              <a:t> </a:t>
            </a:r>
            <a:r>
              <a:rPr lang="fi-FI" dirty="0" err="1"/>
              <a:t>Renaissance</a:t>
            </a:r>
            <a:r>
              <a:rPr lang="fi-FI" dirty="0"/>
              <a:t> </a:t>
            </a:r>
            <a:r>
              <a:rPr lang="fi-FI" dirty="0" err="1"/>
              <a:t>produced</a:t>
            </a:r>
            <a:r>
              <a:rPr lang="fi-FI" dirty="0"/>
              <a:t> </a:t>
            </a:r>
            <a:r>
              <a:rPr lang="fi-FI" dirty="0" err="1"/>
              <a:t>wonderful</a:t>
            </a:r>
            <a:r>
              <a:rPr lang="fi-FI" dirty="0"/>
              <a:t> art. 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Vuosisadat, vuosikymmenet, ajanjaksot: </a:t>
            </a:r>
            <a:r>
              <a:rPr lang="fi-FI" b="1" dirty="0" err="1">
                <a:solidFill>
                  <a:schemeClr val="bg2"/>
                </a:solidFill>
              </a:rPr>
              <a:t>the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</a:t>
            </a:r>
            <a:r>
              <a:rPr lang="fi-FI" dirty="0"/>
              <a:t> </a:t>
            </a:r>
            <a:r>
              <a:rPr lang="fi-FI" dirty="0" err="1"/>
              <a:t>government</a:t>
            </a:r>
            <a:r>
              <a:rPr lang="fi-FI" dirty="0"/>
              <a:t> </a:t>
            </a:r>
            <a:r>
              <a:rPr lang="fi-FI" dirty="0" err="1"/>
              <a:t>helps</a:t>
            </a:r>
            <a:r>
              <a:rPr lang="fi-FI" dirty="0"/>
              <a:t> </a:t>
            </a:r>
            <a:r>
              <a:rPr lang="fi-FI" dirty="0" err="1"/>
              <a:t>run</a:t>
            </a:r>
            <a:r>
              <a:rPr lang="fi-FI" dirty="0"/>
              <a:t> </a:t>
            </a:r>
            <a:r>
              <a:rPr lang="fi-FI" b="1" dirty="0" err="1"/>
              <a:t>the</a:t>
            </a:r>
            <a:r>
              <a:rPr lang="fi-FI" dirty="0"/>
              <a:t> </a:t>
            </a:r>
            <a:r>
              <a:rPr lang="fi-FI" dirty="0" err="1"/>
              <a:t>state</a:t>
            </a:r>
            <a:r>
              <a:rPr lang="fi-FI" dirty="0"/>
              <a:t>; </a:t>
            </a:r>
            <a:r>
              <a:rPr lang="fi-FI" b="1" dirty="0" err="1"/>
              <a:t>the</a:t>
            </a:r>
            <a:r>
              <a:rPr lang="fi-FI" dirty="0"/>
              <a:t> </a:t>
            </a:r>
            <a:r>
              <a:rPr lang="fi-FI" dirty="0" err="1"/>
              <a:t>police</a:t>
            </a:r>
            <a:r>
              <a:rPr lang="fi-FI" dirty="0"/>
              <a:t> </a:t>
            </a:r>
            <a:r>
              <a:rPr lang="fi-FI" dirty="0" err="1"/>
              <a:t>uphold</a:t>
            </a:r>
            <a:r>
              <a:rPr lang="fi-FI" dirty="0"/>
              <a:t> </a:t>
            </a:r>
            <a:r>
              <a:rPr lang="fi-FI" b="1" dirty="0" err="1"/>
              <a:t>the</a:t>
            </a:r>
            <a:r>
              <a:rPr lang="fi-FI" dirty="0"/>
              <a:t> </a:t>
            </a:r>
            <a:r>
              <a:rPr lang="fi-FI" dirty="0" err="1"/>
              <a:t>law</a:t>
            </a:r>
            <a:r>
              <a:rPr lang="fi-FI" dirty="0"/>
              <a:t>. 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Laitokset, instituutiot: </a:t>
            </a:r>
            <a:r>
              <a:rPr lang="fi-FI" b="1" dirty="0" err="1">
                <a:solidFill>
                  <a:schemeClr val="bg2"/>
                </a:solidFill>
              </a:rPr>
              <a:t>the</a:t>
            </a:r>
            <a:endParaRPr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c3a49ff7da_0_7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Ei artikkelia</a:t>
            </a:r>
            <a:endParaRPr dirty="0"/>
          </a:p>
        </p:txBody>
      </p:sp>
      <p:sp>
        <p:nvSpPr>
          <p:cNvPr id="181" name="Google Shape;181;gc3a49ff7da_0_7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13</a:t>
            </a:fld>
            <a:endParaRPr/>
          </a:p>
        </p:txBody>
      </p:sp>
      <p:sp>
        <p:nvSpPr>
          <p:cNvPr id="182" name="Google Shape;182;gc3a49ff7da_0_7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83" name="Google Shape;183;gc3a49ff7da_0_7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___ Life is </a:t>
            </a:r>
            <a:r>
              <a:rPr lang="fi-FI" dirty="0" err="1"/>
              <a:t>sweet</a:t>
            </a:r>
            <a:r>
              <a:rPr lang="fi-FI" dirty="0"/>
              <a:t> </a:t>
            </a:r>
            <a:r>
              <a:rPr lang="fi-FI" dirty="0" err="1"/>
              <a:t>but</a:t>
            </a:r>
            <a:r>
              <a:rPr lang="fi-FI" dirty="0"/>
              <a:t> ___ </a:t>
            </a:r>
            <a:r>
              <a:rPr lang="fi-FI" dirty="0" err="1"/>
              <a:t>sugar</a:t>
            </a:r>
            <a:r>
              <a:rPr lang="fi-FI" dirty="0"/>
              <a:t> is </a:t>
            </a:r>
            <a:r>
              <a:rPr lang="fi-FI" dirty="0" err="1"/>
              <a:t>sweeter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Aine- ja abstraktisanoja ei voida laskea, joten niiden kanssa ei voi tulla epämääräistä artikkeliakaan.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</a:t>
            </a:r>
            <a:r>
              <a:rPr lang="fi-FI" dirty="0"/>
              <a:t> life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you’re</a:t>
            </a:r>
            <a:r>
              <a:rPr lang="fi-FI" dirty="0"/>
              <a:t> </a:t>
            </a:r>
            <a:r>
              <a:rPr lang="fi-FI" dirty="0" err="1"/>
              <a:t>living</a:t>
            </a:r>
            <a:r>
              <a:rPr lang="fi-FI" dirty="0"/>
              <a:t> </a:t>
            </a:r>
            <a:r>
              <a:rPr lang="fi-FI" dirty="0" err="1"/>
              <a:t>can’t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easy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Why</a:t>
            </a:r>
            <a:r>
              <a:rPr lang="fi-FI" dirty="0"/>
              <a:t> is </a:t>
            </a:r>
            <a:r>
              <a:rPr lang="fi-FI" b="1" dirty="0" err="1"/>
              <a:t>the</a:t>
            </a:r>
            <a:r>
              <a:rPr lang="fi-FI" dirty="0"/>
              <a:t> </a:t>
            </a:r>
            <a:r>
              <a:rPr lang="fi-FI" dirty="0" err="1"/>
              <a:t>sugar</a:t>
            </a:r>
            <a:r>
              <a:rPr lang="fi-FI" dirty="0"/>
              <a:t> in </a:t>
            </a:r>
            <a:r>
              <a:rPr lang="fi-FI" dirty="0" err="1"/>
              <a:t>this</a:t>
            </a:r>
            <a:r>
              <a:rPr lang="fi-FI" dirty="0"/>
              <a:t> cup </a:t>
            </a:r>
            <a:r>
              <a:rPr lang="fi-FI" dirty="0" err="1"/>
              <a:t>brown</a:t>
            </a:r>
            <a:r>
              <a:rPr lang="fi-FI" dirty="0"/>
              <a:t>?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Asia määritetään tarkemmin: </a:t>
            </a:r>
            <a:r>
              <a:rPr lang="fi-FI" b="1" dirty="0" err="1">
                <a:solidFill>
                  <a:schemeClr val="bg2"/>
                </a:solidFill>
              </a:rPr>
              <a:t>the</a:t>
            </a:r>
            <a:endParaRPr b="1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Usein kyseessä on kieliopillinen määre (relatiivilause, lauseenvastike, 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8"/>
                  </a:ext>
                </a:extLst>
              </a:rPr>
              <a:t>of-</a:t>
            </a:r>
            <a:r>
              <a:rPr lang="fi-FI" dirty="0">
                <a:solidFill>
                  <a:schemeClr val="bg2"/>
                </a:solidFill>
              </a:rPr>
              <a:t>rakenne, prepositiorakenne). </a:t>
            </a:r>
            <a:endParaRPr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c3a49ff7da_0_6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Ei artikkelia</a:t>
            </a:r>
            <a:endParaRPr dirty="0"/>
          </a:p>
        </p:txBody>
      </p:sp>
      <p:sp>
        <p:nvSpPr>
          <p:cNvPr id="189" name="Google Shape;189;gc3a49ff7da_0_6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14</a:t>
            </a:fld>
            <a:endParaRPr/>
          </a:p>
        </p:txBody>
      </p:sp>
      <p:sp>
        <p:nvSpPr>
          <p:cNvPr id="190" name="Google Shape;190;gc3a49ff7da_0_6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91" name="Google Shape;191;gc3a49ff7da_0_6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___ </a:t>
            </a:r>
            <a:r>
              <a:rPr lang="fi-FI" dirty="0" err="1"/>
              <a:t>Athletes</a:t>
            </a:r>
            <a:r>
              <a:rPr lang="fi-FI" dirty="0"/>
              <a:t> </a:t>
            </a:r>
            <a:r>
              <a:rPr lang="fi-FI" dirty="0" err="1"/>
              <a:t>need</a:t>
            </a:r>
            <a:r>
              <a:rPr lang="fi-FI" dirty="0"/>
              <a:t> to </a:t>
            </a:r>
            <a:r>
              <a:rPr lang="fi-FI" dirty="0" err="1"/>
              <a:t>practise</a:t>
            </a:r>
            <a:r>
              <a:rPr lang="fi-FI" dirty="0"/>
              <a:t> </a:t>
            </a:r>
            <a:r>
              <a:rPr lang="fi-FI" dirty="0" err="1"/>
              <a:t>hard</a:t>
            </a:r>
            <a:r>
              <a:rPr lang="fi-FI" dirty="0"/>
              <a:t>. 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Monikkojen kanssa ei normaalisti tule artikkelia.</a:t>
            </a: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</a:t>
            </a:r>
            <a:r>
              <a:rPr lang="fi-FI" dirty="0"/>
              <a:t> </a:t>
            </a:r>
            <a:r>
              <a:rPr lang="fi-FI" dirty="0" err="1"/>
              <a:t>athletes</a:t>
            </a:r>
            <a:r>
              <a:rPr lang="fi-FI" dirty="0"/>
              <a:t> of </a:t>
            </a:r>
            <a:r>
              <a:rPr lang="fi-FI" dirty="0" err="1"/>
              <a:t>today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b="1" dirty="0" err="1"/>
              <a:t>the</a:t>
            </a:r>
            <a:r>
              <a:rPr lang="fi-FI" dirty="0"/>
              <a:t> help of </a:t>
            </a:r>
            <a:r>
              <a:rPr lang="fi-FI" dirty="0" err="1"/>
              <a:t>modern</a:t>
            </a:r>
            <a:r>
              <a:rPr lang="fi-FI" dirty="0"/>
              <a:t> </a:t>
            </a:r>
            <a:r>
              <a:rPr lang="fi-FI" dirty="0" err="1"/>
              <a:t>technology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</a:t>
            </a:r>
            <a:r>
              <a:rPr lang="fi-FI" dirty="0"/>
              <a:t> </a:t>
            </a:r>
            <a:r>
              <a:rPr lang="fi-FI" dirty="0" err="1"/>
              <a:t>books</a:t>
            </a:r>
            <a:r>
              <a:rPr lang="fi-FI" dirty="0"/>
              <a:t> </a:t>
            </a:r>
            <a:r>
              <a:rPr lang="fi-FI" dirty="0" err="1"/>
              <a:t>given</a:t>
            </a:r>
            <a:r>
              <a:rPr lang="fi-FI" dirty="0"/>
              <a:t> to me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interesting</a:t>
            </a:r>
            <a:r>
              <a:rPr lang="fi-FI" dirty="0"/>
              <a:t>. 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Jos monikkoa määritetään tarkemmin (ne kirjat): </a:t>
            </a:r>
            <a:r>
              <a:rPr lang="fi-FI" b="1" dirty="0" err="1">
                <a:solidFill>
                  <a:schemeClr val="bg2"/>
                </a:solidFill>
              </a:rPr>
              <a:t>the</a:t>
            </a:r>
            <a:endParaRPr b="1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Tämä on vastaava tilanne kuin aine- ja abstraktisanojen kanssa. </a:t>
            </a:r>
            <a:endParaRPr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c3a49ff7da_0_9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Ei artikkelia</a:t>
            </a:r>
            <a:endParaRPr dirty="0"/>
          </a:p>
        </p:txBody>
      </p:sp>
      <p:sp>
        <p:nvSpPr>
          <p:cNvPr id="197" name="Google Shape;197;gc3a49ff7da_0_99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15</a:t>
            </a:fld>
            <a:endParaRPr/>
          </a:p>
        </p:txBody>
      </p:sp>
      <p:sp>
        <p:nvSpPr>
          <p:cNvPr id="198" name="Google Shape;198;gc3a49ff7da_0_9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99" name="Google Shape;199;gc3a49ff7da_0_99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Artikkelia ei käytetä, jos substantiivin edellä on: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Sam’s</a:t>
            </a:r>
            <a:r>
              <a:rPr lang="fi-FI" dirty="0"/>
              <a:t> </a:t>
            </a:r>
            <a:r>
              <a:rPr lang="fi-FI" dirty="0" err="1"/>
              <a:t>new</a:t>
            </a:r>
            <a:r>
              <a:rPr lang="fi-FI" dirty="0"/>
              <a:t> </a:t>
            </a:r>
            <a:r>
              <a:rPr lang="fi-FI" dirty="0" err="1"/>
              <a:t>bike</a:t>
            </a:r>
            <a:r>
              <a:rPr lang="fi-FI" dirty="0"/>
              <a:t>, my </a:t>
            </a:r>
            <a:r>
              <a:rPr lang="fi-FI" dirty="0" err="1"/>
              <a:t>friend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s-genetiivi tai persoonapronominin omistusmuoto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boy</a:t>
            </a:r>
            <a:r>
              <a:rPr lang="fi-FI" dirty="0"/>
              <a:t>,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girl</a:t>
            </a:r>
            <a:r>
              <a:rPr lang="fi-FI" dirty="0"/>
              <a:t>, </a:t>
            </a:r>
            <a:r>
              <a:rPr lang="fi-FI" dirty="0" err="1"/>
              <a:t>every</a:t>
            </a:r>
            <a:r>
              <a:rPr lang="fi-FI" dirty="0"/>
              <a:t> </a:t>
            </a:r>
            <a:r>
              <a:rPr lang="fi-FI" dirty="0" err="1"/>
              <a:t>toy</a:t>
            </a:r>
            <a:r>
              <a:rPr lang="fi-FI" dirty="0"/>
              <a:t>, no </a:t>
            </a:r>
            <a:r>
              <a:rPr lang="fi-FI" dirty="0" err="1"/>
              <a:t>car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 err="1">
                <a:solidFill>
                  <a:schemeClr val="bg2"/>
                </a:solidFill>
              </a:rPr>
              <a:t>determinatiivipronomini</a:t>
            </a:r>
            <a:r>
              <a:rPr lang="fi-FI" dirty="0">
                <a:solidFill>
                  <a:schemeClr val="bg2"/>
                </a:solidFill>
              </a:rPr>
              <a:t> (</a:t>
            </a:r>
            <a:r>
              <a:rPr lang="fi-FI" dirty="0" err="1">
                <a:solidFill>
                  <a:schemeClr val="bg2"/>
                </a:solidFill>
              </a:rPr>
              <a:t>this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dirty="0" err="1">
                <a:solidFill>
                  <a:schemeClr val="bg2"/>
                </a:solidFill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dirty="0" err="1">
                <a:solidFill>
                  <a:schemeClr val="bg2"/>
                </a:solidFill>
              </a:rPr>
              <a:t>these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dirty="0" err="1">
                <a:solidFill>
                  <a:schemeClr val="bg2"/>
                </a:solidFill>
              </a:rPr>
              <a:t>those</a:t>
            </a:r>
            <a:r>
              <a:rPr lang="fi-FI" dirty="0">
                <a:solidFill>
                  <a:schemeClr val="bg2"/>
                </a:solidFill>
              </a:rPr>
              <a:t>)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indefiniittipronomini (</a:t>
            </a:r>
            <a:r>
              <a:rPr lang="fi-FI" dirty="0" err="1">
                <a:solidFill>
                  <a:schemeClr val="bg2"/>
                </a:solidFill>
              </a:rPr>
              <a:t>every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dirty="0" err="1">
                <a:solidFill>
                  <a:schemeClr val="bg2"/>
                </a:solidFill>
              </a:rPr>
              <a:t>some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dirty="0" err="1">
                <a:solidFill>
                  <a:schemeClr val="bg2"/>
                </a:solidFill>
              </a:rPr>
              <a:t>any</a:t>
            </a:r>
            <a:r>
              <a:rPr lang="fi-FI" dirty="0">
                <a:solidFill>
                  <a:schemeClr val="bg2"/>
                </a:solidFill>
              </a:rPr>
              <a:t>, no)</a:t>
            </a:r>
            <a:endParaRPr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c3a49ff7da_0_10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Ei artikkelia – Muita tapauksia</a:t>
            </a:r>
            <a:endParaRPr dirty="0"/>
          </a:p>
        </p:txBody>
      </p:sp>
      <p:sp>
        <p:nvSpPr>
          <p:cNvPr id="205" name="Google Shape;205;gc3a49ff7da_0_10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16</a:t>
            </a:fld>
            <a:endParaRPr/>
          </a:p>
        </p:txBody>
      </p:sp>
      <p:sp>
        <p:nvSpPr>
          <p:cNvPr id="206" name="Google Shape;206;gc3a49ff7da_0_10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207" name="Google Shape;207;gc3a49ff7da_0_10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Go to ___ </a:t>
            </a:r>
            <a:r>
              <a:rPr lang="fi-FI" sz="5400" dirty="0" err="1"/>
              <a:t>school</a:t>
            </a:r>
            <a:r>
              <a:rPr lang="fi-FI" sz="5400" dirty="0"/>
              <a:t>/</a:t>
            </a:r>
            <a:r>
              <a:rPr lang="fi-FI" sz="5400" dirty="0" err="1"/>
              <a:t>hospital</a:t>
            </a:r>
            <a:r>
              <a:rPr lang="fi-FI" sz="5400" dirty="0"/>
              <a:t>/</a:t>
            </a:r>
            <a:r>
              <a:rPr lang="fi-FI" sz="5400" dirty="0" err="1"/>
              <a:t>jail</a:t>
            </a:r>
            <a:r>
              <a:rPr lang="fi-FI" sz="5400" dirty="0"/>
              <a:t>/</a:t>
            </a:r>
            <a:r>
              <a:rPr lang="fi-FI" sz="5400" dirty="0" err="1"/>
              <a:t>church</a:t>
            </a:r>
            <a:r>
              <a:rPr lang="fi-FI" sz="5400" dirty="0"/>
              <a:t>/bed.</a:t>
            </a:r>
            <a:endParaRPr sz="5400"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Paikan tai laitoksen käyttötarkoitus: ei artikkelia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Mutta: </a:t>
            </a:r>
            <a:r>
              <a:rPr lang="fi-FI" sz="5400" b="1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school</a:t>
            </a:r>
            <a:r>
              <a:rPr lang="fi-FI" sz="5400" dirty="0"/>
              <a:t> is </a:t>
            </a:r>
            <a:r>
              <a:rPr lang="fi-FI" sz="5400" dirty="0" err="1"/>
              <a:t>close</a:t>
            </a:r>
            <a:r>
              <a:rPr lang="fi-FI" sz="5400" dirty="0"/>
              <a:t> to </a:t>
            </a:r>
            <a:r>
              <a:rPr lang="fi-FI" sz="5400" b="1" dirty="0"/>
              <a:t>a </a:t>
            </a:r>
            <a:r>
              <a:rPr lang="fi-FI" sz="5400" dirty="0" err="1"/>
              <a:t>hospital</a:t>
            </a:r>
            <a:r>
              <a:rPr lang="fi-FI" sz="5400" dirty="0"/>
              <a:t>. </a:t>
            </a:r>
            <a:endParaRPr sz="5400"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Itse rakennus: artikkeli tulee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We</a:t>
            </a:r>
            <a:r>
              <a:rPr lang="fi-FI" sz="5400" dirty="0"/>
              <a:t> </a:t>
            </a:r>
            <a:r>
              <a:rPr lang="fi-FI" sz="5400" dirty="0" err="1"/>
              <a:t>went</a:t>
            </a:r>
            <a:r>
              <a:rPr lang="fi-FI" sz="5400" dirty="0"/>
              <a:t> </a:t>
            </a:r>
            <a:r>
              <a:rPr lang="fi-FI" sz="5400" dirty="0" err="1"/>
              <a:t>there</a:t>
            </a:r>
            <a:r>
              <a:rPr lang="fi-FI" sz="5400" dirty="0"/>
              <a:t> </a:t>
            </a:r>
            <a:r>
              <a:rPr lang="fi-FI" sz="5400" dirty="0" err="1"/>
              <a:t>by</a:t>
            </a:r>
            <a:r>
              <a:rPr lang="fi-FI" sz="5400" dirty="0"/>
              <a:t> ___ </a:t>
            </a:r>
            <a:r>
              <a:rPr lang="fi-FI" sz="5400" dirty="0" err="1"/>
              <a:t>car</a:t>
            </a:r>
            <a:r>
              <a:rPr lang="fi-FI" sz="5400" dirty="0"/>
              <a:t>/</a:t>
            </a:r>
            <a:r>
              <a:rPr lang="fi-FI" sz="5400" dirty="0" err="1"/>
              <a:t>train</a:t>
            </a:r>
            <a:r>
              <a:rPr lang="fi-FI" sz="5400" dirty="0"/>
              <a:t>/</a:t>
            </a:r>
            <a:r>
              <a:rPr lang="fi-FI" sz="5400" dirty="0" err="1"/>
              <a:t>plane</a:t>
            </a:r>
            <a:r>
              <a:rPr lang="fi-FI" sz="5400" dirty="0"/>
              <a:t>, </a:t>
            </a:r>
            <a:r>
              <a:rPr lang="fi-FI" sz="5400" dirty="0" err="1"/>
              <a:t>not</a:t>
            </a:r>
            <a:r>
              <a:rPr lang="fi-FI" sz="5400" dirty="0"/>
              <a:t> on ___ </a:t>
            </a:r>
            <a:r>
              <a:rPr lang="fi-FI" sz="5400" dirty="0" err="1"/>
              <a:t>foot</a:t>
            </a:r>
            <a:r>
              <a:rPr lang="fi-FI" sz="5400" dirty="0"/>
              <a:t>.</a:t>
            </a:r>
            <a:endParaRPr sz="5400"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Kulkutapa (</a:t>
            </a:r>
            <a:r>
              <a:rPr lang="fi-FI" sz="5400" i="1" dirty="0">
                <a:solidFill>
                  <a:schemeClr val="bg2"/>
                </a:solidFill>
              </a:rPr>
              <a:t>autolla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jne</a:t>
            </a:r>
            <a:r>
              <a:rPr lang="fi-FI" sz="5400" dirty="0">
                <a:solidFill>
                  <a:schemeClr val="bg2"/>
                </a:solidFill>
              </a:rPr>
              <a:t>): ei artikkelia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Mutta: I </a:t>
            </a:r>
            <a:r>
              <a:rPr lang="fi-FI" sz="5400" dirty="0" err="1"/>
              <a:t>was</a:t>
            </a:r>
            <a:r>
              <a:rPr lang="fi-FI" sz="5400" dirty="0"/>
              <a:t> in </a:t>
            </a:r>
            <a:r>
              <a:rPr lang="fi-FI" sz="5400" b="1" dirty="0" err="1"/>
              <a:t>the</a:t>
            </a:r>
            <a:r>
              <a:rPr lang="fi-FI" sz="5400" b="1" dirty="0"/>
              <a:t> </a:t>
            </a:r>
            <a:r>
              <a:rPr lang="fi-FI" sz="5400" dirty="0" err="1"/>
              <a:t>car</a:t>
            </a:r>
            <a:r>
              <a:rPr lang="fi-FI" sz="5400" dirty="0"/>
              <a:t> / on </a:t>
            </a:r>
            <a:r>
              <a:rPr lang="fi-FI" sz="5400" b="1" dirty="0"/>
              <a:t>a </a:t>
            </a:r>
            <a:r>
              <a:rPr lang="fi-FI" sz="5400" dirty="0" err="1"/>
              <a:t>bus</a:t>
            </a:r>
            <a:r>
              <a:rPr lang="fi-FI" sz="5400" dirty="0"/>
              <a:t>. </a:t>
            </a:r>
            <a:endParaRPr sz="5400"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Kulkuväline paikkana (</a:t>
            </a:r>
            <a:r>
              <a:rPr lang="fi-FI" sz="5400" i="1" dirty="0">
                <a:solidFill>
                  <a:schemeClr val="bg2"/>
                </a:solidFill>
              </a:rPr>
              <a:t>autossa</a:t>
            </a:r>
            <a:r>
              <a:rPr lang="fi-FI" sz="5400" dirty="0">
                <a:solidFill>
                  <a:schemeClr val="bg2"/>
                </a:solidFill>
              </a:rPr>
              <a:t>, </a:t>
            </a:r>
            <a:r>
              <a:rPr lang="fi-FI" sz="5400" i="1" dirty="0">
                <a:solidFill>
                  <a:schemeClr val="bg2"/>
                </a:solidFill>
              </a:rPr>
              <a:t>bussissa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jne</a:t>
            </a:r>
            <a:r>
              <a:rPr lang="fi-FI" sz="5400" dirty="0">
                <a:solidFill>
                  <a:schemeClr val="bg2"/>
                </a:solidFill>
              </a:rPr>
              <a:t>): artikkeli tulee</a:t>
            </a:r>
            <a:endParaRPr sz="54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c3a49ff7da_0_12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Add</a:t>
            </a:r>
            <a:r>
              <a:rPr lang="fi-FI" dirty="0"/>
              <a:t> </a:t>
            </a:r>
            <a:r>
              <a:rPr lang="fi-FI" b="1" dirty="0"/>
              <a:t>a</a:t>
            </a:r>
            <a:r>
              <a:rPr lang="fi-FI" dirty="0"/>
              <a:t>, </a:t>
            </a:r>
            <a:r>
              <a:rPr lang="fi-FI" b="1" dirty="0"/>
              <a:t>an</a:t>
            </a:r>
            <a:r>
              <a:rPr lang="fi-FI" dirty="0"/>
              <a:t>, </a:t>
            </a:r>
            <a:r>
              <a:rPr lang="fi-FI" b="1" dirty="0" err="1"/>
              <a:t>the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b="1" dirty="0"/>
              <a:t>-</a:t>
            </a:r>
            <a:r>
              <a:rPr lang="fi-FI" dirty="0"/>
              <a:t>.  </a:t>
            </a:r>
            <a:endParaRPr dirty="0"/>
          </a:p>
        </p:txBody>
      </p:sp>
      <p:sp>
        <p:nvSpPr>
          <p:cNvPr id="213" name="Google Shape;213;gc3a49ff7da_0_12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17</a:t>
            </a:fld>
            <a:endParaRPr/>
          </a:p>
        </p:txBody>
      </p:sp>
      <p:sp>
        <p:nvSpPr>
          <p:cNvPr id="214" name="Google Shape;214;gc3a49ff7da_0_12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215" name="Google Shape;215;gc3a49ff7da_0_127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6096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___ </a:t>
            </a:r>
            <a:r>
              <a:rPr lang="fi-FI" sz="5400" dirty="0" err="1"/>
              <a:t>town</a:t>
            </a:r>
            <a:r>
              <a:rPr lang="fi-FI" sz="5400" dirty="0"/>
              <a:t> </a:t>
            </a:r>
            <a:r>
              <a:rPr lang="fi-FI" sz="5400" dirty="0" err="1"/>
              <a:t>had</a:t>
            </a:r>
            <a:r>
              <a:rPr lang="fi-FI" sz="5400" dirty="0"/>
              <a:t> ___ </a:t>
            </a:r>
            <a:r>
              <a:rPr lang="fi-FI" sz="5400" dirty="0" err="1"/>
              <a:t>castle</a:t>
            </a:r>
            <a:r>
              <a:rPr lang="fi-FI" sz="5400" dirty="0"/>
              <a:t> </a:t>
            </a:r>
            <a:r>
              <a:rPr lang="fi-FI" sz="5400" dirty="0" err="1"/>
              <a:t>with</a:t>
            </a:r>
            <a:r>
              <a:rPr lang="fi-FI" sz="5400" dirty="0"/>
              <a:t> ___ </a:t>
            </a:r>
            <a:r>
              <a:rPr lang="fi-FI" sz="5400" dirty="0" err="1"/>
              <a:t>imposing</a:t>
            </a:r>
            <a:r>
              <a:rPr lang="fi-FI" sz="5400" dirty="0"/>
              <a:t> </a:t>
            </a:r>
            <a:r>
              <a:rPr lang="fi-FI" sz="5400" dirty="0" err="1"/>
              <a:t>tower</a:t>
            </a:r>
            <a:r>
              <a:rPr lang="fi-FI" sz="5400" dirty="0"/>
              <a:t> at ___ </a:t>
            </a:r>
            <a:r>
              <a:rPr lang="fi-FI" sz="5400" dirty="0" err="1"/>
              <a:t>its</a:t>
            </a:r>
            <a:r>
              <a:rPr lang="fi-FI" sz="5400" dirty="0"/>
              <a:t> </a:t>
            </a:r>
            <a:r>
              <a:rPr lang="fi-FI" sz="5400" dirty="0" err="1"/>
              <a:t>centre</a:t>
            </a:r>
            <a:r>
              <a:rPr lang="fi-FI" sz="5400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9"/>
                  </a:ext>
                </a:extLst>
              </a:rPr>
              <a:t>. </a:t>
            </a:r>
          </a:p>
          <a:p>
            <a:pPr marL="0" indent="0">
              <a:lnSpc>
                <a:spcPct val="110000"/>
              </a:lnSpc>
            </a:pPr>
            <a:r>
              <a:rPr lang="fi-FI" sz="5400" dirty="0"/>
              <a:t>		</a:t>
            </a:r>
            <a:r>
              <a:rPr lang="fi-FI" sz="5400" dirty="0">
                <a:solidFill>
                  <a:schemeClr val="bg2"/>
                </a:solidFill>
              </a:rPr>
              <a:t>THE </a:t>
            </a:r>
            <a:r>
              <a:rPr lang="fi-FI" sz="5400" dirty="0" err="1">
                <a:solidFill>
                  <a:schemeClr val="bg2"/>
                </a:solidFill>
              </a:rPr>
              <a:t>town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had</a:t>
            </a:r>
            <a:r>
              <a:rPr lang="fi-FI" sz="5400" dirty="0">
                <a:solidFill>
                  <a:schemeClr val="bg2"/>
                </a:solidFill>
              </a:rPr>
              <a:t> A </a:t>
            </a:r>
            <a:r>
              <a:rPr lang="fi-FI" sz="5400" dirty="0" err="1">
                <a:solidFill>
                  <a:schemeClr val="bg2"/>
                </a:solidFill>
              </a:rPr>
              <a:t>castle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with</a:t>
            </a:r>
            <a:r>
              <a:rPr lang="fi-FI" sz="5400" dirty="0">
                <a:solidFill>
                  <a:schemeClr val="bg2"/>
                </a:solidFill>
              </a:rPr>
              <a:t> AN </a:t>
            </a:r>
            <a:r>
              <a:rPr lang="fi-FI" sz="5400" dirty="0" err="1">
                <a:solidFill>
                  <a:schemeClr val="bg2"/>
                </a:solidFill>
              </a:rPr>
              <a:t>imposing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tower</a:t>
            </a:r>
            <a:r>
              <a:rPr lang="fi-FI" sz="5400" dirty="0">
                <a:solidFill>
                  <a:schemeClr val="bg2"/>
                </a:solidFill>
              </a:rPr>
              <a:t> at - </a:t>
            </a:r>
            <a:r>
              <a:rPr lang="fi-FI" sz="5400" dirty="0" err="1">
                <a:solidFill>
                  <a:schemeClr val="bg2"/>
                </a:solidFill>
              </a:rPr>
              <a:t>its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centre</a:t>
            </a:r>
            <a:r>
              <a:rPr lang="fi-FI" sz="5400" dirty="0">
                <a:solidFill>
                  <a:schemeClr val="bg2"/>
                </a:solidFill>
                <a:extLst>
                  <a:ext uri="http://customooxmlschemas.google.com/">
                    <go:slidesCustomData xmlns:lc="http://schemas.openxmlformats.org/drawingml/2006/lockedCanvas"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1"/>
                  </a:ext>
                </a:extLst>
              </a:rPr>
              <a:t>. </a:t>
            </a:r>
            <a:endParaRPr sz="5400" dirty="0"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fi-FI" sz="5400" dirty="0"/>
              <a:t>2. ___ </a:t>
            </a:r>
            <a:r>
              <a:rPr lang="fi-FI" sz="5400" dirty="0" err="1"/>
              <a:t>castle</a:t>
            </a:r>
            <a:r>
              <a:rPr lang="fi-FI" sz="5400" dirty="0"/>
              <a:t> </a:t>
            </a:r>
            <a:r>
              <a:rPr lang="fi-FI" sz="5400" dirty="0" err="1"/>
              <a:t>was</a:t>
            </a:r>
            <a:r>
              <a:rPr lang="fi-FI" sz="5400" dirty="0"/>
              <a:t> ___ </a:t>
            </a:r>
            <a:r>
              <a:rPr lang="fi-FI" sz="5400" dirty="0" err="1"/>
              <a:t>big</a:t>
            </a:r>
            <a:r>
              <a:rPr lang="fi-FI" sz="5400" dirty="0"/>
              <a:t> </a:t>
            </a:r>
            <a:r>
              <a:rPr lang="fi-FI" sz="5400" dirty="0" err="1"/>
              <a:t>tourist</a:t>
            </a:r>
            <a:r>
              <a:rPr lang="fi-FI" sz="5400" dirty="0"/>
              <a:t> </a:t>
            </a:r>
            <a:r>
              <a:rPr lang="fi-FI" sz="5400" dirty="0" err="1"/>
              <a:t>attraction</a:t>
            </a:r>
            <a:r>
              <a:rPr lang="fi-FI" sz="5400" dirty="0"/>
              <a:t>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fi-FI" sz="5400" dirty="0"/>
              <a:t>		</a:t>
            </a:r>
            <a:r>
              <a:rPr lang="fi-FI" sz="5400" dirty="0">
                <a:solidFill>
                  <a:schemeClr val="bg2"/>
                </a:solidFill>
              </a:rPr>
              <a:t>THE </a:t>
            </a:r>
            <a:r>
              <a:rPr lang="fi-FI" sz="5400" dirty="0" err="1">
                <a:solidFill>
                  <a:schemeClr val="bg2"/>
                </a:solidFill>
              </a:rPr>
              <a:t>castle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was</a:t>
            </a:r>
            <a:r>
              <a:rPr lang="fi-FI" sz="5400" dirty="0">
                <a:solidFill>
                  <a:schemeClr val="bg2"/>
                </a:solidFill>
              </a:rPr>
              <a:t> A </a:t>
            </a:r>
            <a:r>
              <a:rPr lang="fi-FI" sz="5400" dirty="0" err="1">
                <a:solidFill>
                  <a:schemeClr val="bg2"/>
                </a:solidFill>
              </a:rPr>
              <a:t>big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tourist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attraction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fi-FI" sz="5400" dirty="0"/>
              <a:t>3. </a:t>
            </a:r>
            <a:r>
              <a:rPr lang="fi-FI" sz="5400" dirty="0" err="1"/>
              <a:t>When</a:t>
            </a:r>
            <a:r>
              <a:rPr lang="fi-FI" sz="5400" dirty="0"/>
              <a:t> I </a:t>
            </a:r>
            <a:r>
              <a:rPr lang="fi-FI" sz="5400" dirty="0" err="1"/>
              <a:t>went</a:t>
            </a:r>
            <a:r>
              <a:rPr lang="fi-FI" sz="5400" dirty="0"/>
              <a:t> to ___ </a:t>
            </a:r>
            <a:r>
              <a:rPr lang="fi-FI" sz="5400" dirty="0" err="1"/>
              <a:t>school</a:t>
            </a:r>
            <a:r>
              <a:rPr lang="fi-FI" sz="5400" dirty="0"/>
              <a:t>, ___ </a:t>
            </a:r>
            <a:r>
              <a:rPr lang="fi-FI" sz="5400" dirty="0" err="1"/>
              <a:t>books</a:t>
            </a:r>
            <a:r>
              <a:rPr lang="fi-FI" sz="5400" dirty="0"/>
              <a:t> </a:t>
            </a:r>
            <a:r>
              <a:rPr lang="fi-FI" sz="5400" dirty="0" err="1"/>
              <a:t>said</a:t>
            </a:r>
            <a:r>
              <a:rPr lang="fi-FI" sz="5400" dirty="0"/>
              <a:t> </a:t>
            </a:r>
            <a:r>
              <a:rPr lang="fi-FI" sz="5400" dirty="0" err="1"/>
              <a:t>you</a:t>
            </a:r>
            <a:r>
              <a:rPr lang="fi-FI" sz="5400" dirty="0"/>
              <a:t> </a:t>
            </a:r>
            <a:r>
              <a:rPr lang="fi-FI" sz="5400" dirty="0" err="1"/>
              <a:t>could</a:t>
            </a:r>
            <a:r>
              <a:rPr lang="fi-FI" sz="5400" dirty="0"/>
              <a:t> </a:t>
            </a:r>
            <a:r>
              <a:rPr lang="fi-FI" sz="5400" dirty="0" err="1"/>
              <a:t>only</a:t>
            </a:r>
            <a:r>
              <a:rPr lang="fi-FI" sz="5400" dirty="0"/>
              <a:t> go to ___ </a:t>
            </a:r>
            <a:r>
              <a:rPr lang="fi-FI" sz="5400" dirty="0" err="1"/>
              <a:t>castle</a:t>
            </a:r>
            <a:r>
              <a:rPr lang="fi-FI" sz="5400" dirty="0"/>
              <a:t> on ___ </a:t>
            </a:r>
            <a:r>
              <a:rPr lang="fi-FI" sz="5400" dirty="0" err="1"/>
              <a:t>foot</a:t>
            </a:r>
            <a:r>
              <a:rPr lang="fi-FI" sz="5400" dirty="0"/>
              <a:t>, </a:t>
            </a:r>
            <a:r>
              <a:rPr lang="fi-FI" sz="5400" dirty="0" err="1"/>
              <a:t>not</a:t>
            </a:r>
            <a:r>
              <a:rPr lang="fi-FI" sz="5400" dirty="0"/>
              <a:t> on ___ </a:t>
            </a:r>
            <a:r>
              <a:rPr lang="fi-FI" sz="5400" dirty="0" err="1"/>
              <a:t>horseback</a:t>
            </a:r>
            <a:r>
              <a:rPr lang="fi-FI" sz="5400" dirty="0"/>
              <a:t>.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fi-FI" sz="5400" dirty="0"/>
              <a:t>		</a:t>
            </a:r>
            <a:r>
              <a:rPr lang="fi-FI" sz="5400" dirty="0" err="1">
                <a:solidFill>
                  <a:schemeClr val="bg2"/>
                </a:solidFill>
              </a:rPr>
              <a:t>When</a:t>
            </a:r>
            <a:r>
              <a:rPr lang="fi-FI" sz="5400" dirty="0">
                <a:solidFill>
                  <a:schemeClr val="bg2"/>
                </a:solidFill>
              </a:rPr>
              <a:t> I </a:t>
            </a:r>
            <a:r>
              <a:rPr lang="fi-FI" sz="5400" dirty="0" err="1">
                <a:solidFill>
                  <a:schemeClr val="bg2"/>
                </a:solidFill>
              </a:rPr>
              <a:t>went</a:t>
            </a:r>
            <a:r>
              <a:rPr lang="fi-FI" sz="5400" dirty="0">
                <a:solidFill>
                  <a:schemeClr val="bg2"/>
                </a:solidFill>
              </a:rPr>
              <a:t> to - </a:t>
            </a:r>
            <a:r>
              <a:rPr lang="fi-FI" sz="5400" dirty="0" err="1">
                <a:solidFill>
                  <a:schemeClr val="bg2"/>
                </a:solidFill>
              </a:rPr>
              <a:t>school</a:t>
            </a:r>
            <a:r>
              <a:rPr lang="fi-FI" sz="5400" dirty="0">
                <a:solidFill>
                  <a:schemeClr val="bg2"/>
                </a:solidFill>
              </a:rPr>
              <a:t>, - </a:t>
            </a:r>
            <a:r>
              <a:rPr lang="fi-FI" sz="5400" dirty="0" err="1">
                <a:solidFill>
                  <a:schemeClr val="bg2"/>
                </a:solidFill>
              </a:rPr>
              <a:t>books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said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you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could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only</a:t>
            </a:r>
            <a:r>
              <a:rPr lang="fi-FI" sz="5400" dirty="0">
                <a:solidFill>
                  <a:schemeClr val="bg2"/>
                </a:solidFill>
              </a:rPr>
              <a:t> go to THE 			</a:t>
            </a:r>
            <a:r>
              <a:rPr lang="fi-FI" sz="5400" dirty="0" err="1">
                <a:solidFill>
                  <a:schemeClr val="bg2"/>
                </a:solidFill>
              </a:rPr>
              <a:t>castle</a:t>
            </a:r>
            <a:r>
              <a:rPr lang="fi-FI" sz="5400" dirty="0">
                <a:solidFill>
                  <a:schemeClr val="bg2"/>
                </a:solidFill>
              </a:rPr>
              <a:t> on - </a:t>
            </a:r>
            <a:r>
              <a:rPr lang="fi-FI" sz="5400" dirty="0" err="1">
                <a:solidFill>
                  <a:schemeClr val="bg2"/>
                </a:solidFill>
              </a:rPr>
              <a:t>foot</a:t>
            </a:r>
            <a:r>
              <a:rPr lang="fi-FI" sz="5400" dirty="0">
                <a:solidFill>
                  <a:schemeClr val="bg2"/>
                </a:solidFill>
              </a:rPr>
              <a:t>, </a:t>
            </a:r>
            <a:r>
              <a:rPr lang="fi-FI" sz="5400" dirty="0" err="1">
                <a:solidFill>
                  <a:schemeClr val="bg2"/>
                </a:solidFill>
              </a:rPr>
              <a:t>not</a:t>
            </a:r>
            <a:r>
              <a:rPr lang="fi-FI" sz="5400" dirty="0">
                <a:solidFill>
                  <a:schemeClr val="bg2"/>
                </a:solidFill>
              </a:rPr>
              <a:t> on - </a:t>
            </a:r>
            <a:r>
              <a:rPr lang="fi-FI" sz="5400" dirty="0" err="1">
                <a:solidFill>
                  <a:schemeClr val="bg2"/>
                </a:solidFill>
              </a:rPr>
              <a:t>horseback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r>
              <a:rPr lang="fi-FI" sz="5400" dirty="0"/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c3a49ff7da_0_13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Add</a:t>
            </a:r>
            <a:r>
              <a:rPr lang="fi-FI" dirty="0"/>
              <a:t> </a:t>
            </a:r>
            <a:r>
              <a:rPr lang="fi-FI" b="1" dirty="0"/>
              <a:t>a</a:t>
            </a:r>
            <a:r>
              <a:rPr lang="fi-FI" dirty="0"/>
              <a:t>, </a:t>
            </a:r>
            <a:r>
              <a:rPr lang="fi-FI" b="1" dirty="0"/>
              <a:t>an</a:t>
            </a:r>
            <a:r>
              <a:rPr lang="fi-FI" dirty="0"/>
              <a:t>, </a:t>
            </a:r>
            <a:r>
              <a:rPr lang="fi-FI" b="1" dirty="0" err="1"/>
              <a:t>the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b="1" dirty="0"/>
              <a:t>-</a:t>
            </a:r>
            <a:r>
              <a:rPr lang="fi-FI" dirty="0"/>
              <a:t>.  </a:t>
            </a:r>
            <a:endParaRPr dirty="0"/>
          </a:p>
        </p:txBody>
      </p:sp>
      <p:sp>
        <p:nvSpPr>
          <p:cNvPr id="221" name="Google Shape;221;gc3a49ff7da_0_13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18</a:t>
            </a:fld>
            <a:endParaRPr/>
          </a:p>
        </p:txBody>
      </p:sp>
      <p:sp>
        <p:nvSpPr>
          <p:cNvPr id="222" name="Google Shape;222;gc3a49ff7da_0_13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223" name="Google Shape;223;gc3a49ff7da_0_134"/>
          <p:cNvSpPr txBox="1">
            <a:spLocks noGrp="1"/>
          </p:cNvSpPr>
          <p:nvPr>
            <p:ph type="body" idx="1"/>
          </p:nvPr>
        </p:nvSpPr>
        <p:spPr>
          <a:xfrm>
            <a:off x="1676399" y="3239999"/>
            <a:ext cx="21379543" cy="982116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indent="-609600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fi-FI" sz="5400" dirty="0"/>
              <a:t>___ breakfast </a:t>
            </a:r>
            <a:r>
              <a:rPr lang="fi-FI" sz="5400" dirty="0" err="1"/>
              <a:t>was</a:t>
            </a:r>
            <a:r>
              <a:rPr lang="fi-FI" sz="5400" dirty="0"/>
              <a:t> </a:t>
            </a:r>
            <a:r>
              <a:rPr lang="fi-FI" sz="5400" dirty="0" err="1"/>
              <a:t>not</a:t>
            </a:r>
            <a:r>
              <a:rPr lang="fi-FI" sz="5400" dirty="0"/>
              <a:t> ___ </a:t>
            </a:r>
            <a:r>
              <a:rPr lang="fi-FI" sz="5400" dirty="0" err="1"/>
              <a:t>most</a:t>
            </a:r>
            <a:r>
              <a:rPr lang="fi-FI" sz="5400" dirty="0"/>
              <a:t> </a:t>
            </a:r>
            <a:r>
              <a:rPr lang="fi-FI" sz="5400" dirty="0" err="1"/>
              <a:t>important</a:t>
            </a:r>
            <a:r>
              <a:rPr lang="fi-FI" sz="5400" dirty="0"/>
              <a:t> </a:t>
            </a:r>
            <a:r>
              <a:rPr lang="fi-FI" sz="5400" dirty="0" err="1"/>
              <a:t>meal</a:t>
            </a:r>
            <a:r>
              <a:rPr lang="fi-FI" sz="5400" dirty="0"/>
              <a:t> of ___ </a:t>
            </a:r>
            <a:r>
              <a:rPr lang="fi-FI" sz="5400" dirty="0" err="1"/>
              <a:t>day</a:t>
            </a:r>
            <a:r>
              <a:rPr lang="fi-FI" sz="54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30"/>
                  </a:ext>
                </a:extLst>
              </a:rPr>
              <a:t>.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fi-FI" sz="5400" dirty="0"/>
              <a:t>		</a:t>
            </a:r>
            <a:r>
              <a:rPr lang="fi-FI" sz="5400" dirty="0">
                <a:solidFill>
                  <a:schemeClr val="bg2"/>
                </a:solidFill>
              </a:rPr>
              <a:t>- Breakfast </a:t>
            </a:r>
            <a:r>
              <a:rPr lang="fi-FI" sz="5400" dirty="0" err="1">
                <a:solidFill>
                  <a:schemeClr val="bg2"/>
                </a:solidFill>
              </a:rPr>
              <a:t>was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not</a:t>
            </a:r>
            <a:r>
              <a:rPr lang="fi-FI" sz="5400" dirty="0">
                <a:solidFill>
                  <a:schemeClr val="bg2"/>
                </a:solidFill>
              </a:rPr>
              <a:t> THE </a:t>
            </a:r>
            <a:r>
              <a:rPr lang="fi-FI" sz="5400" dirty="0" err="1">
                <a:solidFill>
                  <a:schemeClr val="bg2"/>
                </a:solidFill>
              </a:rPr>
              <a:t>most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important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meal</a:t>
            </a:r>
            <a:r>
              <a:rPr lang="fi-FI" sz="5400" dirty="0">
                <a:solidFill>
                  <a:schemeClr val="bg2"/>
                </a:solidFill>
              </a:rPr>
              <a:t> of THE </a:t>
            </a:r>
            <a:r>
              <a:rPr lang="fi-FI" sz="5400" dirty="0" err="1">
                <a:solidFill>
                  <a:schemeClr val="bg2"/>
                </a:solidFill>
              </a:rPr>
              <a:t>day</a:t>
            </a:r>
            <a:r>
              <a:rPr lang="fi-FI" sz="5400" dirty="0">
                <a:solidFill>
                  <a:schemeClr val="bg2"/>
                </a:solidFill>
              </a:rPr>
              <a:t>. </a:t>
            </a:r>
            <a:endParaRPr lang="fi-FI" sz="5400" dirty="0"/>
          </a:p>
          <a:p>
            <a:pPr marL="0" lvl="0" indent="0">
              <a:lnSpc>
                <a:spcPct val="110000"/>
              </a:lnSpc>
              <a:spcBef>
                <a:spcPts val="0"/>
              </a:spcBef>
            </a:pPr>
            <a:r>
              <a:rPr lang="fi-FI" sz="5400" dirty="0"/>
              <a:t>2.___ </a:t>
            </a:r>
            <a:r>
              <a:rPr lang="fi-FI" sz="5400" dirty="0" err="1"/>
              <a:t>hope</a:t>
            </a:r>
            <a:r>
              <a:rPr lang="fi-FI" sz="5400" dirty="0"/>
              <a:t> is </a:t>
            </a:r>
            <a:r>
              <a:rPr lang="fi-FI" sz="5400" dirty="0" err="1"/>
              <a:t>not</a:t>
            </a:r>
            <a:r>
              <a:rPr lang="fi-FI" sz="5400" dirty="0"/>
              <a:t> ___ </a:t>
            </a:r>
            <a:r>
              <a:rPr lang="fi-FI" sz="5400" dirty="0" err="1"/>
              <a:t>same</a:t>
            </a:r>
            <a:r>
              <a:rPr lang="fi-FI" sz="5400" dirty="0"/>
              <a:t> as ___ </a:t>
            </a:r>
            <a:r>
              <a:rPr lang="fi-FI" sz="5400" dirty="0" err="1"/>
              <a:t>belief</a:t>
            </a:r>
            <a:r>
              <a:rPr lang="fi-FI" sz="5400" dirty="0"/>
              <a:t>.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fi-FI" sz="5400" dirty="0"/>
              <a:t>		</a:t>
            </a:r>
            <a:r>
              <a:rPr lang="fi-FI" sz="5400" dirty="0">
                <a:solidFill>
                  <a:schemeClr val="bg2"/>
                </a:solidFill>
              </a:rPr>
              <a:t>- Hope is </a:t>
            </a:r>
            <a:r>
              <a:rPr lang="fi-FI" sz="5400" dirty="0" err="1">
                <a:solidFill>
                  <a:schemeClr val="bg2"/>
                </a:solidFill>
              </a:rPr>
              <a:t>not</a:t>
            </a:r>
            <a:r>
              <a:rPr lang="fi-FI" sz="5400" dirty="0">
                <a:solidFill>
                  <a:schemeClr val="bg2"/>
                </a:solidFill>
              </a:rPr>
              <a:t> THE </a:t>
            </a:r>
            <a:r>
              <a:rPr lang="fi-FI" sz="5400" dirty="0" err="1">
                <a:solidFill>
                  <a:schemeClr val="bg2"/>
                </a:solidFill>
              </a:rPr>
              <a:t>same</a:t>
            </a:r>
            <a:r>
              <a:rPr lang="fi-FI" sz="5400" dirty="0">
                <a:solidFill>
                  <a:schemeClr val="bg2"/>
                </a:solidFill>
              </a:rPr>
              <a:t> as - </a:t>
            </a:r>
            <a:r>
              <a:rPr lang="fi-FI" sz="5400" dirty="0" err="1">
                <a:solidFill>
                  <a:schemeClr val="bg2"/>
                </a:solidFill>
              </a:rPr>
              <a:t>belief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</a:pPr>
            <a:r>
              <a:rPr lang="fi-FI" sz="5400" dirty="0"/>
              <a:t>3. In ___ </a:t>
            </a:r>
            <a:r>
              <a:rPr lang="fi-FI" sz="5400" dirty="0" err="1"/>
              <a:t>Middle</a:t>
            </a:r>
            <a:r>
              <a:rPr lang="fi-FI" sz="5400" dirty="0"/>
              <a:t> </a:t>
            </a:r>
            <a:r>
              <a:rPr lang="fi-FI" sz="5400" dirty="0" err="1"/>
              <a:t>Ages</a:t>
            </a:r>
            <a:r>
              <a:rPr lang="fi-FI" sz="5400" dirty="0"/>
              <a:t> ___ </a:t>
            </a:r>
            <a:r>
              <a:rPr lang="fi-FI" sz="5400" dirty="0" err="1"/>
              <a:t>people</a:t>
            </a:r>
            <a:r>
              <a:rPr lang="fi-FI" sz="5400" dirty="0"/>
              <a:t> </a:t>
            </a:r>
            <a:r>
              <a:rPr lang="fi-FI" sz="5400" dirty="0" err="1"/>
              <a:t>believed</a:t>
            </a:r>
            <a:r>
              <a:rPr lang="fi-FI" sz="5400" dirty="0"/>
              <a:t> </a:t>
            </a:r>
            <a:r>
              <a:rPr lang="fi-FI" sz="5400" dirty="0" err="1"/>
              <a:t>you</a:t>
            </a:r>
            <a:r>
              <a:rPr lang="fi-FI" sz="5400" dirty="0"/>
              <a:t> </a:t>
            </a:r>
            <a:r>
              <a:rPr lang="fi-FI" sz="5400" dirty="0" err="1"/>
              <a:t>should</a:t>
            </a:r>
            <a:r>
              <a:rPr lang="fi-FI" sz="5400" dirty="0"/>
              <a:t> </a:t>
            </a:r>
            <a:r>
              <a:rPr lang="fi-FI" sz="5400" dirty="0" err="1"/>
              <a:t>pray</a:t>
            </a:r>
            <a:r>
              <a:rPr lang="fi-FI" sz="5400" dirty="0"/>
              <a:t> </a:t>
            </a:r>
            <a:r>
              <a:rPr lang="fi-FI" sz="5400" dirty="0" err="1"/>
              <a:t>several</a:t>
            </a:r>
            <a:r>
              <a:rPr lang="fi-FI" sz="5400" dirty="0"/>
              <a:t> </a:t>
            </a:r>
            <a:r>
              <a:rPr lang="fi-FI" sz="5400" dirty="0" err="1"/>
              <a:t>times</a:t>
            </a:r>
            <a:r>
              <a:rPr lang="fi-FI" sz="5400" dirty="0"/>
              <a:t> ___ </a:t>
            </a:r>
            <a:r>
              <a:rPr lang="fi-FI" sz="5400" dirty="0" err="1"/>
              <a:t>day</a:t>
            </a:r>
            <a:r>
              <a:rPr lang="fi-FI" sz="5400" dirty="0"/>
              <a:t>. 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</a:pPr>
            <a:r>
              <a:rPr lang="fi-FI" sz="5400" dirty="0">
                <a:solidFill>
                  <a:schemeClr val="bg2"/>
                </a:solidFill>
              </a:rPr>
              <a:t>		In THE </a:t>
            </a:r>
            <a:r>
              <a:rPr lang="fi-FI" sz="5400" dirty="0" err="1">
                <a:solidFill>
                  <a:schemeClr val="bg2"/>
                </a:solidFill>
              </a:rPr>
              <a:t>Middle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Ages</a:t>
            </a:r>
            <a:r>
              <a:rPr lang="fi-FI" sz="5400" dirty="0">
                <a:solidFill>
                  <a:schemeClr val="bg2"/>
                </a:solidFill>
              </a:rPr>
              <a:t> - </a:t>
            </a:r>
            <a:r>
              <a:rPr lang="fi-FI" sz="5400" dirty="0" err="1">
                <a:solidFill>
                  <a:schemeClr val="bg2"/>
                </a:solidFill>
              </a:rPr>
              <a:t>people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believed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you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should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pray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several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times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>
                <a:solidFill>
                  <a:schemeClr val="bg2"/>
                </a:solidFill>
              </a:rPr>
              <a:t>A 		day</a:t>
            </a:r>
            <a:r>
              <a:rPr lang="fi-FI" sz="5400" dirty="0">
                <a:solidFill>
                  <a:schemeClr val="bg2"/>
                </a:solidFill>
              </a:rPr>
              <a:t>. </a:t>
            </a:r>
            <a:endParaRPr lang="fi-FI" sz="5400" dirty="0"/>
          </a:p>
          <a:p>
            <a:pPr marL="0" lvl="0" indent="0">
              <a:lnSpc>
                <a:spcPct val="110000"/>
              </a:lnSpc>
              <a:spcBef>
                <a:spcPts val="0"/>
              </a:spcBef>
            </a:pPr>
            <a:r>
              <a:rPr lang="fi-FI" sz="5400" dirty="0"/>
              <a:t>4. ___ brave </a:t>
            </a:r>
            <a:r>
              <a:rPr lang="fi-FI" sz="5400" dirty="0" err="1"/>
              <a:t>were</a:t>
            </a:r>
            <a:r>
              <a:rPr lang="fi-FI" sz="5400" dirty="0"/>
              <a:t> </a:t>
            </a:r>
            <a:r>
              <a:rPr lang="fi-FI" sz="5400" dirty="0" err="1"/>
              <a:t>not</a:t>
            </a:r>
            <a:r>
              <a:rPr lang="fi-FI" sz="5400" dirty="0"/>
              <a:t> </a:t>
            </a:r>
            <a:r>
              <a:rPr lang="fi-FI" sz="5400" dirty="0" err="1"/>
              <a:t>always</a:t>
            </a:r>
            <a:r>
              <a:rPr lang="fi-FI" sz="5400" dirty="0"/>
              <a:t> ___ </a:t>
            </a:r>
            <a:r>
              <a:rPr lang="fi-FI" sz="5400" dirty="0" err="1"/>
              <a:t>ones</a:t>
            </a:r>
            <a:r>
              <a:rPr lang="fi-FI" sz="5400" dirty="0"/>
              <a:t> </a:t>
            </a:r>
            <a:r>
              <a:rPr lang="fi-FI" sz="5400" dirty="0" err="1"/>
              <a:t>who</a:t>
            </a:r>
            <a:r>
              <a:rPr lang="fi-FI" sz="5400" dirty="0"/>
              <a:t> </a:t>
            </a:r>
            <a:r>
              <a:rPr lang="fi-FI" sz="5400" dirty="0" err="1"/>
              <a:t>lived</a:t>
            </a:r>
            <a:r>
              <a:rPr lang="fi-FI" sz="5400" dirty="0"/>
              <a:t> ___ </a:t>
            </a:r>
            <a:r>
              <a:rPr lang="fi-FI" sz="5400" dirty="0" err="1"/>
              <a:t>longest</a:t>
            </a:r>
            <a:r>
              <a:rPr lang="fi-FI" sz="5400" dirty="0"/>
              <a:t>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fi-FI" sz="5400" dirty="0"/>
              <a:t>		</a:t>
            </a:r>
            <a:r>
              <a:rPr lang="fi-FI" sz="5400" dirty="0">
                <a:solidFill>
                  <a:schemeClr val="bg2"/>
                </a:solidFill>
              </a:rPr>
              <a:t>THE brave </a:t>
            </a:r>
            <a:r>
              <a:rPr lang="fi-FI" sz="5400" dirty="0" err="1">
                <a:solidFill>
                  <a:schemeClr val="bg2"/>
                </a:solidFill>
              </a:rPr>
              <a:t>were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not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always</a:t>
            </a:r>
            <a:r>
              <a:rPr lang="fi-FI" sz="5400" dirty="0">
                <a:solidFill>
                  <a:schemeClr val="bg2"/>
                </a:solidFill>
              </a:rPr>
              <a:t> THE </a:t>
            </a:r>
            <a:r>
              <a:rPr lang="fi-FI" sz="5400" dirty="0" err="1">
                <a:solidFill>
                  <a:schemeClr val="bg2"/>
                </a:solidFill>
              </a:rPr>
              <a:t>ones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who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lived</a:t>
            </a:r>
            <a:r>
              <a:rPr lang="fi-FI" sz="5400" dirty="0">
                <a:solidFill>
                  <a:schemeClr val="bg2"/>
                </a:solidFill>
              </a:rPr>
              <a:t> THE </a:t>
            </a:r>
            <a:r>
              <a:rPr lang="fi-FI" sz="5400" dirty="0" err="1">
                <a:solidFill>
                  <a:schemeClr val="bg2"/>
                </a:solidFill>
              </a:rPr>
              <a:t>longest</a:t>
            </a:r>
            <a:r>
              <a:rPr lang="fi-FI" sz="5400" dirty="0">
                <a:solidFill>
                  <a:schemeClr val="bg2"/>
                </a:solidFill>
              </a:rPr>
              <a:t>. </a:t>
            </a:r>
            <a:endParaRPr lang="fi-FI" sz="5400" dirty="0"/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endParaRPr lang="fi-FI" sz="5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Artikkelit – Perustapaukset</a:t>
            </a:r>
            <a:endParaRPr dirty="0"/>
          </a:p>
        </p:txBody>
      </p:sp>
      <p:sp>
        <p:nvSpPr>
          <p:cNvPr id="93" name="Google Shape;93;p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94" name="Google Shape;94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95" name="Google Shape;95;p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609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 E</a:t>
            </a:r>
            <a:r>
              <a:rPr lang="fi-FI" dirty="0">
                <a:solidFill>
                  <a:schemeClr val="tx1"/>
                </a:solidFill>
              </a:rPr>
              <a:t>pämääräinen artikkeli </a:t>
            </a:r>
            <a:r>
              <a:rPr lang="fi-FI" b="1" dirty="0">
                <a:solidFill>
                  <a:schemeClr val="tx1"/>
                </a:solidFill>
              </a:rPr>
              <a:t>a</a:t>
            </a:r>
            <a:r>
              <a:rPr lang="fi-FI" dirty="0">
                <a:solidFill>
                  <a:schemeClr val="tx1"/>
                </a:solidFill>
              </a:rPr>
              <a:t>/</a:t>
            </a:r>
            <a:r>
              <a:rPr lang="fi-FI" b="1" dirty="0">
                <a:solidFill>
                  <a:schemeClr val="tx1"/>
                </a:solidFill>
              </a:rPr>
              <a:t>an</a:t>
            </a:r>
            <a:endParaRPr b="1" dirty="0">
              <a:solidFill>
                <a:schemeClr val="tx1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tx1"/>
                </a:solidFill>
              </a:rPr>
              <a:t>	a </a:t>
            </a:r>
            <a:r>
              <a:rPr lang="fi-FI" dirty="0" err="1">
                <a:solidFill>
                  <a:schemeClr val="tx1"/>
                </a:solidFill>
              </a:rPr>
              <a:t>toy</a:t>
            </a:r>
            <a:r>
              <a:rPr lang="fi-FI" dirty="0">
                <a:solidFill>
                  <a:schemeClr val="tx1"/>
                </a:solidFill>
              </a:rPr>
              <a:t>	an </a:t>
            </a:r>
            <a:r>
              <a:rPr lang="fi-FI" dirty="0" err="1">
                <a:solidFill>
                  <a:schemeClr val="tx1"/>
                </a:solidFill>
              </a:rPr>
              <a:t>apple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>
                <a:solidFill>
                  <a:schemeClr val="tx1"/>
                </a:solidFill>
              </a:rPr>
              <a:t>2. Määräinen artikkeli </a:t>
            </a:r>
            <a:r>
              <a:rPr lang="fi-FI" b="1" dirty="0" err="1">
                <a:solidFill>
                  <a:schemeClr val="tx1"/>
                </a:solidFill>
              </a:rPr>
              <a:t>the</a:t>
            </a:r>
            <a:endParaRPr b="1" dirty="0">
              <a:solidFill>
                <a:schemeClr val="tx1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tx1"/>
                </a:solidFill>
              </a:rPr>
              <a:t>	</a:t>
            </a:r>
            <a:r>
              <a:rPr lang="fi-FI" dirty="0" err="1">
                <a:solidFill>
                  <a:schemeClr val="tx1"/>
                </a:solidFill>
              </a:rPr>
              <a:t>the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tricks</a:t>
            </a:r>
            <a:r>
              <a:rPr lang="fi-FI" dirty="0">
                <a:solidFill>
                  <a:schemeClr val="tx1"/>
                </a:solidFill>
              </a:rPr>
              <a:t> of </a:t>
            </a:r>
            <a:r>
              <a:rPr lang="fi-FI" dirty="0" err="1">
                <a:solidFill>
                  <a:schemeClr val="tx1"/>
                </a:solidFill>
              </a:rPr>
              <a:t>the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trade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>
                <a:solidFill>
                  <a:schemeClr val="tx1"/>
                </a:solidFill>
              </a:rPr>
              <a:t>3. Ei artikkelia</a:t>
            </a:r>
            <a:endParaRPr dirty="0">
              <a:solidFill>
                <a:schemeClr val="tx1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tx1"/>
                </a:solidFill>
              </a:rPr>
              <a:t>	___ </a:t>
            </a:r>
            <a:r>
              <a:rPr lang="fi-FI" dirty="0" err="1">
                <a:solidFill>
                  <a:schemeClr val="tx1"/>
                </a:solidFill>
              </a:rPr>
              <a:t>sugar</a:t>
            </a:r>
            <a:r>
              <a:rPr lang="fi-FI" dirty="0">
                <a:solidFill>
                  <a:schemeClr val="tx1"/>
                </a:solidFill>
              </a:rPr>
              <a:t>	___ life</a:t>
            </a:r>
            <a:endParaRPr dirty="0">
              <a:solidFill>
                <a:schemeClr val="tx1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tx1"/>
                </a:solidFill>
              </a:rPr>
              <a:t>	___ Teachers </a:t>
            </a:r>
            <a:r>
              <a:rPr lang="fi-FI" dirty="0" err="1">
                <a:solidFill>
                  <a:schemeClr val="tx1"/>
                </a:solidFill>
              </a:rPr>
              <a:t>need</a:t>
            </a:r>
            <a:r>
              <a:rPr lang="fi-FI" dirty="0">
                <a:solidFill>
                  <a:schemeClr val="tx1"/>
                </a:solidFill>
              </a:rPr>
              <a:t> ___ </a:t>
            </a:r>
            <a:r>
              <a:rPr lang="fi-FI" dirty="0" err="1">
                <a:solidFill>
                  <a:schemeClr val="tx1"/>
                </a:solidFill>
              </a:rPr>
              <a:t>students</a:t>
            </a:r>
            <a:r>
              <a:rPr lang="fi-FI" dirty="0">
                <a:solidFill>
                  <a:schemeClr val="tx1"/>
                </a:solidFill>
              </a:rPr>
              <a:t>. 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c3a49ff7da_0_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Epämääräinen artikkeli </a:t>
            </a:r>
            <a:r>
              <a:rPr lang="fi-FI" b="1" dirty="0"/>
              <a:t>a</a:t>
            </a:r>
            <a:r>
              <a:rPr lang="fi-FI" dirty="0"/>
              <a:t>/</a:t>
            </a:r>
            <a:r>
              <a:rPr lang="fi-FI" b="1" dirty="0"/>
              <a:t>an</a:t>
            </a:r>
            <a:endParaRPr b="1" dirty="0"/>
          </a:p>
        </p:txBody>
      </p:sp>
      <p:sp>
        <p:nvSpPr>
          <p:cNvPr id="101" name="Google Shape;101;gc3a49ff7da_0_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2" name="Google Shape;102;gc3a49ff7da_0_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03" name="Google Shape;103;gc3a49ff7da_0_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857250" lvl="0" indent="-85725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Epämääräistä artikkelia käytetään, kun puhutaan uudesta asiasta, joka on laskettava sana yksikössä.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Milloin tulee </a:t>
            </a:r>
            <a:r>
              <a:rPr lang="fi-FI" b="1" dirty="0">
                <a:solidFill>
                  <a:schemeClr val="bg2"/>
                </a:solidFill>
              </a:rPr>
              <a:t>a </a:t>
            </a:r>
            <a:r>
              <a:rPr lang="fi-FI" dirty="0">
                <a:solidFill>
                  <a:schemeClr val="bg2"/>
                </a:solidFill>
              </a:rPr>
              <a:t>ja milloin </a:t>
            </a:r>
            <a:r>
              <a:rPr lang="fi-FI" b="1" dirty="0">
                <a:solidFill>
                  <a:schemeClr val="bg2"/>
                </a:solidFill>
              </a:rPr>
              <a:t>an</a:t>
            </a:r>
            <a:r>
              <a:rPr lang="fi-FI" dirty="0">
                <a:solidFill>
                  <a:schemeClr val="bg2"/>
                </a:solidFill>
              </a:rPr>
              <a:t>? Päättele esimerkeistä: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/>
              <a:t>a</a:t>
            </a:r>
            <a:r>
              <a:rPr lang="fi-FI" dirty="0"/>
              <a:t> </a:t>
            </a:r>
            <a:r>
              <a:rPr lang="fi-FI" dirty="0" err="1"/>
              <a:t>book</a:t>
            </a:r>
            <a:r>
              <a:rPr lang="fi-FI" dirty="0"/>
              <a:t>		</a:t>
            </a:r>
            <a:r>
              <a:rPr lang="fi-FI" b="1" dirty="0"/>
              <a:t>an</a:t>
            </a:r>
            <a:r>
              <a:rPr lang="fi-FI" dirty="0"/>
              <a:t> </a:t>
            </a:r>
            <a:r>
              <a:rPr lang="fi-FI" dirty="0" err="1"/>
              <a:t>interesting</a:t>
            </a:r>
            <a:r>
              <a:rPr lang="fi-FI" dirty="0"/>
              <a:t> </a:t>
            </a:r>
            <a:r>
              <a:rPr lang="fi-FI" dirty="0" err="1"/>
              <a:t>book</a:t>
            </a:r>
            <a:r>
              <a:rPr lang="fi-FI" dirty="0"/>
              <a:t>		</a:t>
            </a:r>
            <a:r>
              <a:rPr lang="fi-FI" b="1" dirty="0"/>
              <a:t>a </a:t>
            </a:r>
            <a:r>
              <a:rPr lang="fi-FI" dirty="0" err="1"/>
              <a:t>very</a:t>
            </a:r>
            <a:r>
              <a:rPr lang="fi-FI" dirty="0"/>
              <a:t> </a:t>
            </a:r>
            <a:r>
              <a:rPr lang="fi-FI" dirty="0" err="1"/>
              <a:t>interesting</a:t>
            </a:r>
            <a:r>
              <a:rPr lang="fi-FI" dirty="0"/>
              <a:t> </a:t>
            </a:r>
            <a:r>
              <a:rPr lang="fi-FI" dirty="0" err="1"/>
              <a:t>book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/>
              <a:t>an </a:t>
            </a:r>
            <a:r>
              <a:rPr lang="fi-FI" dirty="0" err="1"/>
              <a:t>apple</a:t>
            </a:r>
            <a:r>
              <a:rPr lang="fi-FI" dirty="0"/>
              <a:t>		</a:t>
            </a:r>
            <a:r>
              <a:rPr lang="fi-FI" b="1" dirty="0"/>
              <a:t>a </a:t>
            </a:r>
            <a:r>
              <a:rPr lang="fi-FI" dirty="0" err="1"/>
              <a:t>yellow</a:t>
            </a:r>
            <a:r>
              <a:rPr lang="fi-FI" dirty="0"/>
              <a:t> </a:t>
            </a:r>
            <a:r>
              <a:rPr lang="fi-FI" dirty="0" err="1"/>
              <a:t>apple</a:t>
            </a:r>
            <a:r>
              <a:rPr lang="fi-FI" dirty="0"/>
              <a:t>				</a:t>
            </a:r>
            <a:r>
              <a:rPr lang="fi-FI" b="1" dirty="0"/>
              <a:t>an </a:t>
            </a:r>
            <a:r>
              <a:rPr lang="fi-FI" dirty="0" err="1"/>
              <a:t>extremely</a:t>
            </a:r>
            <a:r>
              <a:rPr lang="fi-FI" dirty="0"/>
              <a:t> </a:t>
            </a:r>
            <a:r>
              <a:rPr lang="fi-FI" dirty="0" err="1"/>
              <a:t>yellow</a:t>
            </a:r>
            <a:r>
              <a:rPr lang="fi-FI" dirty="0"/>
              <a:t> </a:t>
            </a:r>
            <a:r>
              <a:rPr lang="fi-FI" dirty="0" err="1"/>
              <a:t>apple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/>
              <a:t>an </a:t>
            </a:r>
            <a:r>
              <a:rPr lang="fi-FI" dirty="0" err="1"/>
              <a:t>hour</a:t>
            </a:r>
            <a:r>
              <a:rPr lang="fi-FI" dirty="0"/>
              <a:t>		</a:t>
            </a:r>
            <a:r>
              <a:rPr lang="fi-FI" b="1" dirty="0"/>
              <a:t>a </a:t>
            </a:r>
            <a:r>
              <a:rPr lang="fi-FI" dirty="0" err="1"/>
              <a:t>dark</a:t>
            </a:r>
            <a:r>
              <a:rPr lang="fi-FI" dirty="0"/>
              <a:t> </a:t>
            </a:r>
            <a:r>
              <a:rPr lang="fi-FI" dirty="0" err="1"/>
              <a:t>hour</a:t>
            </a:r>
            <a:r>
              <a:rPr lang="fi-FI" dirty="0"/>
              <a:t>					</a:t>
            </a:r>
            <a:r>
              <a:rPr lang="fi-FI" b="1" dirty="0"/>
              <a:t>an </a:t>
            </a:r>
            <a:r>
              <a:rPr lang="fi-FI" dirty="0" err="1"/>
              <a:t>exciting</a:t>
            </a:r>
            <a:r>
              <a:rPr lang="fi-FI" dirty="0"/>
              <a:t> </a:t>
            </a:r>
            <a:r>
              <a:rPr lang="fi-FI" dirty="0" err="1"/>
              <a:t>but</a:t>
            </a:r>
            <a:r>
              <a:rPr lang="fi-FI" dirty="0"/>
              <a:t> </a:t>
            </a:r>
            <a:r>
              <a:rPr lang="fi-FI" dirty="0" err="1"/>
              <a:t>still</a:t>
            </a:r>
            <a:r>
              <a:rPr lang="fi-FI" dirty="0"/>
              <a:t> </a:t>
            </a:r>
            <a:r>
              <a:rPr lang="fi-FI" dirty="0" err="1"/>
              <a:t>dark</a:t>
            </a:r>
            <a:r>
              <a:rPr lang="fi-FI" dirty="0"/>
              <a:t> </a:t>
            </a:r>
            <a:r>
              <a:rPr lang="fi-FI" dirty="0" err="1"/>
              <a:t>hour</a:t>
            </a:r>
            <a:endParaRPr dirty="0"/>
          </a:p>
          <a:p>
            <a:pPr marL="45720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c3a49ff7da_0_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Epämääräinen artikkeli </a:t>
            </a:r>
            <a:r>
              <a:rPr lang="fi-FI" b="1" dirty="0"/>
              <a:t>a</a:t>
            </a:r>
            <a:r>
              <a:rPr lang="fi-FI" dirty="0"/>
              <a:t>/</a:t>
            </a:r>
            <a:r>
              <a:rPr lang="fi-FI" b="1" dirty="0"/>
              <a:t>an</a:t>
            </a:r>
            <a:endParaRPr dirty="0"/>
          </a:p>
        </p:txBody>
      </p:sp>
      <p:sp>
        <p:nvSpPr>
          <p:cNvPr id="109" name="Google Shape;109;gc3a49ff7da_0_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10" name="Google Shape;110;gc3a49ff7da_0_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11" name="Google Shape;111;gc3a49ff7da_0_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b="1" dirty="0"/>
              <a:t>a</a:t>
            </a:r>
            <a:r>
              <a:rPr lang="fi-FI" sz="5400" dirty="0"/>
              <a:t> </a:t>
            </a:r>
            <a:r>
              <a:rPr lang="fi-FI" sz="5400" dirty="0" err="1"/>
              <a:t>book</a:t>
            </a:r>
            <a:r>
              <a:rPr lang="fi-FI" sz="5400" dirty="0"/>
              <a:t>		</a:t>
            </a:r>
            <a:r>
              <a:rPr lang="fi-FI" sz="5400" b="1" dirty="0"/>
              <a:t>an</a:t>
            </a:r>
            <a:r>
              <a:rPr lang="fi-FI" sz="5400" dirty="0"/>
              <a:t> </a:t>
            </a:r>
            <a:r>
              <a:rPr lang="fi-FI" sz="5400" dirty="0" err="1"/>
              <a:t>interesting</a:t>
            </a:r>
            <a:r>
              <a:rPr lang="fi-FI" sz="5400" dirty="0"/>
              <a:t> </a:t>
            </a:r>
            <a:r>
              <a:rPr lang="fi-FI" sz="5400" dirty="0" err="1"/>
              <a:t>book</a:t>
            </a:r>
            <a:r>
              <a:rPr lang="fi-FI" sz="5400" dirty="0"/>
              <a:t>			</a:t>
            </a:r>
            <a:r>
              <a:rPr lang="fi-FI" sz="5400" b="1" dirty="0"/>
              <a:t>a </a:t>
            </a:r>
            <a:r>
              <a:rPr lang="fi-FI" sz="5400" dirty="0" err="1"/>
              <a:t>very</a:t>
            </a:r>
            <a:r>
              <a:rPr lang="fi-FI" sz="5400" dirty="0"/>
              <a:t> </a:t>
            </a:r>
            <a:r>
              <a:rPr lang="fi-FI" sz="5400" dirty="0" err="1"/>
              <a:t>interesting</a:t>
            </a:r>
            <a:r>
              <a:rPr lang="fi-FI" sz="5400" dirty="0"/>
              <a:t> </a:t>
            </a:r>
            <a:r>
              <a:rPr lang="fi-FI" sz="5400" dirty="0" err="1"/>
              <a:t>book</a:t>
            </a:r>
            <a:endParaRPr sz="5400"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Artikkelia seuraavan sanan ääntämys ratkaisee, ei substantiivi itse.</a:t>
            </a:r>
            <a:endParaRPr sz="5400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b="1" dirty="0">
                <a:solidFill>
                  <a:schemeClr val="bg2"/>
                </a:solidFill>
              </a:rPr>
              <a:t>a </a:t>
            </a:r>
            <a:r>
              <a:rPr lang="fi-FI" sz="5400" dirty="0">
                <a:solidFill>
                  <a:schemeClr val="bg2"/>
                </a:solidFill>
              </a:rPr>
              <a:t>+ konsonanttialkuisena äännettävä seuraava sana</a:t>
            </a:r>
            <a:endParaRPr sz="5400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b="1" dirty="0">
                <a:solidFill>
                  <a:schemeClr val="bg2"/>
                </a:solidFill>
              </a:rPr>
              <a:t>an </a:t>
            </a:r>
            <a:r>
              <a:rPr lang="fi-FI" sz="5400" dirty="0">
                <a:solidFill>
                  <a:schemeClr val="bg2"/>
                </a:solidFill>
              </a:rPr>
              <a:t>+ vokaalialkuisena äännettävä seuraava sana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b="1" dirty="0"/>
              <a:t>an </a:t>
            </a:r>
            <a:r>
              <a:rPr lang="fi-FI" sz="5400" dirty="0" err="1"/>
              <a:t>apple</a:t>
            </a:r>
            <a:r>
              <a:rPr lang="fi-FI" sz="5400" dirty="0"/>
              <a:t>		</a:t>
            </a:r>
            <a:r>
              <a:rPr lang="fi-FI" sz="5400" b="1" dirty="0"/>
              <a:t>a </a:t>
            </a:r>
            <a:r>
              <a:rPr lang="fi-FI" sz="5400" dirty="0" err="1"/>
              <a:t>yellow</a:t>
            </a:r>
            <a:r>
              <a:rPr lang="fi-FI" sz="5400" dirty="0"/>
              <a:t> </a:t>
            </a:r>
            <a:r>
              <a:rPr lang="fi-FI" sz="5400" dirty="0" err="1"/>
              <a:t>apple</a:t>
            </a:r>
            <a:r>
              <a:rPr lang="fi-FI" sz="5400" dirty="0"/>
              <a:t>				</a:t>
            </a:r>
            <a:r>
              <a:rPr lang="fi-FI" sz="5400" b="1" dirty="0"/>
              <a:t>an </a:t>
            </a:r>
            <a:r>
              <a:rPr lang="fi-FI" sz="5400" dirty="0" err="1"/>
              <a:t>hour</a:t>
            </a:r>
            <a:r>
              <a:rPr lang="fi-FI" sz="5400" dirty="0"/>
              <a:t>		</a:t>
            </a:r>
            <a:r>
              <a:rPr lang="fi-FI" sz="5400" b="1" dirty="0"/>
              <a:t>a </a:t>
            </a:r>
            <a:r>
              <a:rPr lang="fi-FI" sz="5400" dirty="0" err="1"/>
              <a:t>dark</a:t>
            </a:r>
            <a:r>
              <a:rPr lang="fi-FI" sz="5400" dirty="0"/>
              <a:t> </a:t>
            </a:r>
            <a:r>
              <a:rPr lang="fi-FI" sz="5400" dirty="0" err="1"/>
              <a:t>hour</a:t>
            </a:r>
            <a:r>
              <a:rPr lang="fi-FI" sz="5400" dirty="0"/>
              <a:t>	</a:t>
            </a:r>
            <a:endParaRPr sz="5400"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b="1" dirty="0">
                <a:solidFill>
                  <a:schemeClr val="bg2"/>
                </a:solidFill>
              </a:rPr>
              <a:t>y</a:t>
            </a:r>
            <a:r>
              <a:rPr lang="fi-FI" sz="5400" dirty="0">
                <a:solidFill>
                  <a:schemeClr val="bg2"/>
                </a:solidFill>
              </a:rPr>
              <a:t>-kirjain äännetään j:nä, joten sen edellä </a:t>
            </a:r>
            <a:r>
              <a:rPr lang="fi-FI" sz="5400" b="1" dirty="0">
                <a:solidFill>
                  <a:schemeClr val="bg2"/>
                </a:solidFill>
              </a:rPr>
              <a:t>a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b="1" dirty="0">
                <a:solidFill>
                  <a:schemeClr val="bg2"/>
                </a:solidFill>
              </a:rPr>
              <a:t>h</a:t>
            </a:r>
            <a:r>
              <a:rPr lang="fi-FI" sz="5400" dirty="0">
                <a:solidFill>
                  <a:schemeClr val="bg2"/>
                </a:solidFill>
              </a:rPr>
              <a:t>-kirjain sanan alussa jää joskus ääntymättä, jolloin tulee </a:t>
            </a:r>
            <a:r>
              <a:rPr lang="fi-FI" sz="5400" b="1" dirty="0">
                <a:solidFill>
                  <a:schemeClr val="bg2"/>
                </a:solidFill>
              </a:rPr>
              <a:t>an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Mutta: a hotel, a </a:t>
            </a:r>
            <a:r>
              <a:rPr lang="fi-FI" sz="5400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hanging</a:t>
            </a:r>
            <a:r>
              <a:rPr lang="fi-FI" sz="5400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 jne. (</a:t>
            </a:r>
            <a:r>
              <a:rPr lang="fi-FI" sz="5400" b="1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a</a:t>
            </a:r>
            <a:r>
              <a:rPr lang="fi-FI" sz="5400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 jos </a:t>
            </a:r>
            <a:r>
              <a:rPr lang="fi-FI" sz="5400" b="1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h</a:t>
            </a:r>
            <a:r>
              <a:rPr lang="fi-FI" sz="5400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 ääntyy)</a:t>
            </a:r>
            <a:r>
              <a:rPr lang="fi-FI" sz="5400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		</a:t>
            </a:r>
            <a:r>
              <a:rPr lang="fi-FI" sz="5400" dirty="0"/>
              <a:t>				</a:t>
            </a:r>
            <a:endParaRPr sz="5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c3a49ff7da_0_2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Epämääräinen artikkeli – Muita tapauksia </a:t>
            </a:r>
            <a:endParaRPr dirty="0"/>
          </a:p>
        </p:txBody>
      </p:sp>
      <p:sp>
        <p:nvSpPr>
          <p:cNvPr id="117" name="Google Shape;117;gc3a49ff7da_0_29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18" name="Google Shape;118;gc3a49ff7da_0_2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19" name="Google Shape;119;gc3a49ff7da_0_29"/>
          <p:cNvSpPr txBox="1">
            <a:spLocks noGrp="1"/>
          </p:cNvSpPr>
          <p:nvPr>
            <p:ph type="body" idx="1"/>
          </p:nvPr>
        </p:nvSpPr>
        <p:spPr>
          <a:xfrm>
            <a:off x="1676400" y="288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She</a:t>
            </a:r>
            <a:r>
              <a:rPr lang="fi-FI" sz="5400" dirty="0"/>
              <a:t> </a:t>
            </a:r>
            <a:r>
              <a:rPr lang="fi-FI" sz="5400" dirty="0" err="1"/>
              <a:t>was</a:t>
            </a:r>
            <a:r>
              <a:rPr lang="fi-FI" sz="5400" dirty="0"/>
              <a:t> a </a:t>
            </a:r>
            <a:r>
              <a:rPr lang="fi-FI" sz="5400" dirty="0" err="1"/>
              <a:t>professor</a:t>
            </a:r>
            <a:r>
              <a:rPr lang="fi-FI" sz="5400" dirty="0"/>
              <a:t>, an Italian, a </a:t>
            </a:r>
            <a:r>
              <a:rPr lang="fi-FI" sz="5400" dirty="0" err="1"/>
              <a:t>Catholic</a:t>
            </a:r>
            <a:r>
              <a:rPr lang="fi-FI" sz="5400" dirty="0"/>
              <a:t> </a:t>
            </a:r>
            <a:r>
              <a:rPr lang="fi-FI" sz="5400" dirty="0" err="1"/>
              <a:t>but</a:t>
            </a:r>
            <a:r>
              <a:rPr lang="fi-FI" sz="5400" dirty="0"/>
              <a:t> </a:t>
            </a:r>
            <a:r>
              <a:rPr lang="fi-FI" sz="5400" dirty="0" err="1"/>
              <a:t>still</a:t>
            </a:r>
            <a:r>
              <a:rPr lang="fi-FI" sz="5400" dirty="0"/>
              <a:t> a </a:t>
            </a:r>
            <a:r>
              <a:rPr lang="fi-FI" sz="5400" dirty="0" err="1"/>
              <a:t>Communist</a:t>
            </a:r>
            <a:r>
              <a:rPr lang="fi-FI" sz="5400" dirty="0"/>
              <a:t>.</a:t>
            </a:r>
            <a:endParaRPr sz="5400" dirty="0"/>
          </a:p>
          <a:p>
            <a:pPr marL="857250" lvl="0" indent="-85725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Ammatti, kansallisuus, uskonto tai puoluekanta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twice</a:t>
            </a:r>
            <a:r>
              <a:rPr lang="fi-FI" sz="5400" dirty="0"/>
              <a:t> a </a:t>
            </a:r>
            <a:r>
              <a:rPr lang="fi-FI" sz="5400" dirty="0" err="1"/>
              <a:t>day</a:t>
            </a:r>
            <a:r>
              <a:rPr lang="fi-FI" sz="5400" dirty="0"/>
              <a:t>, </a:t>
            </a:r>
            <a:r>
              <a:rPr lang="fi-FI" sz="5400" dirty="0" err="1"/>
              <a:t>five</a:t>
            </a:r>
            <a:r>
              <a:rPr lang="fi-FI" sz="5400" dirty="0"/>
              <a:t> </a:t>
            </a:r>
            <a:r>
              <a:rPr lang="fi-FI" sz="5400" dirty="0" err="1"/>
              <a:t>euros</a:t>
            </a:r>
            <a:r>
              <a:rPr lang="fi-FI" sz="5400" dirty="0"/>
              <a:t> a kilo, 50 </a:t>
            </a:r>
            <a:r>
              <a:rPr lang="fi-FI" sz="5400" dirty="0" err="1"/>
              <a:t>kilometres</a:t>
            </a:r>
            <a:r>
              <a:rPr lang="fi-FI" sz="5400" dirty="0"/>
              <a:t> an </a:t>
            </a:r>
            <a:r>
              <a:rPr lang="fi-FI" sz="5400" dirty="0" err="1"/>
              <a:t>hour</a:t>
            </a:r>
            <a:endParaRPr sz="5400" dirty="0"/>
          </a:p>
          <a:p>
            <a:pPr marL="857250" lvl="0" indent="-85725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määrä, hinta, vauhti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have</a:t>
            </a:r>
            <a:r>
              <a:rPr lang="fi-FI" sz="5400" dirty="0"/>
              <a:t> a go, </a:t>
            </a:r>
            <a:r>
              <a:rPr lang="fi-FI" sz="5400" dirty="0" err="1"/>
              <a:t>take</a:t>
            </a:r>
            <a:r>
              <a:rPr lang="fi-FI" sz="5400" dirty="0"/>
              <a:t> a </a:t>
            </a:r>
            <a:r>
              <a:rPr lang="fi-FI" sz="5400" dirty="0" err="1"/>
              <a:t>break</a:t>
            </a:r>
            <a:r>
              <a:rPr lang="fi-FI" sz="5400" dirty="0"/>
              <a:t>, </a:t>
            </a:r>
            <a:r>
              <a:rPr lang="fi-FI" sz="5400" dirty="0" err="1"/>
              <a:t>make</a:t>
            </a:r>
            <a:r>
              <a:rPr lang="fi-FI" sz="5400" dirty="0"/>
              <a:t> an </a:t>
            </a:r>
            <a:r>
              <a:rPr lang="fi-FI" sz="5400" dirty="0" err="1"/>
              <a:t>effort</a:t>
            </a:r>
            <a:endParaRPr sz="5400" dirty="0"/>
          </a:p>
          <a:p>
            <a:pPr marL="857250" lvl="0" indent="-85725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sanonnat joissa </a:t>
            </a:r>
            <a:r>
              <a:rPr lang="fi-FI" sz="5400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tavallinen </a:t>
            </a:r>
            <a:r>
              <a:rPr lang="fi-FI" sz="5400" dirty="0">
                <a:solidFill>
                  <a:schemeClr val="bg2"/>
                </a:solidFill>
              </a:rPr>
              <a:t>lyhyt verbi (esim. </a:t>
            </a:r>
            <a:r>
              <a:rPr lang="fi-FI" sz="5400" dirty="0" err="1">
                <a:solidFill>
                  <a:schemeClr val="bg2"/>
                </a:solidFill>
              </a:rPr>
              <a:t>have</a:t>
            </a:r>
            <a:r>
              <a:rPr lang="fi-FI" sz="5400" dirty="0">
                <a:solidFill>
                  <a:schemeClr val="bg2"/>
                </a:solidFill>
              </a:rPr>
              <a:t>, </a:t>
            </a:r>
            <a:r>
              <a:rPr lang="fi-FI" sz="5400" dirty="0" err="1">
                <a:solidFill>
                  <a:schemeClr val="bg2"/>
                </a:solidFill>
              </a:rPr>
              <a:t>take</a:t>
            </a:r>
            <a:r>
              <a:rPr lang="fi-FI" sz="5400" dirty="0">
                <a:solidFill>
                  <a:schemeClr val="bg2"/>
                </a:solidFill>
              </a:rPr>
              <a:t>, </a:t>
            </a:r>
            <a:r>
              <a:rPr lang="fi-FI" sz="5400" dirty="0" err="1">
                <a:solidFill>
                  <a:schemeClr val="bg2"/>
                </a:solidFill>
              </a:rPr>
              <a:t>make</a:t>
            </a:r>
            <a:r>
              <a:rPr lang="fi-FI" sz="5400" dirty="0">
                <a:solidFill>
                  <a:schemeClr val="bg2"/>
                </a:solidFill>
              </a:rPr>
              <a:t>)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I’ve</a:t>
            </a:r>
            <a:r>
              <a:rPr lang="fi-FI" sz="5400" dirty="0"/>
              <a:t> got a </a:t>
            </a:r>
            <a:r>
              <a:rPr lang="fi-FI" sz="5400" dirty="0" err="1"/>
              <a:t>cold</a:t>
            </a:r>
            <a:r>
              <a:rPr lang="fi-FI" sz="5400" dirty="0"/>
              <a:t> and a </a:t>
            </a:r>
            <a:r>
              <a:rPr lang="fi-FI" sz="5400" dirty="0" err="1"/>
              <a:t>headache</a:t>
            </a:r>
            <a:r>
              <a:rPr lang="fi-FI" sz="5400" dirty="0"/>
              <a:t>. </a:t>
            </a:r>
            <a:endParaRPr sz="5400" dirty="0"/>
          </a:p>
          <a:p>
            <a:pPr marL="857250" lvl="0" indent="-85725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usein</a:t>
            </a:r>
            <a:r>
              <a:rPr lang="fi-FI" sz="5400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 sairauksista</a:t>
            </a:r>
            <a:r>
              <a:rPr lang="fi-FI" sz="5400" dirty="0">
                <a:solidFill>
                  <a:schemeClr val="bg2"/>
                </a:solidFill>
              </a:rPr>
              <a:t> tai vaivoista (tästä tosin poikkeuksia)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sz="5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c3a49ff7da_0_2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Add</a:t>
            </a:r>
            <a:r>
              <a:rPr lang="fi-FI" dirty="0"/>
              <a:t> </a:t>
            </a:r>
            <a:r>
              <a:rPr lang="fi-FI" b="1" dirty="0"/>
              <a:t>a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b="1" dirty="0"/>
              <a:t>an</a:t>
            </a:r>
            <a:r>
              <a:rPr lang="fi-FI" dirty="0"/>
              <a:t>. </a:t>
            </a:r>
            <a:endParaRPr dirty="0"/>
          </a:p>
        </p:txBody>
      </p:sp>
      <p:sp>
        <p:nvSpPr>
          <p:cNvPr id="125" name="Google Shape;125;gc3a49ff7da_0_2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26" name="Google Shape;126;gc3a49ff7da_0_2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27" name="Google Shape;127;gc3a49ff7da_0_22"/>
          <p:cNvSpPr txBox="1">
            <a:spLocks noGrp="1"/>
          </p:cNvSpPr>
          <p:nvPr>
            <p:ph type="body" idx="1"/>
          </p:nvPr>
        </p:nvSpPr>
        <p:spPr>
          <a:xfrm>
            <a:off x="1676400" y="2880000"/>
            <a:ext cx="21031200" cy="968830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1143000" lvl="0" indent="-11430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_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__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dog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,	___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eager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dog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, 	___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truly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eager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do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g</a:t>
            </a:r>
            <a:endParaRPr lang="fi-FI" dirty="0"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1"/>
                </a:ext>
              </a:extLst>
            </a:endParaRPr>
          </a:p>
          <a:p>
            <a:pPr marL="1143000" lvl="0" indent="-11430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___ taxi,	___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yellow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 taxi, ___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big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,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yellow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 taxi</a:t>
            </a:r>
            <a:endParaRPr lang="fi-FI" dirty="0"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3"/>
                </a:ext>
              </a:extLst>
            </a:endParaRPr>
          </a:p>
          <a:p>
            <a:pPr marL="1143000" lvl="0" indent="-11430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___ Indian,	___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helpful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 Indian,	___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extremely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helpful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 Indian</a:t>
            </a:r>
            <a:endParaRPr lang="fi-FI" dirty="0"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5"/>
                </a:ext>
              </a:extLst>
            </a:endParaRPr>
          </a:p>
          <a:p>
            <a:pPr marL="1143000" lvl="0" indent="-11430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___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yodeller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,	___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amazing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yodeller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,	___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really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amazing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yodeller</a:t>
            </a:r>
            <a:endParaRPr lang="fi-FI" dirty="0"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7"/>
                </a:ext>
              </a:extLst>
            </a:endParaRPr>
          </a:p>
          <a:p>
            <a:pPr marL="1143000" lvl="0" indent="-11430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8"/>
                  </a:ext>
                </a:extLst>
              </a:rPr>
              <a:t>___ MP,	___ PM, ___ USB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8"/>
                  </a:ext>
                </a:extLst>
              </a:rPr>
              <a:t>stick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8"/>
                  </a:ext>
                </a:extLst>
              </a:rPr>
              <a:t>	</a:t>
            </a:r>
            <a:endParaRPr lang="fi-FI" dirty="0"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9"/>
                </a:ext>
              </a:extLst>
            </a:endParaRPr>
          </a:p>
          <a:p>
            <a:pPr marL="1143000" lvl="0" indent="-11430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0"/>
                  </a:ext>
                </a:extLst>
              </a:rPr>
              <a:t>___ DIY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0"/>
                  </a:ext>
                </a:extLst>
              </a:rPr>
              <a:t>store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0"/>
                  </a:ext>
                </a:extLst>
              </a:rPr>
              <a:t>,	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1"/>
                  </a:ext>
                </a:extLst>
              </a:rPr>
              <a:t>___ BYOB party,	___ SUV</a:t>
            </a:r>
            <a:endParaRPr lang="fi-FI" dirty="0"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2"/>
                </a:ext>
              </a:extLst>
            </a:endParaRPr>
          </a:p>
          <a:p>
            <a:pPr marL="1143000" lvl="0" indent="-11430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3"/>
                  </a:ext>
                </a:extLst>
              </a:rPr>
              <a:t>___ CV, 	___ SMS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3"/>
                  </a:ext>
                </a:extLst>
              </a:rPr>
              <a:t>message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3"/>
                  </a:ext>
                </a:extLst>
              </a:rPr>
              <a:t>,	___ DUI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3"/>
                  </a:ext>
                </a:extLst>
              </a:rPr>
              <a:t>arrest</a:t>
            </a:r>
            <a:endParaRPr lang="fi-FI" dirty="0"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4"/>
                </a:ext>
              </a:extLst>
            </a:endParaRPr>
          </a:p>
          <a:p>
            <a:pPr marL="1143000" lvl="0" indent="-11430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5"/>
                  </a:ext>
                </a:extLst>
              </a:rPr>
              <a:t>___ RSVP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5"/>
                  </a:ext>
                </a:extLst>
              </a:rPr>
              <a:t>letter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5"/>
                  </a:ext>
                </a:extLst>
              </a:rPr>
              <a:t>, ___ ABC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5"/>
                  </a:ext>
                </a:extLst>
              </a:rPr>
              <a:t>book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5"/>
                  </a:ext>
                </a:extLst>
              </a:rPr>
              <a:t>, ___ HR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5"/>
                  </a:ext>
                </a:extLst>
              </a:rPr>
              <a:t>manager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c3a49ff7da_0_2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Add</a:t>
            </a:r>
            <a:r>
              <a:rPr lang="fi-FI" dirty="0"/>
              <a:t> </a:t>
            </a:r>
            <a:r>
              <a:rPr lang="fi-FI" b="1" dirty="0"/>
              <a:t>a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b="1" dirty="0"/>
              <a:t>an</a:t>
            </a:r>
            <a:r>
              <a:rPr lang="fi-FI" dirty="0"/>
              <a:t>. </a:t>
            </a:r>
            <a:endParaRPr dirty="0"/>
          </a:p>
        </p:txBody>
      </p:sp>
      <p:sp>
        <p:nvSpPr>
          <p:cNvPr id="125" name="Google Shape;125;gc3a49ff7da_0_2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26" name="Google Shape;126;gc3a49ff7da_0_2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 dirty="0"/>
          </a:p>
        </p:txBody>
      </p:sp>
      <p:sp>
        <p:nvSpPr>
          <p:cNvPr id="127" name="Google Shape;127;gc3a49ff7da_0_22"/>
          <p:cNvSpPr txBox="1">
            <a:spLocks noGrp="1"/>
          </p:cNvSpPr>
          <p:nvPr>
            <p:ph type="body" idx="1"/>
          </p:nvPr>
        </p:nvSpPr>
        <p:spPr>
          <a:xfrm>
            <a:off x="1676400" y="2880000"/>
            <a:ext cx="21031200" cy="968830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14400" lvl="0" indent="-9144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+mj-lt"/>
              <a:buAutoNum type="arabicPeriod"/>
            </a:pPr>
            <a:r>
              <a:rPr lang="fi-FI" sz="5400" dirty="0">
                <a:solidFill>
                  <a:schemeClr val="tx1"/>
                </a:solidFill>
              </a:rPr>
              <a:t>_</a:t>
            </a: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__ </a:t>
            </a:r>
            <a:r>
              <a:rPr lang="fi-FI" sz="5400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dog</a:t>
            </a: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,	___ </a:t>
            </a:r>
            <a:r>
              <a:rPr lang="fi-FI" sz="5400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eager</a:t>
            </a: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</a:t>
            </a:r>
            <a:r>
              <a:rPr lang="fi-FI" sz="5400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dog</a:t>
            </a: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, 	___ </a:t>
            </a:r>
            <a:r>
              <a:rPr lang="fi-FI" sz="5400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truly</a:t>
            </a: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</a:t>
            </a:r>
            <a:r>
              <a:rPr lang="fi-FI" sz="5400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eager</a:t>
            </a: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</a:t>
            </a:r>
            <a:r>
              <a:rPr lang="fi-FI" sz="5400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do</a:t>
            </a:r>
            <a:r>
              <a:rPr lang="fi-FI" sz="5400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g</a:t>
            </a:r>
            <a:endParaRPr lang="fi-FI" sz="5400" dirty="0">
              <a:solidFill>
                <a:schemeClr val="tx1"/>
              </a:solidFill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1"/>
                </a:ext>
              </a:extLst>
            </a:endParaRPr>
          </a:p>
          <a:p>
            <a:pPr marL="914400" lvl="0" indent="-9144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+mj-lt"/>
              <a:buAutoNum type="arabicPeriod"/>
            </a:pP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___ taxi,	___ </a:t>
            </a:r>
            <a:r>
              <a:rPr lang="fi-FI" sz="5400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yellow</a:t>
            </a: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 taxi, ___ </a:t>
            </a:r>
            <a:r>
              <a:rPr lang="fi-FI" sz="5400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big</a:t>
            </a: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, </a:t>
            </a:r>
            <a:r>
              <a:rPr lang="fi-FI" sz="5400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yellow</a:t>
            </a: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 taxi</a:t>
            </a:r>
            <a:endParaRPr lang="fi-FI" sz="5400" dirty="0">
              <a:solidFill>
                <a:schemeClr val="tx1"/>
              </a:solidFill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3"/>
                </a:ext>
              </a:extLst>
            </a:endParaRPr>
          </a:p>
          <a:p>
            <a:pPr marL="914400" lvl="0" indent="-9144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+mj-lt"/>
              <a:buAutoNum type="arabicPeriod"/>
            </a:pP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___ Indian,	___ </a:t>
            </a:r>
            <a:r>
              <a:rPr lang="fi-FI" sz="5400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helpful</a:t>
            </a: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 Indian,	___ </a:t>
            </a:r>
            <a:r>
              <a:rPr lang="fi-FI" sz="5400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extremely</a:t>
            </a: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 </a:t>
            </a:r>
            <a:r>
              <a:rPr lang="fi-FI" sz="5400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helpful</a:t>
            </a: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 Indian</a:t>
            </a:r>
            <a:endParaRPr lang="fi-FI" sz="5400" dirty="0">
              <a:solidFill>
                <a:schemeClr val="tx1"/>
              </a:solidFill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5"/>
                </a:ext>
              </a:extLst>
            </a:endParaRPr>
          </a:p>
          <a:p>
            <a:pPr marL="914400" lvl="0" indent="-9144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+mj-lt"/>
              <a:buAutoNum type="arabicPeriod"/>
            </a:pP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___ </a:t>
            </a:r>
            <a:r>
              <a:rPr lang="fi-FI" sz="5400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yodeller</a:t>
            </a: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,	___ </a:t>
            </a:r>
            <a:r>
              <a:rPr lang="fi-FI" sz="5400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amazing</a:t>
            </a: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 </a:t>
            </a:r>
            <a:r>
              <a:rPr lang="fi-FI" sz="5400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yodeller</a:t>
            </a: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,	___ </a:t>
            </a:r>
            <a:r>
              <a:rPr lang="fi-FI" sz="5400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really</a:t>
            </a: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 </a:t>
            </a:r>
            <a:r>
              <a:rPr lang="fi-FI" sz="5400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amazing</a:t>
            </a: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 </a:t>
            </a:r>
            <a:r>
              <a:rPr lang="fi-FI" sz="5400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yodeller</a:t>
            </a:r>
            <a:endParaRPr lang="fi-FI" sz="5400" dirty="0">
              <a:solidFill>
                <a:schemeClr val="tx1"/>
              </a:solidFill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7"/>
                </a:ext>
              </a:extLst>
            </a:endParaRPr>
          </a:p>
          <a:p>
            <a:pPr marL="914400" lvl="0" indent="-9144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+mj-lt"/>
              <a:buAutoNum type="arabicPeriod"/>
            </a:pP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8"/>
                  </a:ext>
                </a:extLst>
              </a:rPr>
              <a:t>___ MP,	___ PM, ___ USB </a:t>
            </a:r>
            <a:r>
              <a:rPr lang="fi-FI" sz="5400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8"/>
                  </a:ext>
                </a:extLst>
              </a:rPr>
              <a:t>stick</a:t>
            </a: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8"/>
                  </a:ext>
                </a:extLst>
              </a:rPr>
              <a:t>	</a:t>
            </a:r>
            <a:endParaRPr lang="fi-FI" sz="5400" dirty="0">
              <a:solidFill>
                <a:schemeClr val="tx1"/>
              </a:solidFill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9"/>
                </a:ext>
              </a:extLst>
            </a:endParaRPr>
          </a:p>
          <a:p>
            <a:pPr marL="914400" lvl="0" indent="-9144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+mj-lt"/>
              <a:buAutoNum type="arabicPeriod"/>
            </a:pP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0"/>
                  </a:ext>
                </a:extLst>
              </a:rPr>
              <a:t>___ DIY </a:t>
            </a:r>
            <a:r>
              <a:rPr lang="fi-FI" sz="5400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0"/>
                  </a:ext>
                </a:extLst>
              </a:rPr>
              <a:t>store</a:t>
            </a: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0"/>
                  </a:ext>
                </a:extLst>
              </a:rPr>
              <a:t>,	</a:t>
            </a: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1"/>
                  </a:ext>
                </a:extLst>
              </a:rPr>
              <a:t>___ BYOB party,	___ SUV</a:t>
            </a:r>
            <a:endParaRPr lang="fi-FI" sz="5400" dirty="0">
              <a:solidFill>
                <a:schemeClr val="tx1"/>
              </a:solidFill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2"/>
                </a:ext>
              </a:extLst>
            </a:endParaRPr>
          </a:p>
          <a:p>
            <a:pPr marL="914400" lvl="0" indent="-9144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+mj-lt"/>
              <a:buAutoNum type="arabicPeriod"/>
            </a:pP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3"/>
                  </a:ext>
                </a:extLst>
              </a:rPr>
              <a:t>___ CV, 	___ SMS </a:t>
            </a:r>
            <a:r>
              <a:rPr lang="fi-FI" sz="5400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3"/>
                  </a:ext>
                </a:extLst>
              </a:rPr>
              <a:t>message</a:t>
            </a: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3"/>
                  </a:ext>
                </a:extLst>
              </a:rPr>
              <a:t>,	___ DUI </a:t>
            </a:r>
            <a:r>
              <a:rPr lang="fi-FI" sz="5400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3"/>
                  </a:ext>
                </a:extLst>
              </a:rPr>
              <a:t>arrest</a:t>
            </a:r>
            <a:endParaRPr lang="fi-FI" sz="5400" dirty="0">
              <a:solidFill>
                <a:schemeClr val="tx1"/>
              </a:solidFill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4"/>
                </a:ext>
              </a:extLst>
            </a:endParaRPr>
          </a:p>
          <a:p>
            <a:pPr marL="914400" lvl="0" indent="-9144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+mj-lt"/>
              <a:buAutoNum type="arabicPeriod"/>
            </a:pP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5"/>
                  </a:ext>
                </a:extLst>
              </a:rPr>
              <a:t>___ RSVP </a:t>
            </a:r>
            <a:r>
              <a:rPr lang="fi-FI" sz="5400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5"/>
                  </a:ext>
                </a:extLst>
              </a:rPr>
              <a:t>letter</a:t>
            </a: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5"/>
                  </a:ext>
                </a:extLst>
              </a:rPr>
              <a:t>, ___ ABC </a:t>
            </a:r>
            <a:r>
              <a:rPr lang="fi-FI" sz="5400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5"/>
                  </a:ext>
                </a:extLst>
              </a:rPr>
              <a:t>book</a:t>
            </a:r>
            <a:r>
              <a:rPr lang="fi-FI" sz="5400" dirty="0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5"/>
                  </a:ext>
                </a:extLst>
              </a:rPr>
              <a:t>, ___ HR </a:t>
            </a:r>
            <a:r>
              <a:rPr lang="fi-FI" sz="5400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5"/>
                  </a:ext>
                </a:extLst>
              </a:rPr>
              <a:t>manager</a:t>
            </a:r>
            <a:endParaRPr sz="5400" dirty="0">
              <a:solidFill>
                <a:schemeClr val="tx1"/>
              </a:solidFill>
            </a:endParaRPr>
          </a:p>
        </p:txBody>
      </p:sp>
      <p:sp>
        <p:nvSpPr>
          <p:cNvPr id="7" name="Google Shape;135;gc3a49ff7da_0_50">
            <a:extLst>
              <a:ext uri="{FF2B5EF4-FFF2-40B4-BE49-F238E27FC236}">
                <a16:creationId xmlns:a16="http://schemas.microsoft.com/office/drawing/2014/main" id="{6388BB41-7C23-4FCB-9602-28BF6C0598CE}"/>
              </a:ext>
            </a:extLst>
          </p:cNvPr>
          <p:cNvSpPr txBox="1">
            <a:spLocks/>
          </p:cNvSpPr>
          <p:nvPr/>
        </p:nvSpPr>
        <p:spPr>
          <a:xfrm>
            <a:off x="1668526" y="2902503"/>
            <a:ext cx="20404667" cy="10181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914400" indent="-914400">
              <a:lnSpc>
                <a:spcPct val="110000"/>
              </a:lnSpc>
              <a:buFont typeface="+mj-lt"/>
              <a:buAutoNum type="arabicPeriod"/>
            </a:pPr>
            <a:r>
              <a:rPr lang="fi-FI" sz="5400" dirty="0"/>
              <a:t> </a:t>
            </a:r>
            <a:r>
              <a:rPr lang="fi-FI" sz="5400" dirty="0">
                <a:solidFill>
                  <a:schemeClr val="bg2"/>
                </a:solidFill>
              </a:rPr>
              <a:t>A</a:t>
            </a:r>
            <a:r>
              <a:rPr lang="fi-FI" sz="5400" dirty="0"/>
              <a:t>    </a:t>
            </a:r>
            <a:r>
              <a:rPr lang="fi-FI" sz="5400" dirty="0" err="1"/>
              <a:t>dog</a:t>
            </a:r>
            <a:r>
              <a:rPr lang="fi-FI" sz="5400" dirty="0"/>
              <a:t>,   </a:t>
            </a:r>
            <a:r>
              <a:rPr lang="fi-FI" sz="5400" dirty="0">
                <a:solidFill>
                  <a:schemeClr val="bg2"/>
                </a:solidFill>
              </a:rPr>
              <a:t>AN</a:t>
            </a:r>
            <a:r>
              <a:rPr lang="fi-FI" sz="5400" dirty="0"/>
              <a:t> </a:t>
            </a:r>
            <a:r>
              <a:rPr lang="fi-FI" sz="5400" dirty="0" err="1"/>
              <a:t>eager</a:t>
            </a:r>
            <a:r>
              <a:rPr lang="fi-FI" sz="5400" dirty="0"/>
              <a:t> </a:t>
            </a:r>
            <a:r>
              <a:rPr lang="fi-FI" sz="5400" dirty="0" err="1"/>
              <a:t>dog</a:t>
            </a:r>
            <a:r>
              <a:rPr lang="fi-FI" sz="5400" dirty="0"/>
              <a:t>,       </a:t>
            </a:r>
            <a:r>
              <a:rPr lang="fi-FI" sz="5400" dirty="0">
                <a:solidFill>
                  <a:schemeClr val="bg2"/>
                </a:solidFill>
              </a:rPr>
              <a:t>A</a:t>
            </a:r>
            <a:r>
              <a:rPr lang="fi-FI" sz="5400" dirty="0"/>
              <a:t> </a:t>
            </a:r>
            <a:r>
              <a:rPr lang="fi-FI" sz="5400" dirty="0" err="1"/>
              <a:t>truly</a:t>
            </a:r>
            <a:r>
              <a:rPr lang="fi-FI" sz="5400" dirty="0"/>
              <a:t> </a:t>
            </a:r>
            <a:r>
              <a:rPr lang="fi-FI" sz="5400" dirty="0" err="1"/>
              <a:t>eager</a:t>
            </a:r>
            <a:r>
              <a:rPr lang="fi-FI" sz="5400" dirty="0"/>
              <a:t> </a:t>
            </a:r>
            <a:r>
              <a:rPr lang="fi-FI" sz="5400" dirty="0" err="1"/>
              <a:t>dog</a:t>
            </a:r>
            <a:endParaRPr lang="fi-FI" sz="5400" dirty="0"/>
          </a:p>
          <a:p>
            <a:pPr marL="914400" indent="-914400">
              <a:lnSpc>
                <a:spcPct val="110000"/>
              </a:lnSpc>
              <a:buFont typeface="+mj-lt"/>
              <a:buAutoNum type="arabicPeriod"/>
            </a:pPr>
            <a:r>
              <a:rPr lang="fi-FI" sz="5400" dirty="0"/>
              <a:t>    </a:t>
            </a:r>
            <a:r>
              <a:rPr lang="fi-FI" sz="5400" dirty="0">
                <a:solidFill>
                  <a:schemeClr val="bg2"/>
                </a:solidFill>
              </a:rPr>
              <a:t>A</a:t>
            </a:r>
            <a:r>
              <a:rPr lang="fi-FI" sz="5400" dirty="0"/>
              <a:t> taxi,       </a:t>
            </a:r>
            <a:r>
              <a:rPr lang="fi-FI" sz="5400" dirty="0">
                <a:solidFill>
                  <a:schemeClr val="bg2"/>
                </a:solidFill>
              </a:rPr>
              <a:t>A</a:t>
            </a:r>
            <a:r>
              <a:rPr lang="fi-FI" sz="5400" dirty="0"/>
              <a:t> </a:t>
            </a:r>
            <a:r>
              <a:rPr lang="fi-FI" sz="5400" dirty="0" err="1"/>
              <a:t>yellow</a:t>
            </a:r>
            <a:r>
              <a:rPr lang="fi-FI" sz="5400" dirty="0"/>
              <a:t> taxi,     </a:t>
            </a:r>
            <a:r>
              <a:rPr lang="fi-FI" sz="5400" dirty="0">
                <a:solidFill>
                  <a:schemeClr val="bg2"/>
                </a:solidFill>
              </a:rPr>
              <a:t>A</a:t>
            </a:r>
            <a:r>
              <a:rPr lang="fi-FI" sz="5400" dirty="0"/>
              <a:t> </a:t>
            </a:r>
            <a:r>
              <a:rPr lang="fi-FI" sz="5400" dirty="0" err="1"/>
              <a:t>big</a:t>
            </a:r>
            <a:r>
              <a:rPr lang="fi-FI" sz="5400" dirty="0"/>
              <a:t>, </a:t>
            </a:r>
            <a:r>
              <a:rPr lang="fi-FI" sz="5400" dirty="0" err="1"/>
              <a:t>yellow</a:t>
            </a:r>
            <a:r>
              <a:rPr lang="fi-FI" sz="5400" dirty="0"/>
              <a:t> taxi</a:t>
            </a:r>
          </a:p>
          <a:p>
            <a:pPr marL="914400" indent="-914400">
              <a:lnSpc>
                <a:spcPct val="110000"/>
              </a:lnSpc>
              <a:buFont typeface="+mj-lt"/>
              <a:buAutoNum type="arabicPeriod"/>
            </a:pPr>
            <a:r>
              <a:rPr lang="fi-FI" sz="5400" dirty="0"/>
              <a:t> </a:t>
            </a:r>
            <a:r>
              <a:rPr lang="fi-FI" sz="5400" dirty="0">
                <a:solidFill>
                  <a:schemeClr val="bg2"/>
                </a:solidFill>
              </a:rPr>
              <a:t>AN</a:t>
            </a:r>
            <a:r>
              <a:rPr lang="fi-FI" sz="5400" dirty="0"/>
              <a:t> Indian,      </a:t>
            </a:r>
            <a:r>
              <a:rPr lang="fi-FI" sz="5400" dirty="0">
                <a:solidFill>
                  <a:schemeClr val="bg2"/>
                </a:solidFill>
              </a:rPr>
              <a:t>A</a:t>
            </a:r>
            <a:r>
              <a:rPr lang="fi-FI" sz="5400" dirty="0"/>
              <a:t>   </a:t>
            </a:r>
            <a:r>
              <a:rPr lang="fi-FI" sz="5400" dirty="0" err="1"/>
              <a:t>helpful</a:t>
            </a:r>
            <a:r>
              <a:rPr lang="fi-FI" sz="5400" dirty="0"/>
              <a:t> Indian,   </a:t>
            </a:r>
            <a:r>
              <a:rPr lang="fi-FI" sz="5400" dirty="0">
                <a:solidFill>
                  <a:schemeClr val="bg2"/>
                </a:solidFill>
              </a:rPr>
              <a:t>AN</a:t>
            </a:r>
            <a:r>
              <a:rPr lang="fi-FI" sz="5400" dirty="0"/>
              <a:t> </a:t>
            </a:r>
            <a:r>
              <a:rPr lang="fi-FI" sz="5400" dirty="0" err="1"/>
              <a:t>extremely</a:t>
            </a:r>
            <a:r>
              <a:rPr lang="fi-FI" sz="5400" dirty="0"/>
              <a:t> </a:t>
            </a:r>
            <a:r>
              <a:rPr lang="fi-FI" sz="5400" dirty="0" err="1"/>
              <a:t>helpful</a:t>
            </a:r>
            <a:r>
              <a:rPr lang="fi-FI" sz="5400" dirty="0"/>
              <a:t> Indian</a:t>
            </a:r>
          </a:p>
          <a:p>
            <a:pPr marL="914400" indent="-914400">
              <a:lnSpc>
                <a:spcPct val="110000"/>
              </a:lnSpc>
              <a:buFont typeface="+mj-lt"/>
              <a:buAutoNum type="arabicPeriod"/>
            </a:pPr>
            <a:r>
              <a:rPr lang="fi-FI" sz="5400" dirty="0"/>
              <a:t> </a:t>
            </a:r>
            <a:r>
              <a:rPr lang="fi-FI" sz="5400" dirty="0">
                <a:solidFill>
                  <a:schemeClr val="bg2"/>
                </a:solidFill>
              </a:rPr>
              <a:t>A</a:t>
            </a:r>
            <a:r>
              <a:rPr lang="fi-FI" sz="5400" dirty="0"/>
              <a:t>    </a:t>
            </a:r>
            <a:r>
              <a:rPr lang="fi-FI" sz="5400" dirty="0" err="1"/>
              <a:t>yodeller</a:t>
            </a:r>
            <a:r>
              <a:rPr lang="fi-FI" sz="5400" dirty="0"/>
              <a:t>, </a:t>
            </a:r>
            <a:r>
              <a:rPr lang="fi-FI" sz="5400" dirty="0">
                <a:solidFill>
                  <a:schemeClr val="bg2"/>
                </a:solidFill>
              </a:rPr>
              <a:t>AN</a:t>
            </a:r>
            <a:r>
              <a:rPr lang="fi-FI" sz="5400" dirty="0"/>
              <a:t> </a:t>
            </a:r>
            <a:r>
              <a:rPr lang="fi-FI" sz="5400" dirty="0" err="1"/>
              <a:t>amazing</a:t>
            </a:r>
            <a:r>
              <a:rPr lang="fi-FI" sz="5400" dirty="0"/>
              <a:t> </a:t>
            </a:r>
            <a:r>
              <a:rPr lang="fi-FI" sz="5400" dirty="0" err="1"/>
              <a:t>yodeller</a:t>
            </a:r>
            <a:r>
              <a:rPr lang="fi-FI" sz="5400" dirty="0"/>
              <a:t>,       </a:t>
            </a:r>
            <a:r>
              <a:rPr lang="fi-FI" sz="5400" dirty="0">
                <a:solidFill>
                  <a:schemeClr val="bg2"/>
                </a:solidFill>
              </a:rPr>
              <a:t>A</a:t>
            </a:r>
            <a:r>
              <a:rPr lang="fi-FI" sz="5400" dirty="0"/>
              <a:t> </a:t>
            </a:r>
            <a:r>
              <a:rPr lang="fi-FI" sz="5400" dirty="0" err="1"/>
              <a:t>really</a:t>
            </a:r>
            <a:r>
              <a:rPr lang="fi-FI" sz="5400" dirty="0"/>
              <a:t> </a:t>
            </a:r>
            <a:r>
              <a:rPr lang="fi-FI" sz="5400" dirty="0" err="1"/>
              <a:t>amazing</a:t>
            </a:r>
            <a:r>
              <a:rPr lang="fi-FI" sz="5400" dirty="0"/>
              <a:t> </a:t>
            </a:r>
            <a:r>
              <a:rPr lang="fi-FI" sz="5400" dirty="0" err="1"/>
              <a:t>yodeller</a:t>
            </a:r>
            <a:endParaRPr lang="fi-FI" sz="5400" dirty="0"/>
          </a:p>
          <a:p>
            <a:pPr marL="914400" indent="-914400">
              <a:lnSpc>
                <a:spcPct val="110000"/>
              </a:lnSpc>
              <a:buFont typeface="+mj-lt"/>
              <a:buAutoNum type="arabicPeriod"/>
            </a:pPr>
            <a:r>
              <a:rPr lang="fi-FI" sz="5400" dirty="0">
                <a:solidFill>
                  <a:schemeClr val="bg2"/>
                </a:solidFill>
              </a:rPr>
              <a:t> AN</a:t>
            </a:r>
            <a:r>
              <a:rPr lang="fi-FI" sz="5400" dirty="0"/>
              <a:t> MP,</a:t>
            </a:r>
            <a:r>
              <a:rPr lang="fi-FI" sz="5400" dirty="0">
                <a:solidFill>
                  <a:schemeClr val="bg2"/>
                </a:solidFill>
              </a:rPr>
              <a:t>       A </a:t>
            </a:r>
            <a:r>
              <a:rPr lang="fi-FI" sz="5400" dirty="0"/>
              <a:t>PM,     </a:t>
            </a:r>
            <a:r>
              <a:rPr lang="fi-FI" sz="5400" dirty="0">
                <a:solidFill>
                  <a:schemeClr val="bg2"/>
                </a:solidFill>
              </a:rPr>
              <a:t>A</a:t>
            </a:r>
            <a:r>
              <a:rPr lang="fi-FI" sz="5400" dirty="0"/>
              <a:t> USB </a:t>
            </a:r>
            <a:r>
              <a:rPr lang="fi-FI" sz="5400" dirty="0" err="1"/>
              <a:t>stick</a:t>
            </a:r>
            <a:r>
              <a:rPr lang="fi-FI" sz="5400" dirty="0"/>
              <a:t>	</a:t>
            </a:r>
          </a:p>
          <a:p>
            <a:pPr marL="914400" indent="-914400">
              <a:lnSpc>
                <a:spcPct val="110000"/>
              </a:lnSpc>
              <a:buFont typeface="+mj-lt"/>
              <a:buAutoNum type="arabicPeriod"/>
            </a:pPr>
            <a:r>
              <a:rPr lang="fi-FI" sz="5400" dirty="0">
                <a:solidFill>
                  <a:schemeClr val="bg2"/>
                </a:solidFill>
              </a:rPr>
              <a:t>    A</a:t>
            </a:r>
            <a:r>
              <a:rPr lang="fi-FI" sz="5400" dirty="0"/>
              <a:t> DIY </a:t>
            </a:r>
            <a:r>
              <a:rPr lang="fi-FI" sz="5400" dirty="0" err="1"/>
              <a:t>store</a:t>
            </a:r>
            <a:r>
              <a:rPr lang="fi-FI" sz="5400" dirty="0"/>
              <a:t>,	    </a:t>
            </a:r>
            <a:r>
              <a:rPr lang="fi-FI" sz="5400" dirty="0">
                <a:solidFill>
                  <a:schemeClr val="bg2"/>
                </a:solidFill>
              </a:rPr>
              <a:t>A</a:t>
            </a:r>
            <a:r>
              <a:rPr lang="fi-FI" sz="5400" dirty="0"/>
              <a:t> BYOB party, </a:t>
            </a:r>
            <a:r>
              <a:rPr lang="fi-FI" sz="5400" dirty="0">
                <a:solidFill>
                  <a:schemeClr val="bg2"/>
                </a:solidFill>
              </a:rPr>
              <a:t>AN</a:t>
            </a:r>
            <a:r>
              <a:rPr lang="fi-FI" sz="5400" dirty="0"/>
              <a:t> SUV</a:t>
            </a:r>
          </a:p>
          <a:p>
            <a:pPr marL="914400" indent="-914400">
              <a:lnSpc>
                <a:spcPct val="110000"/>
              </a:lnSpc>
              <a:buFont typeface="+mj-lt"/>
              <a:buAutoNum type="arabicPeriod"/>
            </a:pPr>
            <a:r>
              <a:rPr lang="fi-FI" sz="5400" dirty="0">
                <a:solidFill>
                  <a:schemeClr val="bg2"/>
                </a:solidFill>
              </a:rPr>
              <a:t>    A</a:t>
            </a:r>
            <a:r>
              <a:rPr lang="fi-FI" sz="5400" dirty="0"/>
              <a:t> CV,	 </a:t>
            </a:r>
            <a:r>
              <a:rPr lang="fi-FI" sz="5400" dirty="0">
                <a:solidFill>
                  <a:schemeClr val="bg2"/>
                </a:solidFill>
              </a:rPr>
              <a:t>AN</a:t>
            </a:r>
            <a:r>
              <a:rPr lang="fi-FI" sz="5400" dirty="0"/>
              <a:t> SMS </a:t>
            </a:r>
            <a:r>
              <a:rPr lang="fi-FI" sz="5400" dirty="0" err="1"/>
              <a:t>message</a:t>
            </a:r>
            <a:r>
              <a:rPr lang="fi-FI" sz="5400" dirty="0"/>
              <a:t>,       </a:t>
            </a:r>
            <a:r>
              <a:rPr lang="fi-FI" sz="5400" dirty="0">
                <a:solidFill>
                  <a:schemeClr val="bg2"/>
                </a:solidFill>
              </a:rPr>
              <a:t>A</a:t>
            </a:r>
            <a:r>
              <a:rPr lang="fi-FI" sz="5400" dirty="0"/>
              <a:t> DUI </a:t>
            </a:r>
            <a:r>
              <a:rPr lang="fi-FI" sz="5400" dirty="0" err="1"/>
              <a:t>arrest</a:t>
            </a:r>
            <a:endParaRPr lang="fi-FI" sz="5400" dirty="0"/>
          </a:p>
          <a:p>
            <a:pPr marL="914400" indent="-914400">
              <a:lnSpc>
                <a:spcPct val="110000"/>
              </a:lnSpc>
              <a:buFont typeface="+mj-lt"/>
              <a:buAutoNum type="arabicPeriod"/>
            </a:pPr>
            <a:r>
              <a:rPr lang="fi-FI" sz="5400" dirty="0">
                <a:solidFill>
                  <a:schemeClr val="bg2"/>
                </a:solidFill>
              </a:rPr>
              <a:t> AN</a:t>
            </a:r>
            <a:r>
              <a:rPr lang="fi-FI" sz="5400" dirty="0"/>
              <a:t> RSVP </a:t>
            </a:r>
            <a:r>
              <a:rPr lang="fi-FI" sz="5400" dirty="0" err="1"/>
              <a:t>letter</a:t>
            </a:r>
            <a:r>
              <a:rPr lang="fi-FI" sz="5400" dirty="0">
                <a:solidFill>
                  <a:schemeClr val="tx1"/>
                </a:solidFill>
              </a:rPr>
              <a:t>,  </a:t>
            </a:r>
            <a:r>
              <a:rPr lang="fi-FI" sz="5400" dirty="0">
                <a:solidFill>
                  <a:schemeClr val="bg2"/>
                </a:solidFill>
              </a:rPr>
              <a:t>AN</a:t>
            </a:r>
            <a:r>
              <a:rPr lang="fi-FI" sz="5400" dirty="0">
                <a:solidFill>
                  <a:schemeClr val="tx1"/>
                </a:solidFill>
              </a:rPr>
              <a:t> ABC </a:t>
            </a:r>
            <a:r>
              <a:rPr lang="fi-FI" sz="5400" dirty="0" err="1">
                <a:solidFill>
                  <a:schemeClr val="tx1"/>
                </a:solidFill>
              </a:rPr>
              <a:t>book</a:t>
            </a:r>
            <a:r>
              <a:rPr lang="fi-FI" sz="5400" dirty="0">
                <a:solidFill>
                  <a:schemeClr val="tx1"/>
                </a:solidFill>
              </a:rPr>
              <a:t>, </a:t>
            </a:r>
            <a:r>
              <a:rPr lang="fi-FI" sz="5400" dirty="0">
                <a:solidFill>
                  <a:schemeClr val="bg2"/>
                </a:solidFill>
              </a:rPr>
              <a:t>AN</a:t>
            </a:r>
            <a:r>
              <a:rPr lang="fi-FI" sz="5400" dirty="0">
                <a:solidFill>
                  <a:schemeClr val="tx1"/>
                </a:solidFill>
              </a:rPr>
              <a:t> HR </a:t>
            </a:r>
            <a:r>
              <a:rPr lang="fi-FI" sz="5400" dirty="0" err="1">
                <a:solidFill>
                  <a:schemeClr val="tx1"/>
                </a:solidFill>
              </a:rPr>
              <a:t>manager</a:t>
            </a:r>
            <a:endParaRPr lang="fi-FI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920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c3a49ff7da_0_3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Määräinen artikkeli </a:t>
            </a:r>
            <a:r>
              <a:rPr lang="fi-FI" b="1" dirty="0" err="1"/>
              <a:t>the</a:t>
            </a:r>
            <a:endParaRPr b="1" dirty="0"/>
          </a:p>
        </p:txBody>
      </p:sp>
      <p:sp>
        <p:nvSpPr>
          <p:cNvPr id="141" name="Google Shape;141;gc3a49ff7da_0_3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142" name="Google Shape;142;gc3a49ff7da_0_3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43" name="Google Shape;143;gc3a49ff7da_0_3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Määräistä artikkelia käytetään, kun puhutaan tietystä, tunnetusta asiasta. </a:t>
            </a:r>
            <a:endParaRPr sz="5400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Miksi asia on tunnettu näissä tapauksissa?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I </a:t>
            </a:r>
            <a:r>
              <a:rPr lang="fi-FI" sz="5400" dirty="0" err="1"/>
              <a:t>bought</a:t>
            </a:r>
            <a:r>
              <a:rPr lang="fi-FI" sz="5400" dirty="0"/>
              <a:t> a </a:t>
            </a:r>
            <a:r>
              <a:rPr lang="fi-FI" sz="5400" dirty="0" err="1"/>
              <a:t>new</a:t>
            </a:r>
            <a:r>
              <a:rPr lang="fi-FI" sz="5400" dirty="0"/>
              <a:t> </a:t>
            </a:r>
            <a:r>
              <a:rPr lang="fi-FI" sz="5400" dirty="0" err="1"/>
              <a:t>shirt</a:t>
            </a:r>
            <a:r>
              <a:rPr lang="fi-FI" sz="5400" dirty="0"/>
              <a:t>. </a:t>
            </a:r>
            <a:r>
              <a:rPr lang="fi-FI" sz="5400" b="1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shirt</a:t>
            </a:r>
            <a:r>
              <a:rPr lang="fi-FI" sz="5400" dirty="0"/>
              <a:t> </a:t>
            </a:r>
            <a:r>
              <a:rPr lang="fi-FI" sz="5400" dirty="0" err="1"/>
              <a:t>was</a:t>
            </a:r>
            <a:r>
              <a:rPr lang="fi-FI" sz="5400" dirty="0"/>
              <a:t> on </a:t>
            </a:r>
            <a:r>
              <a:rPr lang="fi-FI" sz="5400" dirty="0" err="1"/>
              <a:t>sale</a:t>
            </a:r>
            <a:r>
              <a:rPr lang="fi-FI" sz="5400" dirty="0"/>
              <a:t>. 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It’s</a:t>
            </a:r>
            <a:r>
              <a:rPr lang="fi-FI" sz="5400" dirty="0"/>
              <a:t> </a:t>
            </a:r>
            <a:r>
              <a:rPr lang="fi-FI" sz="5400" dirty="0" err="1"/>
              <a:t>too</a:t>
            </a:r>
            <a:r>
              <a:rPr lang="fi-FI" sz="5400" dirty="0"/>
              <a:t> </a:t>
            </a:r>
            <a:r>
              <a:rPr lang="fi-FI" sz="5400" dirty="0" err="1"/>
              <a:t>warm</a:t>
            </a:r>
            <a:r>
              <a:rPr lang="fi-FI" sz="5400" dirty="0"/>
              <a:t> </a:t>
            </a:r>
            <a:r>
              <a:rPr lang="fi-FI" sz="5400" dirty="0" err="1"/>
              <a:t>here</a:t>
            </a:r>
            <a:r>
              <a:rPr lang="fi-FI" sz="5400" dirty="0"/>
              <a:t>, </a:t>
            </a:r>
            <a:r>
              <a:rPr lang="fi-FI" sz="5400" dirty="0" err="1"/>
              <a:t>can</a:t>
            </a:r>
            <a:r>
              <a:rPr lang="fi-FI" sz="5400" dirty="0"/>
              <a:t> </a:t>
            </a:r>
            <a:r>
              <a:rPr lang="fi-FI" sz="5400" dirty="0" err="1"/>
              <a:t>you</a:t>
            </a:r>
            <a:r>
              <a:rPr lang="fi-FI" sz="5400" dirty="0"/>
              <a:t> open </a:t>
            </a:r>
            <a:r>
              <a:rPr lang="fi-FI" sz="5400" b="1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window</a:t>
            </a:r>
            <a:r>
              <a:rPr lang="fi-FI" sz="5400" dirty="0"/>
              <a:t>, </a:t>
            </a:r>
            <a:r>
              <a:rPr lang="fi-FI" sz="5400" dirty="0" err="1"/>
              <a:t>please</a:t>
            </a:r>
            <a:r>
              <a:rPr lang="fi-FI" sz="5400" dirty="0"/>
              <a:t>?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b="1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sun</a:t>
            </a:r>
            <a:r>
              <a:rPr lang="fi-FI" sz="5400" dirty="0"/>
              <a:t> </a:t>
            </a:r>
            <a:r>
              <a:rPr lang="fi-FI" sz="5400" dirty="0" err="1"/>
              <a:t>rises</a:t>
            </a:r>
            <a:r>
              <a:rPr lang="fi-FI" sz="5400" dirty="0"/>
              <a:t> </a:t>
            </a:r>
            <a:r>
              <a:rPr lang="fi-FI" sz="5400" dirty="0" err="1"/>
              <a:t>late</a:t>
            </a:r>
            <a:r>
              <a:rPr lang="fi-FI" sz="5400" dirty="0"/>
              <a:t> </a:t>
            </a:r>
            <a:r>
              <a:rPr lang="fi-FI" sz="5400" dirty="0" err="1"/>
              <a:t>this</a:t>
            </a:r>
            <a:r>
              <a:rPr lang="fi-FI" sz="5400" dirty="0"/>
              <a:t> </a:t>
            </a:r>
            <a:r>
              <a:rPr lang="fi-FI" sz="5400" dirty="0" err="1"/>
              <a:t>time</a:t>
            </a:r>
            <a:r>
              <a:rPr lang="fi-FI" sz="5400" dirty="0"/>
              <a:t> of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year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b="1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men</a:t>
            </a:r>
            <a:r>
              <a:rPr lang="fi-FI" sz="5400" dirty="0"/>
              <a:t> </a:t>
            </a:r>
            <a:r>
              <a:rPr lang="fi-FI" sz="5400" dirty="0" err="1"/>
              <a:t>sitting</a:t>
            </a:r>
            <a:r>
              <a:rPr lang="fi-FI" sz="5400" dirty="0"/>
              <a:t> in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car</a:t>
            </a:r>
            <a:r>
              <a:rPr lang="fi-FI" sz="5400" dirty="0"/>
              <a:t> </a:t>
            </a:r>
            <a:r>
              <a:rPr lang="fi-FI" sz="5400" dirty="0" err="1"/>
              <a:t>looked</a:t>
            </a:r>
            <a:r>
              <a:rPr lang="fi-FI" sz="5400" dirty="0"/>
              <a:t> </a:t>
            </a:r>
            <a:r>
              <a:rPr lang="fi-FI" sz="5400" dirty="0" err="1"/>
              <a:t>suspicious</a:t>
            </a:r>
            <a:r>
              <a:rPr lang="fi-FI" sz="5400" dirty="0"/>
              <a:t>. 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What’s</a:t>
            </a:r>
            <a:r>
              <a:rPr lang="fi-FI" sz="5400" dirty="0"/>
              <a:t> </a:t>
            </a:r>
            <a:r>
              <a:rPr lang="fi-FI" sz="5400" b="1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name</a:t>
            </a:r>
            <a:r>
              <a:rPr lang="fi-FI" sz="5400" dirty="0"/>
              <a:t> of </a:t>
            </a:r>
            <a:r>
              <a:rPr lang="fi-FI" sz="5400" b="1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book</a:t>
            </a:r>
            <a:r>
              <a:rPr lang="fi-FI" sz="5400" dirty="0"/>
              <a:t> </a:t>
            </a:r>
            <a:r>
              <a:rPr lang="fi-FI" sz="5400" dirty="0" err="1"/>
              <a:t>that</a:t>
            </a:r>
            <a:r>
              <a:rPr lang="fi-FI" sz="5400" dirty="0"/>
              <a:t> </a:t>
            </a:r>
            <a:r>
              <a:rPr lang="fi-FI" sz="5400" dirty="0" err="1"/>
              <a:t>you’re</a:t>
            </a:r>
            <a:r>
              <a:rPr lang="fi-FI" sz="5400" dirty="0"/>
              <a:t> </a:t>
            </a:r>
            <a:r>
              <a:rPr lang="fi-FI" sz="5400" dirty="0" err="1"/>
              <a:t>reading</a:t>
            </a:r>
            <a:r>
              <a:rPr lang="fi-FI" sz="5400" dirty="0"/>
              <a:t>? </a:t>
            </a:r>
            <a:endParaRPr sz="5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c3a49ff7da_0_5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Määräinen artikkeli </a:t>
            </a:r>
            <a:r>
              <a:rPr lang="fi-FI" b="1" dirty="0" err="1"/>
              <a:t>the</a:t>
            </a:r>
            <a:endParaRPr b="1" dirty="0"/>
          </a:p>
        </p:txBody>
      </p:sp>
      <p:sp>
        <p:nvSpPr>
          <p:cNvPr id="149" name="Google Shape;149;gc3a49ff7da_0_5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150" name="Google Shape;150;gc3a49ff7da_0_5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51" name="Google Shape;151;gc3a49ff7da_0_57"/>
          <p:cNvSpPr txBox="1">
            <a:spLocks noGrp="1"/>
          </p:cNvSpPr>
          <p:nvPr>
            <p:ph type="body" idx="1"/>
          </p:nvPr>
        </p:nvSpPr>
        <p:spPr>
          <a:xfrm>
            <a:off x="1676400" y="288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I </a:t>
            </a:r>
            <a:r>
              <a:rPr lang="fi-FI" sz="5400" dirty="0" err="1"/>
              <a:t>bought</a:t>
            </a:r>
            <a:r>
              <a:rPr lang="fi-FI" sz="5400" dirty="0"/>
              <a:t> a </a:t>
            </a:r>
            <a:r>
              <a:rPr lang="fi-FI" sz="5400" dirty="0" err="1"/>
              <a:t>new</a:t>
            </a:r>
            <a:r>
              <a:rPr lang="fi-FI" sz="5400" dirty="0"/>
              <a:t> </a:t>
            </a:r>
            <a:r>
              <a:rPr lang="fi-FI" sz="5400" dirty="0" err="1"/>
              <a:t>shirt</a:t>
            </a:r>
            <a:r>
              <a:rPr lang="fi-FI" sz="5400" dirty="0"/>
              <a:t>. </a:t>
            </a:r>
            <a:r>
              <a:rPr lang="fi-FI" sz="5400" b="1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shirt</a:t>
            </a:r>
            <a:r>
              <a:rPr lang="fi-FI" sz="5400" dirty="0"/>
              <a:t> </a:t>
            </a:r>
            <a:r>
              <a:rPr lang="fi-FI" sz="5400" dirty="0" err="1"/>
              <a:t>was</a:t>
            </a:r>
            <a:r>
              <a:rPr lang="fi-FI" sz="5400" dirty="0"/>
              <a:t> on </a:t>
            </a:r>
            <a:r>
              <a:rPr lang="fi-FI" sz="5400" dirty="0" err="1"/>
              <a:t>sale</a:t>
            </a:r>
            <a:r>
              <a:rPr lang="fi-FI" sz="5400" dirty="0"/>
              <a:t>. </a:t>
            </a:r>
            <a:endParaRPr sz="5400"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Asia on mainittu jo aiemmin.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It’s</a:t>
            </a:r>
            <a:r>
              <a:rPr lang="fi-FI" sz="5400" dirty="0"/>
              <a:t> </a:t>
            </a:r>
            <a:r>
              <a:rPr lang="fi-FI" sz="5400" dirty="0" err="1"/>
              <a:t>too</a:t>
            </a:r>
            <a:r>
              <a:rPr lang="fi-FI" sz="5400" dirty="0"/>
              <a:t> </a:t>
            </a:r>
            <a:r>
              <a:rPr lang="fi-FI" sz="5400" dirty="0" err="1"/>
              <a:t>warm</a:t>
            </a:r>
            <a:r>
              <a:rPr lang="fi-FI" sz="5400" dirty="0"/>
              <a:t> </a:t>
            </a:r>
            <a:r>
              <a:rPr lang="fi-FI" sz="5400" dirty="0" err="1"/>
              <a:t>here</a:t>
            </a:r>
            <a:r>
              <a:rPr lang="fi-FI" sz="5400" dirty="0"/>
              <a:t>, </a:t>
            </a:r>
            <a:r>
              <a:rPr lang="fi-FI" sz="5400" dirty="0" err="1"/>
              <a:t>can</a:t>
            </a:r>
            <a:r>
              <a:rPr lang="fi-FI" sz="5400" dirty="0"/>
              <a:t> </a:t>
            </a:r>
            <a:r>
              <a:rPr lang="fi-FI" sz="5400" dirty="0" err="1"/>
              <a:t>you</a:t>
            </a:r>
            <a:r>
              <a:rPr lang="fi-FI" sz="5400" dirty="0"/>
              <a:t> open </a:t>
            </a:r>
            <a:r>
              <a:rPr lang="fi-FI" sz="5400" b="1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window</a:t>
            </a:r>
            <a:r>
              <a:rPr lang="fi-FI" sz="5400" dirty="0"/>
              <a:t>, </a:t>
            </a:r>
            <a:r>
              <a:rPr lang="fi-FI" sz="5400" dirty="0" err="1"/>
              <a:t>please</a:t>
            </a:r>
            <a:r>
              <a:rPr lang="fi-FI" sz="5400" dirty="0"/>
              <a:t>?</a:t>
            </a:r>
            <a:endParaRPr sz="5400"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Asia on tilanteessa tunnettu vaikka sitä ei ole mainittu aiemmin</a:t>
            </a:r>
            <a:r>
              <a:rPr lang="fi-FI" sz="5400" dirty="0"/>
              <a:t>. 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b="1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sun</a:t>
            </a:r>
            <a:r>
              <a:rPr lang="fi-FI" sz="5400" dirty="0"/>
              <a:t> </a:t>
            </a:r>
            <a:r>
              <a:rPr lang="fi-FI" sz="5400" dirty="0" err="1"/>
              <a:t>rises</a:t>
            </a:r>
            <a:r>
              <a:rPr lang="fi-FI" sz="5400" dirty="0"/>
              <a:t> </a:t>
            </a:r>
            <a:r>
              <a:rPr lang="fi-FI" sz="5400" dirty="0" err="1"/>
              <a:t>late</a:t>
            </a:r>
            <a:r>
              <a:rPr lang="fi-FI" sz="5400" dirty="0"/>
              <a:t> </a:t>
            </a:r>
            <a:r>
              <a:rPr lang="fi-FI" sz="5400" dirty="0" err="1"/>
              <a:t>this</a:t>
            </a:r>
            <a:r>
              <a:rPr lang="fi-FI" sz="5400" dirty="0"/>
              <a:t> </a:t>
            </a:r>
            <a:r>
              <a:rPr lang="fi-FI" sz="5400" dirty="0" err="1"/>
              <a:t>time</a:t>
            </a:r>
            <a:r>
              <a:rPr lang="fi-FI" sz="5400" dirty="0"/>
              <a:t> of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year</a:t>
            </a:r>
            <a:r>
              <a:rPr lang="fi-FI" sz="5400" dirty="0"/>
              <a:t>.</a:t>
            </a:r>
            <a:endParaRPr sz="5400"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Asia on ainoa lajissaan. 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b="1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men</a:t>
            </a:r>
            <a:r>
              <a:rPr lang="fi-FI" sz="5400" dirty="0"/>
              <a:t> </a:t>
            </a:r>
            <a:r>
              <a:rPr lang="fi-FI" sz="5400" dirty="0" err="1"/>
              <a:t>sitting</a:t>
            </a:r>
            <a:r>
              <a:rPr lang="fi-FI" sz="5400" dirty="0"/>
              <a:t> in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car</a:t>
            </a:r>
            <a:r>
              <a:rPr lang="fi-FI" sz="5400" dirty="0"/>
              <a:t> </a:t>
            </a:r>
            <a:r>
              <a:rPr lang="fi-FI" sz="5400" dirty="0" err="1"/>
              <a:t>looked</a:t>
            </a:r>
            <a:r>
              <a:rPr lang="fi-FI" sz="5400" dirty="0"/>
              <a:t> </a:t>
            </a:r>
            <a:r>
              <a:rPr lang="fi-FI" sz="5400" dirty="0" err="1"/>
              <a:t>suspicious</a:t>
            </a:r>
            <a:r>
              <a:rPr lang="fi-FI" sz="5400" dirty="0"/>
              <a:t>. 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What’s</a:t>
            </a:r>
            <a:r>
              <a:rPr lang="fi-FI" sz="5400" dirty="0"/>
              <a:t> </a:t>
            </a:r>
            <a:r>
              <a:rPr lang="fi-FI" sz="5400" b="1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name</a:t>
            </a:r>
            <a:r>
              <a:rPr lang="fi-FI" sz="5400" dirty="0"/>
              <a:t> of </a:t>
            </a:r>
            <a:r>
              <a:rPr lang="fi-FI" sz="5400" b="1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book</a:t>
            </a:r>
            <a:r>
              <a:rPr lang="fi-FI" sz="5400" dirty="0"/>
              <a:t> </a:t>
            </a:r>
            <a:r>
              <a:rPr lang="fi-FI" sz="5400" dirty="0" err="1"/>
              <a:t>that</a:t>
            </a:r>
            <a:r>
              <a:rPr lang="fi-FI" sz="5400" dirty="0"/>
              <a:t> </a:t>
            </a:r>
            <a:r>
              <a:rPr lang="fi-FI" sz="5400" dirty="0" err="1"/>
              <a:t>you’re</a:t>
            </a:r>
            <a:r>
              <a:rPr lang="fi-FI" sz="5400" dirty="0"/>
              <a:t> </a:t>
            </a:r>
            <a:r>
              <a:rPr lang="fi-FI" sz="5400" dirty="0" err="1"/>
              <a:t>reading</a:t>
            </a:r>
            <a:r>
              <a:rPr lang="fi-FI" sz="5400" dirty="0"/>
              <a:t>? </a:t>
            </a:r>
            <a:endParaRPr sz="5400"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Asiaa määrittää lauseenvastike,</a:t>
            </a:r>
            <a:r>
              <a:rPr lang="fi-FI" sz="5400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7"/>
                  </a:ext>
                </a:extLst>
              </a:rPr>
              <a:t> of-</a:t>
            </a:r>
            <a:r>
              <a:rPr lang="fi-FI" sz="5400" dirty="0">
                <a:solidFill>
                  <a:schemeClr val="bg2"/>
                </a:solidFill>
              </a:rPr>
              <a:t>rakenne tai relatiivilause. </a:t>
            </a:r>
            <a:endParaRPr sz="54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7E5B3B0-5147-4D13-9613-6833C946C5B4}"/>
</file>

<file path=customXml/itemProps2.xml><?xml version="1.0" encoding="utf-8"?>
<ds:datastoreItem xmlns:ds="http://schemas.openxmlformats.org/officeDocument/2006/customXml" ds:itemID="{14C2CB84-DD39-4B7A-AE41-836D99DD330E}"/>
</file>

<file path=customXml/itemProps3.xml><?xml version="1.0" encoding="utf-8"?>
<ds:datastoreItem xmlns:ds="http://schemas.openxmlformats.org/officeDocument/2006/customXml" ds:itemID="{A6397A94-B9A4-4F81-9F74-9D9F0090E30D}"/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1599</Words>
  <Application>Microsoft Office PowerPoint</Application>
  <PresentationFormat>Mukautettu</PresentationFormat>
  <Paragraphs>185</Paragraphs>
  <Slides>18</Slides>
  <Notes>18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Office-teema</vt:lpstr>
      <vt:lpstr>Artikkelit yleisnimien kanssa</vt:lpstr>
      <vt:lpstr>Artikkelit – Perustapaukset</vt:lpstr>
      <vt:lpstr>Epämääräinen artikkeli a/an</vt:lpstr>
      <vt:lpstr>Epämääräinen artikkeli a/an</vt:lpstr>
      <vt:lpstr>Epämääräinen artikkeli – Muita tapauksia </vt:lpstr>
      <vt:lpstr>Practise. Add a or an. </vt:lpstr>
      <vt:lpstr>Practise. Add a or an. </vt:lpstr>
      <vt:lpstr>Määräinen artikkeli the</vt:lpstr>
      <vt:lpstr>Määräinen artikkeli the</vt:lpstr>
      <vt:lpstr>Määräinen artikkeli the – Muita tapauksia</vt:lpstr>
      <vt:lpstr>Määräinen artikkeli the – Muita tapauksia</vt:lpstr>
      <vt:lpstr>Määräinen artikkeli the – Muita tapauksia</vt:lpstr>
      <vt:lpstr>Ei artikkelia</vt:lpstr>
      <vt:lpstr>Ei artikkelia</vt:lpstr>
      <vt:lpstr>Ei artikkelia</vt:lpstr>
      <vt:lpstr>Ei artikkelia – Muita tapauksia</vt:lpstr>
      <vt:lpstr>Practise. Add a, an, the or -.  </vt:lpstr>
      <vt:lpstr>Practise. Add a, an, the or -.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Artikkelit yleisnimien kanssa</dc:title>
  <dc:creator>Väänänen Anna</dc:creator>
  <cp:lastModifiedBy>Paavilainen Laura</cp:lastModifiedBy>
  <cp:revision>12</cp:revision>
  <dcterms:created xsi:type="dcterms:W3CDTF">2020-05-05T09:10:38Z</dcterms:created>
  <dcterms:modified xsi:type="dcterms:W3CDTF">2022-08-16T09:44:39Z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