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</p:sldMasterIdLst>
  <p:notesMasterIdLst>
    <p:notesMasterId r:id="rId15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g1AbX0S2CEJ6eYjlgVth5qd7gXZ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9073AB-1DEF-4428-9635-E302FC79A248}" v="3" dt="2022-02-07T12:04:37.3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68"/>
    <p:restoredTop sz="94650"/>
  </p:normalViewPr>
  <p:slideViewPr>
    <p:cSldViewPr snapToGrid="0" snapToObjects="1">
      <p:cViewPr varScale="1">
        <p:scale>
          <a:sx n="31" d="100"/>
          <a:sy n="31" d="100"/>
        </p:scale>
        <p:origin x="7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itaniemi Siiri" userId="b613e59b-4dc0-4e7d-a5d7-ab492795c13c" providerId="ADAL" clId="{9E9073AB-1DEF-4428-9635-E302FC79A248}"/>
    <pc:docChg chg="modSld">
      <pc:chgData name="Seitaniemi Siiri" userId="b613e59b-4dc0-4e7d-a5d7-ab492795c13c" providerId="ADAL" clId="{9E9073AB-1DEF-4428-9635-E302FC79A248}" dt="2022-02-07T12:04:37.330" v="2" actId="20577"/>
      <pc:docMkLst>
        <pc:docMk/>
      </pc:docMkLst>
      <pc:sldChg chg="modSp">
        <pc:chgData name="Seitaniemi Siiri" userId="b613e59b-4dc0-4e7d-a5d7-ab492795c13c" providerId="ADAL" clId="{9E9073AB-1DEF-4428-9635-E302FC79A248}" dt="2022-02-07T12:04:37.330" v="2" actId="20577"/>
        <pc:sldMkLst>
          <pc:docMk/>
          <pc:sldMk cId="0" sldId="261"/>
        </pc:sldMkLst>
        <pc:spChg chg="mod">
          <ac:chgData name="Seitaniemi Siiri" userId="b613e59b-4dc0-4e7d-a5d7-ab492795c13c" providerId="ADAL" clId="{9E9073AB-1DEF-4428-9635-E302FC79A248}" dt="2022-02-07T12:04:37.330" v="2" actId="20577"/>
          <ac:spMkLst>
            <pc:docMk/>
            <pc:sldMk cId="0" sldId="261"/>
            <ac:spMk id="13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b2a0ff99a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gb2a0ff99a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e7bea78192_2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e7bea78192_2_4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ge7bea78192_2_4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b2a0ff99a7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gb2a0ff99a7_0_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gb2a0ff99a7_0_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b1764148f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gb1764148fc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9" name="Google Shape;99;gb1764148fc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e7bea78192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e7bea78192_2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ge7bea78192_2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e7b03a19c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e7b03a19ce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ge7b03a19ce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e7bea78192_2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e7bea78192_2_1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ge7bea78192_2_1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e7bea78192_2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e7bea78192_2_2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ge7bea78192_2_2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e7bea78192_2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e7bea78192_2_3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ge7bea78192_2_3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d89621307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4" name="Google Shape;164;gd89621307e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5" name="Google Shape;165;gd89621307e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Arial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Arial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Arial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Arial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31" name="Google Shape;31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2" name="Google Shape;32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3" name="Google Shape;33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fi-FI"/>
              <a:t>New Insights Module 4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b2a0ff99a7_0_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Arial"/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Ajan prepositiot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6" name="Google Shape;86;gb2a0ff99a7_0_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Module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4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Grammar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7" name="Google Shape;87;gb2a0ff99a7_0_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Arial"/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New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Insights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e7bea78192_2_4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Practise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6" name="Google Shape;176;ge7bea78192_2_4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Oletko valmis lähtemään tunnissa?</a:t>
            </a:r>
            <a:endParaRPr sz="5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8"/>
                  </a:ext>
                </a:extLst>
              </a:rPr>
              <a:t>		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8"/>
                  </a:ext>
                </a:extLst>
              </a:rPr>
              <a:t>Will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8"/>
                  </a:ext>
                </a:extLst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8"/>
                  </a:ext>
                </a:extLst>
              </a:rPr>
              <a:t>you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8"/>
                  </a:ext>
                </a:extLst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8"/>
                  </a:ext>
                </a:extLst>
              </a:rPr>
              <a:t>be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ready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leave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an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hour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 Viime viikolla meillä ei ollut niin paljon tehtävää kuin ensi viikolla.</a:t>
            </a:r>
            <a:endParaRPr sz="5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Last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week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didn't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have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as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much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as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next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week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7. Odotan sinua kolmeen asti.</a:t>
            </a:r>
            <a:endParaRPr sz="5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I'll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wait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until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till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three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o'clock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8. Lähdemme takaisin viiteen mennessä.</a:t>
            </a:r>
            <a:endParaRPr sz="5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We'll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back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five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o'clock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).	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5394DA76-98DC-A045-BB4C-B0B2DC03F7C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4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b2a0ff99a7_0_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At, on, in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Google Shape;94;gb2a0ff99a7_0_6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048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Tavallisia ajan prepositioita ovat </a:t>
            </a:r>
            <a:r>
              <a:rPr lang="fi-FI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at, on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ja</a:t>
            </a:r>
            <a:r>
              <a:rPr lang="fi-FI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Lisäksi on ajanilmauksia, joissa prepositiota ei käytetä lainkaan.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Prepositioita on parasta opetella vähitellen samalla kun 	opiskelee sanastoakin.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Tässäkin asiassa harjoitus auttaa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</a:ext>
                </a:extLst>
              </a:rPr>
              <a:t>.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2C310F2C-C90D-C545-88D4-32EC8F01C11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4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b1764148fc_0_0"/>
          <p:cNvSpPr txBox="1">
            <a:spLocks noGrp="1"/>
          </p:cNvSpPr>
          <p:nvPr>
            <p:ph type="title"/>
          </p:nvPr>
        </p:nvSpPr>
        <p:spPr>
          <a:xfrm>
            <a:off x="1677600" y="730800"/>
            <a:ext cx="21031200" cy="26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At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" name="Google Shape;102;gb1764148fc_0_0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900" cy="658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lesson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started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at 8.15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bus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leaves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 at 12.30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woke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up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at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dawn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like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watching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horror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movies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at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night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got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there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at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last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minute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b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lvl="0" indent="-5715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Tarkkaa aikaa tai tiettyä hetkeä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.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3" name="Google Shape;103;gb1764148fc_0_0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900" cy="658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I got my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driver's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license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at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eighteen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At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seventeen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are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allowed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vote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They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got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married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 at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age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twenty-six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lvl="0" indent="-5715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Ikää.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4" name="Google Shape;104;gb1764148fc_0_0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500" cy="9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800"/>
              <a:buNone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Mitä aikaa nämä ilmaisevat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?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5" name="Google Shape;105;gb1764148fc_0_0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200" cy="9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800"/>
              <a:buNone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Mitä aikaa nämä ilmaisevat?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194F800E-351D-6944-BBBD-27B8DC8FB4C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4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e7bea78192_2_0"/>
          <p:cNvSpPr txBox="1">
            <a:spLocks noGrp="1"/>
          </p:cNvSpPr>
          <p:nvPr>
            <p:ph type="title"/>
          </p:nvPr>
        </p:nvSpPr>
        <p:spPr>
          <a:xfrm>
            <a:off x="1677600" y="730800"/>
            <a:ext cx="21031200" cy="26496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At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3" name="Google Shape;113;ge7bea78192_2_0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900" cy="6585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At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Christmas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always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have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turkey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Where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did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go 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at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Easter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At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Midsumme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weather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rainy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20700" lvl="0" indent="-5715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Juhlapyhiä.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4" name="Google Shape;114;ge7bea78192_2_0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900" cy="6585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need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pay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these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bills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at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beginning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month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At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end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year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always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look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forward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New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Year's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celebration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Life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different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at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beginning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21st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century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There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wasn't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much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talk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climate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change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at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turn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b="1" dirty="0" err="1">
                <a:latin typeface="Calibri" panose="020F0502020204030204" pitchFamily="34" charset="0"/>
                <a:cs typeface="Calibri" panose="020F0502020204030204" pitchFamily="34" charset="0"/>
              </a:rPr>
              <a:t>century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lvl="0" indent="-5715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Tietyn ajanjakson alkua tai loppua ja ilmauksessa on mukana </a:t>
            </a:r>
            <a:r>
              <a:rPr lang="fi-FI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Google Shape;115;ge7bea78192_2_0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500" cy="9975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Mitä aikaa nämä ilmaisevat?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6" name="Google Shape;116;ge7bea78192_2_0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200" cy="9975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Mitä aikaa nämä ilmaisevat?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EB349220-BA1F-0E45-9BCC-1CC035394CF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4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e7b03a19ce_0_0"/>
          <p:cNvSpPr txBox="1">
            <a:spLocks noGrp="1"/>
          </p:cNvSpPr>
          <p:nvPr>
            <p:ph type="title"/>
          </p:nvPr>
        </p:nvSpPr>
        <p:spPr>
          <a:xfrm>
            <a:off x="1677600" y="730800"/>
            <a:ext cx="21031200" cy="26496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On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4" name="Google Shape;124;ge7b03a19ce_0_0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900" cy="6585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My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brother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born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on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 28th of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April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usually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go out for pizza 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on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Fridays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On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first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day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school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always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make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good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promises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myself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20700" lvl="0" indent="-5715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Viikonpäiviä ja päivämääriä.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5" name="Google Shape;125;ge7b03a19ce_0_0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900" cy="942115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55000" lnSpcReduction="20000"/>
          </a:bodyPr>
          <a:lstStyle/>
          <a:p>
            <a:pPr marL="0" lvl="0" indent="0" algn="l" rtl="0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9800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i-FI" sz="9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9800" dirty="0" err="1">
                <a:latin typeface="Calibri" panose="020F0502020204030204" pitchFamily="34" charset="0"/>
                <a:cs typeface="Calibri" panose="020F0502020204030204" pitchFamily="34" charset="0"/>
              </a:rPr>
              <a:t>woke</a:t>
            </a:r>
            <a:r>
              <a:rPr lang="fi-FI" sz="9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9800" dirty="0" err="1">
                <a:latin typeface="Calibri" panose="020F0502020204030204" pitchFamily="34" charset="0"/>
                <a:cs typeface="Calibri" panose="020F0502020204030204" pitchFamily="34" charset="0"/>
              </a:rPr>
              <a:t>up</a:t>
            </a:r>
            <a:r>
              <a:rPr lang="fi-FI" sz="9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9800" dirty="0" err="1">
                <a:latin typeface="Calibri" panose="020F0502020204030204" pitchFamily="34" charset="0"/>
                <a:cs typeface="Calibri" panose="020F0502020204030204" pitchFamily="34" charset="0"/>
              </a:rPr>
              <a:t>early</a:t>
            </a:r>
            <a:r>
              <a:rPr lang="fi-FI" sz="9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9800" b="1" dirty="0">
                <a:latin typeface="Calibri" panose="020F0502020204030204" pitchFamily="34" charset="0"/>
                <a:cs typeface="Calibri" panose="020F0502020204030204" pitchFamily="34" charset="0"/>
              </a:rPr>
              <a:t>on </a:t>
            </a:r>
            <a:r>
              <a:rPr lang="fi-FI" sz="9800" b="1" dirty="0" err="1">
                <a:latin typeface="Calibri" panose="020F0502020204030204" pitchFamily="34" charset="0"/>
                <a:cs typeface="Calibri" panose="020F0502020204030204" pitchFamily="34" charset="0"/>
              </a:rPr>
              <a:t>Monday</a:t>
            </a:r>
            <a:r>
              <a:rPr lang="fi-FI" sz="9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9800" b="1" dirty="0" err="1">
                <a:latin typeface="Calibri" panose="020F0502020204030204" pitchFamily="34" charset="0"/>
                <a:cs typeface="Calibri" panose="020F0502020204030204" pitchFamily="34" charset="0"/>
              </a:rPr>
              <a:t>morning</a:t>
            </a:r>
            <a:r>
              <a:rPr lang="fi-FI" sz="9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9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9800" b="1" dirty="0">
                <a:latin typeface="Calibri" panose="020F0502020204030204" pitchFamily="34" charset="0"/>
                <a:cs typeface="Calibri" panose="020F0502020204030204" pitchFamily="34" charset="0"/>
              </a:rPr>
              <a:t>On </a:t>
            </a:r>
            <a:r>
              <a:rPr lang="fi-FI" sz="9800" b="1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9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9800" b="1" dirty="0" err="1">
                <a:latin typeface="Calibri" panose="020F0502020204030204" pitchFamily="34" charset="0"/>
                <a:cs typeface="Calibri" panose="020F0502020204030204" pitchFamily="34" charset="0"/>
              </a:rPr>
              <a:t>evening</a:t>
            </a:r>
            <a:r>
              <a:rPr lang="fi-FI" sz="9800" b="1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9800" b="1" dirty="0" err="1"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fi-FI" sz="9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9800" b="1" dirty="0" err="1">
                <a:latin typeface="Calibri" panose="020F0502020204030204" pitchFamily="34" charset="0"/>
                <a:cs typeface="Calibri" panose="020F0502020204030204" pitchFamily="34" charset="0"/>
              </a:rPr>
              <a:t>day</a:t>
            </a:r>
            <a:r>
              <a:rPr lang="fi-FI" sz="9800" dirty="0"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fi-FI" sz="9800" dirty="0" err="1">
                <a:latin typeface="Calibri" panose="020F0502020204030204" pitchFamily="34" charset="0"/>
                <a:cs typeface="Calibri" panose="020F0502020204030204" pitchFamily="34" charset="0"/>
              </a:rPr>
              <a:t>didn't</a:t>
            </a:r>
            <a:r>
              <a:rPr lang="fi-FI" sz="9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9800" dirty="0" err="1">
                <a:latin typeface="Calibri" panose="020F0502020204030204" pitchFamily="34" charset="0"/>
                <a:cs typeface="Calibri" panose="020F0502020204030204" pitchFamily="34" charset="0"/>
              </a:rPr>
              <a:t>feel</a:t>
            </a:r>
            <a:r>
              <a:rPr lang="fi-FI" sz="9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9800" dirty="0" err="1">
                <a:latin typeface="Calibri" panose="020F0502020204030204" pitchFamily="34" charset="0"/>
                <a:cs typeface="Calibri" panose="020F0502020204030204" pitchFamily="34" charset="0"/>
              </a:rPr>
              <a:t>like</a:t>
            </a:r>
            <a:r>
              <a:rPr lang="fi-FI" sz="9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9800" dirty="0" err="1">
                <a:latin typeface="Calibri" panose="020F0502020204030204" pitchFamily="34" charset="0"/>
                <a:cs typeface="Calibri" panose="020F0502020204030204" pitchFamily="34" charset="0"/>
              </a:rPr>
              <a:t>doing</a:t>
            </a:r>
            <a:r>
              <a:rPr lang="fi-FI" sz="9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9800" dirty="0" err="1">
                <a:latin typeface="Calibri" panose="020F0502020204030204" pitchFamily="34" charset="0"/>
                <a:cs typeface="Calibri" panose="020F0502020204030204" pitchFamily="34" charset="0"/>
              </a:rPr>
              <a:t>anything</a:t>
            </a:r>
            <a:r>
              <a:rPr lang="fi-FI" sz="9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br>
              <a:rPr lang="fi-FI" sz="9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fi-FI" sz="9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sz="9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i-FI" sz="9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Tietyn päivän osaa. Vrt. i</a:t>
            </a:r>
            <a:r>
              <a:rPr lang="fi-FI" sz="98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fi-FI" sz="98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98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98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morning</a:t>
            </a:r>
            <a:r>
              <a:rPr lang="fi-FI" sz="98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9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 </a:t>
            </a:r>
            <a:r>
              <a:rPr lang="fi-FI" sz="98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 </a:t>
            </a:r>
            <a:r>
              <a:rPr lang="fi-FI" sz="98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Monday</a:t>
            </a:r>
            <a:r>
              <a:rPr lang="fi-FI" sz="98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98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morning</a:t>
            </a:r>
            <a:r>
              <a:rPr lang="fi-FI" sz="9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:lc="http://schemas.openxmlformats.org/drawingml/2006/lockedCanvas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.</a:t>
            </a:r>
            <a:endParaRPr lang="fi-FI" sz="9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6" name="Google Shape;126;ge7b03a19ce_0_0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500" cy="9975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Mitä aikaa nämä ilmaisevat?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7" name="Google Shape;127;ge7b03a19ce_0_0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200" cy="9975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Mitä aikaa nämä ilmaisevat?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E7A119DB-C867-784C-91C5-247B4710D70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4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e7bea78192_2_10"/>
          <p:cNvSpPr txBox="1">
            <a:spLocks noGrp="1"/>
          </p:cNvSpPr>
          <p:nvPr>
            <p:ph type="title"/>
          </p:nvPr>
        </p:nvSpPr>
        <p:spPr>
          <a:xfrm>
            <a:off x="1677600" y="730800"/>
            <a:ext cx="21031200" cy="26496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5" name="Google Shape;135;ge7bea78192_2_10"/>
          <p:cNvSpPr txBox="1">
            <a:spLocks noGrp="1"/>
          </p:cNvSpPr>
          <p:nvPr>
            <p:ph type="body" idx="1"/>
          </p:nvPr>
        </p:nvSpPr>
        <p:spPr>
          <a:xfrm>
            <a:off x="772971" y="4437887"/>
            <a:ext cx="11817740" cy="7817611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T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he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weather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is at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its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coldest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January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 90s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still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bought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cds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Nothing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beats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swimming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in a lake 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in summer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Great Depression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took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place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 20th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century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It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started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late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 1920s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continued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fi-FI" sz="4800" b="1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4800" b="1">
                <a:latin typeface="Calibri" panose="020F0502020204030204" pitchFamily="34" charset="0"/>
                <a:cs typeface="Calibri" panose="020F0502020204030204" pitchFamily="34" charset="0"/>
              </a:rPr>
              <a:t> mid-1930s</a:t>
            </a:r>
            <a:r>
              <a:rPr lang="fi-FI" sz="48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lasted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late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 1930s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too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20700" lvl="0" indent="-5715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Päivää pidempää ajanjaksoa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5"/>
                  </a:ext>
                </a:extLst>
              </a:rPr>
              <a:t>.</a:t>
            </a:r>
            <a:endParaRPr sz="4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6" name="Google Shape;136;ge7bea78192_2_10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900" cy="821799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Let's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leave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bright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early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morning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lunch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late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afternoon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They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have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date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evening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tend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study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hard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daytime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then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study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night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time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lvl="0" indent="-5715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Vuorokaudenaikaa. Huomaa kuitenkin tarkat hetket: </a:t>
            </a:r>
            <a:r>
              <a:rPr lang="fi-FI" sz="48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 </a:t>
            </a:r>
            <a:r>
              <a:rPr lang="fi-FI" sz="48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dawn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fi-FI" sz="48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at </a:t>
            </a:r>
            <a:r>
              <a:rPr lang="fi-FI" sz="48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noon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48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 </a:t>
            </a:r>
            <a:r>
              <a:rPr lang="fi-FI" sz="48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night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jne.</a:t>
            </a:r>
            <a:endParaRPr sz="4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7" name="Google Shape;137;ge7bea78192_2_10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500" cy="9975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Mitä aikaa nämä ilmaisevat?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8" name="Google Shape;138;ge7bea78192_2_10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200" cy="9975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Mitä aikaa nämä ilmaisevat?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E2835ED8-8393-4347-A001-8A44A9AEEA6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4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e7bea78192_2_20"/>
          <p:cNvSpPr txBox="1">
            <a:spLocks noGrp="1"/>
          </p:cNvSpPr>
          <p:nvPr>
            <p:ph type="title"/>
          </p:nvPr>
        </p:nvSpPr>
        <p:spPr>
          <a:xfrm>
            <a:off x="1677600" y="730800"/>
            <a:ext cx="21031200" cy="26496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6" name="Google Shape;146;ge7bea78192_2_20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900" cy="6585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I'll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ready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 in a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minute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Sue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finished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test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in a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flash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Go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ahead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I'll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come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along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in a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while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20700" lvl="0" indent="-5715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Jossakin ajassa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6"/>
                  </a:ext>
                </a:extLst>
              </a:rPr>
              <a:t>.</a:t>
            </a:r>
            <a:endParaRPr sz="4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7" name="Google Shape;147;ge7bea78192_2_20"/>
          <p:cNvSpPr txBox="1">
            <a:spLocks noGrp="1"/>
          </p:cNvSpPr>
          <p:nvPr>
            <p:ph type="body" idx="2"/>
          </p:nvPr>
        </p:nvSpPr>
        <p:spPr>
          <a:xfrm>
            <a:off x="12595591" y="4463287"/>
            <a:ext cx="10959900" cy="8522461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do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yoga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every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Monday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4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Last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year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good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year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Let's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wait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until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next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week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might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regret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one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day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4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fi-FI" sz="4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 err="1">
                <a:latin typeface="Calibri" panose="020F0502020204030204" pitchFamily="34" charset="0"/>
                <a:cs typeface="Calibri" panose="020F0502020204030204" pitchFamily="34" charset="0"/>
              </a:rPr>
              <a:t>month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we've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less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rain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than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last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month</a:t>
            </a:r>
            <a:r>
              <a:rPr lang="fi-FI" sz="4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lvl="0" indent="-5715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Ei prepositiota jos ilmauksessa on </a:t>
            </a:r>
            <a:r>
              <a:rPr lang="fi-FI" sz="48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every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fi-FI" sz="48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last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(=viime), </a:t>
            </a:r>
            <a:r>
              <a:rPr lang="fi-FI" sz="48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next</a:t>
            </a:r>
            <a:r>
              <a:rPr lang="fi-FI" sz="48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(=ensi), </a:t>
            </a:r>
            <a:r>
              <a:rPr lang="fi-FI" sz="48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one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48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fi-FI" sz="48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tai</a:t>
            </a:r>
            <a:r>
              <a:rPr lang="fi-FI" sz="48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800" b="1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fi-FI" sz="48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48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8" name="Google Shape;148;ge7bea78192_2_20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500" cy="9975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Mitä aikaa nämä ilmaisevat?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9" name="Google Shape;149;ge7bea78192_2_20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200" cy="9975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Mitä näillä on yhteistä?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FC08BBC5-A5FD-364D-BBB2-02CA4205EE82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4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e7bea78192_2_30"/>
          <p:cNvSpPr txBox="1">
            <a:spLocks noGrp="1"/>
          </p:cNvSpPr>
          <p:nvPr>
            <p:ph type="title"/>
          </p:nvPr>
        </p:nvSpPr>
        <p:spPr>
          <a:xfrm>
            <a:off x="1677600" y="730800"/>
            <a:ext cx="21031200" cy="26496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Other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prepositions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time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7" name="Google Shape;157;ge7bea78192_2_30"/>
          <p:cNvSpPr txBox="1">
            <a:spLocks noGrp="1"/>
          </p:cNvSpPr>
          <p:nvPr>
            <p:ph type="body" idx="1"/>
          </p:nvPr>
        </p:nvSpPr>
        <p:spPr>
          <a:xfrm>
            <a:off x="772970" y="4437888"/>
            <a:ext cx="11419029" cy="756962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47500" lnSpcReduction="20000"/>
          </a:bodyPr>
          <a:lstStyle/>
          <a:p>
            <a:pPr marL="0" lvl="0" indent="0" algn="l" rtl="0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11400" b="1" dirty="0">
                <a:latin typeface="Calibri" panose="020F0502020204030204" pitchFamily="34" charset="0"/>
                <a:cs typeface="Calibri" panose="020F0502020204030204" pitchFamily="34" charset="0"/>
              </a:rPr>
              <a:t>By </a:t>
            </a:r>
            <a:r>
              <a:rPr lang="fi-FI" sz="11400" b="1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11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1400" b="1" dirty="0" err="1">
                <a:latin typeface="Calibri" panose="020F0502020204030204" pitchFamily="34" charset="0"/>
                <a:cs typeface="Calibri" panose="020F0502020204030204" pitchFamily="34" charset="0"/>
              </a:rPr>
              <a:t>time</a:t>
            </a:r>
            <a:r>
              <a:rPr lang="fi-FI" sz="11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1400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i-FI" sz="1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1400" dirty="0" err="1">
                <a:latin typeface="Calibri" panose="020F0502020204030204" pitchFamily="34" charset="0"/>
                <a:cs typeface="Calibri" panose="020F0502020204030204" pitchFamily="34" charset="0"/>
              </a:rPr>
              <a:t>get</a:t>
            </a:r>
            <a:r>
              <a:rPr lang="fi-FI" sz="1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1400" dirty="0" err="1">
                <a:latin typeface="Calibri" panose="020F0502020204030204" pitchFamily="34" charset="0"/>
                <a:cs typeface="Calibri" panose="020F0502020204030204" pitchFamily="34" charset="0"/>
              </a:rPr>
              <a:t>there</a:t>
            </a:r>
            <a:r>
              <a:rPr lang="fi-FI" sz="11400" dirty="0">
                <a:latin typeface="Calibri" panose="020F0502020204030204" pitchFamily="34" charset="0"/>
                <a:cs typeface="Calibri" panose="020F0502020204030204" pitchFamily="34" charset="0"/>
              </a:rPr>
              <a:t>, it </a:t>
            </a:r>
            <a:r>
              <a:rPr lang="fi-FI" sz="11400" dirty="0" err="1">
                <a:latin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lang="fi-FI" sz="1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1400" dirty="0" err="1"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i-FI" sz="1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1400" dirty="0" err="1">
                <a:latin typeface="Calibri" panose="020F0502020204030204" pitchFamily="34" charset="0"/>
                <a:cs typeface="Calibri" panose="020F0502020204030204" pitchFamily="34" charset="0"/>
              </a:rPr>
              <a:t>dark</a:t>
            </a:r>
            <a:r>
              <a:rPr lang="fi-FI" sz="11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1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11400" dirty="0" err="1"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fi-FI" sz="1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1400" dirty="0" err="1">
                <a:latin typeface="Calibri" panose="020F0502020204030204" pitchFamily="34" charset="0"/>
                <a:cs typeface="Calibri" panose="020F0502020204030204" pitchFamily="34" charset="0"/>
              </a:rPr>
              <a:t>have</a:t>
            </a:r>
            <a:r>
              <a:rPr lang="fi-FI" sz="1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1400" dirty="0" err="1">
                <a:latin typeface="Calibri" panose="020F0502020204030204" pitchFamily="34" charset="0"/>
                <a:cs typeface="Calibri" panose="020F0502020204030204" pitchFamily="34" charset="0"/>
              </a:rPr>
              <a:t>been</a:t>
            </a:r>
            <a:r>
              <a:rPr lang="fi-FI" sz="1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14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1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1400" dirty="0" err="1">
                <a:latin typeface="Calibri" panose="020F0502020204030204" pitchFamily="34" charset="0"/>
                <a:cs typeface="Calibri" panose="020F0502020204030204" pitchFamily="34" charset="0"/>
              </a:rPr>
              <a:t>major</a:t>
            </a:r>
            <a:r>
              <a:rPr lang="fi-FI" sz="1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1400" dirty="0" err="1">
                <a:latin typeface="Calibri" panose="020F0502020204030204" pitchFamily="34" charset="0"/>
                <a:cs typeface="Calibri" panose="020F0502020204030204" pitchFamily="34" charset="0"/>
              </a:rPr>
              <a:t>changes</a:t>
            </a:r>
            <a:r>
              <a:rPr lang="fi-FI" sz="1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1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during</a:t>
            </a:r>
            <a:r>
              <a:rPr lang="fi-FI" sz="11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1400" b="1" dirty="0" err="1">
                <a:latin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fi-FI" sz="11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1400" b="1" dirty="0" err="1">
                <a:latin typeface="Calibri" panose="020F0502020204030204" pitchFamily="34" charset="0"/>
                <a:cs typeface="Calibri" panose="020F0502020204030204" pitchFamily="34" charset="0"/>
              </a:rPr>
              <a:t>century</a:t>
            </a:r>
            <a:r>
              <a:rPr lang="fi-FI" sz="11400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sz="1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11400" dirty="0">
                <a:latin typeface="Calibri" panose="020F0502020204030204" pitchFamily="34" charset="0"/>
                <a:cs typeface="Calibri" panose="020F0502020204030204" pitchFamily="34" charset="0"/>
              </a:rPr>
              <a:t>It </a:t>
            </a:r>
            <a:r>
              <a:rPr lang="fi-FI" sz="11400" dirty="0" err="1">
                <a:latin typeface="Calibri" panose="020F0502020204030204" pitchFamily="34" charset="0"/>
                <a:cs typeface="Calibri" panose="020F0502020204030204" pitchFamily="34" charset="0"/>
              </a:rPr>
              <a:t>feels</a:t>
            </a:r>
            <a:r>
              <a:rPr lang="fi-FI" sz="1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1400" dirty="0" err="1">
                <a:latin typeface="Calibri" panose="020F0502020204030204" pitchFamily="34" charset="0"/>
                <a:cs typeface="Calibri" panose="020F0502020204030204" pitchFamily="34" charset="0"/>
              </a:rPr>
              <a:t>like</a:t>
            </a:r>
            <a:r>
              <a:rPr lang="fi-FI" sz="11400" dirty="0"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fi-FI" sz="11400" dirty="0" err="1">
                <a:latin typeface="Calibri" panose="020F0502020204030204" pitchFamily="34" charset="0"/>
                <a:cs typeface="Calibri" panose="020F0502020204030204" pitchFamily="34" charset="0"/>
              </a:rPr>
              <a:t>haven't</a:t>
            </a:r>
            <a:r>
              <a:rPr lang="fi-FI" sz="1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1400" dirty="0" err="1">
                <a:latin typeface="Calibri" panose="020F0502020204030204" pitchFamily="34" charset="0"/>
                <a:cs typeface="Calibri" panose="020F0502020204030204" pitchFamily="34" charset="0"/>
              </a:rPr>
              <a:t>seen</a:t>
            </a:r>
            <a:r>
              <a:rPr lang="fi-FI" sz="1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1400" dirty="0" err="1"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i-FI" sz="1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1400" b="1" dirty="0">
                <a:latin typeface="Calibri" panose="020F0502020204030204" pitchFamily="34" charset="0"/>
                <a:cs typeface="Calibri" panose="020F0502020204030204" pitchFamily="34" charset="0"/>
              </a:rPr>
              <a:t>for </a:t>
            </a:r>
            <a:r>
              <a:rPr lang="fi-FI" sz="11400" b="1" dirty="0" err="1">
                <a:latin typeface="Calibri" panose="020F0502020204030204" pitchFamily="34" charset="0"/>
                <a:cs typeface="Calibri" panose="020F0502020204030204" pitchFamily="34" charset="0"/>
              </a:rPr>
              <a:t>ages</a:t>
            </a:r>
            <a:r>
              <a:rPr lang="fi-FI" sz="11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1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11400" dirty="0" err="1">
                <a:latin typeface="Calibri" panose="020F0502020204030204" pitchFamily="34" charset="0"/>
                <a:cs typeface="Calibri" panose="020F0502020204030204" pitchFamily="34" charset="0"/>
              </a:rPr>
              <a:t>Many</a:t>
            </a:r>
            <a:r>
              <a:rPr lang="fi-FI" sz="1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1400" dirty="0" err="1">
                <a:latin typeface="Calibri" panose="020F0502020204030204" pitchFamily="34" charset="0"/>
                <a:cs typeface="Calibri" panose="020F0502020204030204" pitchFamily="34" charset="0"/>
              </a:rPr>
              <a:t>things</a:t>
            </a:r>
            <a:r>
              <a:rPr lang="fi-FI" sz="1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1400" dirty="0" err="1">
                <a:latin typeface="Calibri" panose="020F0502020204030204" pitchFamily="34" charset="0"/>
                <a:cs typeface="Calibri" panose="020F0502020204030204" pitchFamily="34" charset="0"/>
              </a:rPr>
              <a:t>tend</a:t>
            </a:r>
            <a:r>
              <a:rPr lang="fi-FI" sz="11400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i-FI" sz="11400" dirty="0" err="1">
                <a:latin typeface="Calibri" panose="020F0502020204030204" pitchFamily="34" charset="0"/>
                <a:cs typeface="Calibri" panose="020F0502020204030204" pitchFamily="34" charset="0"/>
              </a:rPr>
              <a:t>get</a:t>
            </a:r>
            <a:r>
              <a:rPr lang="fi-FI" sz="1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1400" dirty="0" err="1">
                <a:latin typeface="Calibri" panose="020F0502020204030204" pitchFamily="34" charset="0"/>
                <a:cs typeface="Calibri" panose="020F0502020204030204" pitchFamily="34" charset="0"/>
              </a:rPr>
              <a:t>easier</a:t>
            </a:r>
            <a:r>
              <a:rPr lang="fi-FI" sz="1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1400" b="1" dirty="0" err="1">
                <a:latin typeface="Calibri" panose="020F0502020204030204" pitchFamily="34" charset="0"/>
                <a:cs typeface="Calibri" panose="020F0502020204030204" pitchFamily="34" charset="0"/>
              </a:rPr>
              <a:t>over</a:t>
            </a:r>
            <a:r>
              <a:rPr lang="fi-FI" sz="11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1400" b="1" dirty="0" err="1">
                <a:latin typeface="Calibri" panose="020F0502020204030204" pitchFamily="34" charset="0"/>
                <a:cs typeface="Calibri" panose="020F0502020204030204" pitchFamily="34" charset="0"/>
              </a:rPr>
              <a:t>time</a:t>
            </a:r>
            <a:r>
              <a:rPr lang="fi-FI" sz="11400" dirty="0"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7"/>
                  </a:ext>
                </a:extLst>
              </a:rPr>
              <a:t>.</a:t>
            </a:r>
            <a:endParaRPr sz="1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8" name="Google Shape;158;ge7bea78192_2_30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900" cy="6585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Since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 2020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we've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lived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city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centre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year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on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haven't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gone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near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our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old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village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up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until</a:t>
            </a:r>
            <a:r>
              <a:rPr lang="fi-FI" sz="5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o'clock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latin typeface="Calibri" panose="020F0502020204030204" pitchFamily="34" charset="0"/>
                <a:cs typeface="Calibri" panose="020F0502020204030204" pitchFamily="34" charset="0"/>
              </a:rPr>
              <a:t>morning</a:t>
            </a: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9" name="Google Shape;159;ge7bea78192_2_30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500" cy="9975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By, </a:t>
            </a:r>
            <a:r>
              <a:rPr lang="fi-FI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during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for, </a:t>
            </a:r>
            <a:r>
              <a:rPr lang="fi-FI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over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0" name="Google Shape;160;ge7bea78192_2_30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200" cy="9975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Since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 </a:t>
            </a:r>
            <a:r>
              <a:rPr lang="fi-FI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… on, </a:t>
            </a:r>
            <a:r>
              <a:rPr lang="fi-FI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until</a:t>
            </a:r>
            <a:r>
              <a:rPr lang="fi-FI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fi-FI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till</a:t>
            </a:r>
            <a:endParaRPr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7F87A62B-F441-4A40-831F-ED571F16E5A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4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d89621307e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 dirty="0" err="1">
                <a:latin typeface="Calibri" panose="020F0502020204030204" pitchFamily="34" charset="0"/>
                <a:cs typeface="Calibri" panose="020F0502020204030204" pitchFamily="34" charset="0"/>
              </a:rPr>
              <a:t>Practise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8" name="Google Shape;168;gd89621307e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1. Vuoden alussa on aina toivoa.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There's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always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hope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at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beginning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year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2. Mitä teit syntymäpäiväsi aamuna?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did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on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morning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birthday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3. 90-luvun alkupuolella Suomessa oli lama.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/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During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early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90s,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there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depression in Finland.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4. Menimme uimaan auringon noustessa.</a:t>
            </a:r>
            <a:endParaRPr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went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swimming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at </a:t>
            </a:r>
            <a:r>
              <a:rPr lang="fi-FI" sz="5400" dirty="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sunrise</a:t>
            </a:r>
            <a:r>
              <a:rPr lang="fi-FI" sz="54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54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363A8EA7-DF16-AB44-AAAA-47569D049EEC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4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8914D00-18FE-42BA-87CD-3E8735912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99c720-f1e3-4ea1-8df0-5d269de6d616"/>
    <ds:schemaRef ds:uri="3f577760-0cbf-4b0d-965b-16b5b53896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D16E4C6-3370-46E9-AB10-6F303B3762E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CA1648-CECF-4146-B0F0-AE6F4BCED2A4}">
  <ds:schemaRefs>
    <ds:schemaRef ds:uri="http://schemas.microsoft.com/office/2006/metadata/properties"/>
    <ds:schemaRef ds:uri="http://www.w3.org/XML/1998/namespace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8699c720-f1e3-4ea1-8df0-5d269de6d616"/>
    <ds:schemaRef ds:uri="http://purl.org/dc/terms/"/>
    <ds:schemaRef ds:uri="http://schemas.microsoft.com/office/infopath/2007/PartnerControls"/>
    <ds:schemaRef ds:uri="3f577760-0cbf-4b0d-965b-16b5b53896a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851</Words>
  <Application>Microsoft Office PowerPoint</Application>
  <PresentationFormat>Mukautettu</PresentationFormat>
  <Paragraphs>121</Paragraphs>
  <Slides>10</Slides>
  <Notes>10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Office-teema</vt:lpstr>
      <vt:lpstr>Ajan prepositiot</vt:lpstr>
      <vt:lpstr>At, on, in</vt:lpstr>
      <vt:lpstr>At</vt:lpstr>
      <vt:lpstr>At</vt:lpstr>
      <vt:lpstr>On</vt:lpstr>
      <vt:lpstr>In</vt:lpstr>
      <vt:lpstr>In</vt:lpstr>
      <vt:lpstr>Other prepositions of time</vt:lpstr>
      <vt:lpstr>Practise.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Ajan prepositiot</dc:title>
  <dc:creator>Väänänen Anna</dc:creator>
  <cp:lastModifiedBy>Paavilainen Laura</cp:lastModifiedBy>
  <cp:revision>3</cp:revision>
  <dcterms:created xsi:type="dcterms:W3CDTF">2020-05-05T09:10:38Z</dcterms:created>
  <dcterms:modified xsi:type="dcterms:W3CDTF">2022-08-16T13:00:07Z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