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iLi0lwkmEUZJx70Vqt0jVsX/XF/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511062-26F0-4316-A36C-DD2E5F40F1DA}" v="2" dt="2021-01-27T10:25:52.3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22511062-26F0-4316-A36C-DD2E5F40F1DA}"/>
    <pc:docChg chg="modSld">
      <pc:chgData name="Mölsä Salla" userId="11757758-abe0-48a4-a19b-63a9678b7c89" providerId="ADAL" clId="{22511062-26F0-4316-A36C-DD2E5F40F1DA}" dt="2021-01-27T10:25:52.341" v="0" actId="13926"/>
      <pc:docMkLst>
        <pc:docMk/>
      </pc:docMkLst>
      <pc:sldChg chg="modSp">
        <pc:chgData name="Mölsä Salla" userId="11757758-abe0-48a4-a19b-63a9678b7c89" providerId="ADAL" clId="{22511062-26F0-4316-A36C-DD2E5F40F1DA}" dt="2021-01-27T10:25:52.341" v="0" actId="13926"/>
        <pc:sldMkLst>
          <pc:docMk/>
          <pc:sldMk cId="0" sldId="258"/>
        </pc:sldMkLst>
        <pc:spChg chg="mod">
          <ac:chgData name="Mölsä Salla" userId="11757758-abe0-48a4-a19b-63a9678b7c89" providerId="ADAL" clId="{22511062-26F0-4316-A36C-DD2E5F40F1DA}" dt="2021-01-27T10:25:52.341" v="0" actId="13926"/>
          <ac:spMkLst>
            <pc:docMk/>
            <pc:sldMk cId="0" sldId="258"/>
            <ac:spMk id="10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b2d29b7358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gb2d29b735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3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5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1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8" name="Google Shape;38;p1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8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8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8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9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9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0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20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0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20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20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Yleisimperfekti</a:t>
            </a: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1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1"/>
                  </a:ext>
                </a:extLst>
              </a:rPr>
              <a:t>.</a:t>
            </a:r>
            <a:endParaRPr dirty="0"/>
          </a:p>
        </p:txBody>
      </p:sp>
      <p:sp>
        <p:nvSpPr>
          <p:cNvPr id="150" name="Google Shape;150;p10"/>
          <p:cNvSpPr txBox="1">
            <a:spLocks noGrp="1"/>
          </p:cNvSpPr>
          <p:nvPr>
            <p:ph type="body" idx="1"/>
          </p:nvPr>
        </p:nvSpPr>
        <p:spPr>
          <a:xfrm>
            <a:off x="1800000" y="3240000"/>
            <a:ext cx="21031199" cy="996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1. Menin sinne yksin, koska sinä et tullut mukaani.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went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alone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because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didn’t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come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with</a:t>
            </a:r>
            <a:r>
              <a:rPr lang="fi-FI" dirty="0">
                <a:solidFill>
                  <a:schemeClr val="bg2"/>
                </a:solidFill>
              </a:rPr>
              <a:t> me.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2. He tekivät kaiken itse, koska minulla ei ollut aikaa auttaa.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 it </a:t>
            </a:r>
            <a:r>
              <a:rPr lang="fi-FI" dirty="0" err="1">
                <a:solidFill>
                  <a:schemeClr val="bg2"/>
                </a:solidFill>
              </a:rPr>
              <a:t>all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) </a:t>
            </a:r>
            <a:r>
              <a:rPr lang="fi-FI" dirty="0" err="1">
                <a:solidFill>
                  <a:schemeClr val="bg2"/>
                </a:solidFill>
              </a:rPr>
              <a:t>themselves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because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dirty="0" err="1">
                <a:solidFill>
                  <a:schemeClr val="bg2"/>
                </a:solidFill>
              </a:rPr>
              <a:t>didn’t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time</a:t>
            </a:r>
            <a:r>
              <a:rPr lang="fi-FI" dirty="0">
                <a:solidFill>
                  <a:schemeClr val="bg2"/>
                </a:solidFill>
              </a:rPr>
              <a:t> to 		help.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3. Et sanonut mitään, vaikka näit kaiken.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</a:t>
            </a:r>
            <a:r>
              <a:rPr lang="fi-FI" dirty="0">
                <a:solidFill>
                  <a:schemeClr val="bg2"/>
                </a:solidFill>
              </a:rPr>
              <a:t>	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didn’t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say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anything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although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saw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everything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4. En koskaan kertonut totuutta, vaikka en ollut onnellinen.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never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told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truth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even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though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dirty="0" err="1">
                <a:solidFill>
                  <a:schemeClr val="bg2"/>
                </a:solidFill>
              </a:rPr>
              <a:t>wasn’t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happy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sz="5550" dirty="0"/>
          </a:p>
        </p:txBody>
      </p:sp>
      <p:sp>
        <p:nvSpPr>
          <p:cNvPr id="151" name="Google Shape;151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9BD72A1E-0FB1-474A-919E-BAAAD1A803D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10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57" name="Google Shape;157;p11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5. Missä näit opettajasi?</a:t>
            </a:r>
            <a:endParaRPr dirty="0"/>
          </a:p>
          <a:p>
            <a:pPr marL="0" lvl="0" indent="45720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see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teacher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6. Missä sahasit opettajasi?</a:t>
            </a:r>
            <a:endParaRPr dirty="0"/>
          </a:p>
          <a:p>
            <a:pPr marL="0" lvl="0" indent="45720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saw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teacher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7. Miksi et tehnyt mitään? Pelkäsitkö?</a:t>
            </a:r>
            <a:endParaRPr dirty="0"/>
          </a:p>
          <a:p>
            <a:pPr marL="0" lvl="0" indent="45720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didn’t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anything</a:t>
            </a:r>
            <a:r>
              <a:rPr lang="fi-FI" dirty="0">
                <a:solidFill>
                  <a:schemeClr val="bg2"/>
                </a:solidFill>
              </a:rPr>
              <a:t>? </a:t>
            </a:r>
            <a:r>
              <a:rPr lang="fi-FI" dirty="0" err="1">
                <a:solidFill>
                  <a:schemeClr val="bg2"/>
                </a:solidFill>
              </a:rPr>
              <a:t>Were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afraid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8. Kuka auttoi sinua? Ketä sinä autoit?</a:t>
            </a:r>
            <a:endParaRPr dirty="0"/>
          </a:p>
          <a:p>
            <a:pPr marL="0" lvl="0" indent="45720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helped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? </a:t>
            </a:r>
            <a:r>
              <a:rPr lang="fi-FI" dirty="0" err="1">
                <a:solidFill>
                  <a:schemeClr val="bg2"/>
                </a:solidFill>
              </a:rPr>
              <a:t>Who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help?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58" name="Google Shape;158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AA75AC05-7376-4BC4-98AD-327E89B4048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11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7600" y="906751"/>
            <a:ext cx="21031200" cy="26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Read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text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93" name="Google Shape;93;p2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I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tired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others</a:t>
            </a:r>
            <a:r>
              <a:rPr lang="fi-FI" dirty="0"/>
              <a:t> </a:t>
            </a:r>
            <a:r>
              <a:rPr lang="fi-FI" dirty="0" err="1"/>
              <a:t>wanted</a:t>
            </a:r>
            <a:r>
              <a:rPr lang="fi-FI" dirty="0"/>
              <a:t> to go on. I </a:t>
            </a:r>
            <a:r>
              <a:rPr lang="fi-FI" dirty="0" err="1"/>
              <a:t>understood</a:t>
            </a:r>
            <a:r>
              <a:rPr lang="fi-FI" dirty="0"/>
              <a:t> </a:t>
            </a:r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felt</a:t>
            </a:r>
            <a:r>
              <a:rPr lang="fi-FI" dirty="0"/>
              <a:t> </a:t>
            </a:r>
            <a:r>
              <a:rPr lang="fi-FI" dirty="0" err="1"/>
              <a:t>like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I just </a:t>
            </a:r>
            <a:r>
              <a:rPr lang="fi-FI" dirty="0" err="1"/>
              <a:t>couldn’t</a:t>
            </a:r>
            <a:r>
              <a:rPr lang="fi-FI" dirty="0"/>
              <a:t> </a:t>
            </a:r>
            <a:r>
              <a:rPr lang="fi-FI" dirty="0" err="1"/>
              <a:t>stay</a:t>
            </a:r>
            <a:r>
              <a:rPr lang="fi-FI" dirty="0"/>
              <a:t>. </a:t>
            </a:r>
            <a:r>
              <a:rPr lang="fi-FI" dirty="0" err="1"/>
              <a:t>Luckily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dirty="0" err="1"/>
              <a:t>say</a:t>
            </a:r>
            <a:r>
              <a:rPr lang="fi-FI" dirty="0"/>
              <a:t> </a:t>
            </a:r>
            <a:r>
              <a:rPr lang="fi-FI" dirty="0" err="1"/>
              <a:t>anything</a:t>
            </a:r>
            <a:r>
              <a:rPr lang="fi-FI" dirty="0"/>
              <a:t> </a:t>
            </a:r>
            <a:r>
              <a:rPr lang="fi-FI" dirty="0" err="1"/>
              <a:t>bad</a:t>
            </a:r>
            <a:r>
              <a:rPr lang="fi-FI" dirty="0"/>
              <a:t> </a:t>
            </a:r>
            <a:r>
              <a:rPr lang="fi-FI" dirty="0" err="1"/>
              <a:t>when</a:t>
            </a:r>
            <a:r>
              <a:rPr lang="fi-FI" dirty="0"/>
              <a:t> I </a:t>
            </a:r>
            <a:r>
              <a:rPr lang="fi-FI" dirty="0" err="1"/>
              <a:t>left</a:t>
            </a:r>
            <a:r>
              <a:rPr lang="fi-FI" dirty="0"/>
              <a:t>,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told</a:t>
            </a:r>
            <a:r>
              <a:rPr lang="fi-FI" dirty="0"/>
              <a:t> me 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careful</a:t>
            </a:r>
            <a:r>
              <a:rPr lang="fi-FI" dirty="0"/>
              <a:t>.</a:t>
            </a:r>
            <a:endParaRPr dirty="0"/>
          </a:p>
          <a:p>
            <a:pPr marL="0" indent="0">
              <a:lnSpc>
                <a:spcPct val="80000"/>
              </a:lnSpc>
            </a:pPr>
            <a:endParaRPr lang="fi-FI" b="1" dirty="0">
              <a:solidFill>
                <a:schemeClr val="bg2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fi-FI" b="1" dirty="0">
                <a:solidFill>
                  <a:schemeClr val="bg2"/>
                </a:solidFill>
              </a:rPr>
              <a:t>Mistä tiedät, että teksti puhuu menneisyydestä?</a:t>
            </a: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0A4FC02D-BBC2-428A-87AF-0A97762C2298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12372000" y="3600000"/>
            <a:ext cx="10069463" cy="9655488"/>
          </a:xfrm>
        </p:spPr>
        <p:txBody>
          <a:bodyPr>
            <a:normAutofit/>
          </a:bodyPr>
          <a:lstStyle/>
          <a:p>
            <a:pPr marL="0" lvl="0" indent="0">
              <a:lnSpc>
                <a:spcPct val="80000"/>
              </a:lnSpc>
            </a:pPr>
            <a:r>
              <a:rPr lang="en-US" dirty="0"/>
              <a:t>I </a:t>
            </a:r>
            <a:r>
              <a:rPr lang="en-US" b="1" dirty="0"/>
              <a:t>was</a:t>
            </a:r>
            <a:r>
              <a:rPr lang="en-US" dirty="0"/>
              <a:t> tired but the others </a:t>
            </a:r>
            <a:r>
              <a:rPr lang="en-US" b="1" dirty="0"/>
              <a:t>wanted</a:t>
            </a:r>
            <a:r>
              <a:rPr lang="en-US" dirty="0"/>
              <a:t> to go on. I </a:t>
            </a:r>
            <a:r>
              <a:rPr lang="en-US" b="1" dirty="0"/>
              <a:t>understood </a:t>
            </a:r>
            <a:r>
              <a:rPr lang="en-US" dirty="0"/>
              <a:t>why they </a:t>
            </a:r>
            <a:r>
              <a:rPr lang="en-US" b="1" dirty="0"/>
              <a:t>felt</a:t>
            </a:r>
            <a:r>
              <a:rPr lang="en-US" dirty="0"/>
              <a:t> like that but I just </a:t>
            </a:r>
            <a:r>
              <a:rPr lang="en-US" b="1" dirty="0"/>
              <a:t>couldn’t</a:t>
            </a:r>
            <a:r>
              <a:rPr lang="en-US" dirty="0"/>
              <a:t> </a:t>
            </a:r>
            <a:r>
              <a:rPr lang="en-US" b="1" dirty="0"/>
              <a:t>stay</a:t>
            </a:r>
            <a:r>
              <a:rPr lang="en-US" dirty="0"/>
              <a:t>. Luckily they </a:t>
            </a:r>
            <a:r>
              <a:rPr lang="en-US" b="1" dirty="0"/>
              <a:t>didn’t say </a:t>
            </a:r>
            <a:r>
              <a:rPr lang="en-US" dirty="0"/>
              <a:t>anything bad when I </a:t>
            </a:r>
            <a:r>
              <a:rPr lang="en-US" b="1" dirty="0"/>
              <a:t>left</a:t>
            </a:r>
            <a:r>
              <a:rPr lang="en-US" dirty="0"/>
              <a:t>, but </a:t>
            </a:r>
            <a:r>
              <a:rPr lang="en-US" b="1" dirty="0"/>
              <a:t>told </a:t>
            </a:r>
            <a:r>
              <a:rPr lang="en-US" dirty="0"/>
              <a:t>me to be careful.</a:t>
            </a:r>
          </a:p>
          <a:p>
            <a:r>
              <a:rPr lang="en-US" dirty="0">
                <a:solidFill>
                  <a:schemeClr val="bg2"/>
                </a:solidFill>
              </a:rPr>
              <a:t>	</a:t>
            </a:r>
            <a:r>
              <a:rPr lang="en-US" dirty="0" err="1">
                <a:solidFill>
                  <a:schemeClr val="bg2"/>
                </a:solidFill>
              </a:rPr>
              <a:t>Lauseissa</a:t>
            </a:r>
            <a:r>
              <a:rPr lang="en-US" dirty="0">
                <a:solidFill>
                  <a:schemeClr val="bg2"/>
                </a:solidFill>
              </a:rPr>
              <a:t> on </a:t>
            </a:r>
            <a:r>
              <a:rPr lang="en-US" dirty="0" err="1">
                <a:solidFill>
                  <a:schemeClr val="bg2"/>
                </a:solidFill>
              </a:rPr>
              <a:t>käytetty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verbeistä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imperfektiä</a:t>
            </a:r>
            <a:r>
              <a:rPr lang="en-US" dirty="0">
                <a:solidFill>
                  <a:schemeClr val="bg2"/>
                </a:solidFill>
              </a:rPr>
              <a:t>, </a:t>
            </a:r>
            <a:r>
              <a:rPr lang="en-US" dirty="0" err="1">
                <a:solidFill>
                  <a:schemeClr val="bg2"/>
                </a:solidFill>
              </a:rPr>
              <a:t>joka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ilmaisee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asioiden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tapahtuneen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menneisyydessä</a:t>
            </a:r>
            <a:r>
              <a:rPr lang="en-US" dirty="0">
                <a:solidFill>
                  <a:schemeClr val="bg2"/>
                </a:solidFill>
              </a:rPr>
              <a:t>.</a:t>
            </a:r>
          </a:p>
          <a:p>
            <a:endParaRPr lang="fi-FI" dirty="0"/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D29768F4-823D-4D62-8588-B6765E6A07F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7600" y="730800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Yleisimperfekti </a:t>
            </a:r>
            <a:r>
              <a:rPr lang="fi-FI" sz="8800" dirty="0"/>
              <a:t>–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 M</a:t>
            </a:r>
            <a:r>
              <a:rPr lang="fi-FI" dirty="0"/>
              <a:t>uodostus</a:t>
            </a:r>
            <a:endParaRPr dirty="0"/>
          </a:p>
        </p:txBody>
      </p:sp>
      <p:sp>
        <p:nvSpPr>
          <p:cNvPr id="100" name="Google Shape;100;p3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9041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Mikä muoto verbistä tulee imperfektissä?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They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needed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 to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do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something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 and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hurried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 on.</a:t>
            </a:r>
            <a:endParaRPr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</a:ext>
              </a:extLst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I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went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the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other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way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 and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that’s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why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 I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saw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nothing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Sam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sad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I’d</a:t>
            </a:r>
            <a:r>
              <a:rPr lang="fi-FI" dirty="0"/>
              <a:t> </a:t>
            </a:r>
            <a:r>
              <a:rPr lang="fi-FI" dirty="0" err="1"/>
              <a:t>say</a:t>
            </a:r>
            <a:r>
              <a:rPr lang="fi-FI" dirty="0"/>
              <a:t> </a:t>
            </a:r>
            <a:r>
              <a:rPr lang="fi-FI" dirty="0" err="1"/>
              <a:t>things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OK </a:t>
            </a:r>
            <a:r>
              <a:rPr lang="fi-FI" dirty="0" err="1"/>
              <a:t>after</a:t>
            </a:r>
            <a:r>
              <a:rPr lang="fi-FI" dirty="0"/>
              <a:t> all.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Säännöllinen verbi: 		-</a:t>
            </a:r>
            <a:r>
              <a:rPr lang="fi-FI" b="1" dirty="0" err="1">
                <a:solidFill>
                  <a:schemeClr val="bg2"/>
                </a:solidFill>
              </a:rPr>
              <a:t>ed</a:t>
            </a:r>
            <a:r>
              <a:rPr lang="fi-FI" dirty="0">
                <a:solidFill>
                  <a:schemeClr val="bg2"/>
                </a:solidFill>
              </a:rPr>
              <a:t>-pääte verbin perusmuodon loppuun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Epäsäännöllinen verbi: 	2. muoto (opeteltava ulkoa)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01" name="Google Shape;101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C6B9DF79-212E-47CF-A967-8E7B4A416F9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3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b2d29b7358_0_0"/>
          <p:cNvSpPr txBox="1">
            <a:spLocks noGrp="1"/>
          </p:cNvSpPr>
          <p:nvPr>
            <p:ph type="title"/>
          </p:nvPr>
        </p:nvSpPr>
        <p:spPr>
          <a:xfrm>
            <a:off x="1677600" y="730249"/>
            <a:ext cx="21031200" cy="26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Mitä oikeinkirjoitusmuutoksia huomaat imperfektin muodostuksessa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?</a:t>
            </a:r>
            <a:endParaRPr dirty="0"/>
          </a:p>
        </p:txBody>
      </p:sp>
      <p:sp>
        <p:nvSpPr>
          <p:cNvPr id="107" name="Google Shape;107;gb2d29b7358_0_0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 err="1"/>
              <a:t>hurry</a:t>
            </a:r>
            <a:r>
              <a:rPr lang="fi-FI" dirty="0"/>
              <a:t> 	</a:t>
            </a:r>
            <a:r>
              <a:rPr lang="fi-FI" dirty="0" err="1">
                <a:solidFill>
                  <a:schemeClr val="bg2"/>
                </a:solidFill>
              </a:rPr>
              <a:t>hurried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lobby 	</a:t>
            </a:r>
            <a:r>
              <a:rPr lang="fi-FI" dirty="0" err="1">
                <a:solidFill>
                  <a:schemeClr val="bg2"/>
                </a:solidFill>
              </a:rPr>
              <a:t>lobbied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 err="1"/>
              <a:t>obey</a:t>
            </a:r>
            <a:r>
              <a:rPr lang="fi-FI" dirty="0"/>
              <a:t> 		</a:t>
            </a:r>
            <a:r>
              <a:rPr lang="fi-FI" dirty="0" err="1">
                <a:solidFill>
                  <a:schemeClr val="bg2"/>
                </a:solidFill>
              </a:rPr>
              <a:t>obeyed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stop 		</a:t>
            </a:r>
            <a:r>
              <a:rPr lang="fi-FI" dirty="0" err="1">
                <a:solidFill>
                  <a:schemeClr val="bg2"/>
                </a:solidFill>
              </a:rPr>
              <a:t>stopped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 err="1"/>
              <a:t>p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in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 		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pinned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 err="1"/>
              <a:t>tut</a:t>
            </a:r>
            <a:r>
              <a:rPr lang="fi-FI" dirty="0"/>
              <a:t> 		</a:t>
            </a:r>
            <a:r>
              <a:rPr lang="fi-FI" dirty="0" err="1">
                <a:solidFill>
                  <a:schemeClr val="bg2"/>
                </a:solidFill>
              </a:rPr>
              <a:t>tutted</a:t>
            </a:r>
            <a:r>
              <a:rPr lang="fi-FI" dirty="0"/>
              <a:t> 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 err="1"/>
              <a:t>visit</a:t>
            </a:r>
            <a:r>
              <a:rPr lang="fi-FI" dirty="0"/>
              <a:t> 		</a:t>
            </a:r>
            <a:r>
              <a:rPr lang="fi-FI" dirty="0" err="1">
                <a:solidFill>
                  <a:schemeClr val="bg2"/>
                </a:solidFill>
              </a:rPr>
              <a:t>visited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dirty="0"/>
          </a:p>
        </p:txBody>
      </p:sp>
      <p:sp>
        <p:nvSpPr>
          <p:cNvPr id="109" name="Google Shape;109;gb2d29b7358_0_0"/>
          <p:cNvSpPr txBox="1">
            <a:spLocks noGrp="1"/>
          </p:cNvSpPr>
          <p:nvPr>
            <p:ph type="body" idx="2"/>
          </p:nvPr>
        </p:nvSpPr>
        <p:spPr>
          <a:xfrm>
            <a:off x="12372000" y="3600000"/>
            <a:ext cx="10069463" cy="833729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 err="1"/>
              <a:t>ease</a:t>
            </a:r>
            <a:r>
              <a:rPr lang="fi-FI" dirty="0"/>
              <a:t> 		</a:t>
            </a:r>
            <a:r>
              <a:rPr lang="fi-FI" dirty="0" err="1">
                <a:solidFill>
                  <a:schemeClr val="bg2"/>
                </a:solidFill>
              </a:rPr>
              <a:t>eased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argue</a:t>
            </a:r>
            <a:r>
              <a:rPr lang="fi-FI" dirty="0"/>
              <a:t>	 	</a:t>
            </a:r>
            <a:r>
              <a:rPr lang="fi-FI" dirty="0" err="1">
                <a:solidFill>
                  <a:schemeClr val="bg2"/>
                </a:solidFill>
              </a:rPr>
              <a:t>argued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agree</a:t>
            </a:r>
            <a:r>
              <a:rPr lang="fi-FI" dirty="0"/>
              <a:t> 	</a:t>
            </a:r>
            <a:r>
              <a:rPr lang="fi-FI" dirty="0" err="1">
                <a:solidFill>
                  <a:schemeClr val="bg2"/>
                </a:solidFill>
              </a:rPr>
              <a:t>agreed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travel</a:t>
            </a:r>
            <a:r>
              <a:rPr lang="fi-FI" dirty="0"/>
              <a:t> 	</a:t>
            </a:r>
            <a:r>
              <a:rPr lang="fi-FI" dirty="0" err="1">
                <a:solidFill>
                  <a:schemeClr val="bg2"/>
                </a:solidFill>
              </a:rPr>
              <a:t>travelled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BrE</a:t>
            </a:r>
            <a:r>
              <a:rPr lang="fi-FI" dirty="0">
                <a:solidFill>
                  <a:schemeClr val="bg2"/>
                </a:solidFill>
              </a:rPr>
              <a:t>) / 					</a:t>
            </a:r>
            <a:r>
              <a:rPr lang="fi-FI" dirty="0" err="1">
                <a:solidFill>
                  <a:schemeClr val="bg2"/>
                </a:solidFill>
              </a:rPr>
              <a:t>traveled</a:t>
            </a:r>
            <a:r>
              <a:rPr lang="fi-FI" dirty="0">
                <a:solidFill>
                  <a:schemeClr val="bg2"/>
                </a:solidFill>
              </a:rPr>
              <a:t> (AE)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 err="1"/>
              <a:t>shovel</a:t>
            </a:r>
            <a:r>
              <a:rPr lang="fi-FI" dirty="0"/>
              <a:t> 	</a:t>
            </a:r>
            <a:r>
              <a:rPr lang="fi-FI" dirty="0" err="1">
                <a:solidFill>
                  <a:schemeClr val="bg2"/>
                </a:solidFill>
              </a:rPr>
              <a:t>shovelled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BrE</a:t>
            </a:r>
            <a:r>
              <a:rPr lang="fi-FI" dirty="0">
                <a:solidFill>
                  <a:schemeClr val="bg2"/>
                </a:solidFill>
              </a:rPr>
              <a:t>) / 					</a:t>
            </a:r>
            <a:r>
              <a:rPr lang="fi-FI" dirty="0" err="1">
                <a:solidFill>
                  <a:schemeClr val="bg2"/>
                </a:solidFill>
              </a:rPr>
              <a:t>shoveled</a:t>
            </a:r>
            <a:r>
              <a:rPr lang="fi-FI" dirty="0">
                <a:solidFill>
                  <a:schemeClr val="bg2"/>
                </a:solidFill>
              </a:rPr>
              <a:t> (AE)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8" name="Google Shape;108;gb2d29b7358_0_0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948727F2-0284-4632-9AA3-985420E0035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4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Oikeinkirjoitusmuutoksia</a:t>
            </a:r>
            <a:endParaRPr dirty="0"/>
          </a:p>
        </p:txBody>
      </p:sp>
      <p:sp>
        <p:nvSpPr>
          <p:cNvPr id="115" name="Google Shape;115;p5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Konsonantin jälkeinen loppu</a:t>
            </a:r>
            <a:r>
              <a:rPr lang="fi-FI" b="1" dirty="0"/>
              <a:t>-y</a:t>
            </a:r>
            <a:r>
              <a:rPr lang="fi-FI" dirty="0"/>
              <a:t> muuttuu</a:t>
            </a:r>
            <a:r>
              <a:rPr lang="fi-FI" b="1" dirty="0"/>
              <a:t> i</a:t>
            </a:r>
            <a:r>
              <a:rPr lang="fi-FI" dirty="0"/>
              <a:t>:ksi</a:t>
            </a:r>
            <a:r>
              <a:rPr lang="fi-FI" b="1" dirty="0"/>
              <a:t> </a:t>
            </a:r>
            <a:r>
              <a:rPr lang="fi-FI" dirty="0"/>
              <a:t>(</a:t>
            </a:r>
            <a:r>
              <a:rPr lang="fi-FI" dirty="0" err="1"/>
              <a:t>deny</a:t>
            </a:r>
            <a:r>
              <a:rPr lang="fi-FI" dirty="0"/>
              <a:t> – </a:t>
            </a:r>
            <a:r>
              <a:rPr lang="fi-FI" dirty="0" err="1"/>
              <a:t>denied</a:t>
            </a:r>
            <a:r>
              <a:rPr lang="fi-FI" dirty="0"/>
              <a:t>), mutta vokaalin jälkeinen loppu</a:t>
            </a:r>
            <a:r>
              <a:rPr lang="fi-FI" b="1" dirty="0"/>
              <a:t>-y </a:t>
            </a:r>
            <a:r>
              <a:rPr lang="fi-FI" dirty="0"/>
              <a:t>säilyy (</a:t>
            </a:r>
            <a:r>
              <a:rPr lang="fi-FI" dirty="0" err="1"/>
              <a:t>pray</a:t>
            </a:r>
            <a:r>
              <a:rPr lang="fi-FI" dirty="0"/>
              <a:t> – </a:t>
            </a:r>
            <a:r>
              <a:rPr lang="fi-FI" dirty="0" err="1"/>
              <a:t>prayed</a:t>
            </a:r>
            <a:r>
              <a:rPr lang="fi-FI" dirty="0"/>
              <a:t>)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.</a:t>
            </a:r>
            <a:endParaRPr dirty="0"/>
          </a:p>
          <a:p>
            <a:pPr marL="857250" lvl="0" indent="-857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Painollisen tavun loppukonsonantti kahdentuu (</a:t>
            </a:r>
            <a:r>
              <a:rPr lang="fi-FI" dirty="0" err="1"/>
              <a:t>grab</a:t>
            </a:r>
            <a:r>
              <a:rPr lang="fi-FI" dirty="0"/>
              <a:t> – </a:t>
            </a:r>
            <a:r>
              <a:rPr lang="fi-FI" dirty="0" err="1"/>
              <a:t>grabbed</a:t>
            </a:r>
            <a:r>
              <a:rPr lang="fi-FI" dirty="0"/>
              <a:t>), mutta painottoman tavun ei (</a:t>
            </a:r>
            <a:r>
              <a:rPr lang="fi-FI" dirty="0" err="1"/>
              <a:t>visit</a:t>
            </a:r>
            <a:r>
              <a:rPr lang="fi-FI" dirty="0"/>
              <a:t> – </a:t>
            </a:r>
            <a:r>
              <a:rPr lang="fi-FI" dirty="0" err="1"/>
              <a:t>visited</a:t>
            </a:r>
            <a:r>
              <a:rPr lang="fi-FI" dirty="0"/>
              <a:t>).</a:t>
            </a:r>
            <a:endParaRPr dirty="0"/>
          </a:p>
          <a:p>
            <a:pPr marL="857250" lvl="0" indent="-857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Jos perusmuoto loppuu </a:t>
            </a:r>
            <a:r>
              <a:rPr lang="fi-FI" b="1" dirty="0"/>
              <a:t>e</a:t>
            </a:r>
            <a:r>
              <a:rPr lang="fi-FI" dirty="0"/>
              <a:t>-kirjaimeen, lisätään vain </a:t>
            </a:r>
            <a:r>
              <a:rPr lang="fi-FI" b="1" dirty="0"/>
              <a:t>d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Loppu</a:t>
            </a:r>
            <a:r>
              <a:rPr lang="fi-FI" b="1" dirty="0"/>
              <a:t>-l</a:t>
            </a:r>
            <a:r>
              <a:rPr lang="fi-FI" dirty="0"/>
              <a:t> kahdentuu brittienglannissa mutta ei kahdennu amerikanenglannissa.</a:t>
            </a:r>
            <a:endParaRPr dirty="0"/>
          </a:p>
        </p:txBody>
      </p:sp>
      <p:sp>
        <p:nvSpPr>
          <p:cNvPr id="116" name="Google Shape;116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7E03F851-5FA7-4E18-AA12-D0C60CACAA5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5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Yleisimperfekti </a:t>
            </a:r>
            <a:r>
              <a:rPr lang="fi-FI" sz="8800" dirty="0"/>
              <a:t>–</a:t>
            </a:r>
            <a:r>
              <a:rPr lang="fi-FI" dirty="0"/>
              <a:t> 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Kielteiset</a:t>
            </a:r>
            <a:r>
              <a:rPr lang="fi-FI" dirty="0"/>
              <a:t> muodot</a:t>
            </a:r>
            <a:endParaRPr dirty="0"/>
          </a:p>
        </p:txBody>
      </p:sp>
      <p:sp>
        <p:nvSpPr>
          <p:cNvPr id="122" name="Google Shape;122;p6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9810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Miten ilmaistaan kielto (jotain ei tapahtunut, joku ei tehnyt)?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dirty="0" err="1"/>
              <a:t>know</a:t>
            </a:r>
            <a:r>
              <a:rPr lang="fi-FI" dirty="0"/>
              <a:t> it </a:t>
            </a:r>
            <a:r>
              <a:rPr lang="fi-FI" dirty="0" err="1"/>
              <a:t>wasn’t</a:t>
            </a:r>
            <a:r>
              <a:rPr lang="fi-FI" dirty="0"/>
              <a:t> </a:t>
            </a:r>
            <a:r>
              <a:rPr lang="fi-FI" dirty="0" err="1"/>
              <a:t>allowed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 err="1"/>
              <a:t>Luckily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dirty="0" err="1"/>
              <a:t>care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weren’t</a:t>
            </a:r>
            <a:r>
              <a:rPr lang="fi-FI" dirty="0"/>
              <a:t> </a:t>
            </a:r>
            <a:r>
              <a:rPr lang="fi-FI" dirty="0" err="1"/>
              <a:t>ready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At </a:t>
            </a:r>
            <a:r>
              <a:rPr lang="fi-FI" dirty="0" err="1"/>
              <a:t>least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dirty="0" err="1"/>
              <a:t>said</a:t>
            </a:r>
            <a:r>
              <a:rPr lang="fi-FI" dirty="0"/>
              <a:t> </a:t>
            </a:r>
            <a:r>
              <a:rPr lang="fi-FI" dirty="0" err="1"/>
              <a:t>anything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it.</a:t>
            </a: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Kieltomuoto: 	</a:t>
            </a:r>
            <a:r>
              <a:rPr lang="fi-FI" b="1" dirty="0" err="1">
                <a:solidFill>
                  <a:schemeClr val="bg2"/>
                </a:solidFill>
              </a:rPr>
              <a:t>didn’t</a:t>
            </a:r>
            <a:r>
              <a:rPr lang="fi-FI" dirty="0">
                <a:solidFill>
                  <a:schemeClr val="bg2"/>
                </a:solidFill>
              </a:rPr>
              <a:t> + perusmuoto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-verbi: 		</a:t>
            </a:r>
            <a:r>
              <a:rPr lang="fi-FI" b="1" dirty="0" err="1">
                <a:solidFill>
                  <a:schemeClr val="bg2"/>
                </a:solidFill>
              </a:rPr>
              <a:t>wasn’t</a:t>
            </a:r>
            <a:r>
              <a:rPr lang="fi-FI" b="1" dirty="0">
                <a:solidFill>
                  <a:schemeClr val="bg2"/>
                </a:solidFill>
              </a:rPr>
              <a:t> / </a:t>
            </a:r>
            <a:r>
              <a:rPr lang="fi-FI" b="1" dirty="0" err="1">
                <a:solidFill>
                  <a:schemeClr val="bg2"/>
                </a:solidFill>
              </a:rPr>
              <a:t>weren’t</a:t>
            </a:r>
            <a:endParaRPr b="1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lauseessa on jokin muu kielteinen sana (</a:t>
            </a:r>
            <a:r>
              <a:rPr lang="fi-FI" b="1" dirty="0" err="1">
                <a:solidFill>
                  <a:schemeClr val="bg2"/>
                </a:solidFill>
              </a:rPr>
              <a:t>never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nothing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nobody</a:t>
            </a:r>
            <a:r>
              <a:rPr lang="fi-FI" dirty="0">
                <a:solidFill>
                  <a:schemeClr val="bg2"/>
                </a:solidFill>
              </a:rPr>
              <a:t> jne.), verbistä ei tule kieltomuotoa.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sz="5550" dirty="0"/>
          </a:p>
        </p:txBody>
      </p:sp>
      <p:sp>
        <p:nvSpPr>
          <p:cNvPr id="123" name="Google Shape;123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A6916972-C1D3-4E22-9D62-0BFBDFB4131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6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Yleisimperfekti </a:t>
            </a:r>
            <a:r>
              <a:rPr lang="fi-FI" sz="8800" dirty="0"/>
              <a:t>–</a:t>
            </a:r>
            <a:r>
              <a:rPr lang="fi-FI" dirty="0"/>
              <a:t> Kysymyslauseet</a:t>
            </a:r>
            <a:endParaRPr dirty="0"/>
          </a:p>
        </p:txBody>
      </p:sp>
      <p:sp>
        <p:nvSpPr>
          <p:cNvPr id="129" name="Google Shape;129;p7"/>
          <p:cNvSpPr txBox="1">
            <a:spLocks noGrp="1"/>
          </p:cNvSpPr>
          <p:nvPr>
            <p:ph type="body" idx="1"/>
          </p:nvPr>
        </p:nvSpPr>
        <p:spPr>
          <a:xfrm>
            <a:off x="1800000" y="3240000"/>
            <a:ext cx="21031199" cy="10200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Mikä on kysymyslauseen sanajärjestys?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think</a:t>
            </a:r>
            <a:r>
              <a:rPr lang="fi-FI" dirty="0"/>
              <a:t> of my idea?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How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happen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kissed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?-sana</a:t>
            </a:r>
            <a:r>
              <a:rPr lang="fi-FI" dirty="0">
                <a:solidFill>
                  <a:schemeClr val="bg2"/>
                </a:solidFill>
              </a:rPr>
              <a:t> + </a:t>
            </a:r>
            <a:r>
              <a:rPr lang="fi-FI" b="1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 + subjekti + perusmuoto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?-sana + </a:t>
            </a:r>
            <a:r>
              <a:rPr lang="fi-FI" b="1" dirty="0" err="1">
                <a:solidFill>
                  <a:schemeClr val="bg2"/>
                </a:solidFill>
              </a:rPr>
              <a:t>was</a:t>
            </a:r>
            <a:r>
              <a:rPr lang="fi-FI" b="1" dirty="0">
                <a:solidFill>
                  <a:schemeClr val="bg2"/>
                </a:solidFill>
              </a:rPr>
              <a:t>/</a:t>
            </a:r>
            <a:r>
              <a:rPr lang="fi-FI" b="1" dirty="0" err="1">
                <a:solidFill>
                  <a:schemeClr val="bg2"/>
                </a:solidFill>
              </a:rPr>
              <a:t>were</a:t>
            </a:r>
            <a:r>
              <a:rPr lang="fi-FI" dirty="0">
                <a:solidFill>
                  <a:schemeClr val="bg2"/>
                </a:solidFill>
              </a:rPr>
              <a:t> + subjekti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  </a:ext>
                </a:extLst>
              </a:rPr>
              <a:t>kysymyssana</a:t>
            </a:r>
            <a:r>
              <a:rPr lang="fi-FI" dirty="0">
                <a:solidFill>
                  <a:schemeClr val="bg2"/>
                </a:solidFill>
              </a:rPr>
              <a:t> on lauseen subjekti, </a:t>
            </a:r>
            <a:r>
              <a:rPr lang="fi-FI" b="1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 jää pois.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30" name="Google Shape;130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1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8B2A3351-1EF3-47E7-BB32-CEDEE4C5EE7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7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Yleisimperfekti </a:t>
            </a:r>
            <a:r>
              <a:rPr lang="fi-FI" sz="8800" dirty="0"/>
              <a:t>–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 </a:t>
            </a:r>
            <a:r>
              <a:rPr lang="fi-FI" dirty="0"/>
              <a:t>Käyttö</a:t>
            </a:r>
            <a:endParaRPr dirty="0"/>
          </a:p>
        </p:txBody>
      </p:sp>
      <p:sp>
        <p:nvSpPr>
          <p:cNvPr id="136" name="Google Shape;136;p8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Miten suomennat nämä lauseet? Voisiko suomessa ilmaista saman asian myös perfektillä (olen tehnyt, on tapahtunut jne.)?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I </a:t>
            </a:r>
            <a:r>
              <a:rPr lang="fi-FI" dirty="0" err="1"/>
              <a:t>saw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film</a:t>
            </a:r>
            <a:r>
              <a:rPr lang="fi-FI" dirty="0"/>
              <a:t> </a:t>
            </a:r>
            <a:r>
              <a:rPr lang="fi-FI" dirty="0" err="1"/>
              <a:t>last</a:t>
            </a:r>
            <a:r>
              <a:rPr lang="fi-FI" dirty="0"/>
              <a:t> </a:t>
            </a:r>
            <a:r>
              <a:rPr lang="fi-FI" dirty="0" err="1"/>
              <a:t>week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i="1" dirty="0"/>
              <a:t>	</a:t>
            </a:r>
            <a:r>
              <a:rPr lang="fi-FI" i="1" dirty="0">
                <a:solidFill>
                  <a:schemeClr val="tx1"/>
                </a:solidFill>
              </a:rPr>
              <a:t>Näin tämän elokuvan viime viikolla. </a:t>
            </a:r>
            <a:r>
              <a:rPr lang="fi-FI" i="1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/ </a:t>
            </a:r>
            <a:endParaRPr i="1" dirty="0">
              <a:solidFill>
                <a:schemeClr val="tx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i="1" dirty="0">
                <a:solidFill>
                  <a:schemeClr val="tx1"/>
                </a:solidFill>
              </a:rPr>
              <a:t>	Olen nähnyt tämän elokuvan viime viikolla.</a:t>
            </a:r>
            <a:endParaRPr i="1" dirty="0">
              <a:solidFill>
                <a:schemeClr val="tx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met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 </a:t>
            </a:r>
            <a:r>
              <a:rPr lang="fi-FI" dirty="0" err="1"/>
              <a:t>two</a:t>
            </a:r>
            <a:r>
              <a:rPr lang="fi-FI" dirty="0"/>
              <a:t> </a:t>
            </a:r>
            <a:r>
              <a:rPr lang="fi-FI" dirty="0" err="1"/>
              <a:t>years</a:t>
            </a:r>
            <a:r>
              <a:rPr lang="fi-FI" dirty="0"/>
              <a:t> </a:t>
            </a:r>
            <a:r>
              <a:rPr lang="fi-FI" dirty="0" err="1"/>
              <a:t>ago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</a:t>
            </a:r>
            <a:r>
              <a:rPr lang="fi-FI" i="1" dirty="0">
                <a:solidFill>
                  <a:schemeClr val="tx1"/>
                </a:solidFill>
              </a:rPr>
              <a:t>Tapasimme heidät kaksi vuotta sitten. / </a:t>
            </a:r>
            <a:endParaRPr i="1" dirty="0">
              <a:solidFill>
                <a:schemeClr val="tx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i="1" dirty="0">
                <a:solidFill>
                  <a:schemeClr val="tx1"/>
                </a:solidFill>
              </a:rPr>
              <a:t>	Olemme tavanneet heidät kaksi vuotta sitten.</a:t>
            </a:r>
            <a:endParaRPr i="1" dirty="0">
              <a:solidFill>
                <a:schemeClr val="tx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37" name="Google Shape;137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2FC51225-DA74-45E2-87F7-324EF5224D3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8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Yleisimperfekti - Käyttö</a:t>
            </a:r>
            <a:endParaRPr dirty="0"/>
          </a:p>
        </p:txBody>
      </p:sp>
      <p:sp>
        <p:nvSpPr>
          <p:cNvPr id="143" name="Google Shape;143;p9"/>
          <p:cNvSpPr txBox="1">
            <a:spLocks noGrp="1"/>
          </p:cNvSpPr>
          <p:nvPr>
            <p:ph type="body" idx="1"/>
          </p:nvPr>
        </p:nvSpPr>
        <p:spPr>
          <a:xfrm>
            <a:off x="1800000" y="2880000"/>
            <a:ext cx="21031199" cy="9605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it </a:t>
            </a:r>
            <a:r>
              <a:rPr lang="fi-FI" dirty="0" err="1"/>
              <a:t>happen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</a:t>
            </a:r>
            <a:r>
              <a:rPr lang="fi-FI" i="1" dirty="0">
                <a:solidFill>
                  <a:schemeClr val="tx1"/>
                </a:solidFill>
              </a:rPr>
              <a:t>Milloin se tapahtui? / Milloin se on tapahtunut?</a:t>
            </a:r>
            <a:endParaRPr i="1" dirty="0">
              <a:solidFill>
                <a:schemeClr val="tx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I </a:t>
            </a:r>
            <a:r>
              <a:rPr lang="fi-FI" dirty="0" err="1"/>
              <a:t>visited</a:t>
            </a:r>
            <a:r>
              <a:rPr lang="fi-FI" dirty="0"/>
              <a:t> New York in 2018.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</a:t>
            </a:r>
            <a:r>
              <a:rPr lang="fi-FI" i="1" dirty="0">
                <a:solidFill>
                  <a:schemeClr val="tx1"/>
                </a:solidFill>
              </a:rPr>
              <a:t>Kävin New Yorkissa vuonna 2018. / </a:t>
            </a:r>
            <a:endParaRPr i="1" dirty="0">
              <a:solidFill>
                <a:schemeClr val="tx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i="1" dirty="0">
                <a:solidFill>
                  <a:schemeClr val="tx1"/>
                </a:solidFill>
              </a:rPr>
              <a:t>	Olen käynyt New Yorkissa vuonna 2018.</a:t>
            </a:r>
            <a:endParaRPr i="1" dirty="0">
              <a:solidFill>
                <a:schemeClr val="tx1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Imperfektiä tarvitaan, kun asia on tapahtunut menneisyydessä. Sen kanssa on usein ajanilmaisuja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…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ago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, 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7"/>
                  </a:ext>
                </a:extLst>
              </a:rPr>
              <a:t>last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…, 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9"/>
                  </a:ext>
                </a:extLst>
              </a:rPr>
              <a:t>when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-</a:t>
            </a:r>
            <a:r>
              <a:rPr lang="fi-FI" dirty="0">
                <a:solidFill>
                  <a:schemeClr val="bg2"/>
                </a:solidFill>
              </a:rPr>
              <a:t>kysymys tai tarkka aika menneisyydessä. Suomessa näiden kanssa käytetään myös perfektiä, englannissa vain imperfekti on mahdollinen.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44" name="Google Shape;144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417283EC-C298-4DA3-BA73-C39E2A145A0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9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91A0F16-2D7D-4EA7-A58C-329885EE353B}"/>
</file>

<file path=customXml/itemProps2.xml><?xml version="1.0" encoding="utf-8"?>
<ds:datastoreItem xmlns:ds="http://schemas.openxmlformats.org/officeDocument/2006/customXml" ds:itemID="{0F5A700E-3887-4CD8-BC24-5C317A055437}"/>
</file>

<file path=customXml/itemProps3.xml><?xml version="1.0" encoding="utf-8"?>
<ds:datastoreItem xmlns:ds="http://schemas.openxmlformats.org/officeDocument/2006/customXml" ds:itemID="{2BF0336B-15C4-4E07-92B7-0531A528563E}"/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830</Words>
  <Application>Microsoft Office PowerPoint</Application>
  <PresentationFormat>Mukautettu</PresentationFormat>
  <Paragraphs>107</Paragraphs>
  <Slides>11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Office-teema</vt:lpstr>
      <vt:lpstr>Yleisimperfekti</vt:lpstr>
      <vt:lpstr>Read the text.</vt:lpstr>
      <vt:lpstr>Yleisimperfekti – Muodostus</vt:lpstr>
      <vt:lpstr>Mitä oikeinkirjoitusmuutoksia huomaat imperfektin muodostuksessa?</vt:lpstr>
      <vt:lpstr>Oikeinkirjoitusmuutoksia</vt:lpstr>
      <vt:lpstr>Yleisimperfekti – Kielteiset muodot</vt:lpstr>
      <vt:lpstr>Yleisimperfekti – Kysymyslauseet</vt:lpstr>
      <vt:lpstr>Yleisimperfekti – Käyttö</vt:lpstr>
      <vt:lpstr>Yleisimperfekti - Käyttö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Yleisimperfekti</dc:title>
  <dc:creator>Väänänen Anna</dc:creator>
  <cp:lastModifiedBy>Paavilainen Laura</cp:lastModifiedBy>
  <cp:revision>7</cp:revision>
  <dcterms:created xsi:type="dcterms:W3CDTF">2020-05-05T09:10:38Z</dcterms:created>
  <dcterms:modified xsi:type="dcterms:W3CDTF">2022-08-16T08:10:18Z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