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iVmMUCu5Qq5qneZ+97Wp6mlgPi2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customschemas.google.com/relationships/presentationmetadata" Target="metadata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08912467-8569-4574-BD97-D46421F54E70}"/>
    <pc:docChg chg="modSld">
      <pc:chgData name="Mölsä Salla" userId="11757758-abe0-48a4-a19b-63a9678b7c89" providerId="ADAL" clId="{08912467-8569-4574-BD97-D46421F54E70}" dt="2021-02-12T14:18:07.538" v="6" actId="20577"/>
      <pc:docMkLst>
        <pc:docMk/>
      </pc:docMkLst>
      <pc:sldChg chg="modSp">
        <pc:chgData name="Mölsä Salla" userId="11757758-abe0-48a4-a19b-63a9678b7c89" providerId="ADAL" clId="{08912467-8569-4574-BD97-D46421F54E70}" dt="2021-02-12T14:18:07.538" v="6" actId="20577"/>
        <pc:sldMkLst>
          <pc:docMk/>
          <pc:sldMk cId="0" sldId="267"/>
        </pc:sldMkLst>
        <pc:spChg chg="mod">
          <ac:chgData name="Mölsä Salla" userId="11757758-abe0-48a4-a19b-63a9678b7c89" providerId="ADAL" clId="{08912467-8569-4574-BD97-D46421F54E70}" dt="2021-02-12T14:18:07.538" v="6" actId="20577"/>
          <ac:spMkLst>
            <pc:docMk/>
            <pc:sldMk cId="0" sldId="267"/>
            <ac:spMk id="16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b3091144b8_1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b3091144b8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b3091144b8_1_1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b3091144b8_1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b3091144b8_1_1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gb3091144b8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b3091144b8_1_2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gb3091144b8_1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2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2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2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5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6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6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6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6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6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7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7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7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7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8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8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8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Sanajärjestys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2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b3091144b8_1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Objektiivi</a:t>
            </a:r>
            <a:endParaRPr/>
          </a:p>
        </p:txBody>
      </p:sp>
      <p:sp>
        <p:nvSpPr>
          <p:cNvPr id="150" name="Google Shape;150;gb3091144b8_1_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Julia </a:t>
            </a:r>
            <a:r>
              <a:rPr lang="fi-FI" dirty="0" err="1"/>
              <a:t>bought</a:t>
            </a:r>
            <a:r>
              <a:rPr lang="fi-FI" dirty="0"/>
              <a:t> </a:t>
            </a:r>
            <a:r>
              <a:rPr lang="fi-FI" b="1" dirty="0"/>
              <a:t>Tim </a:t>
            </a:r>
            <a:r>
              <a:rPr lang="fi-FI" dirty="0"/>
              <a:t>a </a:t>
            </a:r>
            <a:r>
              <a:rPr lang="fi-FI" dirty="0" err="1"/>
              <a:t>used</a:t>
            </a:r>
            <a:r>
              <a:rPr lang="fi-FI" dirty="0"/>
              <a:t> </a:t>
            </a:r>
            <a:r>
              <a:rPr lang="fi-FI" dirty="0" err="1"/>
              <a:t>skateboard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really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bought</a:t>
            </a:r>
            <a:r>
              <a:rPr lang="fi-FI" dirty="0"/>
              <a:t> it </a:t>
            </a:r>
            <a:r>
              <a:rPr lang="fi-FI" b="1" dirty="0"/>
              <a:t>for me</a:t>
            </a:r>
            <a:r>
              <a:rPr lang="fi-FI" dirty="0"/>
              <a:t>!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Luckily</a:t>
            </a:r>
            <a:r>
              <a:rPr lang="fi-FI" dirty="0"/>
              <a:t>, Tim </a:t>
            </a:r>
            <a:r>
              <a:rPr lang="fi-FI" dirty="0" err="1"/>
              <a:t>promised</a:t>
            </a:r>
            <a:r>
              <a:rPr lang="fi-FI" dirty="0"/>
              <a:t> to </a:t>
            </a:r>
            <a:r>
              <a:rPr lang="fi-FI" dirty="0" err="1"/>
              <a:t>give</a:t>
            </a:r>
            <a:r>
              <a:rPr lang="fi-FI" dirty="0"/>
              <a:t> it </a:t>
            </a:r>
            <a:r>
              <a:rPr lang="fi-FI" b="1" dirty="0"/>
              <a:t>to me </a:t>
            </a:r>
            <a:r>
              <a:rPr lang="fi-FI" dirty="0" err="1"/>
              <a:t>later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O</a:t>
            </a:r>
            <a:r>
              <a:rPr lang="fi-FI" dirty="0">
                <a:solidFill>
                  <a:schemeClr val="bg2"/>
                </a:solidFill>
              </a:rPr>
              <a:t>bjektiivi vastaa kysymykseen </a:t>
            </a:r>
            <a:r>
              <a:rPr lang="fi-FI" i="1" dirty="0">
                <a:solidFill>
                  <a:schemeClr val="bg2"/>
                </a:solidFill>
              </a:rPr>
              <a:t>kenelle</a:t>
            </a:r>
            <a:r>
              <a:rPr lang="fi-FI" dirty="0">
                <a:solidFill>
                  <a:schemeClr val="bg2"/>
                </a:solidFill>
              </a:rPr>
              <a:t>. 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Kun objektiivi tulee objektin jälkeen, sen edessä käytetään joko</a:t>
            </a:r>
            <a:r>
              <a:rPr lang="fi-FI" i="1" dirty="0">
                <a:solidFill>
                  <a:schemeClr val="bg2"/>
                </a:solidFill>
              </a:rPr>
              <a:t> </a:t>
            </a:r>
            <a:r>
              <a:rPr lang="fi-FI" b="1" dirty="0">
                <a:solidFill>
                  <a:schemeClr val="bg2"/>
                </a:solidFill>
              </a:rPr>
              <a:t>to-</a:t>
            </a:r>
            <a:r>
              <a:rPr lang="fi-FI" dirty="0">
                <a:solidFill>
                  <a:schemeClr val="bg2"/>
                </a:solidFill>
              </a:rPr>
              <a:t> tai </a:t>
            </a:r>
            <a:r>
              <a:rPr lang="fi-FI" b="1" dirty="0">
                <a:solidFill>
                  <a:schemeClr val="bg2"/>
                </a:solidFill>
              </a:rPr>
              <a:t>for</a:t>
            </a:r>
            <a:r>
              <a:rPr lang="fi-FI" i="1" dirty="0">
                <a:solidFill>
                  <a:schemeClr val="bg2"/>
                </a:solidFill>
              </a:rPr>
              <a:t>-</a:t>
            </a:r>
            <a:r>
              <a:rPr lang="fi-FI" dirty="0">
                <a:solidFill>
                  <a:schemeClr val="bg2"/>
                </a:solidFill>
              </a:rPr>
              <a:t>prepositiota. Preposition valinta riippuu verbistä.</a:t>
            </a:r>
            <a:r>
              <a:rPr lang="fi-FI" b="1" dirty="0">
                <a:solidFill>
                  <a:schemeClr val="bg2"/>
                </a:solidFill>
              </a:rPr>
              <a:t> </a:t>
            </a:r>
            <a:endParaRPr b="1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Objektin ja objektiivin järjestystä voidaan joskus vaihdella. Yleensä näistä painotetumpi sijoitetaan lauseen loppuun.</a:t>
            </a:r>
            <a:endParaRPr sz="5100" dirty="0">
              <a:solidFill>
                <a:schemeClr val="bg2"/>
              </a:solidFill>
            </a:endParaRPr>
          </a:p>
        </p:txBody>
      </p:sp>
      <p:sp>
        <p:nvSpPr>
          <p:cNvPr id="151" name="Google Shape;151;gb3091144b8_1_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2FAD3C7C-0C18-428C-A0FE-9787BBEC581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10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b3091144b8_1_1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Objektiivi</a:t>
            </a:r>
            <a:endParaRPr/>
          </a:p>
        </p:txBody>
      </p:sp>
      <p:sp>
        <p:nvSpPr>
          <p:cNvPr id="157" name="Google Shape;157;gb3091144b8_1_1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dirty="0"/>
              <a:t>Katie </a:t>
            </a:r>
            <a:r>
              <a:rPr lang="fi-FI" b="1" dirty="0" err="1"/>
              <a:t>told</a:t>
            </a:r>
            <a:r>
              <a:rPr lang="fi-FI" b="1" dirty="0"/>
              <a:t> me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secret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b="1" dirty="0" err="1"/>
              <a:t>told</a:t>
            </a:r>
            <a:r>
              <a:rPr lang="fi-FI" b="1" dirty="0"/>
              <a:t> us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recovering</a:t>
            </a:r>
            <a:r>
              <a:rPr lang="fi-FI" dirty="0"/>
              <a:t> </a:t>
            </a:r>
            <a:r>
              <a:rPr lang="fi-FI" dirty="0" err="1"/>
              <a:t>already</a:t>
            </a:r>
            <a:r>
              <a:rPr lang="fi-FI" dirty="0"/>
              <a:t>.</a:t>
            </a:r>
            <a:endParaRPr dirty="0"/>
          </a:p>
          <a:p>
            <a:pPr marL="857250" lvl="0" indent="-679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Verbiin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tell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(= sanoa, kertoa, käskeä) liittyy englannissa lähes aina objektiivi toisin kuin suomessa.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58" name="Google Shape;158;gb3091144b8_1_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69D8BBBC-6B28-410C-9ECA-C974948A306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11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b3091144b8_1_1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Say</a:t>
            </a:r>
            <a:r>
              <a:rPr lang="fi-FI" dirty="0"/>
              <a:t> in </a:t>
            </a:r>
            <a:r>
              <a:rPr lang="fi-FI" dirty="0" err="1"/>
              <a:t>two</a:t>
            </a:r>
            <a:r>
              <a:rPr lang="fi-FI" dirty="0"/>
              <a:t> </a:t>
            </a:r>
            <a:r>
              <a:rPr lang="fi-FI" dirty="0" err="1"/>
              <a:t>ways</a:t>
            </a:r>
            <a:r>
              <a:rPr lang="fi-FI" dirty="0"/>
              <a:t> </a:t>
            </a:r>
            <a:r>
              <a:rPr lang="fi-FI" dirty="0" err="1"/>
              <a:t>like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example</a:t>
            </a:r>
            <a:r>
              <a:rPr lang="fi-FI" dirty="0"/>
              <a:t>: </a:t>
            </a:r>
            <a:r>
              <a:rPr lang="fi-FI" sz="8000" b="1" dirty="0">
                <a:solidFill>
                  <a:schemeClr val="bg2"/>
                </a:solidFill>
              </a:rPr>
              <a:t>Show </a:t>
            </a:r>
            <a:r>
              <a:rPr lang="fi-FI" sz="8000" b="1" dirty="0" err="1">
                <a:solidFill>
                  <a:schemeClr val="bg2"/>
                </a:solidFill>
              </a:rPr>
              <a:t>the</a:t>
            </a:r>
            <a:r>
              <a:rPr lang="fi-FI" sz="8000" b="1" dirty="0">
                <a:solidFill>
                  <a:schemeClr val="bg2"/>
                </a:solidFill>
              </a:rPr>
              <a:t> </a:t>
            </a:r>
            <a:r>
              <a:rPr lang="fi-FI" sz="8000" b="1" dirty="0" err="1">
                <a:solidFill>
                  <a:schemeClr val="bg2"/>
                </a:solidFill>
              </a:rPr>
              <a:t>photos</a:t>
            </a:r>
            <a:r>
              <a:rPr lang="fi-FI" sz="8000" b="1" dirty="0">
                <a:solidFill>
                  <a:schemeClr val="bg2"/>
                </a:solidFill>
              </a:rPr>
              <a:t> to us. Show us </a:t>
            </a:r>
            <a:r>
              <a:rPr lang="fi-FI" sz="8000" b="1" dirty="0" err="1">
                <a:solidFill>
                  <a:schemeClr val="bg2"/>
                </a:solidFill>
              </a:rPr>
              <a:t>the</a:t>
            </a:r>
            <a:r>
              <a:rPr lang="fi-FI" sz="8000" b="1" dirty="0">
                <a:solidFill>
                  <a:schemeClr val="bg2"/>
                </a:solidFill>
              </a:rPr>
              <a:t> </a:t>
            </a:r>
            <a:r>
              <a:rPr lang="fi-FI" sz="8000" b="1" dirty="0" err="1">
                <a:solidFill>
                  <a:schemeClr val="bg2"/>
                </a:solidFill>
              </a:rPr>
              <a:t>photos</a:t>
            </a:r>
            <a:r>
              <a:rPr lang="fi-FI" sz="8000" b="1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64" name="Google Shape;164;gb3091144b8_1_1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1. Varaa pöytä meille.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Book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table</a:t>
            </a:r>
            <a:r>
              <a:rPr lang="fi-FI" dirty="0">
                <a:solidFill>
                  <a:schemeClr val="bg2"/>
                </a:solidFill>
              </a:rPr>
              <a:t> for us.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Book</a:t>
            </a:r>
            <a:r>
              <a:rPr lang="fi-FI" dirty="0">
                <a:solidFill>
                  <a:schemeClr val="bg2"/>
                </a:solidFill>
              </a:rPr>
              <a:t> us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table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2. Ostitko minulle ruusuja?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</a:t>
            </a:r>
            <a:r>
              <a:rPr lang="fi-FI" dirty="0">
                <a:solidFill>
                  <a:schemeClr val="bg2"/>
                </a:solidFill>
              </a:rPr>
              <a:t>	</a:t>
            </a:r>
            <a:r>
              <a:rPr lang="fi-FI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buy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roses</a:t>
            </a:r>
            <a:r>
              <a:rPr lang="fi-FI" dirty="0">
                <a:solidFill>
                  <a:schemeClr val="bg2"/>
                </a:solidFill>
              </a:rPr>
              <a:t> for me?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buy</a:t>
            </a:r>
            <a:r>
              <a:rPr lang="fi-FI" dirty="0">
                <a:solidFill>
                  <a:schemeClr val="bg2"/>
                </a:solidFill>
              </a:rPr>
              <a:t> me </a:t>
            </a:r>
            <a:r>
              <a:rPr lang="fi-FI" dirty="0" err="1">
                <a:solidFill>
                  <a:schemeClr val="bg2"/>
                </a:solidFill>
              </a:rPr>
              <a:t>roses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65" name="Google Shape;165;gb3091144b8_1_1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F095DF7E-3C10-4B1E-8FD6-01C78F2700B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12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b3091144b8_1_2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171" name="Google Shape;171;gb3091144b8_1_2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3. Voisitko ojentaa minulle suolan?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Could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pass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salt</a:t>
            </a:r>
            <a:r>
              <a:rPr lang="fi-FI" dirty="0">
                <a:solidFill>
                  <a:schemeClr val="bg2"/>
                </a:solidFill>
              </a:rPr>
              <a:t> to me, </a:t>
            </a:r>
            <a:r>
              <a:rPr lang="fi-FI" dirty="0" err="1">
                <a:solidFill>
                  <a:schemeClr val="bg2"/>
                </a:solidFill>
              </a:rPr>
              <a:t>please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Could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pass</a:t>
            </a:r>
            <a:r>
              <a:rPr lang="fi-FI" dirty="0">
                <a:solidFill>
                  <a:schemeClr val="bg2"/>
                </a:solidFill>
              </a:rPr>
              <a:t> me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salt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please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4. Myy autosi meille.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Sell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car</a:t>
            </a:r>
            <a:r>
              <a:rPr lang="fi-FI" dirty="0">
                <a:solidFill>
                  <a:schemeClr val="bg2"/>
                </a:solidFill>
              </a:rPr>
              <a:t> to us.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Sell</a:t>
            </a:r>
            <a:r>
              <a:rPr lang="fi-FI" dirty="0">
                <a:solidFill>
                  <a:schemeClr val="bg2"/>
                </a:solidFill>
              </a:rPr>
              <a:t> us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car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72" name="Google Shape;172;gb3091144b8_1_2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C3CBA281-9B7F-4C46-A1B1-2BB0D2D01CF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13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"/>
          <p:cNvPicPr>
            <a:picLocks noGrp="1" noChangeAspect="1"/>
          </p:cNvPicPr>
          <p:nvPr>
            <p:ph type="body" idx="4294967295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-388620" y="0"/>
            <a:ext cx="12403727" cy="14750747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919"/>
              <a:buFont typeface="Calibri"/>
              <a:buNone/>
            </a:pPr>
            <a:r>
              <a:rPr lang="fi-FI" sz="7919" dirty="0" err="1">
                <a:solidFill>
                  <a:schemeClr val="bg2"/>
                </a:solidFill>
              </a:rPr>
              <a:t>What’s</a:t>
            </a:r>
            <a:r>
              <a:rPr lang="fi-FI" sz="7919" dirty="0">
                <a:solidFill>
                  <a:schemeClr val="bg2"/>
                </a:solidFill>
              </a:rPr>
              <a:t> </a:t>
            </a:r>
            <a:r>
              <a:rPr lang="fi-FI" sz="7919" dirty="0" err="1">
                <a:solidFill>
                  <a:schemeClr val="bg2"/>
                </a:solidFill>
              </a:rPr>
              <a:t>the</a:t>
            </a:r>
            <a:r>
              <a:rPr lang="fi-FI" sz="7919" dirty="0">
                <a:solidFill>
                  <a:schemeClr val="bg2"/>
                </a:solidFill>
              </a:rPr>
              <a:t> </a:t>
            </a:r>
            <a:r>
              <a:rPr lang="fi-FI" sz="7919" dirty="0" err="1">
                <a:solidFill>
                  <a:schemeClr val="bg2"/>
                </a:solidFill>
              </a:rPr>
              <a:t>basic</a:t>
            </a:r>
            <a:r>
              <a:rPr lang="fi-FI" sz="7919" dirty="0">
                <a:solidFill>
                  <a:schemeClr val="bg2"/>
                </a:solidFill>
              </a:rPr>
              <a:t> </a:t>
            </a:r>
            <a:r>
              <a:rPr lang="fi-FI" sz="7919" dirty="0" err="1">
                <a:solidFill>
                  <a:schemeClr val="bg2"/>
                </a:solidFill>
              </a:rPr>
              <a:t>rule</a:t>
            </a:r>
            <a:r>
              <a:rPr lang="fi-FI" sz="7919" dirty="0">
                <a:solidFill>
                  <a:schemeClr val="bg2"/>
                </a:solidFill>
              </a:rPr>
              <a:t> for </a:t>
            </a:r>
            <a:r>
              <a:rPr lang="fi-FI" sz="7919" dirty="0" err="1">
                <a:solidFill>
                  <a:schemeClr val="bg2"/>
                </a:solidFill>
              </a:rPr>
              <a:t>the</a:t>
            </a:r>
            <a:r>
              <a:rPr lang="fi-FI" sz="7919" dirty="0">
                <a:solidFill>
                  <a:schemeClr val="bg2"/>
                </a:solidFill>
              </a:rPr>
              <a:t> </a:t>
            </a:r>
            <a:r>
              <a:rPr lang="fi-FI" sz="7919" dirty="0" err="1">
                <a:solidFill>
                  <a:schemeClr val="bg2"/>
                </a:solidFill>
              </a:rPr>
              <a:t>word</a:t>
            </a:r>
            <a:r>
              <a:rPr lang="fi-FI" sz="7919" dirty="0">
                <a:solidFill>
                  <a:schemeClr val="bg2"/>
                </a:solidFill>
              </a:rPr>
              <a:t> </a:t>
            </a:r>
            <a:r>
              <a:rPr lang="fi-FI" sz="7919" dirty="0" err="1">
                <a:solidFill>
                  <a:schemeClr val="bg2"/>
                </a:solidFill>
              </a:rPr>
              <a:t>order</a:t>
            </a:r>
            <a:r>
              <a:rPr lang="fi-FI" sz="7919" dirty="0">
                <a:solidFill>
                  <a:schemeClr val="bg2"/>
                </a:solidFill>
              </a:rPr>
              <a:t> in English?</a:t>
            </a:r>
            <a:endParaRPr sz="7919" dirty="0">
              <a:solidFill>
                <a:schemeClr val="bg2"/>
              </a:solidFill>
            </a:endParaRPr>
          </a:p>
        </p:txBody>
      </p:sp>
      <p:sp>
        <p:nvSpPr>
          <p:cNvPr id="93" name="Google Shape;93;p2"/>
          <p:cNvSpPr txBox="1">
            <a:spLocks noGrp="1"/>
          </p:cNvSpPr>
          <p:nvPr>
            <p:ph type="body" idx="1"/>
          </p:nvPr>
        </p:nvSpPr>
        <p:spPr>
          <a:xfrm>
            <a:off x="12191999" y="3536295"/>
            <a:ext cx="10921063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My </a:t>
            </a:r>
            <a:r>
              <a:rPr lang="fi-FI" dirty="0" err="1"/>
              <a:t>grandmother</a:t>
            </a:r>
            <a:r>
              <a:rPr lang="fi-FI" dirty="0"/>
              <a:t> </a:t>
            </a:r>
            <a:r>
              <a:rPr lang="fi-FI" dirty="0" err="1"/>
              <a:t>celebrated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birthday</a:t>
            </a:r>
            <a:r>
              <a:rPr lang="fi-FI" dirty="0"/>
              <a:t> </a:t>
            </a:r>
            <a:r>
              <a:rPr lang="fi-FI" dirty="0" err="1"/>
              <a:t>together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everybody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restaurant </a:t>
            </a:r>
            <a:r>
              <a:rPr lang="fi-FI" dirty="0" err="1"/>
              <a:t>last</a:t>
            </a:r>
            <a:r>
              <a:rPr lang="fi-FI" dirty="0"/>
              <a:t> </a:t>
            </a:r>
            <a:r>
              <a:rPr lang="fi-FI" dirty="0" err="1"/>
              <a:t>week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Everybody</a:t>
            </a:r>
            <a:r>
              <a:rPr lang="fi-FI" dirty="0"/>
              <a:t> </a:t>
            </a:r>
            <a:r>
              <a:rPr lang="fi-FI" dirty="0" err="1"/>
              <a:t>enjoyed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party.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95" name="Google Shape;95;p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6C326E71-7DF1-43BE-A335-1425D13F25E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Kuva: © Pauli Salmi	</a:t>
            </a:r>
            <a:fld id="{00000000-1234-1234-1234-123412341234}" type="slidenum">
              <a:rPr lang="fi-FI" smtClean="0"/>
              <a:t>2</a:t>
            </a:fld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Väitelauseen sanajärjestys</a:t>
            </a:r>
            <a:endParaRPr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0524381" cy="9475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2480"/>
              <a:buFont typeface="Calibri"/>
              <a:buNone/>
            </a:pPr>
            <a:r>
              <a:rPr lang="fi-FI" b="1" dirty="0">
                <a:solidFill>
                  <a:schemeClr val="bg2"/>
                </a:solidFill>
              </a:rPr>
              <a:t>S</a:t>
            </a:r>
            <a:r>
              <a:rPr lang="fi-FI" dirty="0">
                <a:solidFill>
                  <a:schemeClr val="bg2"/>
                </a:solidFill>
              </a:rPr>
              <a:t>ubjekti	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(</a:t>
            </a:r>
            <a:r>
              <a:rPr lang="fi-FI" dirty="0">
                <a:solidFill>
                  <a:schemeClr val="bg2"/>
                </a:solidFill>
              </a:rPr>
              <a:t>Tekijä)	</a:t>
            </a:r>
            <a:r>
              <a:rPr lang="fi-FI" dirty="0">
                <a:solidFill>
                  <a:srgbClr val="0C0C0C"/>
                </a:solidFill>
              </a:rPr>
              <a:t>						My </a:t>
            </a:r>
            <a:r>
              <a:rPr lang="fi-FI" dirty="0" err="1">
                <a:solidFill>
                  <a:srgbClr val="0C0C0C"/>
                </a:solidFill>
              </a:rPr>
              <a:t>grandmother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542"/>
              </a:spcBef>
              <a:spcAft>
                <a:spcPts val="0"/>
              </a:spcAft>
              <a:buClr>
                <a:srgbClr val="0C0C0C"/>
              </a:buClr>
              <a:buSzPts val="2712"/>
              <a:buFont typeface="Calibri"/>
              <a:buNone/>
            </a:pPr>
            <a:r>
              <a:rPr lang="fi-FI" b="1" dirty="0">
                <a:solidFill>
                  <a:schemeClr val="bg2"/>
                </a:solidFill>
              </a:rPr>
              <a:t>P</a:t>
            </a:r>
            <a:r>
              <a:rPr lang="fi-FI" dirty="0">
                <a:solidFill>
                  <a:schemeClr val="bg2"/>
                </a:solidFill>
              </a:rPr>
              <a:t>redikaatti (Tekeminen)	</a:t>
            </a:r>
            <a:r>
              <a:rPr lang="fi-FI" dirty="0">
                <a:solidFill>
                  <a:srgbClr val="0C0C0C"/>
                </a:solidFill>
              </a:rPr>
              <a:t>			</a:t>
            </a:r>
            <a:r>
              <a:rPr lang="fi-FI" dirty="0" err="1">
                <a:solidFill>
                  <a:srgbClr val="0C0C0C"/>
                </a:solidFill>
              </a:rPr>
              <a:t>celebrated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542"/>
              </a:spcBef>
              <a:spcAft>
                <a:spcPts val="0"/>
              </a:spcAft>
              <a:buClr>
                <a:srgbClr val="0C0C0C"/>
              </a:buClr>
              <a:buSzPts val="2712"/>
              <a:buFont typeface="Calibri"/>
              <a:buNone/>
            </a:pPr>
            <a:r>
              <a:rPr lang="fi-FI" b="1" dirty="0">
                <a:solidFill>
                  <a:schemeClr val="bg2"/>
                </a:solidFill>
              </a:rPr>
              <a:t>O</a:t>
            </a:r>
            <a:r>
              <a:rPr lang="fi-FI" dirty="0">
                <a:solidFill>
                  <a:schemeClr val="bg2"/>
                </a:solidFill>
              </a:rPr>
              <a:t>bjekti (Tekemisen kohde)	</a:t>
            </a:r>
            <a:r>
              <a:rPr lang="fi-FI" dirty="0">
                <a:solidFill>
                  <a:srgbClr val="0C0C0C"/>
                </a:solidFill>
              </a:rPr>
              <a:t>		</a:t>
            </a:r>
            <a:r>
              <a:rPr lang="fi-FI" dirty="0" err="1">
                <a:solidFill>
                  <a:srgbClr val="0C0C0C"/>
                </a:solidFill>
              </a:rPr>
              <a:t>her</a:t>
            </a:r>
            <a:r>
              <a:rPr lang="fi-FI" dirty="0">
                <a:solidFill>
                  <a:srgbClr val="0C0C0C"/>
                </a:solidFill>
              </a:rPr>
              <a:t> </a:t>
            </a:r>
            <a:r>
              <a:rPr lang="fi-FI" dirty="0" err="1">
                <a:solidFill>
                  <a:srgbClr val="0C0C0C"/>
                </a:solidFill>
              </a:rPr>
              <a:t>birthday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542"/>
              </a:spcBef>
              <a:spcAft>
                <a:spcPts val="0"/>
              </a:spcAft>
              <a:buClr>
                <a:srgbClr val="0C0C0C"/>
              </a:buClr>
              <a:buSzPts val="2712"/>
              <a:buFont typeface="Calibri"/>
              <a:buNone/>
            </a:pPr>
            <a:r>
              <a:rPr lang="fi-FI" b="1" dirty="0">
                <a:solidFill>
                  <a:schemeClr val="bg2"/>
                </a:solidFill>
              </a:rPr>
              <a:t>T</a:t>
            </a:r>
            <a:r>
              <a:rPr lang="fi-FI" dirty="0">
                <a:solidFill>
                  <a:schemeClr val="bg2"/>
                </a:solidFill>
              </a:rPr>
              <a:t>avan määre	</a:t>
            </a:r>
            <a:r>
              <a:rPr lang="fi-FI" dirty="0">
                <a:solidFill>
                  <a:srgbClr val="0C0C0C"/>
                </a:solidFill>
              </a:rPr>
              <a:t>							</a:t>
            </a:r>
            <a:r>
              <a:rPr lang="fi-FI" dirty="0" err="1">
                <a:solidFill>
                  <a:srgbClr val="0C0C0C"/>
                </a:solidFill>
              </a:rPr>
              <a:t>together</a:t>
            </a:r>
            <a:r>
              <a:rPr lang="fi-FI" dirty="0">
                <a:solidFill>
                  <a:srgbClr val="0C0C0C"/>
                </a:solidFill>
              </a:rPr>
              <a:t> </a:t>
            </a:r>
            <a:r>
              <a:rPr lang="fi-FI" dirty="0" err="1">
                <a:solidFill>
                  <a:srgbClr val="0C0C0C"/>
                </a:solidFill>
              </a:rPr>
              <a:t>with</a:t>
            </a:r>
            <a:r>
              <a:rPr lang="fi-FI" dirty="0">
                <a:solidFill>
                  <a:srgbClr val="0C0C0C"/>
                </a:solidFill>
              </a:rPr>
              <a:t> </a:t>
            </a:r>
            <a:r>
              <a:rPr lang="fi-FI" dirty="0" err="1">
                <a:solidFill>
                  <a:srgbClr val="0C0C0C"/>
                </a:solidFill>
              </a:rPr>
              <a:t>everybody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542"/>
              </a:spcBef>
              <a:spcAft>
                <a:spcPts val="0"/>
              </a:spcAft>
              <a:buClr>
                <a:srgbClr val="0C0C0C"/>
              </a:buClr>
              <a:buSzPts val="2712"/>
              <a:buFont typeface="Calibri"/>
              <a:buNone/>
            </a:pPr>
            <a:r>
              <a:rPr lang="fi-FI" b="1" dirty="0">
                <a:solidFill>
                  <a:schemeClr val="bg2"/>
                </a:solidFill>
              </a:rPr>
              <a:t>P</a:t>
            </a:r>
            <a:r>
              <a:rPr lang="fi-FI" dirty="0">
                <a:solidFill>
                  <a:schemeClr val="bg2"/>
                </a:solidFill>
              </a:rPr>
              <a:t>aikan määre		</a:t>
            </a:r>
            <a:r>
              <a:rPr lang="fi-FI" dirty="0">
                <a:solidFill>
                  <a:srgbClr val="0C0C0C"/>
                </a:solidFill>
              </a:rPr>
              <a:t>						at </a:t>
            </a:r>
            <a:r>
              <a:rPr lang="fi-FI" dirty="0" err="1">
                <a:solidFill>
                  <a:srgbClr val="0C0C0C"/>
                </a:solidFill>
              </a:rPr>
              <a:t>the</a:t>
            </a:r>
            <a:r>
              <a:rPr lang="fi-FI" dirty="0">
                <a:solidFill>
                  <a:srgbClr val="0C0C0C"/>
                </a:solidFill>
              </a:rPr>
              <a:t> restaurant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542"/>
              </a:spcBef>
              <a:spcAft>
                <a:spcPts val="0"/>
              </a:spcAft>
              <a:buClr>
                <a:srgbClr val="0C0C0C"/>
              </a:buClr>
              <a:buSzPts val="2712"/>
              <a:buFont typeface="Calibri"/>
              <a:buNone/>
            </a:pPr>
            <a:r>
              <a:rPr lang="fi-FI" b="1" dirty="0">
                <a:solidFill>
                  <a:schemeClr val="bg2"/>
                </a:solidFill>
              </a:rPr>
              <a:t>A</a:t>
            </a:r>
            <a:r>
              <a:rPr lang="fi-FI" dirty="0">
                <a:solidFill>
                  <a:schemeClr val="bg2"/>
                </a:solidFill>
              </a:rPr>
              <a:t>jan määre	</a:t>
            </a:r>
            <a:r>
              <a:rPr lang="fi-FI" dirty="0">
                <a:solidFill>
                  <a:srgbClr val="0C0C0C"/>
                </a:solidFill>
              </a:rPr>
              <a:t>								</a:t>
            </a:r>
            <a:r>
              <a:rPr lang="fi-FI" dirty="0" err="1">
                <a:solidFill>
                  <a:srgbClr val="0C0C0C"/>
                </a:solidFill>
              </a:rPr>
              <a:t>last</a:t>
            </a:r>
            <a:r>
              <a:rPr lang="fi-FI" dirty="0">
                <a:solidFill>
                  <a:srgbClr val="0C0C0C"/>
                </a:solidFill>
              </a:rPr>
              <a:t> </a:t>
            </a:r>
            <a:r>
              <a:rPr lang="fi-FI" dirty="0" err="1">
                <a:solidFill>
                  <a:srgbClr val="0C0C0C"/>
                </a:solidFill>
              </a:rPr>
              <a:t>week</a:t>
            </a:r>
            <a:r>
              <a:rPr lang="fi-FI" dirty="0">
                <a:solidFill>
                  <a:srgbClr val="0C0C0C"/>
                </a:solidFill>
              </a:rPr>
              <a:t>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96"/>
              </a:spcBef>
              <a:spcAft>
                <a:spcPts val="0"/>
              </a:spcAft>
              <a:buClr>
                <a:srgbClr val="0C0C0C"/>
              </a:buClr>
              <a:buSzPts val="2480"/>
              <a:buFont typeface="Calibri"/>
              <a:buNone/>
            </a:pPr>
            <a:r>
              <a:rPr lang="fi-FI" dirty="0">
                <a:solidFill>
                  <a:srgbClr val="0C0C0C"/>
                </a:solidFill>
              </a:rPr>
              <a:t>		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666"/>
              </a:spcBef>
              <a:spcAft>
                <a:spcPts val="0"/>
              </a:spcAft>
              <a:buSzPts val="7200"/>
              <a:buFont typeface="Arial" panose="020B0604020202020204" pitchFamily="34" charset="0"/>
              <a:buChar char="•"/>
            </a:pPr>
            <a:r>
              <a:rPr lang="fi-FI" sz="7200" dirty="0">
                <a:solidFill>
                  <a:schemeClr val="bg2"/>
                </a:solidFill>
              </a:rPr>
              <a:t>Väitelauseen sanajärjestyksen muistisääntö on </a:t>
            </a:r>
            <a:endParaRPr lang="fi-FI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666"/>
              </a:spcBef>
              <a:spcAft>
                <a:spcPts val="0"/>
              </a:spcAft>
              <a:buSzPts val="7200"/>
            </a:pPr>
            <a:r>
              <a:rPr lang="fi-FI" sz="7200" dirty="0">
                <a:solidFill>
                  <a:schemeClr val="bg2"/>
                </a:solidFill>
              </a:rPr>
              <a:t>	S P O T P A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67DCF561-5573-479C-917E-97759FB901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3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Väitelauseen sanajärjestys</a:t>
            </a:r>
            <a:endParaRPr/>
          </a:p>
        </p:txBody>
      </p:sp>
      <p:sp>
        <p:nvSpPr>
          <p:cNvPr id="108" name="Google Shape;108;p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757758" cy="9432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 err="1"/>
              <a:t>Grandma</a:t>
            </a:r>
            <a:r>
              <a:rPr lang="fi-FI" dirty="0"/>
              <a:t> </a:t>
            </a:r>
            <a:r>
              <a:rPr lang="fi-FI" dirty="0" err="1"/>
              <a:t>kissed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waiter</a:t>
            </a:r>
            <a:r>
              <a:rPr lang="fi-FI" dirty="0"/>
              <a:t> </a:t>
            </a:r>
            <a:r>
              <a:rPr lang="fi-FI" dirty="0" err="1"/>
              <a:t>after</a:t>
            </a:r>
            <a:r>
              <a:rPr lang="fi-FI" dirty="0"/>
              <a:t> a </a:t>
            </a:r>
            <a:r>
              <a:rPr lang="fi-FI" dirty="0" err="1"/>
              <a:t>glass</a:t>
            </a:r>
            <a:r>
              <a:rPr lang="fi-FI" dirty="0"/>
              <a:t> of </a:t>
            </a:r>
            <a:r>
              <a:rPr lang="fi-FI" dirty="0" err="1"/>
              <a:t>champagne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waiter</a:t>
            </a:r>
            <a:r>
              <a:rPr lang="fi-FI" dirty="0"/>
              <a:t> </a:t>
            </a:r>
            <a:r>
              <a:rPr lang="fi-FI" dirty="0" err="1"/>
              <a:t>kissed</a:t>
            </a:r>
            <a:r>
              <a:rPr lang="fi-FI" dirty="0"/>
              <a:t> </a:t>
            </a:r>
            <a:r>
              <a:rPr lang="fi-FI" dirty="0" err="1"/>
              <a:t>grandma</a:t>
            </a:r>
            <a:r>
              <a:rPr lang="fi-FI" dirty="0"/>
              <a:t> </a:t>
            </a:r>
            <a:r>
              <a:rPr lang="fi-FI" dirty="0" err="1"/>
              <a:t>after</a:t>
            </a:r>
            <a:r>
              <a:rPr lang="fi-FI" dirty="0"/>
              <a:t> a </a:t>
            </a:r>
            <a:r>
              <a:rPr lang="fi-FI" dirty="0" err="1"/>
              <a:t>glass</a:t>
            </a:r>
            <a:r>
              <a:rPr lang="fi-FI" dirty="0"/>
              <a:t> of </a:t>
            </a:r>
            <a:r>
              <a:rPr lang="fi-FI" dirty="0" err="1"/>
              <a:t>champagne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kissed</a:t>
            </a:r>
            <a:r>
              <a:rPr lang="fi-FI" dirty="0"/>
              <a:t> </a:t>
            </a:r>
            <a:r>
              <a:rPr lang="fi-FI" dirty="0" err="1"/>
              <a:t>him</a:t>
            </a:r>
            <a:r>
              <a:rPr lang="fi-FI" dirty="0"/>
              <a:t> </a:t>
            </a:r>
            <a:r>
              <a:rPr lang="fi-FI" dirty="0" err="1"/>
              <a:t>passionately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chin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end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evening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Lau</a:t>
            </a:r>
            <a:r>
              <a:rPr lang="fi-FI" dirty="0">
                <a:solidFill>
                  <a:schemeClr val="bg2"/>
                </a:solidFill>
              </a:rPr>
              <a:t>seenjäsenistä tärkeimmät ovat subjekti, predikaatti ja objekti.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Niiden keskinäisen järjestyksen vaihtaminen muuttaa lauseen merkityksen.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Predikaatin ja objektin väliin ei voi sijoittaa muita lauseenjäseniä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.</a:t>
            </a:r>
            <a:endParaRPr sz="5550" dirty="0">
              <a:solidFill>
                <a:schemeClr val="bg2"/>
              </a:solidFill>
            </a:endParaRPr>
          </a:p>
        </p:txBody>
      </p:sp>
      <p:sp>
        <p:nvSpPr>
          <p:cNvPr id="109" name="Google Shape;109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2AE0D920-4354-4CEE-B156-3C4CCEAA530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4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Väitelauseen sanajärjestys</a:t>
            </a:r>
            <a:endParaRPr/>
          </a:p>
        </p:txBody>
      </p:sp>
      <p:sp>
        <p:nvSpPr>
          <p:cNvPr id="115" name="Google Shape;115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Yesterday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my </a:t>
            </a:r>
            <a:r>
              <a:rPr lang="fi-FI" dirty="0" err="1"/>
              <a:t>troubles</a:t>
            </a:r>
            <a:r>
              <a:rPr lang="fi-FI" dirty="0"/>
              <a:t> </a:t>
            </a:r>
            <a:r>
              <a:rPr lang="fi-FI" dirty="0" err="1"/>
              <a:t>seemed</a:t>
            </a:r>
            <a:r>
              <a:rPr lang="fi-FI" dirty="0"/>
              <a:t>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far</a:t>
            </a:r>
            <a:r>
              <a:rPr lang="fi-FI" dirty="0"/>
              <a:t> </a:t>
            </a:r>
            <a:r>
              <a:rPr lang="fi-FI" dirty="0" err="1"/>
              <a:t>away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In my home </a:t>
            </a:r>
            <a:r>
              <a:rPr lang="fi-FI" dirty="0" err="1"/>
              <a:t>town</a:t>
            </a:r>
            <a:r>
              <a:rPr lang="fi-FI" dirty="0"/>
              <a:t>,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like</a:t>
            </a:r>
            <a:r>
              <a:rPr lang="fi-FI" dirty="0"/>
              <a:t> a </a:t>
            </a:r>
            <a:r>
              <a:rPr lang="fi-FI" dirty="0" err="1"/>
              <a:t>good</a:t>
            </a:r>
            <a:r>
              <a:rPr lang="fi-FI" dirty="0"/>
              <a:t> party.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Ajan ja paikan määreen voi laittaa myös virkkeen alkuun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Virkkeen alkuun laitettu määre korostuu.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Vaikka virke alkaa ajan tai paikan määreellä, sanajärjestys on suora.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6" name="Google Shape;116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5D6C080-C6CD-4955-B19D-608C3E5E923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5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Liikkuvan määreen paikka</a:t>
            </a:r>
            <a:endParaRPr dirty="0"/>
          </a:p>
        </p:txBody>
      </p:sp>
      <p:sp>
        <p:nvSpPr>
          <p:cNvPr id="122" name="Google Shape;122;p6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17419674" cy="9761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0"/>
              <a:buFont typeface="Calibri"/>
              <a:buNone/>
            </a:pPr>
            <a:r>
              <a:rPr lang="fi-FI" dirty="0"/>
              <a:t>My </a:t>
            </a:r>
            <a:r>
              <a:rPr lang="fi-FI" dirty="0" err="1"/>
              <a:t>cousin</a:t>
            </a:r>
            <a:r>
              <a:rPr lang="fi-FI" dirty="0"/>
              <a:t> </a:t>
            </a:r>
            <a:r>
              <a:rPr lang="fi-FI" b="1" dirty="0" err="1"/>
              <a:t>always</a:t>
            </a:r>
            <a:r>
              <a:rPr lang="fi-FI" dirty="0"/>
              <a:t> </a:t>
            </a:r>
            <a:r>
              <a:rPr lang="fi-FI" dirty="0" err="1"/>
              <a:t>remembers</a:t>
            </a:r>
            <a:r>
              <a:rPr lang="fi-FI" dirty="0"/>
              <a:t> </a:t>
            </a:r>
            <a:r>
              <a:rPr lang="fi-FI" dirty="0" err="1"/>
              <a:t>grandma’s</a:t>
            </a:r>
            <a:r>
              <a:rPr lang="fi-FI" dirty="0"/>
              <a:t> </a:t>
            </a:r>
            <a:r>
              <a:rPr lang="fi-FI" dirty="0" err="1"/>
              <a:t>birthday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Calibri"/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b="1" dirty="0" err="1"/>
              <a:t>also</a:t>
            </a:r>
            <a:r>
              <a:rPr lang="fi-FI" dirty="0"/>
              <a:t> </a:t>
            </a:r>
            <a:r>
              <a:rPr lang="fi-FI" dirty="0" err="1"/>
              <a:t>enjoys</a:t>
            </a:r>
            <a:r>
              <a:rPr lang="fi-FI" dirty="0"/>
              <a:t> </a:t>
            </a:r>
            <a:r>
              <a:rPr lang="fi-FI" dirty="0" err="1"/>
              <a:t>parties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yksiosaisen predikaatin edellä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Calibri"/>
              <a:buNone/>
            </a:pPr>
            <a:r>
              <a:rPr lang="fi-FI" dirty="0" err="1"/>
              <a:t>She</a:t>
            </a:r>
            <a:r>
              <a:rPr lang="fi-FI" dirty="0"/>
              <a:t> is </a:t>
            </a:r>
            <a:r>
              <a:rPr lang="fi-FI" b="1" dirty="0" err="1"/>
              <a:t>often</a:t>
            </a:r>
            <a:r>
              <a:rPr lang="fi-FI" dirty="0"/>
              <a:t> </a:t>
            </a:r>
            <a:r>
              <a:rPr lang="fi-FI" dirty="0" err="1"/>
              <a:t>late</a:t>
            </a:r>
            <a:r>
              <a:rPr lang="fi-FI" dirty="0"/>
              <a:t> for a party.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Calibri"/>
              <a:buNone/>
            </a:pPr>
            <a:r>
              <a:rPr lang="fi-FI" dirty="0" err="1"/>
              <a:t>Last</a:t>
            </a:r>
            <a:r>
              <a:rPr lang="fi-FI" dirty="0"/>
              <a:t> </a:t>
            </a:r>
            <a:r>
              <a:rPr lang="fi-FI" dirty="0" err="1"/>
              <a:t>week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b="1" dirty="0" err="1"/>
              <a:t>certainly</a:t>
            </a:r>
            <a:r>
              <a:rPr lang="fi-FI" dirty="0"/>
              <a:t> in </a:t>
            </a:r>
            <a:r>
              <a:rPr lang="fi-FI" dirty="0" err="1"/>
              <a:t>good</a:t>
            </a:r>
            <a:r>
              <a:rPr lang="fi-FI" dirty="0"/>
              <a:t> </a:t>
            </a:r>
            <a:r>
              <a:rPr lang="fi-FI" dirty="0" err="1"/>
              <a:t>form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-verbin jälkeen (am / is / </a:t>
            </a:r>
            <a:r>
              <a:rPr lang="fi-FI" dirty="0" err="1">
                <a:solidFill>
                  <a:schemeClr val="bg2"/>
                </a:solidFill>
              </a:rPr>
              <a:t>are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were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Calibri"/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b="1" dirty="0" err="1"/>
              <a:t>only</a:t>
            </a:r>
            <a:r>
              <a:rPr lang="fi-FI" b="1" dirty="0"/>
              <a:t> </a:t>
            </a:r>
            <a:r>
              <a:rPr lang="fi-FI" dirty="0" err="1"/>
              <a:t>missed</a:t>
            </a:r>
            <a:r>
              <a:rPr lang="fi-FI" dirty="0"/>
              <a:t> </a:t>
            </a:r>
            <a:r>
              <a:rPr lang="fi-FI" dirty="0" err="1"/>
              <a:t>one</a:t>
            </a:r>
            <a:r>
              <a:rPr lang="fi-FI" dirty="0"/>
              <a:t> of </a:t>
            </a:r>
            <a:r>
              <a:rPr lang="fi-FI" dirty="0" err="1"/>
              <a:t>grandma’s</a:t>
            </a:r>
            <a:r>
              <a:rPr lang="fi-FI" dirty="0"/>
              <a:t> </a:t>
            </a:r>
            <a:r>
              <a:rPr lang="fi-FI" dirty="0" err="1"/>
              <a:t>birthday</a:t>
            </a:r>
            <a:r>
              <a:rPr lang="fi-FI" dirty="0"/>
              <a:t> </a:t>
            </a:r>
            <a:r>
              <a:rPr lang="fi-FI" dirty="0" err="1"/>
              <a:t>parties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moniosaisen predikaatin 1. apuverbin jälkeen</a:t>
            </a:r>
            <a:endParaRPr sz="4800" dirty="0">
              <a:solidFill>
                <a:schemeClr val="bg2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54325D99-253A-47C9-AFAF-CAED212C568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19096074" y="2880000"/>
            <a:ext cx="4014539" cy="976181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chemeClr val="bg2"/>
                </a:solidFill>
              </a:rPr>
              <a:t>almost</a:t>
            </a:r>
          </a:p>
          <a:p>
            <a:r>
              <a:rPr lang="en-US" b="1" dirty="0">
                <a:solidFill>
                  <a:schemeClr val="bg2"/>
                </a:solidFill>
              </a:rPr>
              <a:t>always</a:t>
            </a:r>
          </a:p>
          <a:p>
            <a:r>
              <a:rPr lang="en-US" b="1" dirty="0">
                <a:solidFill>
                  <a:schemeClr val="bg2"/>
                </a:solidFill>
              </a:rPr>
              <a:t>certainly</a:t>
            </a:r>
          </a:p>
          <a:p>
            <a:r>
              <a:rPr lang="en-US" b="1" dirty="0">
                <a:solidFill>
                  <a:schemeClr val="bg2"/>
                </a:solidFill>
              </a:rPr>
              <a:t>ever</a:t>
            </a:r>
          </a:p>
          <a:p>
            <a:r>
              <a:rPr lang="en-US" b="1" dirty="0">
                <a:solidFill>
                  <a:schemeClr val="bg2"/>
                </a:solidFill>
              </a:rPr>
              <a:t>nearly</a:t>
            </a:r>
          </a:p>
          <a:p>
            <a:r>
              <a:rPr lang="en-US" b="1" dirty="0">
                <a:solidFill>
                  <a:schemeClr val="bg2"/>
                </a:solidFill>
              </a:rPr>
              <a:t>often</a:t>
            </a:r>
          </a:p>
          <a:p>
            <a:r>
              <a:rPr lang="en-US" b="1" dirty="0">
                <a:solidFill>
                  <a:schemeClr val="bg2"/>
                </a:solidFill>
              </a:rPr>
              <a:t>only</a:t>
            </a:r>
          </a:p>
          <a:p>
            <a:r>
              <a:rPr lang="en-US" b="1" dirty="0">
                <a:solidFill>
                  <a:schemeClr val="bg2"/>
                </a:solidFill>
              </a:rPr>
              <a:t>probably</a:t>
            </a:r>
          </a:p>
          <a:p>
            <a:r>
              <a:rPr lang="en-US" b="1" dirty="0">
                <a:solidFill>
                  <a:schemeClr val="bg2"/>
                </a:solidFill>
              </a:rPr>
              <a:t>sometimes</a:t>
            </a:r>
          </a:p>
          <a:p>
            <a:r>
              <a:rPr lang="en-US" b="1" dirty="0">
                <a:solidFill>
                  <a:schemeClr val="bg2"/>
                </a:solidFill>
              </a:rPr>
              <a:t>usually…</a:t>
            </a:r>
          </a:p>
          <a:p>
            <a:endParaRPr lang="fi-FI" dirty="0"/>
          </a:p>
        </p:txBody>
      </p:sp>
      <p:sp>
        <p:nvSpPr>
          <p:cNvPr id="123" name="Google Shape;123;p6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2 Grammar</a:t>
            </a:r>
            <a:endParaRPr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2AA10A7B-BB8D-4048-81C1-5B3DEFE7C53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6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Muuta muistettavaa sanajärjestyksestä</a:t>
            </a:r>
            <a:endParaRPr/>
          </a:p>
        </p:txBody>
      </p:sp>
      <p:sp>
        <p:nvSpPr>
          <p:cNvPr id="129" name="Google Shape;129;p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20"/>
              <a:buFont typeface="Calibri"/>
              <a:buNone/>
            </a:pPr>
            <a:r>
              <a:rPr lang="fi-FI" sz="65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I</a:t>
            </a:r>
            <a:r>
              <a:rPr lang="fi-FI" sz="6500" dirty="0"/>
              <a:t> </a:t>
            </a:r>
            <a:r>
              <a:rPr lang="fi-FI" sz="6500" dirty="0" err="1"/>
              <a:t>have</a:t>
            </a:r>
            <a:r>
              <a:rPr lang="fi-FI" sz="6500" dirty="0"/>
              <a:t> </a:t>
            </a:r>
            <a:r>
              <a:rPr lang="fi-FI" sz="6500" b="1" dirty="0" err="1"/>
              <a:t>never</a:t>
            </a:r>
            <a:r>
              <a:rPr lang="fi-FI" sz="6500" b="1" dirty="0"/>
              <a:t> </a:t>
            </a:r>
            <a:r>
              <a:rPr lang="fi-FI" sz="6500" dirty="0" err="1"/>
              <a:t>been</a:t>
            </a:r>
            <a:r>
              <a:rPr lang="fi-FI" sz="6500" dirty="0"/>
              <a:t> </a:t>
            </a:r>
            <a:r>
              <a:rPr lang="fi-FI" sz="6500" dirty="0" err="1"/>
              <a:t>untruthful</a:t>
            </a:r>
            <a:r>
              <a:rPr lang="fi-FI" sz="6500" dirty="0"/>
              <a:t>.</a:t>
            </a:r>
            <a:endParaRPr sz="65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20"/>
              <a:buFont typeface="Calibri"/>
              <a:buNone/>
            </a:pPr>
            <a:r>
              <a:rPr lang="fi-FI" sz="6500" dirty="0" err="1"/>
              <a:t>I’ve</a:t>
            </a:r>
            <a:r>
              <a:rPr lang="fi-FI" sz="6500" dirty="0"/>
              <a:t> </a:t>
            </a:r>
            <a:r>
              <a:rPr lang="fi-FI" sz="6500" b="1" dirty="0" err="1"/>
              <a:t>only</a:t>
            </a:r>
            <a:r>
              <a:rPr lang="fi-FI" sz="6500" dirty="0"/>
              <a:t> </a:t>
            </a:r>
            <a:r>
              <a:rPr lang="fi-FI" sz="6500" dirty="0" err="1"/>
              <a:t>told</a:t>
            </a:r>
            <a:r>
              <a:rPr lang="fi-FI" sz="6500" dirty="0"/>
              <a:t> </a:t>
            </a:r>
            <a:r>
              <a:rPr lang="fi-FI" sz="6500" dirty="0" err="1"/>
              <a:t>you</a:t>
            </a:r>
            <a:r>
              <a:rPr lang="fi-FI" sz="6500" dirty="0"/>
              <a:t> </a:t>
            </a:r>
            <a:r>
              <a:rPr lang="fi-FI" sz="6500" dirty="0" err="1"/>
              <a:t>the</a:t>
            </a:r>
            <a:r>
              <a:rPr lang="fi-FI" sz="6500" dirty="0"/>
              <a:t> </a:t>
            </a:r>
            <a:r>
              <a:rPr lang="fi-FI" sz="6500" dirty="0" err="1"/>
              <a:t>truth</a:t>
            </a:r>
            <a:r>
              <a:rPr lang="fi-FI" sz="6500" dirty="0"/>
              <a:t>.</a:t>
            </a:r>
            <a:endParaRPr sz="65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65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K</a:t>
            </a:r>
            <a:r>
              <a:rPr lang="fi-FI" sz="6500" dirty="0">
                <a:solidFill>
                  <a:schemeClr val="bg2"/>
                </a:solidFill>
              </a:rPr>
              <a:t>ieltosana sijoitetaan samaan paikkaan kuin liikkuva määre.</a:t>
            </a:r>
            <a:endParaRPr sz="65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20"/>
              <a:buFont typeface="Calibri"/>
              <a:buNone/>
            </a:pPr>
            <a:endParaRPr sz="65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20"/>
              <a:buFont typeface="Calibri"/>
              <a:buNone/>
            </a:pPr>
            <a:r>
              <a:rPr lang="fi-FI" sz="6500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Why</a:t>
            </a:r>
            <a:r>
              <a:rPr lang="fi-FI" sz="65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 </a:t>
            </a:r>
            <a:r>
              <a:rPr lang="fi-FI" sz="6500" dirty="0" err="1"/>
              <a:t>have</a:t>
            </a:r>
            <a:r>
              <a:rPr lang="fi-FI" sz="6500" dirty="0"/>
              <a:t> </a:t>
            </a:r>
            <a:r>
              <a:rPr lang="fi-FI" sz="6500" dirty="0" err="1"/>
              <a:t>you</a:t>
            </a:r>
            <a:r>
              <a:rPr lang="fi-FI" sz="6500" dirty="0"/>
              <a:t> </a:t>
            </a:r>
            <a:r>
              <a:rPr lang="fi-FI" sz="6500" b="1" dirty="0" err="1"/>
              <a:t>always</a:t>
            </a:r>
            <a:r>
              <a:rPr lang="fi-FI" sz="6500" dirty="0"/>
              <a:t> </a:t>
            </a:r>
            <a:r>
              <a:rPr lang="fi-FI" sz="6500" dirty="0" err="1"/>
              <a:t>treated</a:t>
            </a:r>
            <a:r>
              <a:rPr lang="fi-FI" sz="6500" dirty="0"/>
              <a:t> me </a:t>
            </a:r>
            <a:r>
              <a:rPr lang="fi-FI" sz="6500" dirty="0" err="1"/>
              <a:t>so</a:t>
            </a:r>
            <a:r>
              <a:rPr lang="fi-FI" sz="6500" dirty="0"/>
              <a:t> </a:t>
            </a:r>
            <a:r>
              <a:rPr lang="fi-FI" sz="6500" dirty="0" err="1"/>
              <a:t>unkindly</a:t>
            </a:r>
            <a:r>
              <a:rPr lang="fi-FI" sz="6500" dirty="0"/>
              <a:t>?</a:t>
            </a:r>
            <a:endParaRPr sz="65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6500" dirty="0">
                <a:solidFill>
                  <a:schemeClr val="bg2"/>
                </a:solidFill>
              </a:rPr>
              <a:t>Kysymyslauseissa liikkuvan määreen </a:t>
            </a:r>
            <a:r>
              <a:rPr lang="fi-FI" dirty="0">
                <a:solidFill>
                  <a:schemeClr val="bg2"/>
                </a:solidFill>
              </a:rPr>
              <a:t>paikka on subjektin jälkeen.</a:t>
            </a:r>
            <a:endParaRPr sz="4200" dirty="0">
              <a:solidFill>
                <a:schemeClr val="bg2"/>
              </a:solidFill>
            </a:endParaRPr>
          </a:p>
        </p:txBody>
      </p:sp>
      <p:sp>
        <p:nvSpPr>
          <p:cNvPr id="130" name="Google Shape;130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A960C277-1F0E-4CDB-A0D1-B3012AB9CCD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7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 </a:t>
            </a:r>
            <a:endParaRPr/>
          </a:p>
        </p:txBody>
      </p:sp>
      <p:sp>
        <p:nvSpPr>
          <p:cNvPr id="136" name="Google Shape;136;p8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864084" cy="9687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1. Leikimme piilosta eilen pihalla.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played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were</a:t>
            </a:r>
            <a:r>
              <a:rPr lang="fi-FI" dirty="0">
                <a:solidFill>
                  <a:schemeClr val="bg2"/>
                </a:solidFill>
              </a:rPr>
              <a:t> playing </a:t>
            </a:r>
            <a:r>
              <a:rPr lang="fi-FI" dirty="0" err="1">
                <a:solidFill>
                  <a:schemeClr val="bg2"/>
                </a:solidFill>
              </a:rPr>
              <a:t>hide</a:t>
            </a:r>
            <a:r>
              <a:rPr lang="fi-FI" dirty="0">
                <a:solidFill>
                  <a:schemeClr val="bg2"/>
                </a:solidFill>
              </a:rPr>
              <a:t> and </a:t>
            </a:r>
            <a:r>
              <a:rPr lang="fi-FI" dirty="0" err="1">
                <a:solidFill>
                  <a:schemeClr val="bg2"/>
                </a:solidFill>
              </a:rPr>
              <a:t>seek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yard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yesterday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>
              <a:lnSpc>
                <a:spcPct val="100000"/>
              </a:lnSpc>
              <a:buSzPts val="5550"/>
            </a:pPr>
            <a:r>
              <a:rPr lang="fi-FI" dirty="0"/>
              <a:t>2. Saan sinut aina kiinni helposti pimeässä.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always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catch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easily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dark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3. Tapasimme toisemme ensi kertaa viime vuonna koulussa.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met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each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other</a:t>
            </a:r>
            <a:r>
              <a:rPr lang="fi-FI" dirty="0">
                <a:solidFill>
                  <a:schemeClr val="bg2"/>
                </a:solidFill>
              </a:rPr>
              <a:t> for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first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time</a:t>
            </a:r>
            <a:r>
              <a:rPr lang="fi-FI" dirty="0">
                <a:solidFill>
                  <a:schemeClr val="bg2"/>
                </a:solidFill>
              </a:rPr>
              <a:t> at </a:t>
            </a:r>
            <a:r>
              <a:rPr lang="fi-FI" dirty="0" err="1">
                <a:solidFill>
                  <a:schemeClr val="bg2"/>
                </a:solidFill>
              </a:rPr>
              <a:t>school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last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year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4. Olen pitänyt kovasti sinusta siitä lähtien.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I’ve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liked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very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much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ever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since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37" name="Google Shape;137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A5FC90E3-00A5-49CC-A96E-5D633173985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8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"/>
          <p:cNvSpPr txBox="1">
            <a:spLocks noGrp="1"/>
          </p:cNvSpPr>
          <p:nvPr>
            <p:ph type="title"/>
          </p:nvPr>
        </p:nvSpPr>
        <p:spPr>
          <a:xfrm>
            <a:off x="1676400" y="326216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sz="8000" dirty="0" err="1"/>
              <a:t>Practise</a:t>
            </a:r>
            <a:r>
              <a:rPr lang="fi-FI" sz="8000" dirty="0"/>
              <a:t>. </a:t>
            </a:r>
            <a:br>
              <a:rPr lang="fi-FI" sz="8000" dirty="0"/>
            </a:br>
            <a:r>
              <a:rPr lang="fi-FI" sz="8000" dirty="0"/>
              <a:t>Place </a:t>
            </a:r>
            <a:r>
              <a:rPr lang="fi-FI" sz="8000" dirty="0" err="1"/>
              <a:t>the</a:t>
            </a:r>
            <a:r>
              <a:rPr lang="fi-FI" sz="8000" dirty="0"/>
              <a:t> </a:t>
            </a:r>
            <a:r>
              <a:rPr lang="fi-FI" sz="8000" dirty="0" err="1"/>
              <a:t>word</a:t>
            </a:r>
            <a:r>
              <a:rPr lang="fi-FI" sz="8000" dirty="0"/>
              <a:t> in </a:t>
            </a:r>
            <a:r>
              <a:rPr lang="fi-FI" sz="8000" dirty="0" err="1"/>
              <a:t>the</a:t>
            </a:r>
            <a:r>
              <a:rPr lang="fi-FI" sz="8000" dirty="0"/>
              <a:t> </a:t>
            </a:r>
            <a:r>
              <a:rPr lang="fi-FI" sz="8000" dirty="0" err="1"/>
              <a:t>parentheses</a:t>
            </a:r>
            <a:r>
              <a:rPr lang="fi-FI" sz="8000" dirty="0"/>
              <a:t> in </a:t>
            </a:r>
            <a:r>
              <a:rPr lang="fi-FI" sz="8000" dirty="0" err="1"/>
              <a:t>the</a:t>
            </a:r>
            <a:r>
              <a:rPr lang="fi-FI" sz="8000" dirty="0"/>
              <a:t> </a:t>
            </a:r>
            <a:r>
              <a:rPr lang="fi-FI" sz="8000" dirty="0" err="1"/>
              <a:t>sentence</a:t>
            </a:r>
            <a:r>
              <a:rPr lang="fi-FI" sz="8000" dirty="0"/>
              <a:t>.</a:t>
            </a:r>
            <a:endParaRPr sz="8000" dirty="0"/>
          </a:p>
        </p:txBody>
      </p:sp>
      <p:sp>
        <p:nvSpPr>
          <p:cNvPr id="143" name="Google Shape;143;p9"/>
          <p:cNvSpPr txBox="1">
            <a:spLocks noGrp="1"/>
          </p:cNvSpPr>
          <p:nvPr>
            <p:ph type="body" idx="1"/>
          </p:nvPr>
        </p:nvSpPr>
        <p:spPr>
          <a:xfrm>
            <a:off x="1676400" y="2714665"/>
            <a:ext cx="21031199" cy="1021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5. I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wanted</a:t>
            </a:r>
            <a:r>
              <a:rPr lang="fi-FI" dirty="0"/>
              <a:t> to </a:t>
            </a:r>
            <a:r>
              <a:rPr lang="fi-FI" dirty="0" err="1"/>
              <a:t>travel</a:t>
            </a:r>
            <a:r>
              <a:rPr lang="fi-FI" dirty="0"/>
              <a:t> to </a:t>
            </a:r>
            <a:r>
              <a:rPr lang="fi-FI" dirty="0" err="1"/>
              <a:t>Las</a:t>
            </a:r>
            <a:r>
              <a:rPr lang="fi-FI" dirty="0"/>
              <a:t> Vegas. (</a:t>
            </a:r>
            <a:r>
              <a:rPr lang="fi-FI" i="1" dirty="0" err="1"/>
              <a:t>always</a:t>
            </a:r>
            <a:r>
              <a:rPr lang="fi-FI" dirty="0"/>
              <a:t>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always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wanted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travel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Las</a:t>
            </a:r>
            <a:r>
              <a:rPr lang="fi-FI" dirty="0">
                <a:solidFill>
                  <a:schemeClr val="bg2"/>
                </a:solidFill>
              </a:rPr>
              <a:t> Vegas.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6.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weather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is </a:t>
            </a:r>
            <a:r>
              <a:rPr lang="fi-FI" dirty="0" err="1"/>
              <a:t>rainy</a:t>
            </a:r>
            <a:r>
              <a:rPr lang="fi-FI" dirty="0"/>
              <a:t>. (</a:t>
            </a:r>
            <a:r>
              <a:rPr lang="fi-FI" i="1" dirty="0" err="1"/>
              <a:t>seldom</a:t>
            </a:r>
            <a:r>
              <a:rPr lang="fi-FI" dirty="0"/>
              <a:t>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weather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is </a:t>
            </a:r>
            <a:r>
              <a:rPr lang="fi-FI" b="1" dirty="0" err="1">
                <a:solidFill>
                  <a:schemeClr val="bg2"/>
                </a:solidFill>
              </a:rPr>
              <a:t>seldom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rainy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7. I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dreaming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walking</a:t>
            </a:r>
            <a:r>
              <a:rPr lang="fi-FI" dirty="0"/>
              <a:t> </a:t>
            </a:r>
            <a:r>
              <a:rPr lang="fi-FI" dirty="0" err="1"/>
              <a:t>down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Strip</a:t>
            </a:r>
            <a:r>
              <a:rPr lang="fi-FI" dirty="0"/>
              <a:t>. (</a:t>
            </a:r>
            <a:r>
              <a:rPr lang="fi-FI" i="1" dirty="0" err="1"/>
              <a:t>already</a:t>
            </a:r>
            <a:r>
              <a:rPr lang="fi-FI" dirty="0"/>
              <a:t>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already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dreaming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about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walking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down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Strip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8. People </a:t>
            </a:r>
            <a:r>
              <a:rPr lang="fi-FI" dirty="0" err="1"/>
              <a:t>think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isn’t</a:t>
            </a:r>
            <a:r>
              <a:rPr lang="fi-FI" dirty="0"/>
              <a:t> </a:t>
            </a:r>
            <a:r>
              <a:rPr lang="fi-FI" dirty="0" err="1"/>
              <a:t>anything</a:t>
            </a:r>
            <a:r>
              <a:rPr lang="fi-FI" dirty="0"/>
              <a:t> to </a:t>
            </a:r>
            <a:r>
              <a:rPr lang="fi-FI" dirty="0" err="1"/>
              <a:t>see</a:t>
            </a:r>
            <a:r>
              <a:rPr lang="fi-FI" dirty="0"/>
              <a:t> in </a:t>
            </a:r>
            <a:r>
              <a:rPr lang="fi-FI" dirty="0" err="1"/>
              <a:t>Las</a:t>
            </a:r>
            <a:r>
              <a:rPr lang="fi-FI" dirty="0"/>
              <a:t> Vegas. </a:t>
            </a:r>
            <a:r>
              <a:rPr lang="fi-FI" i="1" dirty="0"/>
              <a:t>(</a:t>
            </a:r>
            <a:r>
              <a:rPr lang="fi-FI" i="1" dirty="0" err="1"/>
              <a:t>often</a:t>
            </a:r>
            <a:r>
              <a:rPr lang="fi-FI" i="1" dirty="0"/>
              <a:t>)</a:t>
            </a:r>
            <a:endParaRPr i="1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People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often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think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isn’t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anything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see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Las</a:t>
            </a:r>
            <a:r>
              <a:rPr lang="fi-FI" dirty="0">
                <a:solidFill>
                  <a:schemeClr val="bg2"/>
                </a:solidFill>
              </a:rPr>
              <a:t> Vegas.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9.</a:t>
            </a:r>
            <a:r>
              <a:rPr lang="fi-FI" dirty="0"/>
              <a:t> I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said</a:t>
            </a:r>
            <a:r>
              <a:rPr lang="fi-FI" dirty="0"/>
              <a:t> so. </a:t>
            </a:r>
            <a:r>
              <a:rPr lang="fi-FI" i="1" dirty="0"/>
              <a:t>(</a:t>
            </a:r>
            <a:r>
              <a:rPr lang="fi-FI" i="1" dirty="0" err="1"/>
              <a:t>never</a:t>
            </a:r>
            <a:r>
              <a:rPr lang="fi-FI" i="1" dirty="0"/>
              <a:t>)</a:t>
            </a:r>
            <a:endParaRPr i="1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never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said</a:t>
            </a:r>
            <a:r>
              <a:rPr lang="fi-FI" dirty="0">
                <a:solidFill>
                  <a:schemeClr val="bg2"/>
                </a:solidFill>
              </a:rPr>
              <a:t> so.</a:t>
            </a:r>
            <a:endParaRPr sz="5100" dirty="0">
              <a:solidFill>
                <a:schemeClr val="bg2"/>
              </a:solidFill>
            </a:endParaRPr>
          </a:p>
        </p:txBody>
      </p:sp>
      <p:sp>
        <p:nvSpPr>
          <p:cNvPr id="144" name="Google Shape;144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FB01F970-6134-4A24-83CD-CADBC105136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9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F9C96D6-32F7-435D-B58F-DACF0F614246}"/>
</file>

<file path=customXml/itemProps2.xml><?xml version="1.0" encoding="utf-8"?>
<ds:datastoreItem xmlns:ds="http://schemas.openxmlformats.org/officeDocument/2006/customXml" ds:itemID="{3BCFD01C-63A2-4AE8-8A1B-4EEBE8382A6C}"/>
</file>

<file path=customXml/itemProps3.xml><?xml version="1.0" encoding="utf-8"?>
<ds:datastoreItem xmlns:ds="http://schemas.openxmlformats.org/officeDocument/2006/customXml" ds:itemID="{592488E9-9B5E-4E86-991B-172745E94131}"/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877</Words>
  <Application>Microsoft Office PowerPoint</Application>
  <PresentationFormat>Mukautettu</PresentationFormat>
  <Paragraphs>125</Paragraphs>
  <Slides>13</Slides>
  <Notes>13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Office-teema</vt:lpstr>
      <vt:lpstr>Sanajärjestys</vt:lpstr>
      <vt:lpstr>What’s the basic rule for the word order in English?</vt:lpstr>
      <vt:lpstr>Väitelauseen sanajärjestys</vt:lpstr>
      <vt:lpstr>Väitelauseen sanajärjestys</vt:lpstr>
      <vt:lpstr>Väitelauseen sanajärjestys</vt:lpstr>
      <vt:lpstr>Liikkuvan määreen paikka</vt:lpstr>
      <vt:lpstr>Muuta muistettavaa sanajärjestyksestä</vt:lpstr>
      <vt:lpstr>Practise. </vt:lpstr>
      <vt:lpstr>Practise.  Place the word in the parentheses in the sentence.</vt:lpstr>
      <vt:lpstr>Objektiivi</vt:lpstr>
      <vt:lpstr>Objektiivi</vt:lpstr>
      <vt:lpstr>Practise. Say in two ways like in the example: Show the photos to us. Show us the photos.</vt:lpstr>
      <vt:lpstr>Practise.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Sanajärjestys</dc:title>
  <dc:creator>Väänänen Anna</dc:creator>
  <cp:lastModifiedBy>Paavilainen Laura</cp:lastModifiedBy>
  <cp:revision>6</cp:revision>
  <dcterms:created xsi:type="dcterms:W3CDTF">2020-05-05T09:10:38Z</dcterms:created>
  <dcterms:modified xsi:type="dcterms:W3CDTF">2022-08-16T08:45:18Z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