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  <Override PartName="/ppt/metadata" ContentType="application/binary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6" r:id="rId4"/>
    <p:sldId id="259" r:id="rId5"/>
    <p:sldId id="260" r:id="rId6"/>
    <p:sldId id="261" r:id="rId7"/>
    <p:sldId id="262" r:id="rId8"/>
    <p:sldId id="263" r:id="rId9"/>
    <p:sldId id="264" r:id="rId10"/>
  </p:sldIdLst>
  <p:sldSz cx="24384000" cy="13716000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4" roundtripDataSignature="AMtx7mjfSSya1sLlaryhYbiYXsHJKKoZz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36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82B167-EEC1-423B-8673-5432B4F7611C}" v="6" dt="2021-01-27T10:18:55.6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55" d="100"/>
          <a:sy n="55" d="100"/>
        </p:scale>
        <p:origin x="636" y="78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customschemas.google.com/relationships/presentationmetadata" Target="metadata"/><Relationship Id="rId22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ölsä Salla" userId="11757758-abe0-48a4-a19b-63a9678b7c89" providerId="ADAL" clId="{9082B167-EEC1-423B-8673-5432B4F7611C}"/>
    <pc:docChg chg="modSld">
      <pc:chgData name="Mölsä Salla" userId="11757758-abe0-48a4-a19b-63a9678b7c89" providerId="ADAL" clId="{9082B167-EEC1-423B-8673-5432B4F7611C}" dt="2021-01-27T10:18:55.675" v="4" actId="13926"/>
      <pc:docMkLst>
        <pc:docMk/>
      </pc:docMkLst>
      <pc:sldChg chg="modSp">
        <pc:chgData name="Mölsä Salla" userId="11757758-abe0-48a4-a19b-63a9678b7c89" providerId="ADAL" clId="{9082B167-EEC1-423B-8673-5432B4F7611C}" dt="2021-01-27T10:18:39.238" v="0" actId="13926"/>
        <pc:sldMkLst>
          <pc:docMk/>
          <pc:sldMk cId="0" sldId="259"/>
        </pc:sldMkLst>
        <pc:spChg chg="mod">
          <ac:chgData name="Mölsä Salla" userId="11757758-abe0-48a4-a19b-63a9678b7c89" providerId="ADAL" clId="{9082B167-EEC1-423B-8673-5432B4F7611C}" dt="2021-01-27T10:18:39.238" v="0" actId="13926"/>
          <ac:spMkLst>
            <pc:docMk/>
            <pc:sldMk cId="0" sldId="259"/>
            <ac:spMk id="111" creationId="{00000000-0000-0000-0000-000000000000}"/>
          </ac:spMkLst>
        </pc:spChg>
      </pc:sldChg>
      <pc:sldChg chg="modSp">
        <pc:chgData name="Mölsä Salla" userId="11757758-abe0-48a4-a19b-63a9678b7c89" providerId="ADAL" clId="{9082B167-EEC1-423B-8673-5432B4F7611C}" dt="2021-01-27T10:18:42.827" v="1" actId="13926"/>
        <pc:sldMkLst>
          <pc:docMk/>
          <pc:sldMk cId="0" sldId="260"/>
        </pc:sldMkLst>
        <pc:spChg chg="mod">
          <ac:chgData name="Mölsä Salla" userId="11757758-abe0-48a4-a19b-63a9678b7c89" providerId="ADAL" clId="{9082B167-EEC1-423B-8673-5432B4F7611C}" dt="2021-01-27T10:18:42.827" v="1" actId="13926"/>
          <ac:spMkLst>
            <pc:docMk/>
            <pc:sldMk cId="0" sldId="260"/>
            <ac:spMk id="119" creationId="{00000000-0000-0000-0000-000000000000}"/>
          </ac:spMkLst>
        </pc:spChg>
      </pc:sldChg>
      <pc:sldChg chg="modSp">
        <pc:chgData name="Mölsä Salla" userId="11757758-abe0-48a4-a19b-63a9678b7c89" providerId="ADAL" clId="{9082B167-EEC1-423B-8673-5432B4F7611C}" dt="2021-01-27T10:18:47.675" v="2" actId="13926"/>
        <pc:sldMkLst>
          <pc:docMk/>
          <pc:sldMk cId="0" sldId="261"/>
        </pc:sldMkLst>
        <pc:spChg chg="mod">
          <ac:chgData name="Mölsä Salla" userId="11757758-abe0-48a4-a19b-63a9678b7c89" providerId="ADAL" clId="{9082B167-EEC1-423B-8673-5432B4F7611C}" dt="2021-01-27T10:18:47.675" v="2" actId="13926"/>
          <ac:spMkLst>
            <pc:docMk/>
            <pc:sldMk cId="0" sldId="261"/>
            <ac:spMk id="127" creationId="{00000000-0000-0000-0000-000000000000}"/>
          </ac:spMkLst>
        </pc:spChg>
      </pc:sldChg>
      <pc:sldChg chg="modSp">
        <pc:chgData name="Mölsä Salla" userId="11757758-abe0-48a4-a19b-63a9678b7c89" providerId="ADAL" clId="{9082B167-EEC1-423B-8673-5432B4F7611C}" dt="2021-01-27T10:18:51.632" v="3" actId="13926"/>
        <pc:sldMkLst>
          <pc:docMk/>
          <pc:sldMk cId="0" sldId="262"/>
        </pc:sldMkLst>
        <pc:spChg chg="mod">
          <ac:chgData name="Mölsä Salla" userId="11757758-abe0-48a4-a19b-63a9678b7c89" providerId="ADAL" clId="{9082B167-EEC1-423B-8673-5432B4F7611C}" dt="2021-01-27T10:18:51.632" v="3" actId="13926"/>
          <ac:spMkLst>
            <pc:docMk/>
            <pc:sldMk cId="0" sldId="262"/>
            <ac:spMk id="135" creationId="{00000000-0000-0000-0000-000000000000}"/>
          </ac:spMkLst>
        </pc:spChg>
      </pc:sldChg>
      <pc:sldChg chg="modSp">
        <pc:chgData name="Mölsä Salla" userId="11757758-abe0-48a4-a19b-63a9678b7c89" providerId="ADAL" clId="{9082B167-EEC1-423B-8673-5432B4F7611C}" dt="2021-01-27T10:18:55.675" v="4" actId="13926"/>
        <pc:sldMkLst>
          <pc:docMk/>
          <pc:sldMk cId="0" sldId="263"/>
        </pc:sldMkLst>
        <pc:spChg chg="mod">
          <ac:chgData name="Mölsä Salla" userId="11757758-abe0-48a4-a19b-63a9678b7c89" providerId="ADAL" clId="{9082B167-EEC1-423B-8673-5432B4F7611C}" dt="2021-01-27T10:18:55.675" v="4" actId="13926"/>
          <ac:spMkLst>
            <pc:docMk/>
            <pc:sldMk cId="0" sldId="263"/>
            <ac:spMk id="14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b1764148f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0" name="Google Shape;90;gb1764148fc_0_0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1" name="Google Shape;91;gb1764148fc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b27ff641a1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b27ff641a1_0_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gb27ff641a1_0_1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54048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b27ff641a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b27ff641a1_0_8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gb27ff641a1_0_8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b27ff641a1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b27ff641a1_0_15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gb27ff641a1_0_15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b27ff641a1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b27ff641a1_0_2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gb27ff641a1_0_22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b27ff641a1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b27ff641a1_0_29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gb27ff641a1_0_29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b27ff641a1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b27ff641a1_0_36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gb27ff641a1_0_36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b27ff641a1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b27ff641a1_0_4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gb27ff641a1_0_43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6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96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6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6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6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04454" y="11772077"/>
            <a:ext cx="1804218" cy="993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3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3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13"/>
          <p:cNvSpPr txBox="1">
            <a:spLocks noGrp="1"/>
          </p:cNvSpPr>
          <p:nvPr>
            <p:ph type="body" idx="1"/>
          </p:nvPr>
        </p:nvSpPr>
        <p:spPr>
          <a:xfrm>
            <a:off x="772971" y="44378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13"/>
          <p:cNvSpPr txBox="1">
            <a:spLocks noGrp="1"/>
          </p:cNvSpPr>
          <p:nvPr>
            <p:ph type="body" idx="2"/>
          </p:nvPr>
        </p:nvSpPr>
        <p:spPr>
          <a:xfrm>
            <a:off x="12595591" y="44632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3"/>
          <p:cNvSpPr txBox="1">
            <a:spLocks noGrp="1"/>
          </p:cNvSpPr>
          <p:nvPr>
            <p:ph type="body" idx="3"/>
          </p:nvPr>
        </p:nvSpPr>
        <p:spPr>
          <a:xfrm>
            <a:off x="772920" y="3184914"/>
            <a:ext cx="1096060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body" idx="4"/>
          </p:nvPr>
        </p:nvSpPr>
        <p:spPr>
          <a:xfrm>
            <a:off x="12590711" y="3221626"/>
            <a:ext cx="1102031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26" name="Google Shape;26;p13"/>
          <p:cNvCxnSpPr/>
          <p:nvPr/>
        </p:nvCxnSpPr>
        <p:spPr>
          <a:xfrm>
            <a:off x="76858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7" name="Google Shape;27;p13"/>
          <p:cNvCxnSpPr/>
          <p:nvPr/>
        </p:nvCxnSpPr>
        <p:spPr>
          <a:xfrm>
            <a:off x="1259120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8" name="Google Shape;28;p13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29" name="Google Shape;29;p13"/>
          <p:cNvSpPr txBox="1">
            <a:spLocks noGrp="1"/>
          </p:cNvSpPr>
          <p:nvPr>
            <p:ph type="ftr" idx="11"/>
          </p:nvPr>
        </p:nvSpPr>
        <p:spPr>
          <a:xfrm>
            <a:off x="832756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1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7_Image Half Full">
  <p:cSld name="17_Image Half Full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803274" y="78814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>
            <a:spLocks noGrp="1"/>
          </p:cNvSpPr>
          <p:nvPr>
            <p:ph type="pic" idx="2"/>
          </p:nvPr>
        </p:nvSpPr>
        <p:spPr>
          <a:xfrm>
            <a:off x="803726" y="26804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3"/>
          </p:nvPr>
        </p:nvSpPr>
        <p:spPr>
          <a:xfrm>
            <a:off x="8778874" y="79068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>
            <a:spLocks noGrp="1"/>
          </p:cNvSpPr>
          <p:nvPr>
            <p:ph type="pic" idx="4"/>
          </p:nvPr>
        </p:nvSpPr>
        <p:spPr>
          <a:xfrm>
            <a:off x="8779326" y="27058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5"/>
          </p:nvPr>
        </p:nvSpPr>
        <p:spPr>
          <a:xfrm>
            <a:off x="16754473" y="79068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>
            <a:spLocks noGrp="1"/>
          </p:cNvSpPr>
          <p:nvPr>
            <p:ph type="pic" idx="6"/>
          </p:nvPr>
        </p:nvSpPr>
        <p:spPr>
          <a:xfrm>
            <a:off x="16754927" y="27058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ftr" idx="11"/>
          </p:nvPr>
        </p:nvSpPr>
        <p:spPr>
          <a:xfrm>
            <a:off x="832756" y="12293264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1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1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Image Half Full">
  <p:cSld name="18_Image Half Full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1"/>
          </p:nvPr>
        </p:nvSpPr>
        <p:spPr>
          <a:xfrm>
            <a:off x="1621943" y="3160738"/>
            <a:ext cx="10942861" cy="8399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>
            <a:spLocks noGrp="1"/>
          </p:cNvSpPr>
          <p:nvPr>
            <p:ph type="pic" idx="2"/>
          </p:nvPr>
        </p:nvSpPr>
        <p:spPr>
          <a:xfrm>
            <a:off x="13460186" y="0"/>
            <a:ext cx="10923814" cy="137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sldNum" idx="12"/>
          </p:nvPr>
        </p:nvSpPr>
        <p:spPr>
          <a:xfrm>
            <a:off x="17624213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1 Grammar</a:t>
            </a:r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title"/>
          </p:nvPr>
        </p:nvSpPr>
        <p:spPr>
          <a:xfrm>
            <a:off x="1621944" y="730251"/>
            <a:ext cx="10997318" cy="213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mage Half Full">
  <p:cSld name="4_Image Half Full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463873" cy="162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0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0"/>
          <p:cNvSpPr/>
          <p:nvPr/>
        </p:nvSpPr>
        <p:spPr>
          <a:xfrm>
            <a:off x="8404703" y="4080086"/>
            <a:ext cx="3941487" cy="69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24"/>
              <a:buFont typeface="Arial"/>
              <a:buNone/>
            </a:pPr>
            <a:endParaRPr sz="3024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body" idx="2"/>
          </p:nvPr>
        </p:nvSpPr>
        <p:spPr>
          <a:xfrm>
            <a:off x="1304115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1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>
            <a:spLocks noGrp="1"/>
          </p:cNvSpPr>
          <p:nvPr>
            <p:ph type="pic" idx="2"/>
          </p:nvPr>
        </p:nvSpPr>
        <p:spPr>
          <a:xfrm>
            <a:off x="1" y="0"/>
            <a:ext cx="10923814" cy="137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title"/>
          </p:nvPr>
        </p:nvSpPr>
        <p:spPr>
          <a:xfrm>
            <a:off x="11381014" y="730250"/>
            <a:ext cx="11732046" cy="2183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1"/>
          <p:cNvSpPr txBox="1">
            <a:spLocks noGrp="1"/>
          </p:cNvSpPr>
          <p:nvPr>
            <p:ph type="body" idx="1"/>
          </p:nvPr>
        </p:nvSpPr>
        <p:spPr>
          <a:xfrm>
            <a:off x="11381015" y="3536295"/>
            <a:ext cx="11732048" cy="8691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sldNum" idx="12"/>
          </p:nvPr>
        </p:nvSpPr>
        <p:spPr>
          <a:xfrm>
            <a:off x="17624213" y="12321661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1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12"/>
          <p:cNvSpPr txBox="1">
            <a:spLocks noGrp="1"/>
          </p:cNvSpPr>
          <p:nvPr>
            <p:ph type="body" idx="1"/>
          </p:nvPr>
        </p:nvSpPr>
        <p:spPr>
          <a:xfrm>
            <a:off x="82686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>
            <a:spLocks noGrp="1"/>
          </p:cNvSpPr>
          <p:nvPr>
            <p:ph type="pic" idx="2"/>
          </p:nvPr>
        </p:nvSpPr>
        <p:spPr>
          <a:xfrm>
            <a:off x="827319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body" idx="3"/>
          </p:nvPr>
        </p:nvSpPr>
        <p:spPr>
          <a:xfrm>
            <a:off x="6652041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>
            <a:spLocks noGrp="1"/>
          </p:cNvSpPr>
          <p:nvPr>
            <p:ph type="pic" idx="4"/>
          </p:nvPr>
        </p:nvSpPr>
        <p:spPr>
          <a:xfrm>
            <a:off x="6652493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body" idx="5"/>
          </p:nvPr>
        </p:nvSpPr>
        <p:spPr>
          <a:xfrm>
            <a:off x="1251172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>
            <a:spLocks noGrp="1"/>
          </p:cNvSpPr>
          <p:nvPr>
            <p:ph type="pic" idx="6"/>
          </p:nvPr>
        </p:nvSpPr>
        <p:spPr>
          <a:xfrm>
            <a:off x="12512179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body" idx="7"/>
          </p:nvPr>
        </p:nvSpPr>
        <p:spPr>
          <a:xfrm>
            <a:off x="18390370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>
            <a:spLocks noGrp="1"/>
          </p:cNvSpPr>
          <p:nvPr>
            <p:ph type="pic" idx="8"/>
          </p:nvPr>
        </p:nvSpPr>
        <p:spPr>
          <a:xfrm>
            <a:off x="18390823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ftr" idx="11"/>
          </p:nvPr>
        </p:nvSpPr>
        <p:spPr>
          <a:xfrm>
            <a:off x="820615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1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5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199" cy="81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5"/>
          <p:cNvSpPr txBox="1">
            <a:spLocks noGrp="1"/>
          </p:cNvSpPr>
          <p:nvPr>
            <p:ph type="sldNum" idx="12"/>
          </p:nvPr>
        </p:nvSpPr>
        <p:spPr>
          <a:xfrm>
            <a:off x="17275656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New Insights Module 1 Grammar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3663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200" cy="26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</a:pPr>
            <a:r>
              <a:rPr lang="fi-FI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0"/>
                  </a:ext>
                </a:extLst>
              </a:rPr>
              <a:t>Pluskvamperfekti</a:t>
            </a:r>
            <a:endParaRPr/>
          </a:p>
        </p:txBody>
      </p:sp>
      <p:sp>
        <p:nvSpPr>
          <p:cNvPr id="86" name="Google Shape;86;p1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Module 1 Grammar</a:t>
            </a:r>
            <a:endParaRPr/>
          </a:p>
        </p:txBody>
      </p:sp>
      <p:sp>
        <p:nvSpPr>
          <p:cNvPr id="87" name="Google Shape;87;p1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/>
              <a:t>New Insights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b1764148fc_0_0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8800"/>
              <a:buNone/>
            </a:pPr>
            <a:r>
              <a:rPr lang="fi-FI" dirty="0"/>
              <a:t>Pluskvamperfekti</a:t>
            </a:r>
            <a:endParaRPr dirty="0"/>
          </a:p>
        </p:txBody>
      </p:sp>
      <p:sp>
        <p:nvSpPr>
          <p:cNvPr id="94" name="Google Shape;94;gb1764148fc_0_0"/>
          <p:cNvSpPr txBox="1">
            <a:spLocks noGrp="1"/>
          </p:cNvSpPr>
          <p:nvPr>
            <p:ph type="body" idx="1"/>
          </p:nvPr>
        </p:nvSpPr>
        <p:spPr>
          <a:xfrm>
            <a:off x="1800000" y="3600000"/>
            <a:ext cx="21031200" cy="814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dirty="0"/>
              <a:t>I had </a:t>
            </a:r>
            <a:r>
              <a:rPr lang="fi-FI" dirty="0" err="1"/>
              <a:t>studied</a:t>
            </a:r>
            <a:r>
              <a:rPr lang="fi-FI" dirty="0"/>
              <a:t> </a:t>
            </a:r>
            <a:r>
              <a:rPr lang="fi-FI" dirty="0" err="1"/>
              <a:t>really</a:t>
            </a:r>
            <a:r>
              <a:rPr lang="fi-FI" dirty="0"/>
              <a:t> </a:t>
            </a:r>
            <a:r>
              <a:rPr lang="fi-FI" dirty="0" err="1"/>
              <a:t>hard</a:t>
            </a:r>
            <a:r>
              <a:rPr lang="fi-FI" dirty="0"/>
              <a:t> and </a:t>
            </a:r>
            <a:r>
              <a:rPr lang="fi-FI" dirty="0" err="1"/>
              <a:t>so</a:t>
            </a:r>
            <a:r>
              <a:rPr lang="fi-FI" dirty="0"/>
              <a:t> </a:t>
            </a:r>
            <a:r>
              <a:rPr lang="fi-FI" dirty="0" err="1"/>
              <a:t>aced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test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dirty="0" err="1"/>
              <a:t>She</a:t>
            </a:r>
            <a:r>
              <a:rPr lang="fi-FI" dirty="0"/>
              <a:t> </a:t>
            </a:r>
            <a:r>
              <a:rPr lang="fi-FI" dirty="0" err="1"/>
              <a:t>went</a:t>
            </a:r>
            <a:r>
              <a:rPr lang="fi-FI" dirty="0"/>
              <a:t> home as </a:t>
            </a:r>
            <a:r>
              <a:rPr lang="fi-FI" dirty="0" err="1"/>
              <a:t>she</a:t>
            </a:r>
            <a:r>
              <a:rPr lang="fi-FI" dirty="0"/>
              <a:t> had </a:t>
            </a:r>
            <a:r>
              <a:rPr lang="fi-FI" dirty="0" err="1"/>
              <a:t>finished</a:t>
            </a:r>
            <a:r>
              <a:rPr lang="fi-FI" dirty="0"/>
              <a:t> </a:t>
            </a:r>
            <a:r>
              <a:rPr lang="fi-FI" dirty="0" err="1"/>
              <a:t>all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tasks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hadn’t</a:t>
            </a:r>
            <a:r>
              <a:rPr lang="fi-FI" dirty="0"/>
              <a:t> </a:t>
            </a:r>
            <a:r>
              <a:rPr lang="fi-FI" dirty="0" err="1"/>
              <a:t>been</a:t>
            </a:r>
            <a:r>
              <a:rPr lang="fi-FI" dirty="0"/>
              <a:t> </a:t>
            </a:r>
            <a:r>
              <a:rPr lang="fi-FI" dirty="0" err="1"/>
              <a:t>expecting</a:t>
            </a:r>
            <a:r>
              <a:rPr lang="fi-FI" dirty="0"/>
              <a:t> </a:t>
            </a:r>
            <a:r>
              <a:rPr lang="fi-FI" dirty="0" err="1"/>
              <a:t>much</a:t>
            </a:r>
            <a:r>
              <a:rPr lang="fi-FI" dirty="0"/>
              <a:t> </a:t>
            </a:r>
            <a:r>
              <a:rPr lang="fi-FI" dirty="0" err="1"/>
              <a:t>but</a:t>
            </a:r>
            <a:r>
              <a:rPr lang="fi-FI" dirty="0"/>
              <a:t> </a:t>
            </a:r>
            <a:r>
              <a:rPr lang="fi-FI" dirty="0" err="1"/>
              <a:t>everything</a:t>
            </a:r>
            <a:r>
              <a:rPr lang="fi-FI" dirty="0"/>
              <a:t> </a:t>
            </a:r>
            <a:r>
              <a:rPr lang="fi-FI" dirty="0" err="1"/>
              <a:t>went</a:t>
            </a:r>
            <a:r>
              <a:rPr lang="fi-FI" dirty="0"/>
              <a:t> </a:t>
            </a:r>
            <a:r>
              <a:rPr lang="fi-FI" dirty="0" err="1"/>
              <a:t>fine</a:t>
            </a:r>
            <a:r>
              <a:rPr lang="fi-FI" dirty="0"/>
              <a:t>. </a:t>
            </a:r>
            <a:endParaRPr dirty="0"/>
          </a:p>
          <a:p>
            <a:pPr marL="0" lvl="0" indent="0"/>
            <a:endParaRPr lang="fi-FI" b="1" dirty="0">
              <a:solidFill>
                <a:schemeClr val="bg2"/>
              </a:solidFill>
            </a:endParaRPr>
          </a:p>
          <a:p>
            <a:pPr marL="0" lvl="0" indent="0"/>
            <a:r>
              <a:rPr lang="fi-FI" b="1" dirty="0">
                <a:solidFill>
                  <a:schemeClr val="bg2"/>
                </a:solidFill>
              </a:rPr>
              <a:t>Seuraavissa lauseissa on kaksi verbiosaa. </a:t>
            </a:r>
          </a:p>
          <a:p>
            <a:pPr marL="0" lvl="0" indent="0"/>
            <a:r>
              <a:rPr lang="fi-FI" b="1" dirty="0">
                <a:solidFill>
                  <a:schemeClr val="bg2"/>
                </a:solidFill>
              </a:rPr>
              <a:t>Kumpi niistä viittaa aikaisempaan tekemiseen?</a:t>
            </a:r>
          </a:p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endParaRPr dirty="0"/>
          </a:p>
        </p:txBody>
      </p:sp>
      <p:sp>
        <p:nvSpPr>
          <p:cNvPr id="95" name="Google Shape;95;gb1764148fc_0_0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  <p:sp>
        <p:nvSpPr>
          <p:cNvPr id="96" name="Google Shape;96;gb1764148fc_0_0"/>
          <p:cNvSpPr txBox="1"/>
          <p:nvPr/>
        </p:nvSpPr>
        <p:spPr>
          <a:xfrm>
            <a:off x="-3501075" y="1050325"/>
            <a:ext cx="11862600" cy="138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E5C84EAA-DFD6-42EE-B174-FDF40459F67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1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b27ff641a1_0_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Pluskvamperfekti</a:t>
            </a:r>
            <a:endParaRPr dirty="0"/>
          </a:p>
        </p:txBody>
      </p:sp>
      <p:sp>
        <p:nvSpPr>
          <p:cNvPr id="103" name="Google Shape;103;gb27ff641a1_0_1"/>
          <p:cNvSpPr txBox="1">
            <a:spLocks noGrp="1"/>
          </p:cNvSpPr>
          <p:nvPr>
            <p:ph type="body" idx="1"/>
          </p:nvPr>
        </p:nvSpPr>
        <p:spPr>
          <a:xfrm>
            <a:off x="1800000" y="3600000"/>
            <a:ext cx="21031200" cy="909394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fi-FI" dirty="0"/>
              <a:t>I </a:t>
            </a:r>
            <a:r>
              <a:rPr lang="fi-FI" b="1" dirty="0"/>
              <a:t>had </a:t>
            </a:r>
            <a:r>
              <a:rPr lang="fi-FI" b="1" dirty="0" err="1"/>
              <a:t>studied</a:t>
            </a:r>
            <a:r>
              <a:rPr lang="fi-FI" dirty="0"/>
              <a:t> </a:t>
            </a:r>
            <a:r>
              <a:rPr lang="fi-FI" dirty="0" err="1"/>
              <a:t>really</a:t>
            </a:r>
            <a:r>
              <a:rPr lang="fi-FI" dirty="0"/>
              <a:t> </a:t>
            </a:r>
            <a:r>
              <a:rPr lang="fi-FI" dirty="0" err="1"/>
              <a:t>hard</a:t>
            </a:r>
            <a:r>
              <a:rPr lang="fi-FI" dirty="0"/>
              <a:t> and </a:t>
            </a:r>
            <a:r>
              <a:rPr lang="fi-FI" dirty="0" err="1"/>
              <a:t>so</a:t>
            </a:r>
            <a:r>
              <a:rPr lang="fi-FI" dirty="0"/>
              <a:t> </a:t>
            </a:r>
            <a:r>
              <a:rPr lang="fi-FI" dirty="0" err="1"/>
              <a:t>aced</a:t>
            </a:r>
            <a:r>
              <a:rPr lang="fi-FI" b="1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test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fi-FI" dirty="0" err="1"/>
              <a:t>She</a:t>
            </a:r>
            <a:r>
              <a:rPr lang="fi-FI" dirty="0"/>
              <a:t> </a:t>
            </a:r>
            <a:r>
              <a:rPr lang="fi-FI" dirty="0" err="1"/>
              <a:t>went</a:t>
            </a:r>
            <a:r>
              <a:rPr lang="fi-FI" dirty="0"/>
              <a:t> home as </a:t>
            </a:r>
            <a:r>
              <a:rPr lang="fi-FI" dirty="0" err="1"/>
              <a:t>she</a:t>
            </a:r>
            <a:r>
              <a:rPr lang="fi-FI" dirty="0"/>
              <a:t> </a:t>
            </a:r>
            <a:r>
              <a:rPr lang="fi-FI" b="1" dirty="0"/>
              <a:t>had </a:t>
            </a:r>
            <a:r>
              <a:rPr lang="fi-FI" b="1" dirty="0" err="1"/>
              <a:t>finished</a:t>
            </a:r>
            <a:r>
              <a:rPr lang="fi-FI" dirty="0"/>
              <a:t> </a:t>
            </a:r>
            <a:r>
              <a:rPr lang="fi-FI" dirty="0" err="1"/>
              <a:t>all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tasks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b="1" dirty="0" err="1"/>
              <a:t>hadn’t</a:t>
            </a:r>
            <a:r>
              <a:rPr lang="fi-FI" b="1" dirty="0"/>
              <a:t> </a:t>
            </a:r>
            <a:r>
              <a:rPr lang="fi-FI" b="1" dirty="0" err="1"/>
              <a:t>been</a:t>
            </a:r>
            <a:r>
              <a:rPr lang="fi-FI" b="1" dirty="0"/>
              <a:t> </a:t>
            </a:r>
            <a:r>
              <a:rPr lang="fi-FI" b="1" dirty="0" err="1"/>
              <a:t>expecting</a:t>
            </a:r>
            <a:r>
              <a:rPr lang="fi-FI" dirty="0"/>
              <a:t> </a:t>
            </a:r>
            <a:r>
              <a:rPr lang="fi-FI" dirty="0" err="1"/>
              <a:t>much</a:t>
            </a:r>
            <a:r>
              <a:rPr lang="fi-FI" dirty="0"/>
              <a:t> </a:t>
            </a:r>
            <a:r>
              <a:rPr lang="fi-FI" dirty="0" err="1"/>
              <a:t>but</a:t>
            </a:r>
            <a:r>
              <a:rPr lang="fi-FI" dirty="0"/>
              <a:t> </a:t>
            </a:r>
            <a:r>
              <a:rPr lang="fi-FI" dirty="0" err="1"/>
              <a:t>everything</a:t>
            </a:r>
            <a:r>
              <a:rPr lang="fi-FI" dirty="0"/>
              <a:t> </a:t>
            </a:r>
            <a:r>
              <a:rPr lang="fi-FI" dirty="0" err="1"/>
              <a:t>went</a:t>
            </a:r>
            <a:r>
              <a:rPr lang="fi-FI" dirty="0"/>
              <a:t> </a:t>
            </a:r>
            <a:r>
              <a:rPr lang="fi-FI" dirty="0" err="1"/>
              <a:t>fine</a:t>
            </a:r>
            <a:r>
              <a:rPr lang="fi-FI" dirty="0"/>
              <a:t>.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P</a:t>
            </a:r>
            <a:r>
              <a:rPr lang="fi-FI" dirty="0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"/>
                  </a:ext>
                </a:extLst>
              </a:rPr>
              <a:t>luskvamperfekti ilmaisee, että jotakin oli tapahtunut tai että joku oli tehnyt jotain.</a:t>
            </a:r>
            <a:endParaRPr dirty="0">
              <a:solidFill>
                <a:schemeClr val="bg2"/>
              </a:solidFill>
              <a:extLst>
                <a:ext uri="http://customooxmlschemas.google.com/">
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2"/>
                </a:ext>
              </a:extLst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3"/>
                  </a:ext>
                </a:extLst>
              </a:rPr>
              <a:t>Se viittaa ennen imperfektiä tapahtuneeseen tekemiseen.</a:t>
            </a:r>
            <a:endParaRPr dirty="0">
              <a:solidFill>
                <a:schemeClr val="bg2"/>
              </a:solidFill>
              <a:extLst>
                <a:ext uri="http://customooxmlschemas.google.com/">
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4"/>
                </a:ext>
              </a:extLst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5"/>
                  </a:ext>
                </a:extLst>
              </a:rPr>
              <a:t>Se on puhekielessä aika harvinainen: usein imperfekti riittää</a:t>
            </a:r>
            <a:r>
              <a:rPr lang="fi-FI" dirty="0">
                <a:solidFill>
                  <a:schemeClr val="bg2"/>
                </a:solidFill>
              </a:rPr>
              <a:t>. 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4" name="Google Shape;104;gb27ff641a1_0_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3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D1398C8E-4FD0-4D1F-AFFB-DB1611C3104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1 Grammar</a:t>
            </a:r>
          </a:p>
        </p:txBody>
      </p:sp>
    </p:spTree>
    <p:extLst>
      <p:ext uri="{BB962C8B-B14F-4D97-AF65-F5344CB8AC3E}">
        <p14:creationId xmlns:p14="http://schemas.microsoft.com/office/powerpoint/2010/main" val="613611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b27ff641a1_0_8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Pluskvamperfekti </a:t>
            </a:r>
            <a:r>
              <a:rPr lang="fi-FI" sz="8800" dirty="0"/>
              <a:t>–</a:t>
            </a:r>
            <a:r>
              <a:rPr lang="fi-FI" dirty="0"/>
              <a:t> Muodostus</a:t>
            </a:r>
            <a:endParaRPr dirty="0"/>
          </a:p>
        </p:txBody>
      </p:sp>
      <p:sp>
        <p:nvSpPr>
          <p:cNvPr id="111" name="Google Shape;111;gb27ff641a1_0_8"/>
          <p:cNvSpPr txBox="1">
            <a:spLocks noGrp="1"/>
          </p:cNvSpPr>
          <p:nvPr>
            <p:ph type="body" idx="1"/>
          </p:nvPr>
        </p:nvSpPr>
        <p:spPr>
          <a:xfrm>
            <a:off x="1800000" y="3600000"/>
            <a:ext cx="21031200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I </a:t>
            </a:r>
            <a:r>
              <a:rPr lang="fi-FI" b="1" dirty="0"/>
              <a:t>had </a:t>
            </a:r>
            <a:r>
              <a:rPr lang="fi-FI" b="1" dirty="0" err="1"/>
              <a:t>known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truth</a:t>
            </a:r>
            <a:r>
              <a:rPr lang="fi-FI" dirty="0"/>
              <a:t> for </a:t>
            </a:r>
            <a:r>
              <a:rPr lang="fi-FI" dirty="0" err="1"/>
              <a:t>ages</a:t>
            </a:r>
            <a:r>
              <a:rPr lang="fi-FI" dirty="0"/>
              <a:t>.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knew</a:t>
            </a:r>
            <a:r>
              <a:rPr lang="fi-FI" dirty="0"/>
              <a:t> 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b="1" dirty="0"/>
              <a:t>had </a:t>
            </a:r>
            <a:r>
              <a:rPr lang="fi-FI" b="1" dirty="0" err="1"/>
              <a:t>done</a:t>
            </a:r>
            <a:r>
              <a:rPr lang="fi-FI" dirty="0"/>
              <a:t> </a:t>
            </a:r>
            <a:r>
              <a:rPr lang="fi-FI" dirty="0" err="1"/>
              <a:t>everything</a:t>
            </a:r>
            <a:r>
              <a:rPr lang="fi-FI" dirty="0"/>
              <a:t> 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could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It </a:t>
            </a:r>
            <a:r>
              <a:rPr lang="fi-FI" b="1" dirty="0"/>
              <a:t>had been</a:t>
            </a:r>
            <a:r>
              <a:rPr lang="fi-FI" dirty="0"/>
              <a:t> </a:t>
            </a:r>
            <a:r>
              <a:rPr lang="fi-FI" dirty="0" err="1"/>
              <a:t>hard</a:t>
            </a:r>
            <a:r>
              <a:rPr lang="fi-FI" dirty="0"/>
              <a:t> to </a:t>
            </a:r>
            <a:r>
              <a:rPr lang="fi-FI" dirty="0" err="1"/>
              <a:t>remember</a:t>
            </a:r>
            <a:r>
              <a:rPr lang="fi-FI" dirty="0"/>
              <a:t> </a:t>
            </a:r>
            <a:r>
              <a:rPr lang="fi-FI" dirty="0" err="1"/>
              <a:t>all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details</a:t>
            </a:r>
            <a:r>
              <a:rPr lang="fi-FI" dirty="0"/>
              <a:t>.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Pluskvamperfekti: 	</a:t>
            </a:r>
            <a:r>
              <a:rPr lang="fi-FI" b="1" dirty="0">
                <a:solidFill>
                  <a:schemeClr val="bg2"/>
                </a:solidFill>
              </a:rPr>
              <a:t>had + 3. muoto</a:t>
            </a:r>
            <a:endParaRPr b="1" dirty="0">
              <a:solidFill>
                <a:schemeClr val="bg2"/>
              </a:solidFill>
            </a:endParaRPr>
          </a:p>
        </p:txBody>
      </p:sp>
      <p:sp>
        <p:nvSpPr>
          <p:cNvPr id="112" name="Google Shape;112;gb27ff641a1_0_8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4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D4C9B875-F0A1-40DC-9964-1ECE866C09F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1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b27ff641a1_0_1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Pluskvamperfekti </a:t>
            </a:r>
            <a:r>
              <a:rPr lang="fi-FI" sz="8800" dirty="0"/>
              <a:t>–</a:t>
            </a:r>
            <a:r>
              <a:rPr lang="fi-FI" dirty="0"/>
              <a:t> </a:t>
            </a:r>
            <a:r>
              <a:rPr lang="fi-FI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6"/>
                  </a:ext>
                </a:extLst>
              </a:rPr>
              <a:t>Kielto</a:t>
            </a:r>
            <a:r>
              <a:rPr lang="fi-FI" dirty="0"/>
              <a:t>muoto </a:t>
            </a:r>
            <a:endParaRPr dirty="0"/>
          </a:p>
        </p:txBody>
      </p:sp>
      <p:sp>
        <p:nvSpPr>
          <p:cNvPr id="119" name="Google Shape;119;gb27ff641a1_0_15"/>
          <p:cNvSpPr txBox="1">
            <a:spLocks noGrp="1"/>
          </p:cNvSpPr>
          <p:nvPr>
            <p:ph type="body" idx="1"/>
          </p:nvPr>
        </p:nvSpPr>
        <p:spPr>
          <a:xfrm>
            <a:off x="1800000" y="3600000"/>
            <a:ext cx="21672698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Doug </a:t>
            </a:r>
            <a:r>
              <a:rPr lang="fi-FI" b="1" dirty="0" err="1"/>
              <a:t>hadn’t</a:t>
            </a:r>
            <a:r>
              <a:rPr lang="fi-FI" b="1" dirty="0"/>
              <a:t> </a:t>
            </a:r>
            <a:r>
              <a:rPr lang="fi-FI" b="1" dirty="0" err="1"/>
              <a:t>seen</a:t>
            </a:r>
            <a:r>
              <a:rPr lang="fi-FI" dirty="0"/>
              <a:t> us </a:t>
            </a:r>
            <a:r>
              <a:rPr lang="fi-FI" dirty="0" err="1"/>
              <a:t>there</a:t>
            </a:r>
            <a:r>
              <a:rPr lang="fi-FI" dirty="0"/>
              <a:t>. 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Luckily</a:t>
            </a:r>
            <a:r>
              <a:rPr lang="fi-FI" dirty="0"/>
              <a:t> 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b="1" dirty="0" err="1"/>
              <a:t>hadn’t</a:t>
            </a:r>
            <a:r>
              <a:rPr lang="fi-FI" b="1" dirty="0"/>
              <a:t> </a:t>
            </a:r>
            <a:r>
              <a:rPr lang="fi-FI" b="1" dirty="0" err="1"/>
              <a:t>said</a:t>
            </a:r>
            <a:r>
              <a:rPr lang="fi-FI" dirty="0"/>
              <a:t> </a:t>
            </a:r>
            <a:r>
              <a:rPr lang="fi-FI" dirty="0" err="1"/>
              <a:t>anything</a:t>
            </a:r>
            <a:r>
              <a:rPr lang="fi-FI" dirty="0"/>
              <a:t> to </a:t>
            </a:r>
            <a:r>
              <a:rPr lang="fi-FI" dirty="0" err="1"/>
              <a:t>him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I </a:t>
            </a:r>
            <a:r>
              <a:rPr lang="fi-FI" b="1" dirty="0"/>
              <a:t>had</a:t>
            </a:r>
            <a:r>
              <a:rPr lang="fi-FI" dirty="0"/>
              <a:t> </a:t>
            </a:r>
            <a:r>
              <a:rPr lang="fi-FI" dirty="0" err="1"/>
              <a:t>never</a:t>
            </a:r>
            <a:r>
              <a:rPr lang="fi-FI" dirty="0"/>
              <a:t> </a:t>
            </a:r>
            <a:r>
              <a:rPr lang="fi-FI" b="1" dirty="0"/>
              <a:t>been </a:t>
            </a:r>
            <a:r>
              <a:rPr lang="fi-FI" dirty="0" err="1"/>
              <a:t>so</a:t>
            </a:r>
            <a:r>
              <a:rPr lang="fi-FI" dirty="0"/>
              <a:t> </a:t>
            </a:r>
            <a:r>
              <a:rPr lang="fi-FI" dirty="0" err="1"/>
              <a:t>scared</a:t>
            </a:r>
            <a:r>
              <a:rPr lang="fi-FI" dirty="0"/>
              <a:t> in my life. 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Nothing</a:t>
            </a:r>
            <a:r>
              <a:rPr lang="fi-FI" dirty="0"/>
              <a:t> </a:t>
            </a:r>
            <a:r>
              <a:rPr lang="fi-FI" b="1" dirty="0"/>
              <a:t>had </a:t>
            </a:r>
            <a:r>
              <a:rPr lang="fi-FI" b="1" dirty="0" err="1"/>
              <a:t>gone</a:t>
            </a:r>
            <a:r>
              <a:rPr lang="fi-FI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7"/>
                  </a:ext>
                </a:extLst>
              </a:rPr>
              <a:t> </a:t>
            </a:r>
            <a:r>
              <a:rPr lang="fi-FI" dirty="0" err="1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7"/>
                  </a:ext>
                </a:extLst>
              </a:rPr>
              <a:t>according</a:t>
            </a:r>
            <a:r>
              <a:rPr lang="fi-FI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7"/>
                  </a:ext>
                </a:extLst>
              </a:rPr>
              <a:t> to </a:t>
            </a:r>
            <a:r>
              <a:rPr lang="fi-FI" dirty="0" err="1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7"/>
                  </a:ext>
                </a:extLst>
              </a:rPr>
              <a:t>plan</a:t>
            </a:r>
            <a:r>
              <a:rPr lang="fi-FI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7"/>
                  </a:ext>
                </a:extLst>
              </a:rPr>
              <a:t>. 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8"/>
                  </a:ext>
                </a:extLst>
              </a:rPr>
              <a:t>Kieltolause: 	</a:t>
            </a:r>
            <a:r>
              <a:rPr lang="fi-FI" b="1" dirty="0">
                <a:solidFill>
                  <a:schemeClr val="bg2"/>
                </a:solidFill>
              </a:rPr>
              <a:t>had + not + 3. muoto </a:t>
            </a:r>
            <a:endParaRPr b="1" dirty="0">
              <a:solidFill>
                <a:schemeClr val="bg2"/>
              </a:solidFill>
            </a:endParaRPr>
          </a:p>
          <a:p>
            <a:pPr marL="857250" lvl="0" indent="-857250" algn="l" rtl="0"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Jos lauseessa on jo jokin muu kielteinen sana, </a:t>
            </a:r>
            <a:r>
              <a:rPr lang="fi-FI" b="1" dirty="0" err="1">
                <a:solidFill>
                  <a:schemeClr val="bg2"/>
                </a:solidFill>
              </a:rPr>
              <a:t>not</a:t>
            </a:r>
            <a:r>
              <a:rPr lang="fi-FI" dirty="0">
                <a:solidFill>
                  <a:schemeClr val="bg2"/>
                </a:solidFill>
              </a:rPr>
              <a:t>-sanaa ei lisätä. 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20" name="Google Shape;120;gb27ff641a1_0_15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5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DF8EA006-B471-4CF0-BF7D-E86B7D11598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1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b27ff641a1_0_22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Pluskvamperfekti </a:t>
            </a:r>
            <a:r>
              <a:rPr lang="fi-FI" sz="8800" dirty="0"/>
              <a:t>–</a:t>
            </a:r>
            <a:r>
              <a:rPr lang="fi-FI" dirty="0"/>
              <a:t> </a:t>
            </a:r>
            <a:r>
              <a:rPr lang="fi-FI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9"/>
                  </a:ext>
                </a:extLst>
              </a:rPr>
              <a:t>K</a:t>
            </a:r>
            <a:r>
              <a:rPr lang="fi-FI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0"/>
                  </a:ext>
                </a:extLst>
              </a:rPr>
              <a:t>ysymys</a:t>
            </a:r>
            <a:r>
              <a:rPr lang="fi-FI" dirty="0"/>
              <a:t>lause</a:t>
            </a:r>
            <a:endParaRPr dirty="0"/>
          </a:p>
        </p:txBody>
      </p:sp>
      <p:sp>
        <p:nvSpPr>
          <p:cNvPr id="127" name="Google Shape;127;gb27ff641a1_0_22"/>
          <p:cNvSpPr txBox="1">
            <a:spLocks noGrp="1"/>
          </p:cNvSpPr>
          <p:nvPr>
            <p:ph type="body" idx="1"/>
          </p:nvPr>
        </p:nvSpPr>
        <p:spPr>
          <a:xfrm>
            <a:off x="1800000" y="3600000"/>
            <a:ext cx="21031200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Where</a:t>
            </a:r>
            <a:r>
              <a:rPr lang="fi-FI" dirty="0"/>
              <a:t> </a:t>
            </a:r>
            <a:r>
              <a:rPr lang="fi-FI" b="1" dirty="0"/>
              <a:t>had</a:t>
            </a:r>
            <a:r>
              <a:rPr lang="fi-FI" dirty="0"/>
              <a:t> 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b="1" dirty="0" err="1"/>
              <a:t>gone</a:t>
            </a:r>
            <a:r>
              <a:rPr lang="fi-FI" dirty="0"/>
              <a:t>?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Why</a:t>
            </a:r>
            <a:r>
              <a:rPr lang="fi-FI" dirty="0"/>
              <a:t> </a:t>
            </a:r>
            <a:r>
              <a:rPr lang="fi-FI" b="1" dirty="0" err="1"/>
              <a:t>hadn’t</a:t>
            </a:r>
            <a:r>
              <a:rPr lang="fi-FI" b="1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b="1" dirty="0" err="1"/>
              <a:t>cleaned</a:t>
            </a:r>
            <a:r>
              <a:rPr lang="fi-FI" b="1" dirty="0"/>
              <a:t> </a:t>
            </a:r>
            <a:r>
              <a:rPr lang="fi-FI" dirty="0" err="1"/>
              <a:t>your</a:t>
            </a:r>
            <a:r>
              <a:rPr lang="fi-FI" dirty="0"/>
              <a:t> </a:t>
            </a:r>
            <a:r>
              <a:rPr lang="fi-FI" dirty="0" err="1"/>
              <a:t>room</a:t>
            </a:r>
            <a:r>
              <a:rPr lang="fi-FI" dirty="0"/>
              <a:t>?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/>
              <a:t>Had 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b="1" dirty="0"/>
              <a:t>been </a:t>
            </a:r>
            <a:r>
              <a:rPr lang="fi-FI" dirty="0" err="1"/>
              <a:t>there</a:t>
            </a:r>
            <a:r>
              <a:rPr lang="fi-FI" dirty="0"/>
              <a:t> </a:t>
            </a:r>
            <a:r>
              <a:rPr lang="fi-FI" dirty="0" err="1"/>
              <a:t>all</a:t>
            </a:r>
            <a:r>
              <a:rPr lang="fi-FI" dirty="0"/>
              <a:t> </a:t>
            </a:r>
            <a:r>
              <a:rPr lang="fi-FI" dirty="0" err="1"/>
              <a:t>alone</a:t>
            </a:r>
            <a:r>
              <a:rPr lang="fi-FI" dirty="0"/>
              <a:t>?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Who</a:t>
            </a:r>
            <a:r>
              <a:rPr lang="fi-FI" dirty="0"/>
              <a:t> </a:t>
            </a:r>
            <a:r>
              <a:rPr lang="fi-FI" b="1" dirty="0"/>
              <a:t>had </a:t>
            </a:r>
            <a:r>
              <a:rPr lang="fi-FI" b="1" dirty="0" err="1"/>
              <a:t>said</a:t>
            </a:r>
            <a:r>
              <a:rPr lang="fi-FI" dirty="0"/>
              <a:t> </a:t>
            </a:r>
            <a:r>
              <a:rPr lang="fi-FI" dirty="0" err="1"/>
              <a:t>so</a:t>
            </a:r>
            <a:r>
              <a:rPr lang="fi-FI" dirty="0"/>
              <a:t>?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857250" lvl="0" indent="-857250" algn="l" rtl="0"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Kysymyslause: 		(?-sana) + </a:t>
            </a:r>
            <a:r>
              <a:rPr lang="fi-FI" b="1" dirty="0">
                <a:solidFill>
                  <a:schemeClr val="bg2"/>
                </a:solidFill>
              </a:rPr>
              <a:t>had </a:t>
            </a:r>
            <a:r>
              <a:rPr lang="fi-FI" dirty="0">
                <a:solidFill>
                  <a:schemeClr val="bg2"/>
                </a:solidFill>
              </a:rPr>
              <a:t>+ subjekti + 3. muoto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Sanajärjestys ei käänny, jos kysymyssana on lauseen subjekti. 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8" name="Google Shape;128;gb27ff641a1_0_22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6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0CDE7E24-CDB4-4B74-834A-9B88D86869C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1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b27ff641a1_0_29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Kestopluskvamperfekti</a:t>
            </a:r>
            <a:endParaRPr/>
          </a:p>
        </p:txBody>
      </p:sp>
      <p:sp>
        <p:nvSpPr>
          <p:cNvPr id="135" name="Google Shape;135;gb27ff641a1_0_29"/>
          <p:cNvSpPr txBox="1">
            <a:spLocks noGrp="1"/>
          </p:cNvSpPr>
          <p:nvPr>
            <p:ph type="body" idx="1"/>
          </p:nvPr>
        </p:nvSpPr>
        <p:spPr>
          <a:xfrm>
            <a:off x="1800000" y="3600000"/>
            <a:ext cx="21031200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I </a:t>
            </a:r>
            <a:r>
              <a:rPr lang="fi-FI" b="1" dirty="0"/>
              <a:t>had been </a:t>
            </a:r>
            <a:r>
              <a:rPr lang="fi-FI" b="1" dirty="0" err="1"/>
              <a:t>trying</a:t>
            </a:r>
            <a:r>
              <a:rPr lang="fi-FI" dirty="0"/>
              <a:t> to </a:t>
            </a:r>
            <a:r>
              <a:rPr lang="fi-FI" dirty="0" err="1"/>
              <a:t>contact</a:t>
            </a:r>
            <a:r>
              <a:rPr lang="fi-FI" dirty="0"/>
              <a:t> </a:t>
            </a:r>
            <a:r>
              <a:rPr lang="fi-FI" dirty="0" err="1"/>
              <a:t>her</a:t>
            </a:r>
            <a:r>
              <a:rPr lang="fi-FI" dirty="0"/>
              <a:t> for</a:t>
            </a:r>
            <a:r>
              <a:rPr lang="fi-FI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1"/>
                  </a:ext>
                </a:extLst>
              </a:rPr>
              <a:t> </a:t>
            </a:r>
            <a:r>
              <a:rPr lang="fi-FI" dirty="0" err="1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1"/>
                  </a:ext>
                </a:extLst>
              </a:rPr>
              <a:t>days</a:t>
            </a:r>
            <a:r>
              <a:rPr lang="fi-FI" dirty="0"/>
              <a:t>. 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b="1" dirty="0" err="1"/>
              <a:t>hadn’t</a:t>
            </a:r>
            <a:r>
              <a:rPr lang="fi-FI" b="1" dirty="0"/>
              <a:t> </a:t>
            </a:r>
            <a:r>
              <a:rPr lang="fi-FI" b="1" dirty="0" err="1"/>
              <a:t>been</a:t>
            </a:r>
            <a:r>
              <a:rPr lang="fi-FI" b="1" dirty="0"/>
              <a:t> </a:t>
            </a:r>
            <a:r>
              <a:rPr lang="fi-FI" b="1" dirty="0" err="1"/>
              <a:t>doing</a:t>
            </a:r>
            <a:r>
              <a:rPr lang="fi-FI" dirty="0"/>
              <a:t> </a:t>
            </a:r>
            <a:r>
              <a:rPr lang="fi-FI" dirty="0" err="1"/>
              <a:t>too</a:t>
            </a:r>
            <a:r>
              <a:rPr lang="fi-FI" dirty="0"/>
              <a:t> </a:t>
            </a:r>
            <a:r>
              <a:rPr lang="fi-FI" dirty="0" err="1"/>
              <a:t>badly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days</a:t>
            </a:r>
            <a:r>
              <a:rPr lang="fi-FI" dirty="0"/>
              <a:t> </a:t>
            </a:r>
            <a:r>
              <a:rPr lang="fi-FI" dirty="0" err="1"/>
              <a:t>before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match</a:t>
            </a:r>
            <a:r>
              <a:rPr lang="fi-FI" dirty="0"/>
              <a:t>. 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b="1" dirty="0"/>
              <a:t>had 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b="1" dirty="0"/>
              <a:t>been </a:t>
            </a:r>
            <a:r>
              <a:rPr lang="fi-FI" b="1" dirty="0" err="1"/>
              <a:t>hoping</a:t>
            </a:r>
            <a:r>
              <a:rPr lang="fi-FI" dirty="0"/>
              <a:t> to </a:t>
            </a:r>
            <a:r>
              <a:rPr lang="fi-FI" dirty="0" err="1"/>
              <a:t>achieve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it?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857250" lvl="0" indent="-857250" algn="l" rtl="0"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Kestopluskvamperfektillä korostat, että tapahtuma oli jatkunut.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Muodostus: 	</a:t>
            </a:r>
            <a:r>
              <a:rPr lang="fi-FI" b="1" dirty="0">
                <a:solidFill>
                  <a:schemeClr val="bg2"/>
                </a:solidFill>
              </a:rPr>
              <a:t>had </a:t>
            </a:r>
            <a:r>
              <a:rPr lang="fi-FI" dirty="0">
                <a:solidFill>
                  <a:schemeClr val="bg2"/>
                </a:solidFill>
              </a:rPr>
              <a:t>+ </a:t>
            </a:r>
            <a:r>
              <a:rPr lang="fi-FI" b="1" dirty="0">
                <a:solidFill>
                  <a:schemeClr val="bg2"/>
                </a:solidFill>
              </a:rPr>
              <a:t>been </a:t>
            </a:r>
            <a:r>
              <a:rPr lang="fi-FI" dirty="0">
                <a:solidFill>
                  <a:schemeClr val="bg2"/>
                </a:solidFill>
              </a:rPr>
              <a:t>+ </a:t>
            </a:r>
            <a:r>
              <a:rPr lang="fi-FI" b="1" dirty="0" err="1">
                <a:solidFill>
                  <a:schemeClr val="bg2"/>
                </a:solidFill>
              </a:rPr>
              <a:t>ing</a:t>
            </a:r>
            <a:r>
              <a:rPr lang="fi-FI" dirty="0">
                <a:solidFill>
                  <a:schemeClr val="bg2"/>
                </a:solidFill>
              </a:rPr>
              <a:t>-muoto</a:t>
            </a:r>
            <a:endParaRPr dirty="0">
              <a:solidFill>
                <a:schemeClr val="bg2"/>
              </a:solidFill>
            </a:endParaRPr>
          </a:p>
          <a:p>
            <a:pPr marL="857250" indent="-8572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Kielto: 			</a:t>
            </a:r>
            <a:r>
              <a:rPr lang="fi-FI" b="1" dirty="0">
                <a:solidFill>
                  <a:schemeClr val="bg2"/>
                </a:solidFill>
              </a:rPr>
              <a:t>had </a:t>
            </a:r>
            <a:r>
              <a:rPr lang="fi-FI" dirty="0">
                <a:solidFill>
                  <a:schemeClr val="bg2"/>
                </a:solidFill>
              </a:rPr>
              <a:t>+ </a:t>
            </a:r>
            <a:r>
              <a:rPr lang="fi-FI" b="1" dirty="0">
                <a:solidFill>
                  <a:schemeClr val="bg2"/>
                </a:solidFill>
              </a:rPr>
              <a:t>not</a:t>
            </a:r>
            <a:r>
              <a:rPr lang="fi-FI" dirty="0">
                <a:solidFill>
                  <a:schemeClr val="bg2"/>
                </a:solidFill>
              </a:rPr>
              <a:t> + </a:t>
            </a:r>
            <a:r>
              <a:rPr lang="fi-FI" b="1" dirty="0">
                <a:solidFill>
                  <a:schemeClr val="bg2"/>
                </a:solidFill>
              </a:rPr>
              <a:t>been </a:t>
            </a:r>
            <a:r>
              <a:rPr lang="fi-FI" dirty="0">
                <a:solidFill>
                  <a:schemeClr val="bg2"/>
                </a:solidFill>
              </a:rPr>
              <a:t>+ </a:t>
            </a:r>
            <a:r>
              <a:rPr lang="fi-FI" b="1" dirty="0" err="1">
                <a:solidFill>
                  <a:schemeClr val="bg2"/>
                </a:solidFill>
              </a:rPr>
              <a:t>ing</a:t>
            </a:r>
            <a:r>
              <a:rPr lang="fi-FI" dirty="0">
                <a:solidFill>
                  <a:schemeClr val="bg2"/>
                </a:solidFill>
              </a:rPr>
              <a:t>-muoto</a:t>
            </a:r>
            <a:endParaRPr b="1" dirty="0">
              <a:solidFill>
                <a:schemeClr val="bg2"/>
              </a:solidFill>
            </a:endParaRPr>
          </a:p>
          <a:p>
            <a:pPr marL="857250" lvl="0" indent="-857250" algn="l" rtl="0"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Kysymys: 		?-sana + </a:t>
            </a:r>
            <a:r>
              <a:rPr lang="fi-FI" b="1" dirty="0">
                <a:solidFill>
                  <a:schemeClr val="bg2"/>
                </a:solidFill>
              </a:rPr>
              <a:t>had </a:t>
            </a:r>
            <a:r>
              <a:rPr lang="fi-FI" dirty="0">
                <a:solidFill>
                  <a:schemeClr val="bg2"/>
                </a:solidFill>
              </a:rPr>
              <a:t>+ subjekti + </a:t>
            </a:r>
            <a:r>
              <a:rPr lang="fi-FI" b="1" dirty="0">
                <a:solidFill>
                  <a:schemeClr val="bg2"/>
                </a:solidFill>
              </a:rPr>
              <a:t>been </a:t>
            </a:r>
            <a:r>
              <a:rPr lang="fi-FI" dirty="0">
                <a:solidFill>
                  <a:schemeClr val="bg2"/>
                </a:solidFill>
              </a:rPr>
              <a:t>+ </a:t>
            </a:r>
            <a:r>
              <a:rPr lang="fi-FI" b="1" dirty="0" err="1">
                <a:solidFill>
                  <a:schemeClr val="bg2"/>
                </a:solidFill>
              </a:rPr>
              <a:t>ing</a:t>
            </a:r>
            <a:r>
              <a:rPr lang="fi-FI" dirty="0">
                <a:solidFill>
                  <a:schemeClr val="bg2"/>
                </a:solidFill>
              </a:rPr>
              <a:t>-muoto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36" name="Google Shape;136;gb27ff641a1_0_29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7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4090F04E-1378-424B-B814-D4A9B9E987F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1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b27ff641a1_0_36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Practise.</a:t>
            </a:r>
            <a:endParaRPr/>
          </a:p>
        </p:txBody>
      </p:sp>
      <p:sp>
        <p:nvSpPr>
          <p:cNvPr id="143" name="Google Shape;143;gb27ff641a1_0_36"/>
          <p:cNvSpPr txBox="1">
            <a:spLocks noGrp="1"/>
          </p:cNvSpPr>
          <p:nvPr>
            <p:ph type="body" idx="1"/>
          </p:nvPr>
        </p:nvSpPr>
        <p:spPr>
          <a:xfrm>
            <a:off x="1800000" y="3600000"/>
            <a:ext cx="21031200" cy="979598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dirty="0"/>
              <a:t>1. Olin ostanut uuden puhelime</a:t>
            </a:r>
            <a:r>
              <a:rPr lang="fi-FI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2"/>
                  </a:ext>
                </a:extLst>
              </a:rPr>
              <a:t>n.</a:t>
            </a:r>
            <a:endParaRPr dirty="0"/>
          </a:p>
          <a:p>
            <a:pPr marL="45720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>
                <a:solidFill>
                  <a:schemeClr val="bg2"/>
                </a:solidFill>
              </a:rPr>
              <a:t>I had </a:t>
            </a:r>
            <a:r>
              <a:rPr lang="fi-FI" dirty="0" err="1">
                <a:solidFill>
                  <a:schemeClr val="bg2"/>
                </a:solidFill>
              </a:rPr>
              <a:t>bought</a:t>
            </a:r>
            <a:r>
              <a:rPr lang="fi-FI" dirty="0">
                <a:solidFill>
                  <a:schemeClr val="bg2"/>
                </a:solidFill>
              </a:rPr>
              <a:t> a </a:t>
            </a:r>
            <a:r>
              <a:rPr lang="fi-FI" dirty="0" err="1">
                <a:solidFill>
                  <a:schemeClr val="bg2"/>
                </a:solidFill>
              </a:rPr>
              <a:t>new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phone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dirty="0"/>
              <a:t>2. Se ei ollut maksanut paljoa.</a:t>
            </a:r>
            <a:endParaRPr dirty="0"/>
          </a:p>
          <a:p>
            <a:pPr marL="45720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>
                <a:solidFill>
                  <a:schemeClr val="bg2"/>
                </a:solidFill>
              </a:rPr>
              <a:t>It </a:t>
            </a:r>
            <a:r>
              <a:rPr lang="fi-FI" dirty="0" err="1">
                <a:solidFill>
                  <a:schemeClr val="bg2"/>
                </a:solidFill>
              </a:rPr>
              <a:t>hadn’t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cost</a:t>
            </a:r>
            <a:r>
              <a:rPr lang="fi-FI" dirty="0">
                <a:solidFill>
                  <a:schemeClr val="bg2"/>
                </a:solidFill>
              </a:rPr>
              <a:t> a </a:t>
            </a:r>
            <a:r>
              <a:rPr lang="fi-FI" dirty="0" err="1">
                <a:solidFill>
                  <a:schemeClr val="bg2"/>
                </a:solidFill>
              </a:rPr>
              <a:t>lot</a:t>
            </a:r>
            <a:r>
              <a:rPr lang="fi-FI" dirty="0">
                <a:solidFill>
                  <a:schemeClr val="bg2"/>
                </a:solidFill>
              </a:rPr>
              <a:t> / </a:t>
            </a:r>
            <a:r>
              <a:rPr lang="fi-FI" dirty="0" err="1">
                <a:solidFill>
                  <a:schemeClr val="bg2"/>
                </a:solidFill>
              </a:rPr>
              <a:t>much</a:t>
            </a:r>
            <a:r>
              <a:rPr lang="fi-FI" dirty="0">
                <a:solidFill>
                  <a:schemeClr val="bg2"/>
                </a:solidFill>
              </a:rPr>
              <a:t>. 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dirty="0"/>
              <a:t>3. Miksi olit halunnut uuden puhelimen?</a:t>
            </a:r>
            <a:endParaRPr dirty="0"/>
          </a:p>
          <a:p>
            <a:pPr marL="45720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Why</a:t>
            </a:r>
            <a:r>
              <a:rPr lang="fi-FI" dirty="0">
                <a:solidFill>
                  <a:schemeClr val="bg2"/>
                </a:solidFill>
              </a:rPr>
              <a:t> had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wanted</a:t>
            </a:r>
            <a:r>
              <a:rPr lang="fi-FI" dirty="0">
                <a:solidFill>
                  <a:schemeClr val="bg2"/>
                </a:solidFill>
              </a:rPr>
              <a:t> a </a:t>
            </a:r>
            <a:r>
              <a:rPr lang="fi-FI" dirty="0" err="1">
                <a:solidFill>
                  <a:schemeClr val="bg2"/>
                </a:solidFill>
              </a:rPr>
              <a:t>new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phone</a:t>
            </a:r>
            <a:r>
              <a:rPr lang="fi-FI" dirty="0">
                <a:solidFill>
                  <a:schemeClr val="bg2"/>
                </a:solidFill>
              </a:rPr>
              <a:t>?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dirty="0"/>
              <a:t>4. Olin hukannut vanhan kännykkäni.</a:t>
            </a:r>
            <a:endParaRPr dirty="0"/>
          </a:p>
          <a:p>
            <a:pPr marL="45720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>
                <a:solidFill>
                  <a:schemeClr val="bg2"/>
                </a:solidFill>
              </a:rPr>
              <a:t>I had </a:t>
            </a:r>
            <a:r>
              <a:rPr lang="fi-FI" dirty="0" err="1">
                <a:solidFill>
                  <a:schemeClr val="bg2"/>
                </a:solidFill>
              </a:rPr>
              <a:t>lost</a:t>
            </a:r>
            <a:r>
              <a:rPr lang="fi-FI" dirty="0">
                <a:solidFill>
                  <a:schemeClr val="bg2"/>
                </a:solidFill>
              </a:rPr>
              <a:t> my </a:t>
            </a:r>
            <a:r>
              <a:rPr lang="fi-FI" dirty="0" err="1">
                <a:solidFill>
                  <a:schemeClr val="bg2"/>
                </a:solidFill>
              </a:rPr>
              <a:t>old</a:t>
            </a:r>
            <a:r>
              <a:rPr lang="fi-FI" dirty="0">
                <a:solidFill>
                  <a:schemeClr val="bg2"/>
                </a:solidFill>
              </a:rPr>
              <a:t> mobile. </a:t>
            </a:r>
            <a:endParaRPr dirty="0">
              <a:solidFill>
                <a:schemeClr val="bg2"/>
              </a:solidFill>
            </a:endParaRPr>
          </a:p>
          <a:p>
            <a:pPr marL="45720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4" name="Google Shape;144;gb27ff641a1_0_36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8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B5C3C00E-861C-4E2A-995A-197C545DE9A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1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b27ff641a1_0_43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 err="1"/>
              <a:t>Practise</a:t>
            </a:r>
            <a:r>
              <a:rPr lang="fi-FI" dirty="0"/>
              <a:t>.</a:t>
            </a:r>
            <a:endParaRPr dirty="0"/>
          </a:p>
        </p:txBody>
      </p:sp>
      <p:sp>
        <p:nvSpPr>
          <p:cNvPr id="151" name="Google Shape;151;gb27ff641a1_0_43"/>
          <p:cNvSpPr txBox="1">
            <a:spLocks noGrp="1"/>
          </p:cNvSpPr>
          <p:nvPr>
            <p:ph type="body" idx="1"/>
          </p:nvPr>
        </p:nvSpPr>
        <p:spPr>
          <a:xfrm>
            <a:off x="1800000" y="3600000"/>
            <a:ext cx="21754213" cy="10062786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5. Mitä he olivat tehneet ennen kuin saavuit?</a:t>
            </a:r>
            <a:endParaRPr dirty="0"/>
          </a:p>
          <a:p>
            <a:pPr marL="0" lvl="0" indent="45720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What</a:t>
            </a:r>
            <a:r>
              <a:rPr lang="fi-FI" dirty="0">
                <a:solidFill>
                  <a:schemeClr val="bg2"/>
                </a:solidFill>
              </a:rPr>
              <a:t> had </a:t>
            </a:r>
            <a:r>
              <a:rPr lang="fi-FI" dirty="0" err="1">
                <a:solidFill>
                  <a:schemeClr val="bg2"/>
                </a:solidFill>
              </a:rPr>
              <a:t>they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done</a:t>
            </a:r>
            <a:r>
              <a:rPr lang="fi-FI" dirty="0">
                <a:solidFill>
                  <a:schemeClr val="bg2"/>
                </a:solidFill>
              </a:rPr>
              <a:t> / had </a:t>
            </a:r>
            <a:r>
              <a:rPr lang="fi-FI" dirty="0" err="1">
                <a:solidFill>
                  <a:schemeClr val="bg2"/>
                </a:solidFill>
              </a:rPr>
              <a:t>they</a:t>
            </a:r>
            <a:r>
              <a:rPr lang="fi-FI" dirty="0">
                <a:solidFill>
                  <a:schemeClr val="bg2"/>
                </a:solidFill>
              </a:rPr>
              <a:t> been </a:t>
            </a:r>
            <a:r>
              <a:rPr lang="fi-FI" dirty="0" err="1">
                <a:solidFill>
                  <a:schemeClr val="bg2"/>
                </a:solidFill>
              </a:rPr>
              <a:t>doing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before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arrived</a:t>
            </a:r>
            <a:r>
              <a:rPr lang="fi-FI" dirty="0">
                <a:solidFill>
                  <a:schemeClr val="bg2"/>
                </a:solidFill>
              </a:rPr>
              <a:t>?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6. Kuinka usein he olivat käyneet Lontoossa?</a:t>
            </a:r>
            <a:endParaRPr dirty="0"/>
          </a:p>
          <a:p>
            <a:pPr marL="0" lvl="0" indent="45720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>
                <a:solidFill>
                  <a:schemeClr val="bg2"/>
                </a:solidFill>
              </a:rPr>
              <a:t>How </a:t>
            </a:r>
            <a:r>
              <a:rPr lang="fi-FI" dirty="0" err="1">
                <a:solidFill>
                  <a:schemeClr val="bg2"/>
                </a:solidFill>
              </a:rPr>
              <a:t>often</a:t>
            </a:r>
            <a:r>
              <a:rPr lang="fi-FI" dirty="0">
                <a:solidFill>
                  <a:schemeClr val="bg2"/>
                </a:solidFill>
              </a:rPr>
              <a:t> had </a:t>
            </a:r>
            <a:r>
              <a:rPr lang="fi-FI" dirty="0" err="1">
                <a:solidFill>
                  <a:schemeClr val="bg2"/>
                </a:solidFill>
              </a:rPr>
              <a:t>they</a:t>
            </a:r>
            <a:r>
              <a:rPr lang="fi-FI" dirty="0">
                <a:solidFill>
                  <a:schemeClr val="bg2"/>
                </a:solidFill>
              </a:rPr>
              <a:t> been/</a:t>
            </a:r>
            <a:r>
              <a:rPr lang="fi-FI" dirty="0" err="1">
                <a:solidFill>
                  <a:schemeClr val="bg2"/>
                </a:solidFill>
              </a:rPr>
              <a:t>gone</a:t>
            </a:r>
            <a:r>
              <a:rPr lang="fi-FI" dirty="0">
                <a:solidFill>
                  <a:schemeClr val="bg2"/>
                </a:solidFill>
              </a:rPr>
              <a:t> to London?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7. Mitä sinulle oli tapahtunut siellä?</a:t>
            </a:r>
            <a:endParaRPr dirty="0"/>
          </a:p>
          <a:p>
            <a:pPr marL="0" lvl="0" indent="45720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What</a:t>
            </a:r>
            <a:r>
              <a:rPr lang="fi-FI" dirty="0">
                <a:solidFill>
                  <a:schemeClr val="bg2"/>
                </a:solidFill>
              </a:rPr>
              <a:t> had </a:t>
            </a:r>
            <a:r>
              <a:rPr lang="fi-FI" dirty="0" err="1">
                <a:solidFill>
                  <a:schemeClr val="bg2"/>
                </a:solidFill>
              </a:rPr>
              <a:t>happened</a:t>
            </a:r>
            <a:r>
              <a:rPr lang="fi-FI" dirty="0">
                <a:solidFill>
                  <a:schemeClr val="bg2"/>
                </a:solidFill>
              </a:rPr>
              <a:t> to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there</a:t>
            </a:r>
            <a:r>
              <a:rPr lang="fi-FI" dirty="0">
                <a:solidFill>
                  <a:schemeClr val="bg2"/>
                </a:solidFill>
              </a:rPr>
              <a:t>?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8. Olin autellut äitiä, joten hän antoi minulle rahaa.</a:t>
            </a:r>
            <a:endParaRPr dirty="0"/>
          </a:p>
          <a:p>
            <a:pPr marL="0" lvl="0" indent="45720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bg2"/>
                </a:solidFill>
              </a:rPr>
              <a:t>		I had been </a:t>
            </a:r>
            <a:r>
              <a:rPr lang="fi-FI" dirty="0" err="1">
                <a:solidFill>
                  <a:schemeClr val="bg2"/>
                </a:solidFill>
              </a:rPr>
              <a:t>helping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mum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so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she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gave</a:t>
            </a:r>
            <a:r>
              <a:rPr lang="fi-FI" dirty="0">
                <a:solidFill>
                  <a:schemeClr val="bg2"/>
                </a:solidFill>
              </a:rPr>
              <a:t> me (some) money. 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52" name="Google Shape;152;gb27ff641a1_0_43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9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6C8DDC86-400B-442F-BEF4-924DDA04373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1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72846E567175C44E9B308FF43FDA30FE" ma:contentTypeVersion="11" ma:contentTypeDescription="Luo uusi asiakirja." ma:contentTypeScope="" ma:versionID="7bbbf15b716562dc6acd3365848ff217">
  <xsd:schema xmlns:xsd="http://www.w3.org/2001/XMLSchema" xmlns:xs="http://www.w3.org/2001/XMLSchema" xmlns:p="http://schemas.microsoft.com/office/2006/metadata/properties" xmlns:ns2="8699c720-f1e3-4ea1-8df0-5d269de6d616" xmlns:ns3="3f577760-0cbf-4b0d-965b-16b5b53896a1" targetNamespace="http://schemas.microsoft.com/office/2006/metadata/properties" ma:root="true" ma:fieldsID="83bd472d8dbda01abe8220a174226cb2" ns2:_="" ns3:_="">
    <xsd:import namespace="8699c720-f1e3-4ea1-8df0-5d269de6d616"/>
    <xsd:import namespace="3f577760-0cbf-4b0d-965b-16b5b53896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99c720-f1e3-4ea1-8df0-5d269de6d6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577760-0cbf-4b0d-965b-16b5b53896a1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90722BE-4C6E-4E92-9434-EC001FD309EF}"/>
</file>

<file path=customXml/itemProps2.xml><?xml version="1.0" encoding="utf-8"?>
<ds:datastoreItem xmlns:ds="http://schemas.openxmlformats.org/officeDocument/2006/customXml" ds:itemID="{196A91A8-B7B3-4597-8B56-CDE3E9BCB013}"/>
</file>

<file path=customXml/itemProps3.xml><?xml version="1.0" encoding="utf-8"?>
<ds:datastoreItem xmlns:ds="http://schemas.openxmlformats.org/officeDocument/2006/customXml" ds:itemID="{E23A8E97-9BF1-4EA2-9DC3-9722FF9D4649}"/>
</file>

<file path=docProps/app.xml><?xml version="1.0" encoding="utf-8"?>
<Properties xmlns="http://schemas.openxmlformats.org/officeDocument/2006/extended-properties" xmlns:vt="http://schemas.openxmlformats.org/officeDocument/2006/docPropsVTypes">
  <TotalTime>741</TotalTime>
  <Words>557</Words>
  <Application>Microsoft Office PowerPoint</Application>
  <PresentationFormat>Mukautettu</PresentationFormat>
  <Paragraphs>92</Paragraphs>
  <Slides>9</Slides>
  <Notes>9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Office-teema</vt:lpstr>
      <vt:lpstr>Pluskvamperfekti</vt:lpstr>
      <vt:lpstr>Pluskvamperfekti</vt:lpstr>
      <vt:lpstr>Pluskvamperfekti</vt:lpstr>
      <vt:lpstr>Pluskvamperfekti – Muodostus</vt:lpstr>
      <vt:lpstr>Pluskvamperfekti – Kieltomuoto </vt:lpstr>
      <vt:lpstr>Pluskvamperfekti – Kysymyslause</vt:lpstr>
      <vt:lpstr>Kestopluskvamperfekti</vt:lpstr>
      <vt:lpstr>Practise.</vt:lpstr>
      <vt:lpstr>Practise.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Pluskvamperfekti</dc:title>
  <dc:creator>Väänänen Anna</dc:creator>
  <cp:lastModifiedBy>Paavilainen Laura</cp:lastModifiedBy>
  <cp:revision>6</cp:revision>
  <dcterms:created xsi:type="dcterms:W3CDTF">2020-05-05T09:10:38Z</dcterms:created>
  <dcterms:modified xsi:type="dcterms:W3CDTF">2022-08-16T08:27:42Z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0x01010072846E567175C44E9B308FF43FDA30FE</vt:lpwstr>
  </property>
  <property fmtid="{D5CDD505-2E9C-101B-9397-08002B2CF9AE}" pid="3" name="TaxKeyword">
    <vt:lpwstr>41;#OOP-powerpointpohja|b87018b7-7572-424a-a48e-dd9736b1fc19;#40;#ppt-pohja|329e38b3-6dd1-4fb8-91c8-04b46990d104;#39;#oppimisen palvelut|6398ef2c-ffc1-44a8-be3a-4c24f3a77669;#38;#powerpoint|f75681ab-06c1-44f6-ad94-a10fca7efc72</vt:lpwstr>
  </property>
</Properties>
</file>