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  <Override PartName="/ppt/metadata" ContentType="application/binary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24384000" cy="13716000"/>
  <p:notesSz cx="6794500" cy="9931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320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1" roundtripDataSignature="AMtx7mhGRn8KDH0MQtUVSiG937tIWxh5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C91B0D-9CD1-4DDB-B3D3-DBD78A59C3ED}" v="3" dt="2021-01-27T10:26:45.8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55" d="100"/>
          <a:sy n="55" d="100"/>
        </p:scale>
        <p:origin x="636" y="4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ölsä Salla" userId="11757758-abe0-48a4-a19b-63a9678b7c89" providerId="ADAL" clId="{CBC91B0D-9CD1-4DDB-B3D3-DBD78A59C3ED}"/>
    <pc:docChg chg="custSel modSld">
      <pc:chgData name="Mölsä Salla" userId="11757758-abe0-48a4-a19b-63a9678b7c89" providerId="ADAL" clId="{CBC91B0D-9CD1-4DDB-B3D3-DBD78A59C3ED}" dt="2021-01-27T10:26:45.884" v="23" actId="13926"/>
      <pc:docMkLst>
        <pc:docMk/>
      </pc:docMkLst>
      <pc:sldChg chg="modSp">
        <pc:chgData name="Mölsä Salla" userId="11757758-abe0-48a4-a19b-63a9678b7c89" providerId="ADAL" clId="{CBC91B0D-9CD1-4DDB-B3D3-DBD78A59C3ED}" dt="2021-01-27T10:26:45.884" v="23" actId="13926"/>
        <pc:sldMkLst>
          <pc:docMk/>
          <pc:sldMk cId="0" sldId="259"/>
        </pc:sldMkLst>
        <pc:spChg chg="mod">
          <ac:chgData name="Mölsä Salla" userId="11757758-abe0-48a4-a19b-63a9678b7c89" providerId="ADAL" clId="{CBC91B0D-9CD1-4DDB-B3D3-DBD78A59C3ED}" dt="2021-01-27T10:26:45.884" v="23" actId="13926"/>
          <ac:spMkLst>
            <pc:docMk/>
            <pc:sldMk cId="0" sldId="259"/>
            <ac:spMk id="107" creationId="{00000000-0000-0000-0000-000000000000}"/>
          </ac:spMkLst>
        </pc:spChg>
      </pc:sldChg>
      <pc:sldChg chg="modSp">
        <pc:chgData name="Mölsä Salla" userId="11757758-abe0-48a4-a19b-63a9678b7c89" providerId="ADAL" clId="{CBC91B0D-9CD1-4DDB-B3D3-DBD78A59C3ED}" dt="2021-01-27T10:18:03.930" v="22" actId="20577"/>
        <pc:sldMkLst>
          <pc:docMk/>
          <pc:sldMk cId="0" sldId="261"/>
        </pc:sldMkLst>
        <pc:spChg chg="mod">
          <ac:chgData name="Mölsä Salla" userId="11757758-abe0-48a4-a19b-63a9678b7c89" providerId="ADAL" clId="{CBC91B0D-9CD1-4DDB-B3D3-DBD78A59C3ED}" dt="2021-01-27T10:18:03.930" v="22" actId="20577"/>
          <ac:spMkLst>
            <pc:docMk/>
            <pc:sldMk cId="0" sldId="261"/>
            <ac:spMk id="2" creationId="{447DFC4F-160D-4644-AE34-87D42D3883D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48645" y="0"/>
            <a:ext cx="2944283" cy="4982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b26836476c_0_0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700" cy="39105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gb26836476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:notes"/>
          <p:cNvSpPr txBox="1">
            <a:spLocks noGrp="1"/>
          </p:cNvSpPr>
          <p:nvPr>
            <p:ph type="body" idx="1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9_Mukautettu asettelu">
  <p:cSld name="9_Mukautettu asettelu">
    <p:bg>
      <p:bgPr>
        <a:solidFill>
          <a:schemeClr val="dk2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8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  <a:defRPr sz="9600" b="1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8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  <a:defRPr sz="6600" b="1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" name="Google Shape;17;p8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  <a:defRPr sz="4800">
                <a:solidFill>
                  <a:schemeClr val="lt1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8" name="Google Shape;1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04454" y="11772077"/>
            <a:ext cx="1804218" cy="993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Mukautettu asettelu">
  <p:cSld name="7_Mukautettu asettelu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9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body" idx="1"/>
          </p:nvPr>
        </p:nvSpPr>
        <p:spPr>
          <a:xfrm>
            <a:off x="1676400" y="3730513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2" name="Google Shape;22;p9"/>
          <p:cNvSpPr txBox="1">
            <a:spLocks noGrp="1"/>
          </p:cNvSpPr>
          <p:nvPr>
            <p:ph type="sldNum" idx="12"/>
          </p:nvPr>
        </p:nvSpPr>
        <p:spPr>
          <a:xfrm>
            <a:off x="17221200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3" name="Google Shape;23;p9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8_Image Half Full">
  <p:cSld name="18_Image Half Full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10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10"/>
          <p:cNvSpPr txBox="1">
            <a:spLocks noGrp="1"/>
          </p:cNvSpPr>
          <p:nvPr>
            <p:ph type="body" idx="1"/>
          </p:nvPr>
        </p:nvSpPr>
        <p:spPr>
          <a:xfrm>
            <a:off x="1621943" y="3160738"/>
            <a:ext cx="10942861" cy="8399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>
            <a:spLocks noGrp="1"/>
          </p:cNvSpPr>
          <p:nvPr>
            <p:ph type="pic" idx="2"/>
          </p:nvPr>
        </p:nvSpPr>
        <p:spPr>
          <a:xfrm>
            <a:off x="13460186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Google Shape;28;p10"/>
          <p:cNvSpPr txBox="1">
            <a:spLocks noGrp="1"/>
          </p:cNvSpPr>
          <p:nvPr>
            <p:ph type="sldNum" idx="12"/>
          </p:nvPr>
        </p:nvSpPr>
        <p:spPr>
          <a:xfrm>
            <a:off x="17624213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8F8F8F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29" name="Google Shape;29;p1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  <p:sp>
        <p:nvSpPr>
          <p:cNvPr id="30" name="Google Shape;30;p10"/>
          <p:cNvSpPr txBox="1">
            <a:spLocks noGrp="1"/>
          </p:cNvSpPr>
          <p:nvPr>
            <p:ph type="title"/>
          </p:nvPr>
        </p:nvSpPr>
        <p:spPr>
          <a:xfrm>
            <a:off x="1621944" y="730251"/>
            <a:ext cx="10997318" cy="2130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Image Half Full">
  <p:cSld name="4_Image Half Full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1"/>
          <p:cNvSpPr txBox="1">
            <a:spLocks noGrp="1"/>
          </p:cNvSpPr>
          <p:nvPr>
            <p:ph type="title"/>
          </p:nvPr>
        </p:nvSpPr>
        <p:spPr>
          <a:xfrm>
            <a:off x="1649187" y="730250"/>
            <a:ext cx="21463873" cy="162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1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11"/>
          <p:cNvSpPr/>
          <p:nvPr/>
        </p:nvSpPr>
        <p:spPr>
          <a:xfrm>
            <a:off x="8404703" y="4080086"/>
            <a:ext cx="3941487" cy="69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24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" name="Google Shape;35;p11"/>
          <p:cNvSpPr txBox="1">
            <a:spLocks noGrp="1"/>
          </p:cNvSpPr>
          <p:nvPr>
            <p:ph type="body" idx="1"/>
          </p:nvPr>
        </p:nvSpPr>
        <p:spPr>
          <a:xfrm>
            <a:off x="167640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1"/>
          <p:cNvSpPr txBox="1">
            <a:spLocks noGrp="1"/>
          </p:cNvSpPr>
          <p:nvPr>
            <p:ph type="body" idx="2"/>
          </p:nvPr>
        </p:nvSpPr>
        <p:spPr>
          <a:xfrm>
            <a:off x="13041150" y="3061052"/>
            <a:ext cx="10069463" cy="83372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marL="914400" lvl="1" indent="-5715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5400"/>
              <a:buChar char="•"/>
              <a:defRPr sz="5400"/>
            </a:lvl2pPr>
            <a:lvl3pPr marL="1371600" lvl="2" indent="-533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Char char="•"/>
              <a:defRPr sz="4800"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1"/>
          <p:cNvSpPr txBox="1">
            <a:spLocks noGrp="1"/>
          </p:cNvSpPr>
          <p:nvPr>
            <p:ph type="sldNum" idx="12"/>
          </p:nvPr>
        </p:nvSpPr>
        <p:spPr>
          <a:xfrm>
            <a:off x="17624213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38" name="Google Shape;38;p11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Image Half Full">
  <p:cSld name="8_Image Half Full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2"/>
          <p:cNvSpPr>
            <a:spLocks noGrp="1"/>
          </p:cNvSpPr>
          <p:nvPr>
            <p:ph type="pic" idx="2"/>
          </p:nvPr>
        </p:nvSpPr>
        <p:spPr>
          <a:xfrm>
            <a:off x="1" y="0"/>
            <a:ext cx="10923814" cy="137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12"/>
          <p:cNvSpPr txBox="1">
            <a:spLocks noGrp="1"/>
          </p:cNvSpPr>
          <p:nvPr>
            <p:ph type="title"/>
          </p:nvPr>
        </p:nvSpPr>
        <p:spPr>
          <a:xfrm>
            <a:off x="11381014" y="730250"/>
            <a:ext cx="11732046" cy="218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2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3" name="Google Shape;43;p12"/>
          <p:cNvSpPr txBox="1">
            <a:spLocks noGrp="1"/>
          </p:cNvSpPr>
          <p:nvPr>
            <p:ph type="body" idx="1"/>
          </p:nvPr>
        </p:nvSpPr>
        <p:spPr>
          <a:xfrm>
            <a:off x="11381015" y="3536295"/>
            <a:ext cx="11732048" cy="86910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sldNum" idx="12"/>
          </p:nvPr>
        </p:nvSpPr>
        <p:spPr>
          <a:xfrm>
            <a:off x="17624213" y="12321661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45" name="Google Shape;45;p12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7_Image Half Full">
  <p:cSld name="17_Image Half Full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" name="Google Shape;49;p13"/>
          <p:cNvSpPr txBox="1">
            <a:spLocks noGrp="1"/>
          </p:cNvSpPr>
          <p:nvPr>
            <p:ph type="body" idx="1"/>
          </p:nvPr>
        </p:nvSpPr>
        <p:spPr>
          <a:xfrm>
            <a:off x="803274" y="78814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13"/>
          <p:cNvSpPr>
            <a:spLocks noGrp="1"/>
          </p:cNvSpPr>
          <p:nvPr>
            <p:ph type="pic" idx="2"/>
          </p:nvPr>
        </p:nvSpPr>
        <p:spPr>
          <a:xfrm>
            <a:off x="803726" y="26804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Google Shape;51;p13"/>
          <p:cNvSpPr txBox="1">
            <a:spLocks noGrp="1"/>
          </p:cNvSpPr>
          <p:nvPr>
            <p:ph type="body" idx="3"/>
          </p:nvPr>
        </p:nvSpPr>
        <p:spPr>
          <a:xfrm>
            <a:off x="8778874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>
            <a:spLocks noGrp="1"/>
          </p:cNvSpPr>
          <p:nvPr>
            <p:ph type="pic" idx="4"/>
          </p:nvPr>
        </p:nvSpPr>
        <p:spPr>
          <a:xfrm>
            <a:off x="8779326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5"/>
          </p:nvPr>
        </p:nvSpPr>
        <p:spPr>
          <a:xfrm>
            <a:off x="16754473" y="7906871"/>
            <a:ext cx="6867074" cy="35628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>
            <a:spLocks noGrp="1"/>
          </p:cNvSpPr>
          <p:nvPr>
            <p:ph type="pic" idx="6"/>
          </p:nvPr>
        </p:nvSpPr>
        <p:spPr>
          <a:xfrm>
            <a:off x="16754927" y="2705826"/>
            <a:ext cx="6867074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832756" y="12293264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4_Image Half Full">
  <p:cSld name="14_Image Half Full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4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82686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4"/>
          <p:cNvSpPr>
            <a:spLocks noGrp="1"/>
          </p:cNvSpPr>
          <p:nvPr>
            <p:ph type="pic" idx="2"/>
          </p:nvPr>
        </p:nvSpPr>
        <p:spPr>
          <a:xfrm>
            <a:off x="82731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body" idx="3"/>
          </p:nvPr>
        </p:nvSpPr>
        <p:spPr>
          <a:xfrm>
            <a:off x="6652041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>
            <a:spLocks noGrp="1"/>
          </p:cNvSpPr>
          <p:nvPr>
            <p:ph type="pic" idx="4"/>
          </p:nvPr>
        </p:nvSpPr>
        <p:spPr>
          <a:xfrm>
            <a:off x="665249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body" idx="5"/>
          </p:nvPr>
        </p:nvSpPr>
        <p:spPr>
          <a:xfrm>
            <a:off x="12511727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4"/>
          <p:cNvSpPr>
            <a:spLocks noGrp="1"/>
          </p:cNvSpPr>
          <p:nvPr>
            <p:ph type="pic" idx="6"/>
          </p:nvPr>
        </p:nvSpPr>
        <p:spPr>
          <a:xfrm>
            <a:off x="12512179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7"/>
          </p:nvPr>
        </p:nvSpPr>
        <p:spPr>
          <a:xfrm>
            <a:off x="18390370" y="7677767"/>
            <a:ext cx="5231176" cy="37665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4"/>
          <p:cNvSpPr>
            <a:spLocks noGrp="1"/>
          </p:cNvSpPr>
          <p:nvPr>
            <p:ph type="pic" idx="8"/>
          </p:nvPr>
        </p:nvSpPr>
        <p:spPr>
          <a:xfrm>
            <a:off x="18390823" y="2680426"/>
            <a:ext cx="5231176" cy="4749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4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69" name="Google Shape;69;p14"/>
          <p:cNvSpPr txBox="1">
            <a:spLocks noGrp="1"/>
          </p:cNvSpPr>
          <p:nvPr>
            <p:ph type="ftr" idx="11"/>
          </p:nvPr>
        </p:nvSpPr>
        <p:spPr>
          <a:xfrm>
            <a:off x="820615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2_Image Half Full">
  <p:cSld name="22_Image Half Full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832756" y="493828"/>
            <a:ext cx="22789244" cy="19391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5"/>
          <p:cNvSpPr txBox="1"/>
          <p:nvPr/>
        </p:nvSpPr>
        <p:spPr>
          <a:xfrm>
            <a:off x="23110613" y="88587"/>
            <a:ext cx="1102891" cy="4052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400" b="1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" name="Google Shape;73;p15"/>
          <p:cNvSpPr txBox="1">
            <a:spLocks noGrp="1"/>
          </p:cNvSpPr>
          <p:nvPr>
            <p:ph type="body" idx="1"/>
          </p:nvPr>
        </p:nvSpPr>
        <p:spPr>
          <a:xfrm>
            <a:off x="772971" y="44378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4" name="Google Shape;74;p15"/>
          <p:cNvSpPr txBox="1">
            <a:spLocks noGrp="1"/>
          </p:cNvSpPr>
          <p:nvPr>
            <p:ph type="body" idx="2"/>
          </p:nvPr>
        </p:nvSpPr>
        <p:spPr>
          <a:xfrm>
            <a:off x="12595591" y="4463288"/>
            <a:ext cx="10959888" cy="6585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/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None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5"/>
          <p:cNvSpPr txBox="1">
            <a:spLocks noGrp="1"/>
          </p:cNvSpPr>
          <p:nvPr>
            <p:ph type="body" idx="3"/>
          </p:nvPr>
        </p:nvSpPr>
        <p:spPr>
          <a:xfrm>
            <a:off x="772920" y="3184914"/>
            <a:ext cx="1096060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5"/>
          <p:cNvSpPr txBox="1">
            <a:spLocks noGrp="1"/>
          </p:cNvSpPr>
          <p:nvPr>
            <p:ph type="body" idx="4"/>
          </p:nvPr>
        </p:nvSpPr>
        <p:spPr>
          <a:xfrm>
            <a:off x="12590711" y="3221626"/>
            <a:ext cx="11020318" cy="997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rgbClr val="575757"/>
              </a:buClr>
              <a:buSzPts val="4800"/>
              <a:buFont typeface="Calibri"/>
              <a:buNone/>
              <a:defRPr sz="4800" b="1">
                <a:solidFill>
                  <a:srgbClr val="575757"/>
                </a:solidFill>
              </a:defRPr>
            </a:lvl1pPr>
            <a:lvl2pPr marL="914400" lvl="1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77" name="Google Shape;77;p15"/>
          <p:cNvCxnSpPr/>
          <p:nvPr/>
        </p:nvCxnSpPr>
        <p:spPr>
          <a:xfrm>
            <a:off x="76858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8" name="Google Shape;78;p15"/>
          <p:cNvCxnSpPr/>
          <p:nvPr/>
        </p:nvCxnSpPr>
        <p:spPr>
          <a:xfrm>
            <a:off x="12591208" y="4204109"/>
            <a:ext cx="10964271" cy="0"/>
          </a:xfrm>
          <a:prstGeom prst="straightConnector1">
            <a:avLst/>
          </a:prstGeom>
          <a:noFill/>
          <a:ln w="88900" cap="flat" cmpd="sng">
            <a:solidFill>
              <a:srgbClr val="575757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" name="Google Shape;79;p15"/>
          <p:cNvSpPr txBox="1">
            <a:spLocks noGrp="1"/>
          </p:cNvSpPr>
          <p:nvPr>
            <p:ph type="sldNum" idx="12"/>
          </p:nvPr>
        </p:nvSpPr>
        <p:spPr>
          <a:xfrm>
            <a:off x="18076984" y="12330967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r">
              <a:spcBef>
                <a:spcPts val="0"/>
              </a:spcBef>
              <a:buNone/>
              <a:defRPr sz="2400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80" name="Google Shape;80;p15"/>
          <p:cNvSpPr txBox="1">
            <a:spLocks noGrp="1"/>
          </p:cNvSpPr>
          <p:nvPr>
            <p:ph type="ftr" idx="11"/>
          </p:nvPr>
        </p:nvSpPr>
        <p:spPr>
          <a:xfrm>
            <a:off x="832756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575757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  <a:defRPr sz="88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7"/>
          <p:cNvSpPr txBox="1">
            <a:spLocks noGrp="1"/>
          </p:cNvSpPr>
          <p:nvPr>
            <p:ph type="body" idx="1"/>
          </p:nvPr>
        </p:nvSpPr>
        <p:spPr>
          <a:xfrm>
            <a:off x="1676400" y="3651250"/>
            <a:ext cx="21031199" cy="814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  <a:defRPr sz="5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533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sz="4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508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Char char="•"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4572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sz="3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7"/>
          <p:cNvSpPr txBox="1">
            <a:spLocks noGrp="1"/>
          </p:cNvSpPr>
          <p:nvPr>
            <p:ph type="sldNum" idx="12"/>
          </p:nvPr>
        </p:nvSpPr>
        <p:spPr>
          <a:xfrm>
            <a:off x="17275656" y="12255499"/>
            <a:ext cx="54864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24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/>
              <a:t>‹#›</a:t>
            </a:fld>
            <a:endParaRPr/>
          </a:p>
        </p:txBody>
      </p:sp>
      <p:sp>
        <p:nvSpPr>
          <p:cNvPr id="13" name="Google Shape;13;p7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000" b="0" i="0" u="none" strike="noStrike" cap="none">
                <a:solidFill>
                  <a:srgbClr val="575757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024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New Insights Module 1 Grammar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reveal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med">
        <p:fade/>
      </p:transition>
    </mc:Fallback>
  </mc:AlternateConten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45BA2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title"/>
          </p:nvPr>
        </p:nvSpPr>
        <p:spPr>
          <a:xfrm>
            <a:off x="1676400" y="5766899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Font typeface="Calibri"/>
              <a:buNone/>
            </a:pPr>
            <a:r>
              <a:rPr lang="fi-FI" dirty="0"/>
              <a:t>Perfekti </a:t>
            </a:r>
            <a:r>
              <a:rPr lang="fi-FI" sz="9600" dirty="0"/>
              <a:t>–</a:t>
            </a:r>
            <a:r>
              <a:rPr lang="fi-FI" dirty="0"/>
              <a:t> Kooste</a:t>
            </a:r>
            <a:endParaRPr dirty="0"/>
          </a:p>
        </p:txBody>
      </p:sp>
      <p:sp>
        <p:nvSpPr>
          <p:cNvPr id="86" name="Google Shape;86;p1"/>
          <p:cNvSpPr txBox="1">
            <a:spLocks noGrp="1"/>
          </p:cNvSpPr>
          <p:nvPr>
            <p:ph type="body" idx="2"/>
          </p:nvPr>
        </p:nvSpPr>
        <p:spPr>
          <a:xfrm>
            <a:off x="1676400" y="2856646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Calibri"/>
              <a:buNone/>
            </a:pPr>
            <a:r>
              <a:rPr lang="fi-FI"/>
              <a:t>Module 1 Grammar</a:t>
            </a:r>
            <a:endParaRPr/>
          </a:p>
        </p:txBody>
      </p:sp>
      <p:sp>
        <p:nvSpPr>
          <p:cNvPr id="87" name="Google Shape;87;p1"/>
          <p:cNvSpPr txBox="1">
            <a:spLocks noGrp="1"/>
          </p:cNvSpPr>
          <p:nvPr>
            <p:ph type="body" idx="1"/>
          </p:nvPr>
        </p:nvSpPr>
        <p:spPr>
          <a:xfrm>
            <a:off x="1676400" y="1771745"/>
            <a:ext cx="21031199" cy="1084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r>
              <a:rPr lang="fi-FI"/>
              <a:t>New Insights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Yleisperfekti ja kestoperfekti </a:t>
            </a:r>
            <a:r>
              <a:rPr lang="fi-FI" sz="8800" dirty="0"/>
              <a:t>–</a:t>
            </a:r>
            <a:r>
              <a:rPr lang="fi-FI" dirty="0"/>
              <a:t> Muodostus</a:t>
            </a:r>
            <a:endParaRPr dirty="0"/>
          </a:p>
        </p:txBody>
      </p:sp>
      <p:sp>
        <p:nvSpPr>
          <p:cNvPr id="93" name="Google Shape;93;p2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199" cy="92552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-FI" sz="240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0"/>
                  </a:ext>
                </a:extLst>
              </a:rPr>
              <a:t>I </a:t>
            </a:r>
            <a:r>
              <a:rPr lang="fi-FI" sz="24000" b="1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have </a:t>
            </a:r>
            <a:r>
              <a:rPr lang="fi-FI" sz="24000" b="1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become</a:t>
            </a:r>
            <a:r>
              <a:rPr lang="fi-FI" sz="24000" b="1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"/>
                  </a:ext>
                </a:extLst>
              </a:rPr>
              <a:t> </a:t>
            </a:r>
            <a:r>
              <a:rPr lang="fi-FI" sz="24000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absent-minded</a:t>
            </a:r>
            <a:r>
              <a:rPr lang="fi-FI" sz="240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2"/>
                  </a:ext>
                </a:extLst>
              </a:rPr>
              <a:t>.</a:t>
            </a:r>
            <a:endParaRPr sz="24000" dirty="0">
              <a:extLst>
                <a:ext uri="http://customooxmlschemas.google.com/">
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3"/>
                </a:ext>
              </a:extLst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-FI" sz="24000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Sue</a:t>
            </a:r>
            <a:r>
              <a:rPr lang="fi-FI" sz="240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4"/>
                  </a:ext>
                </a:extLst>
              </a:rPr>
              <a:t> </a:t>
            </a:r>
            <a:r>
              <a:rPr lang="fi-FI" sz="24000" b="1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  </a:ext>
                </a:extLst>
              </a:rPr>
              <a:t>has</a:t>
            </a:r>
            <a:r>
              <a:rPr lang="fi-FI" sz="24000" b="1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  </a:ext>
                </a:extLst>
              </a:rPr>
              <a:t> </a:t>
            </a:r>
            <a:r>
              <a:rPr lang="fi-FI" sz="24000" b="1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  </a:ext>
                </a:extLst>
              </a:rPr>
              <a:t>helped</a:t>
            </a:r>
            <a:r>
              <a:rPr lang="fi-FI" sz="24000" b="1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5"/>
                  </a:ext>
                </a:extLst>
              </a:rPr>
              <a:t> </a:t>
            </a:r>
            <a:r>
              <a:rPr lang="fi-FI" sz="240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me </a:t>
            </a:r>
            <a:r>
              <a:rPr lang="fi-FI" sz="24000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with</a:t>
            </a:r>
            <a:r>
              <a:rPr lang="fi-FI" sz="240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 </a:t>
            </a:r>
            <a:r>
              <a:rPr lang="fi-FI" sz="24000" dirty="0" err="1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everything</a:t>
            </a:r>
            <a:r>
              <a:rPr lang="fi-FI" sz="24000" dirty="0"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6"/>
                  </a:ext>
                </a:extLst>
              </a:rPr>
              <a:t>.</a:t>
            </a:r>
            <a:endParaRPr sz="24000" dirty="0"/>
          </a:p>
          <a:p>
            <a:pPr marL="857250" lvl="0" indent="-8572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sz="24000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7"/>
                  </a:ext>
                </a:extLst>
              </a:rPr>
              <a:t>Yleisperfekti: 		</a:t>
            </a:r>
            <a:r>
              <a:rPr lang="fi-FI" sz="24000" b="1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8"/>
                  </a:ext>
                </a:extLst>
              </a:rPr>
              <a:t>have / </a:t>
            </a:r>
            <a:r>
              <a:rPr lang="fi-FI" sz="24000" b="1" dirty="0" err="1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8"/>
                  </a:ext>
                </a:extLst>
              </a:rPr>
              <a:t>has</a:t>
            </a:r>
            <a:r>
              <a:rPr lang="fi-FI" sz="24000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9"/>
                  </a:ext>
                </a:extLst>
              </a:rPr>
              <a:t> + 3. muoto</a:t>
            </a:r>
            <a:endParaRPr sz="24000"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sz="24000" dirty="0">
                <a:solidFill>
                  <a:schemeClr val="bg2"/>
                </a:solidFill>
                <a:extLst>
                  <a:ext uri="http://customooxmlschemas.google.com/">
              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textRoundtripDataId="10"/>
                  </a:ext>
                </a:extLst>
              </a:rPr>
              <a:t>Sä</a:t>
            </a:r>
            <a:r>
              <a:rPr lang="fi-FI" sz="24000" dirty="0">
                <a:solidFill>
                  <a:schemeClr val="bg2"/>
                </a:solidFill>
              </a:rPr>
              <a:t>ännöllisillä verbeillä 3. muodon pääte on -</a:t>
            </a:r>
            <a:r>
              <a:rPr lang="fi-FI" sz="24000" b="1" dirty="0">
                <a:solidFill>
                  <a:schemeClr val="bg2"/>
                </a:solidFill>
              </a:rPr>
              <a:t>ed</a:t>
            </a:r>
            <a:r>
              <a:rPr lang="fi-FI" sz="24000" dirty="0">
                <a:solidFill>
                  <a:schemeClr val="bg2"/>
                </a:solidFill>
              </a:rPr>
              <a:t>. </a:t>
            </a:r>
            <a:endParaRPr sz="24000"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sz="24000" dirty="0">
                <a:solidFill>
                  <a:schemeClr val="bg2"/>
                </a:solidFill>
              </a:rPr>
              <a:t>Epäsäännöllisen verbien 3. muoto pitää opetella ulkoa.</a:t>
            </a:r>
            <a:endParaRPr sz="24000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0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sz="24000" dirty="0"/>
              <a:t>I </a:t>
            </a:r>
            <a:r>
              <a:rPr lang="fi-FI" sz="24000" b="1" dirty="0"/>
              <a:t>have been </a:t>
            </a:r>
            <a:r>
              <a:rPr lang="fi-FI" sz="24000" b="1" dirty="0" err="1"/>
              <a:t>trying</a:t>
            </a:r>
            <a:r>
              <a:rPr lang="fi-FI" sz="24000" b="1" dirty="0"/>
              <a:t> </a:t>
            </a:r>
            <a:r>
              <a:rPr lang="fi-FI" sz="24000" dirty="0"/>
              <a:t>to </a:t>
            </a:r>
            <a:r>
              <a:rPr lang="fi-FI" sz="24000" dirty="0" err="1"/>
              <a:t>learn</a:t>
            </a:r>
            <a:r>
              <a:rPr lang="fi-FI" sz="24000" dirty="0"/>
              <a:t> </a:t>
            </a:r>
            <a:r>
              <a:rPr lang="fi-FI" sz="24000" dirty="0" err="1"/>
              <a:t>Japanese</a:t>
            </a:r>
            <a:r>
              <a:rPr lang="fi-FI" sz="24000" dirty="0"/>
              <a:t> </a:t>
            </a:r>
            <a:r>
              <a:rPr lang="fi-FI" sz="24000" dirty="0" err="1"/>
              <a:t>recently</a:t>
            </a:r>
            <a:r>
              <a:rPr lang="fi-FI" sz="24000" dirty="0"/>
              <a:t>.</a:t>
            </a:r>
            <a:endParaRPr sz="24000" dirty="0"/>
          </a:p>
          <a:p>
            <a:pPr marL="857250" lvl="0" indent="-8572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sz="24000" dirty="0">
                <a:solidFill>
                  <a:schemeClr val="bg2"/>
                </a:solidFill>
              </a:rPr>
              <a:t>Kestoperfekti: 		</a:t>
            </a:r>
            <a:r>
              <a:rPr lang="fi-FI" sz="24000" b="1" dirty="0">
                <a:solidFill>
                  <a:schemeClr val="bg2"/>
                </a:solidFill>
              </a:rPr>
              <a:t>have / </a:t>
            </a:r>
            <a:r>
              <a:rPr lang="fi-FI" sz="24000" b="1" dirty="0" err="1">
                <a:solidFill>
                  <a:schemeClr val="bg2"/>
                </a:solidFill>
              </a:rPr>
              <a:t>has</a:t>
            </a:r>
            <a:r>
              <a:rPr lang="fi-FI" sz="24000" dirty="0">
                <a:solidFill>
                  <a:schemeClr val="bg2"/>
                </a:solidFill>
              </a:rPr>
              <a:t> +</a:t>
            </a:r>
            <a:r>
              <a:rPr lang="fi-FI" sz="24000" b="1" dirty="0">
                <a:solidFill>
                  <a:schemeClr val="bg2"/>
                </a:solidFill>
              </a:rPr>
              <a:t> been </a:t>
            </a:r>
            <a:r>
              <a:rPr lang="fi-FI" sz="24000" dirty="0">
                <a:solidFill>
                  <a:schemeClr val="bg2"/>
                </a:solidFill>
              </a:rPr>
              <a:t>+  </a:t>
            </a:r>
            <a:r>
              <a:rPr lang="fi-FI" sz="24000" b="1" dirty="0" err="1">
                <a:solidFill>
                  <a:schemeClr val="bg2"/>
                </a:solidFill>
              </a:rPr>
              <a:t>ing</a:t>
            </a:r>
            <a:r>
              <a:rPr lang="fi-FI" sz="24000" dirty="0">
                <a:solidFill>
                  <a:schemeClr val="bg2"/>
                </a:solidFill>
              </a:rPr>
              <a:t>-muoto</a:t>
            </a:r>
            <a:endParaRPr sz="24000"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dirty="0"/>
          </a:p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4800" dirty="0"/>
          </a:p>
          <a:p>
            <a:pPr marL="0" lvl="0" indent="0" algn="l" rtl="0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br>
              <a:rPr lang="fi-FI" sz="6000" dirty="0"/>
            </a:br>
            <a:endParaRPr sz="6000" dirty="0"/>
          </a:p>
          <a:p>
            <a:pPr marL="0" lvl="0" indent="0" algn="l" rtl="0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br>
              <a:rPr lang="fi-FI" sz="1500" dirty="0"/>
            </a:br>
            <a:endParaRPr sz="1500" dirty="0"/>
          </a:p>
        </p:txBody>
      </p:sp>
      <p:sp>
        <p:nvSpPr>
          <p:cNvPr id="94" name="Google Shape;94;p2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1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C4419670-63C0-49F5-9984-3DCCFA247B4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2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Yleisperfekti – Kielto ja kysymys</a:t>
            </a:r>
            <a:endParaRPr dirty="0"/>
          </a:p>
        </p:txBody>
      </p:sp>
      <p:sp>
        <p:nvSpPr>
          <p:cNvPr id="100" name="Google Shape;100;p3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7079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Calibri"/>
              <a:buNone/>
            </a:pPr>
            <a:r>
              <a:rPr lang="fi-FI" dirty="0" err="1"/>
              <a:t>Sue</a:t>
            </a:r>
            <a:r>
              <a:rPr lang="fi-FI" dirty="0"/>
              <a:t> </a:t>
            </a:r>
            <a:r>
              <a:rPr lang="fi-FI" b="1" dirty="0" err="1"/>
              <a:t>hasn’t</a:t>
            </a:r>
            <a:r>
              <a:rPr lang="fi-FI" b="1" dirty="0"/>
              <a:t> </a:t>
            </a:r>
            <a:r>
              <a:rPr lang="fi-FI" b="1" dirty="0" err="1"/>
              <a:t>found</a:t>
            </a:r>
            <a:r>
              <a:rPr lang="fi-FI" b="1" dirty="0"/>
              <a:t>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keys</a:t>
            </a:r>
            <a:r>
              <a:rPr lang="fi-FI" dirty="0"/>
              <a:t> </a:t>
            </a:r>
            <a:r>
              <a:rPr lang="fi-FI" dirty="0" err="1"/>
              <a:t>yet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Calibri"/>
              <a:buNone/>
            </a:pP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b="1" dirty="0"/>
              <a:t>have </a:t>
            </a:r>
            <a:r>
              <a:rPr lang="fi-FI" b="1" dirty="0" err="1"/>
              <a:t>never</a:t>
            </a:r>
            <a:r>
              <a:rPr lang="fi-FI" b="1" dirty="0"/>
              <a:t> </a:t>
            </a:r>
            <a:r>
              <a:rPr lang="fi-FI" b="1" dirty="0" err="1"/>
              <a:t>wanted</a:t>
            </a:r>
            <a:r>
              <a:rPr lang="fi-FI" b="1" dirty="0"/>
              <a:t> </a:t>
            </a:r>
            <a:r>
              <a:rPr lang="fi-FI" dirty="0"/>
              <a:t>me to </a:t>
            </a:r>
            <a:r>
              <a:rPr lang="fi-FI" dirty="0" err="1"/>
              <a:t>interfere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Yleisperfektin kieltomuoto: 	</a:t>
            </a:r>
            <a:r>
              <a:rPr lang="fi-FI" b="1" dirty="0">
                <a:solidFill>
                  <a:schemeClr val="bg2"/>
                </a:solidFill>
              </a:rPr>
              <a:t>have / </a:t>
            </a:r>
            <a:r>
              <a:rPr lang="fi-FI" b="1" dirty="0" err="1">
                <a:solidFill>
                  <a:schemeClr val="bg2"/>
                </a:solidFill>
              </a:rPr>
              <a:t>has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+ </a:t>
            </a:r>
            <a:r>
              <a:rPr lang="fi-FI" b="1" dirty="0">
                <a:solidFill>
                  <a:schemeClr val="bg2"/>
                </a:solidFill>
              </a:rPr>
              <a:t>not </a:t>
            </a:r>
            <a:r>
              <a:rPr lang="fi-FI" dirty="0">
                <a:solidFill>
                  <a:schemeClr val="bg2"/>
                </a:solidFill>
              </a:rPr>
              <a:t>+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3. muoto</a:t>
            </a:r>
            <a:endParaRPr dirty="0">
              <a:solidFill>
                <a:schemeClr val="bg2"/>
              </a:solidFill>
            </a:endParaRPr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Jos lauseessa on jokin muu kielteinen sana (</a:t>
            </a:r>
            <a:r>
              <a:rPr lang="fi-FI" b="1" dirty="0" err="1">
                <a:solidFill>
                  <a:schemeClr val="bg2"/>
                </a:solidFill>
              </a:rPr>
              <a:t>never</a:t>
            </a:r>
            <a:r>
              <a:rPr lang="fi-FI" b="1" dirty="0">
                <a:solidFill>
                  <a:schemeClr val="bg2"/>
                </a:solidFill>
              </a:rPr>
              <a:t>, </a:t>
            </a:r>
            <a:r>
              <a:rPr lang="fi-FI" b="1" dirty="0" err="1">
                <a:solidFill>
                  <a:schemeClr val="bg2"/>
                </a:solidFill>
              </a:rPr>
              <a:t>nothing</a:t>
            </a:r>
            <a:r>
              <a:rPr lang="fi-FI" b="1" dirty="0">
                <a:solidFill>
                  <a:schemeClr val="bg2"/>
                </a:solidFill>
              </a:rPr>
              <a:t>, </a:t>
            </a:r>
            <a:r>
              <a:rPr lang="fi-FI" b="1" dirty="0" err="1">
                <a:solidFill>
                  <a:schemeClr val="bg2"/>
                </a:solidFill>
              </a:rPr>
              <a:t>nobody</a:t>
            </a:r>
            <a:r>
              <a:rPr lang="fi-FI" dirty="0">
                <a:solidFill>
                  <a:schemeClr val="bg2"/>
                </a:solidFill>
              </a:rPr>
              <a:t> jne.), verbistä ei tule kieltomuotoa.</a:t>
            </a:r>
            <a:endParaRPr dirty="0">
              <a:solidFill>
                <a:schemeClr val="bg2"/>
              </a:solidFill>
            </a:endParaRPr>
          </a:p>
          <a:p>
            <a:pPr marL="45720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i-FI" b="1" dirty="0"/>
              <a:t>Have </a:t>
            </a:r>
            <a:r>
              <a:rPr lang="fi-FI" b="1" dirty="0" err="1"/>
              <a:t>you</a:t>
            </a:r>
            <a:r>
              <a:rPr lang="fi-FI" b="1" dirty="0"/>
              <a:t> </a:t>
            </a:r>
            <a:r>
              <a:rPr lang="fi-FI" b="1" dirty="0" err="1"/>
              <a:t>ever</a:t>
            </a:r>
            <a:r>
              <a:rPr lang="fi-FI" b="1" dirty="0"/>
              <a:t> </a:t>
            </a:r>
            <a:r>
              <a:rPr lang="fi-FI" b="1" dirty="0" err="1"/>
              <a:t>seen</a:t>
            </a:r>
            <a:r>
              <a:rPr lang="fi-FI" dirty="0"/>
              <a:t> </a:t>
            </a:r>
            <a:r>
              <a:rPr lang="fi-FI" dirty="0" err="1"/>
              <a:t>anything</a:t>
            </a:r>
            <a:r>
              <a:rPr lang="fi-FI" dirty="0"/>
              <a:t> </a:t>
            </a:r>
            <a:r>
              <a:rPr lang="fi-FI" dirty="0" err="1"/>
              <a:t>like</a:t>
            </a:r>
            <a:r>
              <a:rPr lang="fi-FI" dirty="0"/>
              <a:t> </a:t>
            </a:r>
            <a:r>
              <a:rPr lang="fi-FI" dirty="0" err="1"/>
              <a:t>this</a:t>
            </a:r>
            <a:r>
              <a:rPr lang="fi-FI" dirty="0"/>
              <a:t>?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Yleisperfektin kysymys: 			</a:t>
            </a:r>
            <a:r>
              <a:rPr lang="fi-FI" b="1" dirty="0">
                <a:solidFill>
                  <a:schemeClr val="bg2"/>
                </a:solidFill>
              </a:rPr>
              <a:t>have / </a:t>
            </a:r>
            <a:r>
              <a:rPr lang="fi-FI" b="1" dirty="0" err="1">
                <a:solidFill>
                  <a:schemeClr val="bg2"/>
                </a:solidFill>
              </a:rPr>
              <a:t>has</a:t>
            </a:r>
            <a:r>
              <a:rPr lang="fi-FI" b="1" dirty="0">
                <a:solidFill>
                  <a:schemeClr val="bg2"/>
                </a:solidFill>
              </a:rPr>
              <a:t> </a:t>
            </a:r>
            <a:r>
              <a:rPr lang="fi-FI" dirty="0">
                <a:solidFill>
                  <a:schemeClr val="bg2"/>
                </a:solidFill>
              </a:rPr>
              <a:t>+ subjekti + 3. muoto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endParaRPr dirty="0"/>
          </a:p>
        </p:txBody>
      </p:sp>
      <p:sp>
        <p:nvSpPr>
          <p:cNvPr id="101" name="Google Shape;101;p3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1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3B353510-CDCE-4917-88FE-D3F480C487D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3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b26836476c_0_0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200" cy="265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Kestoperfekti – Muodostus</a:t>
            </a:r>
            <a:endParaRPr dirty="0"/>
          </a:p>
        </p:txBody>
      </p:sp>
      <p:sp>
        <p:nvSpPr>
          <p:cNvPr id="107" name="Google Shape;107;gb26836476c_0_0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200" cy="814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fi-FI" dirty="0" err="1"/>
              <a:t>Sue</a:t>
            </a:r>
            <a:r>
              <a:rPr lang="fi-FI" dirty="0"/>
              <a:t> </a:t>
            </a:r>
            <a:r>
              <a:rPr lang="fi-FI" b="1" dirty="0" err="1"/>
              <a:t>has</a:t>
            </a:r>
            <a:r>
              <a:rPr lang="fi-FI" b="1" dirty="0"/>
              <a:t> been </a:t>
            </a:r>
            <a:r>
              <a:rPr lang="fi-FI" b="1" dirty="0" err="1"/>
              <a:t>working</a:t>
            </a:r>
            <a:r>
              <a:rPr lang="fi-FI" b="1" dirty="0"/>
              <a:t> </a:t>
            </a:r>
            <a:r>
              <a:rPr lang="fi-FI" dirty="0" err="1"/>
              <a:t>really</a:t>
            </a:r>
            <a:r>
              <a:rPr lang="fi-FI" dirty="0"/>
              <a:t> </a:t>
            </a:r>
            <a:r>
              <a:rPr lang="fi-FI" dirty="0" err="1"/>
              <a:t>hard</a:t>
            </a:r>
            <a:r>
              <a:rPr lang="fi-FI" dirty="0"/>
              <a:t> for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few</a:t>
            </a:r>
            <a:r>
              <a:rPr lang="fi-FI" dirty="0"/>
              <a:t> </a:t>
            </a:r>
            <a:r>
              <a:rPr lang="fi-FI" dirty="0" err="1"/>
              <a:t>weeks</a:t>
            </a:r>
            <a:r>
              <a:rPr lang="fi-FI" dirty="0"/>
              <a:t>. </a:t>
            </a:r>
            <a:endParaRPr dirty="0"/>
          </a:p>
          <a:p>
            <a:pPr marL="0" lvl="0" indent="0" algn="l" rtl="0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fi-FI" dirty="0" err="1"/>
              <a:t>They</a:t>
            </a:r>
            <a:r>
              <a:rPr lang="fi-FI" dirty="0"/>
              <a:t> </a:t>
            </a:r>
            <a:r>
              <a:rPr lang="fi-FI" b="1" dirty="0"/>
              <a:t>have been </a:t>
            </a:r>
            <a:r>
              <a:rPr lang="fi-FI" b="1" dirty="0" err="1"/>
              <a:t>making</a:t>
            </a:r>
            <a:r>
              <a:rPr lang="fi-FI" b="1" dirty="0"/>
              <a:t> </a:t>
            </a:r>
            <a:r>
              <a:rPr lang="fi-FI" dirty="0"/>
              <a:t>a </a:t>
            </a:r>
            <a:r>
              <a:rPr lang="fi-FI" dirty="0" err="1"/>
              <a:t>lot</a:t>
            </a:r>
            <a:r>
              <a:rPr lang="fi-FI" dirty="0"/>
              <a:t> of </a:t>
            </a:r>
            <a:r>
              <a:rPr lang="fi-FI" dirty="0" err="1"/>
              <a:t>effort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Kestoperfekti: 	</a:t>
            </a:r>
            <a:r>
              <a:rPr lang="fi-FI" b="1" dirty="0">
                <a:solidFill>
                  <a:schemeClr val="bg2"/>
                </a:solidFill>
              </a:rPr>
              <a:t>have / </a:t>
            </a:r>
            <a:r>
              <a:rPr lang="fi-FI" b="1" dirty="0" err="1">
                <a:solidFill>
                  <a:schemeClr val="bg2"/>
                </a:solidFill>
              </a:rPr>
              <a:t>has</a:t>
            </a:r>
            <a:r>
              <a:rPr lang="fi-FI" dirty="0">
                <a:solidFill>
                  <a:schemeClr val="bg2"/>
                </a:solidFill>
              </a:rPr>
              <a:t> + </a:t>
            </a:r>
            <a:r>
              <a:rPr lang="fi-FI" b="1" dirty="0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+ </a:t>
            </a:r>
            <a:r>
              <a:rPr lang="fi-FI" b="1" dirty="0" err="1">
                <a:solidFill>
                  <a:schemeClr val="bg2"/>
                </a:solidFill>
              </a:rPr>
              <a:t>ing</a:t>
            </a:r>
            <a:r>
              <a:rPr lang="fi-FI" dirty="0">
                <a:solidFill>
                  <a:schemeClr val="bg2"/>
                </a:solidFill>
              </a:rPr>
              <a:t>-muoto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-FI" dirty="0"/>
              <a:t>I </a:t>
            </a:r>
            <a:r>
              <a:rPr lang="fi-FI" b="1" dirty="0" err="1"/>
              <a:t>haven’t</a:t>
            </a:r>
            <a:r>
              <a:rPr lang="fi-FI" b="1" dirty="0"/>
              <a:t> been </a:t>
            </a:r>
            <a:r>
              <a:rPr lang="fi-FI" b="1" dirty="0" err="1"/>
              <a:t>doing</a:t>
            </a:r>
            <a:r>
              <a:rPr lang="fi-FI" dirty="0"/>
              <a:t> </a:t>
            </a:r>
            <a:r>
              <a:rPr lang="fi-FI" dirty="0" err="1"/>
              <a:t>too</a:t>
            </a:r>
            <a:r>
              <a:rPr lang="fi-FI" dirty="0"/>
              <a:t> </a:t>
            </a:r>
            <a:r>
              <a:rPr lang="fi-FI" dirty="0" err="1"/>
              <a:t>badly</a:t>
            </a:r>
            <a:r>
              <a:rPr lang="fi-FI" dirty="0"/>
              <a:t> </a:t>
            </a:r>
            <a:r>
              <a:rPr lang="fi-FI" dirty="0" err="1"/>
              <a:t>lately</a:t>
            </a:r>
            <a:r>
              <a:rPr lang="fi-FI" dirty="0"/>
              <a:t>. </a:t>
            </a:r>
            <a:endParaRPr dirty="0"/>
          </a:p>
          <a:p>
            <a:pPr marL="857250" indent="-8572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Kieltomuoto: 	</a:t>
            </a:r>
            <a:r>
              <a:rPr lang="en-US" b="1" dirty="0">
                <a:solidFill>
                  <a:schemeClr val="bg2"/>
                </a:solidFill>
              </a:rPr>
              <a:t>have / has + not + </a:t>
            </a:r>
            <a:r>
              <a:rPr lang="fi-FI" b="1" dirty="0">
                <a:solidFill>
                  <a:schemeClr val="bg2"/>
                </a:solidFill>
              </a:rPr>
              <a:t>been</a:t>
            </a:r>
            <a:r>
              <a:rPr lang="fi-FI" dirty="0">
                <a:solidFill>
                  <a:schemeClr val="bg2"/>
                </a:solidFill>
              </a:rPr>
              <a:t> + </a:t>
            </a:r>
            <a:r>
              <a:rPr lang="fi-FI" b="1" dirty="0" err="1">
                <a:solidFill>
                  <a:schemeClr val="bg2"/>
                </a:solidFill>
              </a:rPr>
              <a:t>ing</a:t>
            </a:r>
            <a:r>
              <a:rPr lang="fi-FI" dirty="0">
                <a:solidFill>
                  <a:schemeClr val="bg2"/>
                </a:solidFill>
              </a:rPr>
              <a:t>-muoto</a:t>
            </a:r>
          </a:p>
          <a:p>
            <a:pPr marL="0" lvl="0" indent="0">
              <a:spcBef>
                <a:spcPts val="0"/>
              </a:spcBef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r>
              <a:rPr lang="fi-FI" b="1" dirty="0"/>
              <a:t>Have </a:t>
            </a:r>
            <a:r>
              <a:rPr lang="fi-FI" b="1" dirty="0" err="1"/>
              <a:t>you</a:t>
            </a:r>
            <a:r>
              <a:rPr lang="fi-FI" b="1" dirty="0"/>
              <a:t> been </a:t>
            </a:r>
            <a:r>
              <a:rPr lang="fi-FI" b="1" dirty="0" err="1"/>
              <a:t>looking</a:t>
            </a:r>
            <a:r>
              <a:rPr lang="fi-FI" b="1" dirty="0"/>
              <a:t> </a:t>
            </a:r>
            <a:r>
              <a:rPr lang="fi-FI" dirty="0" err="1"/>
              <a:t>forward</a:t>
            </a:r>
            <a:r>
              <a:rPr lang="fi-FI" dirty="0"/>
              <a:t> to </a:t>
            </a:r>
            <a:r>
              <a:rPr lang="fi-FI" dirty="0" err="1"/>
              <a:t>the</a:t>
            </a:r>
            <a:r>
              <a:rPr lang="fi-FI" dirty="0"/>
              <a:t> </a:t>
            </a:r>
            <a:r>
              <a:rPr lang="fi-FI" dirty="0" err="1"/>
              <a:t>holidays</a:t>
            </a:r>
            <a:r>
              <a:rPr lang="fi-FI" dirty="0"/>
              <a:t>?</a:t>
            </a:r>
            <a:endParaRPr dirty="0"/>
          </a:p>
          <a:p>
            <a:pPr marL="857250" lvl="0" indent="-857250" algn="l" rtl="0">
              <a:spcBef>
                <a:spcPts val="0"/>
              </a:spcBef>
              <a:spcAft>
                <a:spcPts val="0"/>
              </a:spcAft>
              <a:buSzPts val="6000"/>
              <a:buFont typeface="Arial" panose="020B0604020202020204" pitchFamily="34" charset="0"/>
              <a:buChar char="•"/>
            </a:pPr>
            <a:r>
              <a:rPr lang="fi-FI" dirty="0">
                <a:solidFill>
                  <a:schemeClr val="bg2"/>
                </a:solidFill>
              </a:rPr>
              <a:t>Kysymys:</a:t>
            </a:r>
            <a:r>
              <a:rPr lang="fi-FI" b="1" dirty="0">
                <a:solidFill>
                  <a:schemeClr val="bg2"/>
                </a:solidFill>
              </a:rPr>
              <a:t> 		have / </a:t>
            </a:r>
            <a:r>
              <a:rPr lang="fi-FI" b="1" dirty="0" err="1">
                <a:solidFill>
                  <a:schemeClr val="bg2"/>
                </a:solidFill>
              </a:rPr>
              <a:t>has</a:t>
            </a:r>
            <a:r>
              <a:rPr lang="fi-FI" dirty="0">
                <a:solidFill>
                  <a:schemeClr val="bg2"/>
                </a:solidFill>
              </a:rPr>
              <a:t> + subjekti + </a:t>
            </a:r>
            <a:r>
              <a:rPr lang="fi-FI" b="1" dirty="0">
                <a:solidFill>
                  <a:schemeClr val="bg2"/>
                </a:solidFill>
              </a:rPr>
              <a:t>been </a:t>
            </a:r>
            <a:r>
              <a:rPr lang="fi-FI" dirty="0">
                <a:solidFill>
                  <a:schemeClr val="bg2"/>
                </a:solidFill>
              </a:rPr>
              <a:t>+ </a:t>
            </a:r>
            <a:r>
              <a:rPr lang="fi-FI" b="1" dirty="0" err="1">
                <a:solidFill>
                  <a:schemeClr val="bg2"/>
                </a:solidFill>
              </a:rPr>
              <a:t>ing</a:t>
            </a:r>
            <a:r>
              <a:rPr lang="fi-FI" dirty="0">
                <a:solidFill>
                  <a:schemeClr val="bg2"/>
                </a:solidFill>
              </a:rPr>
              <a:t>-muoto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5400" b="1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endParaRPr sz="5400" dirty="0"/>
          </a:p>
          <a:p>
            <a:pPr marL="0" lvl="0" indent="0" algn="l" rtl="0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endParaRPr sz="1500" dirty="0"/>
          </a:p>
          <a:p>
            <a:pPr marL="0" lvl="0" indent="0" algn="l" rtl="0">
              <a:lnSpc>
                <a:spcPct val="7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Calibri"/>
              <a:buNone/>
            </a:pPr>
            <a:br>
              <a:rPr lang="fi-FI" sz="1500" dirty="0"/>
            </a:br>
            <a:endParaRPr sz="1500" dirty="0"/>
          </a:p>
        </p:txBody>
      </p:sp>
      <p:sp>
        <p:nvSpPr>
          <p:cNvPr id="108" name="Google Shape;108;gb26836476c_0_0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1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3F1C601A-2BC1-447E-964C-322E0DD688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4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5"/>
          <p:cNvSpPr txBox="1">
            <a:spLocks noGrp="1"/>
          </p:cNvSpPr>
          <p:nvPr>
            <p:ph type="title"/>
          </p:nvPr>
        </p:nvSpPr>
        <p:spPr>
          <a:xfrm>
            <a:off x="1676400" y="730251"/>
            <a:ext cx="21031199" cy="2651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dirty="0"/>
              <a:t>Yleisperfekti ja kestoperfekti </a:t>
            </a:r>
            <a:r>
              <a:rPr lang="fi-FI" sz="8800" dirty="0"/>
              <a:t>–</a:t>
            </a:r>
            <a:r>
              <a:rPr lang="fi-FI" dirty="0"/>
              <a:t> Käyttö</a:t>
            </a:r>
            <a:endParaRPr dirty="0"/>
          </a:p>
        </p:txBody>
      </p:sp>
      <p:sp>
        <p:nvSpPr>
          <p:cNvPr id="114" name="Google Shape;114;p5"/>
          <p:cNvSpPr txBox="1">
            <a:spLocks noGrp="1"/>
          </p:cNvSpPr>
          <p:nvPr>
            <p:ph type="body" idx="1"/>
          </p:nvPr>
        </p:nvSpPr>
        <p:spPr>
          <a:xfrm>
            <a:off x="1800000" y="3600000"/>
            <a:ext cx="21031199" cy="8145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/>
              <a:t>I </a:t>
            </a:r>
            <a:r>
              <a:rPr lang="fi-FI" b="1" dirty="0"/>
              <a:t>have </a:t>
            </a:r>
            <a:r>
              <a:rPr lang="fi-FI" b="1" dirty="0" err="1"/>
              <a:t>lost</a:t>
            </a:r>
            <a:r>
              <a:rPr lang="fi-FI" b="1" dirty="0"/>
              <a:t> </a:t>
            </a:r>
            <a:r>
              <a:rPr lang="fi-FI" dirty="0"/>
              <a:t>my </a:t>
            </a:r>
            <a:r>
              <a:rPr lang="fi-FI" dirty="0" err="1"/>
              <a:t>keys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fi-FI" b="1" dirty="0">
                <a:solidFill>
                  <a:schemeClr val="bg2"/>
                </a:solidFill>
              </a:rPr>
              <a:t>Yleisperfekti</a:t>
            </a:r>
            <a:r>
              <a:rPr lang="fi-FI" dirty="0">
                <a:solidFill>
                  <a:schemeClr val="bg2"/>
                </a:solidFill>
              </a:rPr>
              <a:t> kuvaa tapahtumaa, joka on hiljattain päättynyt tai jolla on selvä yhteys nykyhetkeen.</a:t>
            </a:r>
            <a:endParaRPr dirty="0">
              <a:solidFill>
                <a:schemeClr val="bg2"/>
              </a:solidFill>
            </a:endParaRP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None/>
            </a:pPr>
            <a:r>
              <a:rPr lang="fi-FI" dirty="0" err="1"/>
              <a:t>Sue</a:t>
            </a:r>
            <a:r>
              <a:rPr lang="fi-FI" dirty="0"/>
              <a:t> </a:t>
            </a:r>
            <a:r>
              <a:rPr lang="fi-FI" b="1" dirty="0" err="1"/>
              <a:t>has</a:t>
            </a:r>
            <a:r>
              <a:rPr lang="fi-FI" b="1" dirty="0"/>
              <a:t> been </a:t>
            </a:r>
            <a:r>
              <a:rPr lang="fi-FI" b="1" dirty="0" err="1"/>
              <a:t>looking</a:t>
            </a:r>
            <a:r>
              <a:rPr lang="fi-FI" b="1" dirty="0"/>
              <a:t> </a:t>
            </a:r>
            <a:r>
              <a:rPr lang="fi-FI" dirty="0"/>
              <a:t>for </a:t>
            </a:r>
            <a:r>
              <a:rPr lang="fi-FI" dirty="0" err="1"/>
              <a:t>her</a:t>
            </a:r>
            <a:r>
              <a:rPr lang="fi-FI" dirty="0"/>
              <a:t> </a:t>
            </a:r>
            <a:r>
              <a:rPr lang="fi-FI" dirty="0" err="1"/>
              <a:t>keys</a:t>
            </a:r>
            <a:r>
              <a:rPr lang="fi-FI" dirty="0"/>
              <a:t> </a:t>
            </a:r>
            <a:r>
              <a:rPr lang="fi-FI" dirty="0" err="1"/>
              <a:t>but</a:t>
            </a:r>
            <a:r>
              <a:rPr lang="fi-FI" dirty="0"/>
              <a:t> </a:t>
            </a:r>
            <a:r>
              <a:rPr lang="fi-FI" dirty="0" err="1"/>
              <a:t>she</a:t>
            </a:r>
            <a:r>
              <a:rPr lang="fi-FI" dirty="0"/>
              <a:t> </a:t>
            </a:r>
            <a:r>
              <a:rPr lang="fi-FI" dirty="0" err="1"/>
              <a:t>hasn’t</a:t>
            </a:r>
            <a:r>
              <a:rPr lang="fi-FI" dirty="0"/>
              <a:t> </a:t>
            </a:r>
            <a:r>
              <a:rPr lang="fi-FI" dirty="0" err="1"/>
              <a:t>found</a:t>
            </a:r>
            <a:r>
              <a:rPr lang="fi-FI" dirty="0"/>
              <a:t> </a:t>
            </a:r>
            <a:r>
              <a:rPr lang="fi-FI" dirty="0" err="1"/>
              <a:t>them</a:t>
            </a:r>
            <a:r>
              <a:rPr lang="fi-FI" dirty="0"/>
              <a:t> </a:t>
            </a:r>
            <a:r>
              <a:rPr lang="fi-FI" dirty="0" err="1"/>
              <a:t>yet</a:t>
            </a:r>
            <a:r>
              <a:rPr lang="fi-FI" dirty="0"/>
              <a:t>.</a:t>
            </a:r>
            <a:endParaRPr dirty="0"/>
          </a:p>
          <a:p>
            <a:pPr marL="857250" lvl="0" indent="-857250" algn="l" rtl="0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 panose="020B0604020202020204" pitchFamily="34" charset="0"/>
              <a:buChar char="•"/>
            </a:pPr>
            <a:r>
              <a:rPr lang="fi-FI" b="1" dirty="0">
                <a:solidFill>
                  <a:schemeClr val="bg2"/>
                </a:solidFill>
              </a:rPr>
              <a:t>Kestoperfekti</a:t>
            </a:r>
            <a:r>
              <a:rPr lang="fi-FI" dirty="0">
                <a:solidFill>
                  <a:schemeClr val="bg2"/>
                </a:solidFill>
              </a:rPr>
              <a:t> kuvaa pidempikestoista tapahtumaa. Sen tekeminen on vielä käynnissä tai on jäänyt kesken.</a:t>
            </a:r>
            <a:endParaRPr dirty="0">
              <a:solidFill>
                <a:schemeClr val="bg2"/>
              </a:solidFill>
            </a:endParaRPr>
          </a:p>
        </p:txBody>
      </p:sp>
      <p:sp>
        <p:nvSpPr>
          <p:cNvPr id="115" name="Google Shape;115;p5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1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4A0E9C6D-12FE-472B-BA8D-8EFDAF8A6E7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5</a:t>
            </a:fld>
            <a:endParaRPr lang="fi-FI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6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3">
            <a:alphaModFix/>
          </a:blip>
          <a:srcRect/>
          <a:stretch/>
        </p:blipFill>
        <p:spPr>
          <a:xfrm>
            <a:off x="6882808" y="170121"/>
            <a:ext cx="18543182" cy="15098232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6"/>
          <p:cNvSpPr txBox="1">
            <a:spLocks noGrp="1"/>
          </p:cNvSpPr>
          <p:nvPr>
            <p:ph type="title"/>
          </p:nvPr>
        </p:nvSpPr>
        <p:spPr>
          <a:xfrm>
            <a:off x="0" y="1327145"/>
            <a:ext cx="9851544" cy="398913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75757"/>
              </a:buClr>
              <a:buSzPts val="8800"/>
              <a:buFont typeface="Calibri"/>
              <a:buNone/>
            </a:pPr>
            <a:r>
              <a:rPr lang="fi-FI" sz="6000" dirty="0" err="1"/>
              <a:t>What</a:t>
            </a:r>
            <a:r>
              <a:rPr lang="fi-FI" sz="6000" dirty="0"/>
              <a:t> </a:t>
            </a:r>
            <a:r>
              <a:rPr lang="fi-FI" sz="6000" b="1" dirty="0" err="1"/>
              <a:t>has</a:t>
            </a:r>
            <a:r>
              <a:rPr lang="fi-FI" sz="6000" dirty="0"/>
              <a:t> </a:t>
            </a:r>
            <a:r>
              <a:rPr lang="fi-FI" sz="6000" dirty="0" err="1"/>
              <a:t>the</a:t>
            </a:r>
            <a:r>
              <a:rPr lang="fi-FI" sz="6000" dirty="0"/>
              <a:t> </a:t>
            </a:r>
            <a:r>
              <a:rPr lang="fi-FI" sz="6000" dirty="0" err="1"/>
              <a:t>octopus</a:t>
            </a:r>
            <a:r>
              <a:rPr lang="fi-FI" sz="6000" dirty="0"/>
              <a:t> </a:t>
            </a:r>
            <a:r>
              <a:rPr lang="fi-FI" sz="6000" b="1" dirty="0"/>
              <a:t>been </a:t>
            </a:r>
            <a:r>
              <a:rPr lang="fi-FI" sz="6000" b="1" dirty="0" err="1"/>
              <a:t>doing</a:t>
            </a:r>
            <a:r>
              <a:rPr lang="fi-FI" sz="6000" dirty="0"/>
              <a:t>? </a:t>
            </a:r>
            <a:r>
              <a:rPr lang="fi-FI" sz="6000" dirty="0" err="1"/>
              <a:t>What</a:t>
            </a:r>
            <a:r>
              <a:rPr lang="fi-FI" sz="6000" dirty="0"/>
              <a:t> </a:t>
            </a:r>
            <a:r>
              <a:rPr lang="fi-FI" sz="6000" b="1" dirty="0" err="1"/>
              <a:t>has</a:t>
            </a:r>
            <a:r>
              <a:rPr lang="fi-FI" sz="6000" dirty="0"/>
              <a:t> </a:t>
            </a:r>
            <a:r>
              <a:rPr lang="fi-FI" sz="6000" b="1" dirty="0" err="1"/>
              <a:t>happened</a:t>
            </a:r>
            <a:r>
              <a:rPr lang="fi-FI" sz="6000" dirty="0"/>
              <a:t>? </a:t>
            </a:r>
            <a:br>
              <a:rPr lang="fi-FI" sz="6000" dirty="0"/>
            </a:br>
            <a:r>
              <a:rPr lang="fi-FI" sz="6000" dirty="0" err="1"/>
              <a:t>Come</a:t>
            </a:r>
            <a:r>
              <a:rPr lang="fi-FI" sz="6000" dirty="0"/>
              <a:t> </a:t>
            </a:r>
            <a:r>
              <a:rPr lang="fi-FI" sz="6000" dirty="0" err="1"/>
              <a:t>up</a:t>
            </a:r>
            <a:r>
              <a:rPr lang="fi-FI" sz="6000" dirty="0"/>
              <a:t> </a:t>
            </a:r>
            <a:r>
              <a:rPr lang="fi-FI" sz="6000" dirty="0" err="1"/>
              <a:t>with</a:t>
            </a:r>
            <a:r>
              <a:rPr lang="fi-FI" sz="6000" dirty="0"/>
              <a:t> at </a:t>
            </a:r>
            <a:r>
              <a:rPr lang="fi-FI" sz="6000" dirty="0" err="1"/>
              <a:t>least</a:t>
            </a:r>
            <a:r>
              <a:rPr lang="fi-FI" sz="6000" dirty="0"/>
              <a:t> </a:t>
            </a:r>
            <a:r>
              <a:rPr lang="fi-FI" sz="6000" dirty="0" err="1"/>
              <a:t>ten</a:t>
            </a:r>
            <a:r>
              <a:rPr lang="fi-FI" sz="6000" dirty="0"/>
              <a:t> </a:t>
            </a:r>
            <a:r>
              <a:rPr lang="fi-FI" sz="6000" dirty="0" err="1"/>
              <a:t>sentences</a:t>
            </a:r>
            <a:r>
              <a:rPr lang="fi-FI" sz="7200" dirty="0"/>
              <a:t>.</a:t>
            </a:r>
            <a:endParaRPr sz="7200" dirty="0"/>
          </a:p>
        </p:txBody>
      </p:sp>
      <p:sp>
        <p:nvSpPr>
          <p:cNvPr id="122" name="Google Shape;122;p6"/>
          <p:cNvSpPr txBox="1">
            <a:spLocks noGrp="1"/>
          </p:cNvSpPr>
          <p:nvPr>
            <p:ph type="ftr" idx="11"/>
          </p:nvPr>
        </p:nvSpPr>
        <p:spPr>
          <a:xfrm>
            <a:off x="1621944" y="12255499"/>
            <a:ext cx="8229600" cy="730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fi-FI"/>
              <a:t>New Insights Module 1 Grammar</a:t>
            </a:r>
            <a:endParaRPr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447DFC4F-160D-4644-AE34-87D42D3883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fi-FI" dirty="0"/>
              <a:t>Kuva: © Pauli Salmi	</a:t>
            </a:r>
            <a:fld id="{00000000-1234-1234-1234-123412341234}" type="slidenum">
              <a:rPr lang="fi-FI" smtClean="0"/>
              <a:t>6</a:t>
            </a:fld>
            <a:endParaRPr lang="fi-FI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-teema">
  <a:themeElements>
    <a:clrScheme name="Opeaineisto">
      <a:dk1>
        <a:srgbClr val="202020"/>
      </a:dk1>
      <a:lt1>
        <a:srgbClr val="FFFFFF"/>
      </a:lt1>
      <a:dk2>
        <a:srgbClr val="006BB3"/>
      </a:dk2>
      <a:lt2>
        <a:srgbClr val="E7E6E6"/>
      </a:lt2>
      <a:accent1>
        <a:srgbClr val="0096DB"/>
      </a:accent1>
      <a:accent2>
        <a:srgbClr val="009FAD"/>
      </a:accent2>
      <a:accent3>
        <a:srgbClr val="51A300"/>
      </a:accent3>
      <a:accent4>
        <a:srgbClr val="8E7BD3"/>
      </a:accent4>
      <a:accent5>
        <a:srgbClr val="E00000"/>
      </a:accent5>
      <a:accent6>
        <a:srgbClr val="FA6400"/>
      </a:accent6>
      <a:hlink>
        <a:srgbClr val="006BB3"/>
      </a:hlink>
      <a:folHlink>
        <a:srgbClr val="2092C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72846E567175C44E9B308FF43FDA30FE" ma:contentTypeVersion="11" ma:contentTypeDescription="Luo uusi asiakirja." ma:contentTypeScope="" ma:versionID="7bbbf15b716562dc6acd3365848ff217">
  <xsd:schema xmlns:xsd="http://www.w3.org/2001/XMLSchema" xmlns:xs="http://www.w3.org/2001/XMLSchema" xmlns:p="http://schemas.microsoft.com/office/2006/metadata/properties" xmlns:ns2="8699c720-f1e3-4ea1-8df0-5d269de6d616" xmlns:ns3="3f577760-0cbf-4b0d-965b-16b5b53896a1" targetNamespace="http://schemas.microsoft.com/office/2006/metadata/properties" ma:root="true" ma:fieldsID="83bd472d8dbda01abe8220a174226cb2" ns2:_="" ns3:_="">
    <xsd:import namespace="8699c720-f1e3-4ea1-8df0-5d269de6d616"/>
    <xsd:import namespace="3f577760-0cbf-4b0d-965b-16b5b53896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9c720-f1e3-4ea1-8df0-5d269de6d61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577760-0cbf-4b0d-965b-16b5b53896a1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F6B2FD3-71D7-4678-9118-DFF609F9721F}"/>
</file>

<file path=customXml/itemProps2.xml><?xml version="1.0" encoding="utf-8"?>
<ds:datastoreItem xmlns:ds="http://schemas.openxmlformats.org/officeDocument/2006/customXml" ds:itemID="{95E56723-B554-4EFA-83D2-7BC0887CEDA1}"/>
</file>

<file path=customXml/itemProps3.xml><?xml version="1.0" encoding="utf-8"?>
<ds:datastoreItem xmlns:ds="http://schemas.openxmlformats.org/officeDocument/2006/customXml" ds:itemID="{823FE759-339D-404E-B634-F9F45D6D3DEA}"/>
</file>

<file path=docProps/app.xml><?xml version="1.0" encoding="utf-8"?>
<Properties xmlns="http://schemas.openxmlformats.org/officeDocument/2006/extended-properties" xmlns:vt="http://schemas.openxmlformats.org/officeDocument/2006/docPropsVTypes">
  <TotalTime>749</TotalTime>
  <Words>341</Words>
  <Application>Microsoft Office PowerPoint</Application>
  <PresentationFormat>Mukautettu</PresentationFormat>
  <Paragraphs>57</Paragraphs>
  <Slides>6</Slides>
  <Notes>6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Office-teema</vt:lpstr>
      <vt:lpstr>Perfekti – Kooste</vt:lpstr>
      <vt:lpstr>Yleisperfekti ja kestoperfekti – Muodostus</vt:lpstr>
      <vt:lpstr>Yleisperfekti – Kielto ja kysymys</vt:lpstr>
      <vt:lpstr>Kestoperfekti – Muodostus</vt:lpstr>
      <vt:lpstr>Yleisperfekti ja kestoperfekti – Käyttö</vt:lpstr>
      <vt:lpstr>What has the octopus been doing? What has happened?  Come up with at least ten sentences.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Perfekti - Kooste</dc:title>
  <dc:creator>Väänänen Anna</dc:creator>
  <cp:lastModifiedBy>Paavilainen Laura</cp:lastModifiedBy>
  <cp:revision>7</cp:revision>
  <dcterms:created xsi:type="dcterms:W3CDTF">2020-05-05T09:10:38Z</dcterms:created>
  <dcterms:modified xsi:type="dcterms:W3CDTF">2022-08-16T08:27:05Z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0x01010072846E567175C44E9B308FF43FDA30FE</vt:lpwstr>
  </property>
  <property fmtid="{D5CDD505-2E9C-101B-9397-08002B2CF9AE}" pid="3" name="TaxKeyword">
    <vt:lpwstr>41;#OOP-powerpointpohja|b87018b7-7572-424a-a48e-dd9736b1fc19;#40;#ppt-pohja|329e38b3-6dd1-4fb8-91c8-04b46990d104;#39;#oppimisen palvelut|6398ef2c-ffc1-44a8-be3a-4c24f3a77669;#38;#powerpoint|f75681ab-06c1-44f6-ad94-a10fca7efc72</vt:lpwstr>
  </property>
</Properties>
</file>