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jm/fufiBO+RyhT8D+27IxWAlSp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1BB652-637A-432A-9A19-6813B47D1593}" v="1" dt="2021-01-27T10:21:13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7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6A1BB652-637A-432A-9A19-6813B47D1593}"/>
    <pc:docChg chg="modSld">
      <pc:chgData name="Mölsä Salla" userId="11757758-abe0-48a4-a19b-63a9678b7c89" providerId="ADAL" clId="{6A1BB652-637A-432A-9A19-6813B47D1593}" dt="2021-01-27T10:21:13.258" v="0" actId="13926"/>
      <pc:docMkLst>
        <pc:docMk/>
      </pc:docMkLst>
      <pc:sldChg chg="modSp">
        <pc:chgData name="Mölsä Salla" userId="11757758-abe0-48a4-a19b-63a9678b7c89" providerId="ADAL" clId="{6A1BB652-637A-432A-9A19-6813B47D1593}" dt="2021-01-27T10:21:13.258" v="0" actId="13926"/>
        <pc:sldMkLst>
          <pc:docMk/>
          <pc:sldMk cId="0" sldId="263"/>
        </pc:sldMkLst>
        <pc:spChg chg="mod">
          <ac:chgData name="Mölsä Salla" userId="11757758-abe0-48a4-a19b-63a9678b7c89" providerId="ADAL" clId="{6A1BB652-637A-432A-9A19-6813B47D1593}" dt="2021-01-27T10:21:13.258" v="0" actId="13926"/>
          <ac:spMkLst>
            <pc:docMk/>
            <pc:sldMk cId="0" sldId="263"/>
            <ac:spMk id="1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b293214b8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b293214b8a_0_6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b293214b8a_0_63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3246639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3246639eb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b3246639eb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293214b8a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b293214b8a_0_5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b293214b8a_0_5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1764148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1764148f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1764148fc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293214b8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293214b8a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b293214b8a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293214b8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293214b8a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b293214b8a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b293214b8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b293214b8a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b293214b8a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293214b8a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293214b8a_0_2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b293214b8a_0_21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b293214b8a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b293214b8a_0_2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gb293214b8a_0_28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b293214b8a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b293214b8a_0_3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b293214b8a_0_35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293214b8a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b293214b8a_0_4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b293214b8a_0_42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26" name="Google Shape;26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Liitekysymykset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1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b293214b8a_0_6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Erikoistapauksia</a:t>
            </a:r>
            <a:endParaRPr dirty="0"/>
          </a:p>
        </p:txBody>
      </p:sp>
      <p:sp>
        <p:nvSpPr>
          <p:cNvPr id="158" name="Google Shape;158;gb293214b8a_0_63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4664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Oh, </a:t>
            </a:r>
            <a:r>
              <a:rPr lang="fi-FI" dirty="0" err="1"/>
              <a:t>shut</a:t>
            </a:r>
            <a:r>
              <a:rPr lang="fi-FI" dirty="0"/>
              <a:t> </a:t>
            </a:r>
            <a:r>
              <a:rPr lang="fi-FI" dirty="0" err="1"/>
              <a:t>up</a:t>
            </a:r>
            <a:r>
              <a:rPr lang="fi-FI" dirty="0"/>
              <a:t>, </a:t>
            </a:r>
            <a:r>
              <a:rPr lang="fi-FI" b="1" dirty="0" err="1"/>
              <a:t>will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Come</a:t>
            </a:r>
            <a:r>
              <a:rPr lang="fi-FI" dirty="0"/>
              <a:t> </a:t>
            </a:r>
            <a:r>
              <a:rPr lang="fi-FI" dirty="0" err="1"/>
              <a:t>here</a:t>
            </a:r>
            <a:r>
              <a:rPr lang="fi-FI" dirty="0"/>
              <a:t>, </a:t>
            </a:r>
            <a:r>
              <a:rPr lang="fi-FI" b="1" dirty="0" err="1"/>
              <a:t>would</a:t>
            </a:r>
            <a:r>
              <a:rPr lang="fi-FI" b="1" dirty="0"/>
              <a:t> </a:t>
            </a:r>
            <a:r>
              <a:rPr lang="fi-FI" b="1" dirty="0" err="1"/>
              <a:t>you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Käskyjä voi pehmentää liitekysymyksellä </a:t>
            </a:r>
            <a:r>
              <a:rPr lang="fi-FI" b="1" dirty="0" err="1">
                <a:solidFill>
                  <a:schemeClr val="bg2"/>
                </a:solidFill>
              </a:rPr>
              <a:t>will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? tai </a:t>
            </a:r>
            <a:r>
              <a:rPr lang="fi-FI" b="1" dirty="0" err="1">
                <a:solidFill>
                  <a:schemeClr val="bg2"/>
                </a:solidFill>
              </a:rPr>
              <a:t>would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Let’s</a:t>
            </a:r>
            <a:r>
              <a:rPr lang="fi-FI" dirty="0"/>
              <a:t> go </a:t>
            </a:r>
            <a:r>
              <a:rPr lang="fi-FI" dirty="0" err="1"/>
              <a:t>now</a:t>
            </a:r>
            <a:r>
              <a:rPr lang="fi-FI" dirty="0"/>
              <a:t>, </a:t>
            </a:r>
            <a:r>
              <a:rPr lang="fi-FI" b="1" dirty="0" err="1"/>
              <a:t>shall</a:t>
            </a:r>
            <a:r>
              <a:rPr lang="fi-FI" b="1" dirty="0"/>
              <a:t> </a:t>
            </a:r>
            <a:r>
              <a:rPr lang="fi-FI" b="1" dirty="0" err="1"/>
              <a:t>we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Let’s</a:t>
            </a:r>
            <a:r>
              <a:rPr lang="fi-FI" dirty="0">
                <a:solidFill>
                  <a:schemeClr val="bg2"/>
                </a:solidFill>
              </a:rPr>
              <a:t>-alkuisen lauseen liitekysymys on </a:t>
            </a:r>
            <a:r>
              <a:rPr lang="fi-FI" b="1" dirty="0" err="1">
                <a:solidFill>
                  <a:schemeClr val="bg2"/>
                </a:solidFill>
              </a:rPr>
              <a:t>shall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9" name="Google Shape;159;gb293214b8a_0_6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10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5D096A-87E7-4371-8761-D6463913E9F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b3246639eb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66" name="Google Shape;166;gb3246639eb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99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1.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Smiths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been</a:t>
            </a:r>
            <a:r>
              <a:rPr lang="fi-FI" dirty="0"/>
              <a:t> </a:t>
            </a:r>
            <a:r>
              <a:rPr lang="fi-FI" dirty="0" err="1"/>
              <a:t>here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,...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haven’t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2. It </a:t>
            </a:r>
            <a:r>
              <a:rPr lang="fi-FI" dirty="0" err="1"/>
              <a:t>isn’t</a:t>
            </a:r>
            <a:r>
              <a:rPr lang="fi-FI" dirty="0"/>
              <a:t> a </a:t>
            </a:r>
            <a:r>
              <a:rPr lang="fi-FI" dirty="0" err="1"/>
              <a:t>crime</a:t>
            </a:r>
            <a:r>
              <a:rPr lang="fi-FI" dirty="0"/>
              <a:t> to </a:t>
            </a:r>
            <a:r>
              <a:rPr lang="fi-FI" dirty="0" err="1"/>
              <a:t>dream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success</a:t>
            </a:r>
            <a:r>
              <a:rPr lang="fi-FI" dirty="0"/>
              <a:t>,...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</a:t>
            </a:r>
            <a:r>
              <a:rPr lang="fi-FI" dirty="0">
                <a:solidFill>
                  <a:schemeClr val="bg2"/>
                </a:solidFill>
              </a:rPr>
              <a:t>	...is it?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3. Martha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convinced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of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innocence</a:t>
            </a:r>
            <a:r>
              <a:rPr lang="fi-FI" dirty="0"/>
              <a:t>,...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dirty="0"/>
              <a:t>4.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teacher</a:t>
            </a:r>
            <a:r>
              <a:rPr lang="fi-FI" dirty="0"/>
              <a:t> </a:t>
            </a:r>
            <a:r>
              <a:rPr lang="fi-FI" dirty="0" err="1"/>
              <a:t>knows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did</a:t>
            </a:r>
            <a:r>
              <a:rPr lang="fi-FI" dirty="0"/>
              <a:t> it,...</a:t>
            </a:r>
            <a:endParaRPr dirty="0"/>
          </a:p>
          <a:p>
            <a:pPr marL="45720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doesn’t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she</a:t>
            </a:r>
            <a:r>
              <a:rPr lang="fi-FI" dirty="0">
                <a:solidFill>
                  <a:schemeClr val="bg2"/>
                </a:solidFill>
              </a:rPr>
              <a:t>? 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...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doesn’t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2"/>
                  </a:ext>
                </a:extLst>
              </a:rPr>
              <a:t> he</a:t>
            </a:r>
            <a:r>
              <a:rPr lang="fi-FI" dirty="0">
                <a:solidFill>
                  <a:schemeClr val="bg2"/>
                </a:solidFill>
              </a:rPr>
              <a:t>? ...</a:t>
            </a:r>
            <a:r>
              <a:rPr lang="fi-FI" dirty="0" err="1">
                <a:solidFill>
                  <a:schemeClr val="bg2"/>
                </a:solidFill>
              </a:rPr>
              <a:t>don’t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67" name="Google Shape;167;gb3246639eb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11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AFD0D30-5180-4417-ADBD-40CEE0DF53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b293214b8a_0_56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74" name="Google Shape;174;gb293214b8a_0_56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8678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</a:t>
            </a:r>
            <a:r>
              <a:rPr lang="fi-FI" dirty="0" err="1"/>
              <a:t>Nobody</a:t>
            </a:r>
            <a:r>
              <a:rPr lang="fi-FI" dirty="0"/>
              <a:t> </a:t>
            </a:r>
            <a:r>
              <a:rPr lang="fi-FI" dirty="0" err="1"/>
              <a:t>believed</a:t>
            </a:r>
            <a:r>
              <a:rPr lang="fi-FI" dirty="0"/>
              <a:t>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acted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,...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</a:t>
            </a:r>
            <a:r>
              <a:rPr lang="fi-FI" dirty="0" err="1"/>
              <a:t>I’m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,...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aren’t</a:t>
            </a:r>
            <a:r>
              <a:rPr lang="fi-FI" dirty="0">
                <a:solidFill>
                  <a:schemeClr val="bg2"/>
                </a:solidFill>
              </a:rPr>
              <a:t> I? (...am I </a:t>
            </a:r>
            <a:r>
              <a:rPr lang="fi-FI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?)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quiet</a:t>
            </a:r>
            <a:r>
              <a:rPr lang="fi-FI" dirty="0"/>
              <a:t>,...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will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? ...</a:t>
            </a:r>
            <a:r>
              <a:rPr lang="fi-FI" dirty="0" err="1">
                <a:solidFill>
                  <a:schemeClr val="bg2"/>
                </a:solidFill>
              </a:rPr>
              <a:t>would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</a:t>
            </a:r>
            <a:r>
              <a:rPr lang="fi-FI" dirty="0" err="1"/>
              <a:t>Let’s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it </a:t>
            </a:r>
            <a:r>
              <a:rPr lang="fi-FI" dirty="0" err="1"/>
              <a:t>now</a:t>
            </a:r>
            <a:r>
              <a:rPr lang="fi-FI" dirty="0"/>
              <a:t>,...</a:t>
            </a:r>
            <a:endParaRPr dirty="0"/>
          </a:p>
          <a:p>
            <a:pPr marL="0" lvl="0" indent="45720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...</a:t>
            </a:r>
            <a:r>
              <a:rPr lang="fi-FI" dirty="0" err="1">
                <a:solidFill>
                  <a:schemeClr val="bg2"/>
                </a:solidFill>
              </a:rPr>
              <a:t>shall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75" name="Google Shape;175;gb293214b8a_0_56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12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B46DA3A8-ADFF-4D37-87FA-F6BBE945672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764148fc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 dirty="0"/>
              <a:t>Liitekysymykset</a:t>
            </a:r>
            <a:endParaRPr dirty="0"/>
          </a:p>
        </p:txBody>
      </p:sp>
      <p:sp>
        <p:nvSpPr>
          <p:cNvPr id="94" name="Google Shape;94;gb1764148fc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Mistä tiedät, että on sinun vuorosi sanoa jotain?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Freddie Mercury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greatest</a:t>
            </a:r>
            <a:r>
              <a:rPr lang="fi-FI" dirty="0"/>
              <a:t> </a:t>
            </a:r>
            <a:r>
              <a:rPr lang="fi-FI" dirty="0" err="1"/>
              <a:t>singer</a:t>
            </a:r>
            <a:r>
              <a:rPr lang="fi-FI" dirty="0"/>
              <a:t>, </a:t>
            </a:r>
            <a:r>
              <a:rPr lang="fi-FI" dirty="0" err="1"/>
              <a:t>wasn’t</a:t>
            </a:r>
            <a:r>
              <a:rPr lang="fi-FI" dirty="0"/>
              <a:t> he?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Hendersons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in </a:t>
            </a:r>
            <a:r>
              <a:rPr lang="fi-FI" dirty="0" err="1"/>
              <a:t>secret</a:t>
            </a:r>
            <a:r>
              <a:rPr lang="fi-FI" dirty="0"/>
              <a:t>,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Mary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us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truth</a:t>
            </a:r>
            <a:r>
              <a:rPr lang="fi-FI" dirty="0"/>
              <a:t>,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 </a:t>
            </a:r>
            <a:r>
              <a:rPr lang="fi-FI" dirty="0" err="1"/>
              <a:t>print</a:t>
            </a:r>
            <a:r>
              <a:rPr lang="fi-FI" dirty="0"/>
              <a:t>,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?</a:t>
            </a:r>
            <a:endParaRPr dirty="0"/>
          </a:p>
        </p:txBody>
      </p:sp>
      <p:sp>
        <p:nvSpPr>
          <p:cNvPr id="95" name="Google Shape;95;gb1764148fc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8F8DE350-3B94-40EF-845F-EAB209539A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b293214b8a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</a:t>
            </a:r>
            <a:endParaRPr dirty="0"/>
          </a:p>
        </p:txBody>
      </p:sp>
      <p:sp>
        <p:nvSpPr>
          <p:cNvPr id="102" name="Google Shape;102;gb293214b8a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83724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/>
              <a:t>Freddie Mercury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greatest</a:t>
            </a:r>
            <a:r>
              <a:rPr lang="fi-FI" dirty="0"/>
              <a:t> </a:t>
            </a:r>
            <a:r>
              <a:rPr lang="fi-FI" dirty="0" err="1"/>
              <a:t>singer</a:t>
            </a:r>
            <a:r>
              <a:rPr lang="fi-FI" dirty="0"/>
              <a:t>, </a:t>
            </a:r>
            <a:r>
              <a:rPr lang="fi-FI" b="1" dirty="0" err="1"/>
              <a:t>wasn’t</a:t>
            </a:r>
            <a:r>
              <a:rPr lang="fi-FI" b="1" dirty="0"/>
              <a:t> 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Hendersons</a:t>
            </a:r>
            <a:r>
              <a:rPr lang="fi-FI" dirty="0"/>
              <a:t> </a:t>
            </a:r>
            <a:r>
              <a:rPr lang="fi-FI" dirty="0" err="1"/>
              <a:t>went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in </a:t>
            </a:r>
            <a:r>
              <a:rPr lang="fi-FI" dirty="0" err="1"/>
              <a:t>secret</a:t>
            </a:r>
            <a:r>
              <a:rPr lang="fi-FI" dirty="0"/>
              <a:t>,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b="1" dirty="0" err="1"/>
              <a:t>they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/>
              <a:t>Mary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told</a:t>
            </a:r>
            <a:r>
              <a:rPr lang="fi-FI" dirty="0"/>
              <a:t> us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truth</a:t>
            </a:r>
            <a:r>
              <a:rPr lang="fi-FI" dirty="0"/>
              <a:t>, </a:t>
            </a:r>
            <a:r>
              <a:rPr lang="fi-FI" b="1" dirty="0" err="1"/>
              <a:t>has</a:t>
            </a:r>
            <a:r>
              <a:rPr lang="fi-FI" b="1" dirty="0"/>
              <a:t> </a:t>
            </a:r>
            <a:r>
              <a:rPr lang="fi-FI" b="1" dirty="0" err="1"/>
              <a:t>she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 </a:t>
            </a:r>
            <a:r>
              <a:rPr lang="fi-FI" dirty="0" err="1"/>
              <a:t>print</a:t>
            </a:r>
            <a:r>
              <a:rPr lang="fi-FI" dirty="0"/>
              <a:t>, </a:t>
            </a:r>
            <a:r>
              <a:rPr lang="fi-FI" b="1" dirty="0" err="1"/>
              <a:t>did</a:t>
            </a:r>
            <a:r>
              <a:rPr lang="fi-FI" b="1" dirty="0"/>
              <a:t> </a:t>
            </a:r>
            <a:r>
              <a:rPr lang="fi-FI" b="1" dirty="0" err="1"/>
              <a:t>she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Liitekysymykset vastaavat suomen kysymyksiä </a:t>
            </a:r>
            <a:r>
              <a:rPr lang="fi-FI" i="1" dirty="0">
                <a:solidFill>
                  <a:schemeClr val="bg2"/>
                </a:solidFill>
              </a:rPr>
              <a:t>Vai mitä?, Eikö niin?</a:t>
            </a:r>
            <a:endParaRPr i="1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Niiden avulla osoitetaan yleensä, että on toisen vuoro puhua.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3" name="Google Shape;103;gb293214b8a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5C28DA7-D5B2-4087-B956-6EE4FE3D86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293214b8a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Kaksi käyttöä</a:t>
            </a:r>
            <a:endParaRPr dirty="0"/>
          </a:p>
        </p:txBody>
      </p:sp>
      <p:sp>
        <p:nvSpPr>
          <p:cNvPr id="110" name="Google Shape;110;gb293214b8a_0_7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Freddie Mercury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greatest</a:t>
            </a:r>
            <a:r>
              <a:rPr lang="fi-FI" dirty="0"/>
              <a:t> </a:t>
            </a:r>
            <a:r>
              <a:rPr lang="fi-FI" dirty="0" err="1"/>
              <a:t>singer</a:t>
            </a:r>
            <a:r>
              <a:rPr lang="fi-FI" dirty="0"/>
              <a:t>, </a:t>
            </a:r>
            <a:r>
              <a:rPr lang="fi-FI" b="1" dirty="0" err="1"/>
              <a:t>wasn’t</a:t>
            </a:r>
            <a:r>
              <a:rPr lang="fi-FI" b="1" dirty="0"/>
              <a:t> 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Useimmiten liitekysymys ei ole varsinainen kysymys, vaan sillä osoitetaan, että toinen puhuja voi jatkaa.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 Hänen normaalisti odotetaan olevan samaa mieltä.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Tässä käytetään laskevaa intonaatiota. (ääni laskee lopussa)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1" name="Google Shape;111;gb293214b8a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6CE3F9E-1B8A-443A-A1AD-DD9139767A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93214b8a_0_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Liitekysymykset</a:t>
            </a:r>
            <a:r>
              <a:rPr lang="fi-FI" dirty="0"/>
              <a:t> </a:t>
            </a:r>
            <a:r>
              <a:rPr lang="fi-FI" sz="8800" dirty="0"/>
              <a:t>–</a:t>
            </a:r>
            <a:r>
              <a:rPr lang="fi-FI" dirty="0"/>
              <a:t> Kaksi käyttöä</a:t>
            </a:r>
            <a:endParaRPr dirty="0"/>
          </a:p>
        </p:txBody>
      </p:sp>
      <p:sp>
        <p:nvSpPr>
          <p:cNvPr id="118" name="Google Shape;118;gb293214b8a_0_14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never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fine</a:t>
            </a:r>
            <a:r>
              <a:rPr lang="fi-FI" dirty="0"/>
              <a:t> </a:t>
            </a:r>
            <a:r>
              <a:rPr lang="fi-FI" dirty="0" err="1"/>
              <a:t>print</a:t>
            </a:r>
            <a:r>
              <a:rPr lang="fi-FI" dirty="0"/>
              <a:t>, </a:t>
            </a:r>
            <a:r>
              <a:rPr lang="fi-FI" b="1" dirty="0" err="1"/>
              <a:t>did</a:t>
            </a:r>
            <a:r>
              <a:rPr lang="fi-FI" b="1" dirty="0"/>
              <a:t> </a:t>
            </a:r>
            <a:r>
              <a:rPr lang="fi-FI" b="1" dirty="0" err="1"/>
              <a:t>she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Joskus liitekysymys on aito kysymys, jossa puhuja kysyy toiselta, tietääkö tämä vastausta.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Silloin käytetään nousevaa intonaatiota. (ääni nousee lopussa)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9" name="Google Shape;119;gb293214b8a_0_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EFFF2DB-4566-498D-ADF8-0049394BA4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b293214b8a_0_2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126" name="Google Shape;126;gb293214b8a_0_21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Millainen on liitekysymys, jos päälause on myönteinen?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6000"/>
            </a:pPr>
            <a:r>
              <a:rPr lang="fi-FI" b="1" dirty="0">
                <a:solidFill>
                  <a:schemeClr val="bg2"/>
                </a:solidFill>
              </a:rPr>
              <a:t>Entä jos päälause on kielteinen?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took</a:t>
            </a:r>
            <a:r>
              <a:rPr lang="fi-FI" dirty="0"/>
              <a:t> a </a:t>
            </a:r>
            <a:r>
              <a:rPr lang="fi-FI" dirty="0" err="1"/>
              <a:t>risk</a:t>
            </a:r>
            <a:r>
              <a:rPr lang="fi-FI" dirty="0"/>
              <a:t>,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, </a:t>
            </a:r>
            <a:r>
              <a:rPr lang="fi-FI" dirty="0" err="1"/>
              <a:t>wasn’t</a:t>
            </a:r>
            <a:r>
              <a:rPr lang="fi-FI" dirty="0"/>
              <a:t> I?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Steph</a:t>
            </a:r>
            <a:r>
              <a:rPr lang="fi-FI" dirty="0"/>
              <a:t>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read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,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saw</a:t>
            </a:r>
            <a:r>
              <a:rPr lang="fi-FI" dirty="0"/>
              <a:t> </a:t>
            </a:r>
            <a:r>
              <a:rPr lang="fi-FI" dirty="0" err="1"/>
              <a:t>nothing</a:t>
            </a:r>
            <a:r>
              <a:rPr lang="fi-FI" dirty="0"/>
              <a:t>,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</p:txBody>
      </p:sp>
      <p:sp>
        <p:nvSpPr>
          <p:cNvPr id="127" name="Google Shape;127;gb293214b8a_0_21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40C8F3A-E9DB-4055-97C8-05C9ED87372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b293214b8a_0_2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134" name="Google Shape;134;gb293214b8a_0_28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took</a:t>
            </a:r>
            <a:r>
              <a:rPr lang="fi-FI" dirty="0"/>
              <a:t> a </a:t>
            </a:r>
            <a:r>
              <a:rPr lang="fi-FI" dirty="0" err="1"/>
              <a:t>risk</a:t>
            </a:r>
            <a:r>
              <a:rPr lang="fi-FI" dirty="0"/>
              <a:t>, </a:t>
            </a:r>
            <a:r>
              <a:rPr lang="fi-FI" b="1" dirty="0" err="1"/>
              <a:t>didn’t</a:t>
            </a:r>
            <a:r>
              <a:rPr lang="fi-FI" b="1" dirty="0"/>
              <a:t> </a:t>
            </a:r>
            <a:r>
              <a:rPr lang="fi-FI" dirty="0" err="1"/>
              <a:t>they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Päälause myönteinen 	</a:t>
            </a:r>
            <a:r>
              <a:rPr lang="fi-FI" dirty="0">
                <a:solidFill>
                  <a:schemeClr val="bg2"/>
                </a:solidFill>
                <a:sym typeface="Wingdings" panose="05000000000000000000" pitchFamily="2" charset="2"/>
              </a:rPr>
              <a:t></a:t>
            </a:r>
            <a:r>
              <a:rPr lang="fi-FI" dirty="0">
                <a:solidFill>
                  <a:schemeClr val="bg2"/>
                </a:solidFill>
              </a:rPr>
              <a:t> liitekysymys kielteinen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Steph</a:t>
            </a:r>
            <a:r>
              <a:rPr lang="fi-FI" dirty="0"/>
              <a:t> </a:t>
            </a:r>
            <a:r>
              <a:rPr lang="fi-FI" b="1" dirty="0" err="1"/>
              <a:t>hasn’t</a:t>
            </a:r>
            <a:r>
              <a:rPr lang="fi-FI" b="1" dirty="0"/>
              <a:t> </a:t>
            </a:r>
            <a:r>
              <a:rPr lang="fi-FI" b="1" dirty="0" err="1"/>
              <a:t>read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, </a:t>
            </a:r>
            <a:r>
              <a:rPr lang="fi-FI" b="1" dirty="0" err="1"/>
              <a:t>has</a:t>
            </a:r>
            <a:r>
              <a:rPr lang="fi-FI" b="1" dirty="0"/>
              <a:t> </a:t>
            </a:r>
            <a:r>
              <a:rPr lang="fi-FI" dirty="0" err="1"/>
              <a:t>she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Päälause kielteinen 		</a:t>
            </a:r>
            <a:r>
              <a:rPr lang="fi-FI" dirty="0">
                <a:solidFill>
                  <a:schemeClr val="bg2"/>
                </a:solidFill>
                <a:sym typeface="Wingdings" panose="05000000000000000000" pitchFamily="2" charset="2"/>
              </a:rPr>
              <a:t> </a:t>
            </a:r>
            <a:r>
              <a:rPr lang="fi-FI" dirty="0">
                <a:solidFill>
                  <a:schemeClr val="bg2"/>
                </a:solidFill>
              </a:rPr>
              <a:t>liitekysymys myönteinen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b="1" dirty="0" err="1"/>
              <a:t>saw</a:t>
            </a:r>
            <a:r>
              <a:rPr lang="fi-FI" b="1" dirty="0"/>
              <a:t> </a:t>
            </a:r>
            <a:r>
              <a:rPr lang="fi-FI" b="1" dirty="0" err="1"/>
              <a:t>nothing</a:t>
            </a:r>
            <a:r>
              <a:rPr lang="fi-FI" dirty="0"/>
              <a:t>, </a:t>
            </a:r>
            <a:r>
              <a:rPr lang="fi-FI" b="1" dirty="0" err="1"/>
              <a:t>did</a:t>
            </a:r>
            <a:r>
              <a:rPr lang="fi-FI" b="1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Kielteinen sana voi olla myös </a:t>
            </a:r>
            <a:r>
              <a:rPr lang="fi-FI" b="1" dirty="0" err="1">
                <a:solidFill>
                  <a:schemeClr val="bg2"/>
                </a:solidFill>
              </a:rPr>
              <a:t>never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b="1" dirty="0" err="1">
                <a:solidFill>
                  <a:schemeClr val="bg2"/>
                </a:solidFill>
              </a:rPr>
              <a:t>nobody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b="1" dirty="0" err="1">
                <a:solidFill>
                  <a:schemeClr val="bg2"/>
                </a:solidFill>
              </a:rPr>
              <a:t>nothing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jne. 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35" name="Google Shape;135;gb293214b8a_0_2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F9A7131-3437-4624-A689-C5E3BF0122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b293214b8a_0_3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142" name="Google Shape;142;gb293214b8a_0_35"/>
          <p:cNvSpPr txBox="1">
            <a:spLocks noGrp="1"/>
          </p:cNvSpPr>
          <p:nvPr>
            <p:ph type="body" idx="1"/>
          </p:nvPr>
        </p:nvSpPr>
        <p:spPr>
          <a:xfrm>
            <a:off x="1799999" y="3600000"/>
            <a:ext cx="21500267" cy="950542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fi-FI" b="1" dirty="0" err="1"/>
              <a:t>film</a:t>
            </a:r>
            <a:r>
              <a:rPr lang="fi-FI" dirty="0"/>
              <a:t> </a:t>
            </a:r>
            <a:r>
              <a:rPr lang="fi-FI" dirty="0" err="1"/>
              <a:t>wasn’t</a:t>
            </a:r>
            <a:r>
              <a:rPr lang="fi-FI" dirty="0"/>
              <a:t> </a:t>
            </a:r>
            <a:r>
              <a:rPr lang="fi-FI" dirty="0" err="1"/>
              <a:t>very</a:t>
            </a:r>
            <a:r>
              <a:rPr lang="fi-FI" dirty="0"/>
              <a:t> </a:t>
            </a:r>
            <a:r>
              <a:rPr lang="fi-FI" dirty="0" err="1"/>
              <a:t>good</a:t>
            </a:r>
            <a:r>
              <a:rPr lang="fi-FI" dirty="0"/>
              <a:t>,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b="1" dirty="0"/>
              <a:t>it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b="1" dirty="0" err="1"/>
              <a:t>Everybody</a:t>
            </a:r>
            <a:r>
              <a:rPr lang="fi-FI" b="1" dirty="0"/>
              <a:t> </a:t>
            </a:r>
            <a:r>
              <a:rPr lang="fi-FI" dirty="0" err="1"/>
              <a:t>knew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answer</a:t>
            </a:r>
            <a:r>
              <a:rPr lang="fi-FI" dirty="0"/>
              <a:t>, </a:t>
            </a:r>
            <a:r>
              <a:rPr lang="fi-FI" dirty="0" err="1"/>
              <a:t>didn’t</a:t>
            </a:r>
            <a:r>
              <a:rPr lang="fi-FI" dirty="0"/>
              <a:t> </a:t>
            </a:r>
            <a:r>
              <a:rPr lang="fi-FI" b="1" dirty="0" err="1"/>
              <a:t>they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Substantiivi päälauseen subjektina korvataan pronominilla.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chemeClr val="bg2"/>
                </a:solidFill>
              </a:rPr>
              <a:t>-</a:t>
            </a:r>
            <a:r>
              <a:rPr lang="fi-FI" b="1" dirty="0" err="1">
                <a:solidFill>
                  <a:schemeClr val="bg2"/>
                </a:solidFill>
              </a:rPr>
              <a:t>body</a:t>
            </a:r>
            <a:r>
              <a:rPr lang="fi-FI" b="1" dirty="0">
                <a:solidFill>
                  <a:schemeClr val="bg2"/>
                </a:solidFill>
              </a:rPr>
              <a:t>-</a:t>
            </a:r>
            <a:r>
              <a:rPr lang="fi-FI" dirty="0">
                <a:solidFill>
                  <a:schemeClr val="bg2"/>
                </a:solidFill>
              </a:rPr>
              <a:t> ja </a:t>
            </a:r>
            <a:r>
              <a:rPr lang="fi-FI" b="1" dirty="0">
                <a:solidFill>
                  <a:schemeClr val="bg2"/>
                </a:solidFill>
              </a:rPr>
              <a:t>-</a:t>
            </a:r>
            <a:r>
              <a:rPr lang="fi-FI" b="1" dirty="0" err="1">
                <a:solidFill>
                  <a:schemeClr val="bg2"/>
                </a:solidFill>
              </a:rPr>
              <a:t>one</a:t>
            </a:r>
            <a:r>
              <a:rPr lang="fi-FI" b="1" dirty="0">
                <a:solidFill>
                  <a:schemeClr val="bg2"/>
                </a:solidFill>
              </a:rPr>
              <a:t>-</a:t>
            </a:r>
            <a:r>
              <a:rPr lang="fi-FI" dirty="0">
                <a:solidFill>
                  <a:schemeClr val="bg2"/>
                </a:solidFill>
              </a:rPr>
              <a:t>loppuisiin pronomineihin viitataan </a:t>
            </a:r>
            <a:r>
              <a:rPr lang="fi-FI" b="1" dirty="0" err="1">
                <a:solidFill>
                  <a:schemeClr val="bg2"/>
                </a:solidFill>
              </a:rPr>
              <a:t>they</a:t>
            </a:r>
            <a:r>
              <a:rPr lang="fi-FI" dirty="0">
                <a:solidFill>
                  <a:schemeClr val="bg2"/>
                </a:solidFill>
              </a:rPr>
              <a:t>-sanalla. 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b="1" dirty="0" err="1"/>
              <a:t>know</a:t>
            </a:r>
            <a:r>
              <a:rPr lang="fi-FI" dirty="0"/>
              <a:t> (</a:t>
            </a:r>
            <a:r>
              <a:rPr lang="fi-FI" dirty="0" err="1"/>
              <a:t>that</a:t>
            </a:r>
            <a:r>
              <a:rPr lang="fi-FI" dirty="0"/>
              <a:t>) I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right</a:t>
            </a:r>
            <a:r>
              <a:rPr lang="fi-FI" dirty="0"/>
              <a:t>, </a:t>
            </a:r>
            <a:r>
              <a:rPr lang="fi-FI" dirty="0" err="1"/>
              <a:t>don’t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b="1" dirty="0"/>
              <a:t>It </a:t>
            </a:r>
            <a:r>
              <a:rPr lang="fi-FI" b="1" dirty="0" err="1"/>
              <a:t>seems</a:t>
            </a:r>
            <a:r>
              <a:rPr lang="fi-FI" dirty="0"/>
              <a:t> (</a:t>
            </a:r>
            <a:r>
              <a:rPr lang="fi-FI" dirty="0" err="1"/>
              <a:t>that</a:t>
            </a:r>
            <a:r>
              <a:rPr lang="fi-FI" dirty="0"/>
              <a:t>)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acted</a:t>
            </a:r>
            <a:r>
              <a:rPr lang="fi-FI" dirty="0"/>
              <a:t> </a:t>
            </a:r>
            <a:r>
              <a:rPr lang="fi-FI" dirty="0" err="1"/>
              <a:t>alone</a:t>
            </a:r>
            <a:r>
              <a:rPr lang="fi-FI" dirty="0"/>
              <a:t>, </a:t>
            </a:r>
            <a:r>
              <a:rPr lang="fi-FI" dirty="0" err="1"/>
              <a:t>doesn’t</a:t>
            </a:r>
            <a:r>
              <a:rPr lang="fi-FI" dirty="0"/>
              <a:t> it?</a:t>
            </a: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Liitekysymys viittaa päälauseeseen, vaikka välissä olisi </a:t>
            </a:r>
            <a:r>
              <a:rPr lang="fi-FI" b="1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-lause.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43" name="Google Shape;143;gb293214b8a_0_35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8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EBC7BD0B-7191-458B-9EA8-82D41E89D6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293214b8a_0_4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Liitekysymykset </a:t>
            </a:r>
            <a:r>
              <a:rPr lang="fi-FI" sz="8800" dirty="0"/>
              <a:t>–</a:t>
            </a:r>
            <a:r>
              <a:rPr lang="fi-FI" dirty="0"/>
              <a:t> Erikoistapauksia</a:t>
            </a:r>
            <a:endParaRPr dirty="0"/>
          </a:p>
        </p:txBody>
      </p:sp>
      <p:sp>
        <p:nvSpPr>
          <p:cNvPr id="150" name="Google Shape;150;gb293214b8a_0_42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I’m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boss</a:t>
            </a:r>
            <a:r>
              <a:rPr lang="fi-FI" dirty="0"/>
              <a:t>, </a:t>
            </a:r>
            <a:r>
              <a:rPr lang="fi-FI" b="1" dirty="0" err="1"/>
              <a:t>aren’t</a:t>
            </a:r>
            <a:r>
              <a:rPr lang="fi-FI" b="1" dirty="0"/>
              <a:t> I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am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making</a:t>
            </a:r>
            <a:r>
              <a:rPr lang="fi-FI" dirty="0"/>
              <a:t> </a:t>
            </a:r>
            <a:r>
              <a:rPr lang="fi-FI" dirty="0" err="1"/>
              <a:t>final</a:t>
            </a:r>
            <a:r>
              <a:rPr lang="fi-FI" dirty="0"/>
              <a:t> </a:t>
            </a:r>
            <a:r>
              <a:rPr lang="fi-FI" dirty="0" err="1"/>
              <a:t>decisions</a:t>
            </a:r>
            <a:r>
              <a:rPr lang="fi-FI" dirty="0"/>
              <a:t>, </a:t>
            </a:r>
            <a:r>
              <a:rPr lang="fi-FI" b="1" dirty="0"/>
              <a:t>am I </a:t>
            </a:r>
            <a:r>
              <a:rPr lang="fi-FI" b="1" dirty="0" err="1"/>
              <a:t>not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8572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i="1" dirty="0">
                <a:solidFill>
                  <a:schemeClr val="bg2"/>
                </a:solidFill>
              </a:rPr>
              <a:t>Enkö olekin?</a:t>
            </a:r>
            <a:r>
              <a:rPr lang="fi-FI" dirty="0">
                <a:solidFill>
                  <a:schemeClr val="bg2"/>
                </a:solidFill>
              </a:rPr>
              <a:t> jne. ilmaistaan englanniksi yleensä </a:t>
            </a:r>
            <a:r>
              <a:rPr lang="fi-FI" b="1" dirty="0" err="1">
                <a:solidFill>
                  <a:schemeClr val="bg2"/>
                </a:solidFill>
              </a:rPr>
              <a:t>aren’t</a:t>
            </a:r>
            <a:r>
              <a:rPr lang="fi-FI" b="1" dirty="0">
                <a:solidFill>
                  <a:schemeClr val="bg2"/>
                </a:solidFill>
              </a:rPr>
              <a:t> I</a:t>
            </a:r>
            <a:r>
              <a:rPr lang="fi-FI" dirty="0">
                <a:solidFill>
                  <a:schemeClr val="bg2"/>
                </a:solidFill>
              </a:rPr>
              <a:t>?, koska se helpottaa ääntämistä.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Muoto </a:t>
            </a:r>
            <a:r>
              <a:rPr lang="fi-FI" b="1" dirty="0">
                <a:solidFill>
                  <a:schemeClr val="bg2"/>
                </a:solidFill>
              </a:rPr>
              <a:t>am I </a:t>
            </a:r>
            <a:r>
              <a:rPr lang="fi-FI" b="1" dirty="0" err="1">
                <a:solidFill>
                  <a:schemeClr val="bg2"/>
                </a:solidFill>
              </a:rPr>
              <a:t>not</a:t>
            </a:r>
            <a:r>
              <a:rPr lang="fi-FI" dirty="0">
                <a:solidFill>
                  <a:schemeClr val="bg2"/>
                </a:solidFill>
              </a:rPr>
              <a:t>? on painokas ja usein muodollinen.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1" name="Google Shape;151;gb293214b8a_0_42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9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87124D7-52B5-46AF-A7F8-85EB22FE9D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1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6081EA-84A7-4B9E-B6DC-B8ED46E66CD2}"/>
</file>

<file path=customXml/itemProps2.xml><?xml version="1.0" encoding="utf-8"?>
<ds:datastoreItem xmlns:ds="http://schemas.openxmlformats.org/officeDocument/2006/customXml" ds:itemID="{131EC6AE-A145-48F7-B4DC-80828575D90B}"/>
</file>

<file path=customXml/itemProps3.xml><?xml version="1.0" encoding="utf-8"?>
<ds:datastoreItem xmlns:ds="http://schemas.openxmlformats.org/officeDocument/2006/customXml" ds:itemID="{EE3D82FC-7656-4B2A-BEC4-0C0BC9B10360}"/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675</Words>
  <Application>Microsoft Office PowerPoint</Application>
  <PresentationFormat>Mukautettu</PresentationFormat>
  <Paragraphs>116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Office-teema</vt:lpstr>
      <vt:lpstr>Liitekysymykset</vt:lpstr>
      <vt:lpstr>Liitekysymykset</vt:lpstr>
      <vt:lpstr>Liitekysymykset</vt:lpstr>
      <vt:lpstr>Liitekysymykset – Kaksi käyttöä</vt:lpstr>
      <vt:lpstr>Liitekysymykset – Kaksi käyttöä</vt:lpstr>
      <vt:lpstr>Liitekysymykset – Muodostus</vt:lpstr>
      <vt:lpstr>Liitekysymykset – Muodostus</vt:lpstr>
      <vt:lpstr>Liitekysymykset – Muodostus</vt:lpstr>
      <vt:lpstr>Liitekysymykset – Erikoistapauksia</vt:lpstr>
      <vt:lpstr>Liitekysymykset – Erikoistapauksia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Liitekysymykset</dc:title>
  <dc:creator>Väänänen Anna</dc:creator>
  <cp:lastModifiedBy>Paavilainen Laura</cp:lastModifiedBy>
  <cp:revision>5</cp:revision>
  <dcterms:created xsi:type="dcterms:W3CDTF">2020-05-05T09:10:38Z</dcterms:created>
  <dcterms:modified xsi:type="dcterms:W3CDTF">2022-08-16T08:31:07Z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