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5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i7T1yZ7S1UiwgoV2FWWvgpTe+V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3663"/>
    <a:srgbClr val="F6395E"/>
    <a:srgbClr val="EC0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589C02-314B-43A0-A44D-CE225F22911F}" v="2" dt="2021-01-27T10:22:01.3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5" d="100"/>
          <a:sy n="55" d="100"/>
        </p:scale>
        <p:origin x="636" y="7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customschemas.google.com/relationships/presentationmetadata" Target="metadata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ölsä Salla" userId="11757758-abe0-48a4-a19b-63a9678b7c89" providerId="ADAL" clId="{88589C02-314B-43A0-A44D-CE225F22911F}"/>
    <pc:docChg chg="modSld">
      <pc:chgData name="Mölsä Salla" userId="11757758-abe0-48a4-a19b-63a9678b7c89" providerId="ADAL" clId="{88589C02-314B-43A0-A44D-CE225F22911F}" dt="2021-01-27T10:22:01.357" v="3" actId="13926"/>
      <pc:docMkLst>
        <pc:docMk/>
      </pc:docMkLst>
      <pc:sldChg chg="modSp">
        <pc:chgData name="Mölsä Salla" userId="11757758-abe0-48a4-a19b-63a9678b7c89" providerId="ADAL" clId="{88589C02-314B-43A0-A44D-CE225F22911F}" dt="2021-01-27T10:21:48.790" v="0" actId="13926"/>
        <pc:sldMkLst>
          <pc:docMk/>
          <pc:sldMk cId="0" sldId="257"/>
        </pc:sldMkLst>
        <pc:spChg chg="mod">
          <ac:chgData name="Mölsä Salla" userId="11757758-abe0-48a4-a19b-63a9678b7c89" providerId="ADAL" clId="{88589C02-314B-43A0-A44D-CE225F22911F}" dt="2021-01-27T10:21:48.790" v="0" actId="13926"/>
          <ac:spMkLst>
            <pc:docMk/>
            <pc:sldMk cId="0" sldId="257"/>
            <ac:spMk id="12" creationId="{228C1ACB-F57E-4E6D-A07D-2DE824EC994B}"/>
          </ac:spMkLst>
        </pc:spChg>
      </pc:sldChg>
      <pc:sldChg chg="modSp">
        <pc:chgData name="Mölsä Salla" userId="11757758-abe0-48a4-a19b-63a9678b7c89" providerId="ADAL" clId="{88589C02-314B-43A0-A44D-CE225F22911F}" dt="2021-01-27T10:21:52.329" v="1" actId="13926"/>
        <pc:sldMkLst>
          <pc:docMk/>
          <pc:sldMk cId="0" sldId="258"/>
        </pc:sldMkLst>
        <pc:spChg chg="mod">
          <ac:chgData name="Mölsä Salla" userId="11757758-abe0-48a4-a19b-63a9678b7c89" providerId="ADAL" clId="{88589C02-314B-43A0-A44D-CE225F22911F}" dt="2021-01-27T10:21:52.329" v="1" actId="13926"/>
          <ac:spMkLst>
            <pc:docMk/>
            <pc:sldMk cId="0" sldId="258"/>
            <ac:spMk id="2" creationId="{750D96A2-A472-4AAC-86FF-674957BF608C}"/>
          </ac:spMkLst>
        </pc:spChg>
      </pc:sldChg>
      <pc:sldChg chg="modSp">
        <pc:chgData name="Mölsä Salla" userId="11757758-abe0-48a4-a19b-63a9678b7c89" providerId="ADAL" clId="{88589C02-314B-43A0-A44D-CE225F22911F}" dt="2021-01-27T10:21:57.700" v="2" actId="13926"/>
        <pc:sldMkLst>
          <pc:docMk/>
          <pc:sldMk cId="0" sldId="259"/>
        </pc:sldMkLst>
        <pc:spChg chg="mod">
          <ac:chgData name="Mölsä Salla" userId="11757758-abe0-48a4-a19b-63a9678b7c89" providerId="ADAL" clId="{88589C02-314B-43A0-A44D-CE225F22911F}" dt="2021-01-27T10:21:57.700" v="2" actId="13926"/>
          <ac:spMkLst>
            <pc:docMk/>
            <pc:sldMk cId="0" sldId="259"/>
            <ac:spMk id="109" creationId="{00000000-0000-0000-0000-000000000000}"/>
          </ac:spMkLst>
        </pc:spChg>
      </pc:sldChg>
      <pc:sldChg chg="modSp">
        <pc:chgData name="Mölsä Salla" userId="11757758-abe0-48a4-a19b-63a9678b7c89" providerId="ADAL" clId="{88589C02-314B-43A0-A44D-CE225F22911F}" dt="2021-01-27T10:22:01.357" v="3" actId="13926"/>
        <pc:sldMkLst>
          <pc:docMk/>
          <pc:sldMk cId="0" sldId="260"/>
        </pc:sldMkLst>
        <pc:spChg chg="mod">
          <ac:chgData name="Mölsä Salla" userId="11757758-abe0-48a4-a19b-63a9678b7c89" providerId="ADAL" clId="{88589C02-314B-43A0-A44D-CE225F22911F}" dt="2021-01-27T10:22:01.357" v="3" actId="13926"/>
          <ac:spMkLst>
            <pc:docMk/>
            <pc:sldMk cId="0" sldId="260"/>
            <ac:spMk id="11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b2dcc6d28c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gb2dcc6d28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b27229cb45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b27229cb45_1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gb27229cb45_1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7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7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1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1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1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2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22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2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22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2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23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23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23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23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2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23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4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24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24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4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24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24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24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24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3663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Yleispreesens</a:t>
            </a:r>
            <a:endParaRPr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1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Yleispreesens </a:t>
            </a:r>
            <a:r>
              <a:rPr lang="fi-FI" sz="8800" dirty="0"/>
              <a:t>–</a:t>
            </a:r>
            <a:r>
              <a:rPr lang="fi-FI" dirty="0"/>
              <a:t> Kysymyslause </a:t>
            </a:r>
            <a:endParaRPr dirty="0"/>
          </a:p>
        </p:txBody>
      </p:sp>
      <p:sp>
        <p:nvSpPr>
          <p:cNvPr id="157" name="Google Shape;157;p10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1"/>
                  </a:ext>
                </a:extLst>
              </a:rPr>
              <a:t>Do</a:t>
            </a:r>
            <a:r>
              <a:rPr lang="fi-FI" dirty="0"/>
              <a:t> I </a:t>
            </a:r>
            <a:r>
              <a:rPr lang="fi-FI" dirty="0" err="1"/>
              <a:t>work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b="1" dirty="0" err="1"/>
              <a:t>Does</a:t>
            </a:r>
            <a:r>
              <a:rPr lang="fi-FI" b="1" dirty="0"/>
              <a:t> </a:t>
            </a:r>
            <a:r>
              <a:rPr lang="fi-FI" dirty="0"/>
              <a:t>he/</a:t>
            </a:r>
            <a:r>
              <a:rPr lang="fi-FI" dirty="0" err="1"/>
              <a:t>she</a:t>
            </a:r>
            <a:r>
              <a:rPr lang="fi-FI" dirty="0"/>
              <a:t>/it </a:t>
            </a:r>
            <a:r>
              <a:rPr lang="fi-FI" dirty="0" err="1"/>
              <a:t>work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?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?</a:t>
            </a:r>
            <a:endParaRPr b="1" dirty="0"/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1DB3B2A5-8E73-4FDE-8044-50CA62A89BDD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13041150" y="3729600"/>
            <a:ext cx="10069463" cy="8337296"/>
          </a:xfrm>
        </p:spPr>
        <p:txBody>
          <a:bodyPr/>
          <a:lstStyle/>
          <a:p>
            <a:pPr marL="857250" lvl="0" indent="-8572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22"/>
                  </a:ext>
                </a:extLst>
              </a:rPr>
              <a:t>Kysy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23"/>
                  </a:ext>
                </a:extLst>
              </a:rPr>
              <a:t>myslause 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24"/>
                  </a:ext>
                </a:extLst>
              </a:rPr>
              <a:t>muodostetaan apuverbin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25"/>
                  </a:ext>
                </a:extLst>
              </a:rPr>
              <a:t>do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26"/>
                  </a:ext>
                </a:extLst>
              </a:rPr>
              <a:t> ja pääverbin perusmuodon avulla. </a:t>
            </a:r>
            <a:endParaRPr lang="fi-FI" dirty="0">
              <a:solidFill>
                <a:schemeClr val="bg2"/>
              </a:solidFill>
              <a:extLst>
                <a:ext uri="http://customooxmlschemas.google.com/">
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27"/>
                </a:ext>
              </a:extLst>
            </a:endParaRPr>
          </a:p>
          <a:p>
            <a:pPr marL="857250" lvl="0" indent="-8572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28"/>
                  </a:ext>
                </a:extLst>
              </a:rPr>
              <a:t>Yksikön 3. persoonassa apuverbi on </a:t>
            </a:r>
            <a:r>
              <a:rPr lang="fi-FI" b="1" dirty="0" err="1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29"/>
                  </a:ext>
                </a:extLst>
              </a:rPr>
              <a:t>does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30"/>
                  </a:ext>
                </a:extLst>
              </a:rPr>
              <a:t>. Apuverbi edeltää subjektia</a:t>
            </a:r>
            <a:r>
              <a:rPr lang="fi-FI" b="1" dirty="0">
                <a:solidFill>
                  <a:schemeClr val="bg2"/>
                </a:solidFill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:lc="http://schemas.openxmlformats.org/drawingml/2006/lockedCanvas" textRoundtripDataId="31"/>
                  </a:ext>
                </a:extLst>
              </a:rPr>
              <a:t>.</a:t>
            </a:r>
            <a:endParaRPr lang="fi-FI" dirty="0">
              <a:solidFill>
                <a:schemeClr val="bg2"/>
              </a:solidFill>
            </a:endParaRPr>
          </a:p>
          <a:p>
            <a:endParaRPr lang="fi-FI" dirty="0"/>
          </a:p>
        </p:txBody>
      </p:sp>
      <p:sp>
        <p:nvSpPr>
          <p:cNvPr id="158" name="Google Shape;158;p1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159" name="Google Shape;159;p10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b2dcc6d28c_0_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Mitä oikeinkirjoitusmuutoksia huomaat </a:t>
            </a:r>
            <a:br>
              <a:rPr lang="fi-FI" dirty="0"/>
            </a:br>
            <a:r>
              <a:rPr lang="fi-FI" b="1" dirty="0"/>
              <a:t>s</a:t>
            </a:r>
            <a:r>
              <a:rPr lang="fi-FI" dirty="0"/>
              <a:t>-päätteissä?</a:t>
            </a:r>
            <a:endParaRPr dirty="0"/>
          </a:p>
        </p:txBody>
      </p:sp>
      <p:sp>
        <p:nvSpPr>
          <p:cNvPr id="165" name="Google Shape;165;gb2dcc6d28c_0_0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endParaRPr lang="fi-FI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dirty="0" err="1">
                <a:solidFill>
                  <a:schemeClr val="dk1"/>
                </a:solidFill>
              </a:rPr>
              <a:t>lie</a:t>
            </a:r>
            <a:r>
              <a:rPr lang="fi-FI" dirty="0"/>
              <a:t> 		 	</a:t>
            </a:r>
            <a:r>
              <a:rPr lang="fi-FI" dirty="0" err="1">
                <a:solidFill>
                  <a:schemeClr val="bg2"/>
                </a:solidFill>
              </a:rPr>
              <a:t>lies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dirty="0" err="1"/>
              <a:t>stay</a:t>
            </a:r>
            <a:r>
              <a:rPr lang="fi-FI" dirty="0"/>
              <a:t> 	 	</a:t>
            </a:r>
            <a:r>
              <a:rPr lang="fi-FI" dirty="0" err="1">
                <a:solidFill>
                  <a:schemeClr val="bg2"/>
                </a:solidFill>
              </a:rPr>
              <a:t>stays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dirty="0" err="1"/>
              <a:t>skip</a:t>
            </a:r>
            <a:r>
              <a:rPr lang="fi-FI" dirty="0"/>
              <a:t> 	 	</a:t>
            </a:r>
            <a:r>
              <a:rPr lang="fi-FI" dirty="0" err="1">
                <a:solidFill>
                  <a:schemeClr val="bg2"/>
                </a:solidFill>
              </a:rPr>
              <a:t>skips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dirty="0" err="1">
                <a:solidFill>
                  <a:schemeClr val="dk1"/>
                </a:solidFill>
              </a:rPr>
              <a:t>win</a:t>
            </a:r>
            <a:r>
              <a:rPr lang="fi-FI" dirty="0"/>
              <a:t> 	 	</a:t>
            </a:r>
            <a:r>
              <a:rPr lang="fi-FI" dirty="0" err="1">
                <a:solidFill>
                  <a:schemeClr val="bg2"/>
                </a:solidFill>
              </a:rPr>
              <a:t>wins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dirty="0">
                <a:solidFill>
                  <a:schemeClr val="dk1"/>
                </a:solidFill>
              </a:rPr>
              <a:t>mix</a:t>
            </a:r>
            <a:r>
              <a:rPr lang="fi-FI" dirty="0"/>
              <a:t> 	 	</a:t>
            </a:r>
            <a:r>
              <a:rPr lang="fi-FI" dirty="0" err="1">
                <a:solidFill>
                  <a:schemeClr val="bg2"/>
                </a:solidFill>
              </a:rPr>
              <a:t>mixes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dirty="0" err="1">
                <a:solidFill>
                  <a:schemeClr val="dk1"/>
                </a:solidFill>
              </a:rPr>
              <a:t>kiss</a:t>
            </a:r>
            <a:r>
              <a:rPr lang="fi-FI" dirty="0"/>
              <a:t> 	 	</a:t>
            </a:r>
            <a:r>
              <a:rPr lang="fi-FI" dirty="0" err="1">
                <a:solidFill>
                  <a:schemeClr val="bg2"/>
                </a:solidFill>
              </a:rPr>
              <a:t>kisses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dirty="0" err="1"/>
              <a:t>brush</a:t>
            </a:r>
            <a:r>
              <a:rPr lang="fi-FI" dirty="0"/>
              <a:t>  	</a:t>
            </a:r>
            <a:r>
              <a:rPr lang="fi-FI" dirty="0" err="1">
                <a:solidFill>
                  <a:schemeClr val="bg2"/>
                </a:solidFill>
              </a:rPr>
              <a:t>brushes</a:t>
            </a:r>
            <a:endParaRPr lang="fi-FI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dirty="0" err="1"/>
              <a:t>match</a:t>
            </a:r>
            <a:r>
              <a:rPr lang="fi-FI" dirty="0"/>
              <a:t>  	</a:t>
            </a:r>
            <a:r>
              <a:rPr lang="fi-FI" dirty="0" err="1">
                <a:solidFill>
                  <a:schemeClr val="bg2"/>
                </a:solidFill>
              </a:rPr>
              <a:t>matches</a:t>
            </a:r>
            <a:r>
              <a:rPr lang="fi-FI" dirty="0">
                <a:solidFill>
                  <a:schemeClr val="dk1"/>
                </a:solidFill>
              </a:rPr>
              <a:t>	</a:t>
            </a: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66" name="Google Shape;166;gb2dcc6d28c_0_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11</a:t>
            </a:fld>
            <a:endParaRPr dirty="0"/>
          </a:p>
        </p:txBody>
      </p:sp>
      <p:sp>
        <p:nvSpPr>
          <p:cNvPr id="167" name="Google Shape;167;gb2dcc6d28c_0_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  <p:sp>
        <p:nvSpPr>
          <p:cNvPr id="168" name="Google Shape;168;gb2dcc6d28c_0_0"/>
          <p:cNvSpPr txBox="1">
            <a:spLocks noGrp="1"/>
          </p:cNvSpPr>
          <p:nvPr>
            <p:ph type="body" idx="2"/>
          </p:nvPr>
        </p:nvSpPr>
        <p:spPr>
          <a:xfrm>
            <a:off x="13041150" y="3729600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endParaRPr lang="fi-FI" dirty="0"/>
          </a:p>
          <a:p>
            <a:pPr marL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dirty="0" err="1"/>
              <a:t>carry</a:t>
            </a:r>
            <a:r>
              <a:rPr lang="fi-FI" dirty="0"/>
              <a:t> 	 	</a:t>
            </a:r>
            <a:r>
              <a:rPr lang="fi-FI" dirty="0" err="1">
                <a:solidFill>
                  <a:schemeClr val="bg2"/>
                </a:solidFill>
              </a:rPr>
              <a:t>carries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lang="fi-FI" dirty="0" err="1"/>
              <a:t>cry</a:t>
            </a:r>
            <a:r>
              <a:rPr lang="fi-FI" dirty="0"/>
              <a:t> 	 	</a:t>
            </a:r>
            <a:r>
              <a:rPr lang="fi-FI" dirty="0" err="1">
                <a:solidFill>
                  <a:schemeClr val="bg2"/>
                </a:solidFill>
              </a:rPr>
              <a:t>cries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dirty="0"/>
              <a:t>copy 	 	</a:t>
            </a:r>
            <a:r>
              <a:rPr lang="fi-FI" dirty="0" err="1">
                <a:solidFill>
                  <a:schemeClr val="bg2"/>
                </a:solidFill>
              </a:rPr>
              <a:t>copies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None/>
            </a:pPr>
            <a:r>
              <a:rPr lang="fi-FI" dirty="0"/>
              <a:t>play 	 	</a:t>
            </a:r>
            <a:r>
              <a:rPr lang="fi-FI" dirty="0" err="1">
                <a:solidFill>
                  <a:schemeClr val="bg2"/>
                </a:solidFill>
              </a:rPr>
              <a:t>plays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dirty="0" err="1"/>
              <a:t>annoy</a:t>
            </a:r>
            <a:r>
              <a:rPr lang="fi-FI" dirty="0"/>
              <a:t>  	</a:t>
            </a:r>
            <a:r>
              <a:rPr lang="fi-FI" dirty="0" err="1">
                <a:solidFill>
                  <a:schemeClr val="bg2"/>
                </a:solidFill>
              </a:rPr>
              <a:t>annoys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dirty="0" err="1"/>
              <a:t>do</a:t>
            </a:r>
            <a:r>
              <a:rPr lang="fi-FI" dirty="0"/>
              <a:t> 	 	</a:t>
            </a:r>
            <a:r>
              <a:rPr lang="fi-FI" dirty="0" err="1">
                <a:solidFill>
                  <a:schemeClr val="bg2"/>
                </a:solidFill>
              </a:rPr>
              <a:t>does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lang="fi-FI" dirty="0"/>
              <a:t>go 	 	</a:t>
            </a:r>
            <a:r>
              <a:rPr lang="fi-FI" dirty="0" err="1">
                <a:solidFill>
                  <a:schemeClr val="bg2"/>
                </a:solidFill>
              </a:rPr>
              <a:t>goes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b27229cb45_1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Yleispreesens – </a:t>
            </a:r>
            <a:br>
              <a:rPr lang="fi-FI" dirty="0"/>
            </a:br>
            <a:r>
              <a:rPr lang="fi-FI" b="1" dirty="0"/>
              <a:t>s</a:t>
            </a:r>
            <a:r>
              <a:rPr lang="fi-FI" dirty="0"/>
              <a:t>-päätteen 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3"/>
                  </a:ext>
                </a:extLst>
              </a:rPr>
              <a:t>oikeinkirjoitus</a:t>
            </a:r>
            <a:endParaRPr dirty="0"/>
          </a:p>
        </p:txBody>
      </p:sp>
      <p:sp>
        <p:nvSpPr>
          <p:cNvPr id="175" name="Google Shape;175;gb27229cb45_1_0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200" cy="8145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Perustapaus</a:t>
            </a:r>
            <a:r>
              <a:rPr lang="fi-FI" dirty="0">
                <a:solidFill>
                  <a:schemeClr val="bg2"/>
                </a:solidFill>
              </a:rPr>
              <a:t>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perusmuoto + </a:t>
            </a:r>
            <a:r>
              <a:rPr lang="fi-FI" b="1" dirty="0"/>
              <a:t>s</a:t>
            </a:r>
            <a:r>
              <a:rPr lang="fi-FI" dirty="0"/>
              <a:t> (</a:t>
            </a:r>
            <a:r>
              <a:rPr lang="fi-FI" dirty="0" err="1"/>
              <a:t>lie</a:t>
            </a:r>
            <a:r>
              <a:rPr lang="fi-FI" dirty="0"/>
              <a:t> – </a:t>
            </a:r>
            <a:r>
              <a:rPr lang="fi-FI" dirty="0" err="1"/>
              <a:t>lies</a:t>
            </a:r>
            <a:r>
              <a:rPr lang="fi-FI" dirty="0"/>
              <a:t>)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None/>
            </a:pPr>
            <a:r>
              <a:rPr lang="fi-FI" b="1" dirty="0">
                <a:solidFill>
                  <a:schemeClr val="bg2"/>
                </a:solidFill>
              </a:rPr>
              <a:t>Poikkeuksia</a:t>
            </a:r>
            <a:endParaRPr dirty="0">
              <a:solidFill>
                <a:schemeClr val="bg2"/>
              </a:solidFill>
            </a:endParaRPr>
          </a:p>
          <a:p>
            <a:pPr marL="857250" lvl="0" indent="-8572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i-FI" dirty="0"/>
              <a:t>verbi loppuu s-äänteeseen: 		</a:t>
            </a:r>
            <a:r>
              <a:rPr lang="fi-FI" b="1" dirty="0"/>
              <a:t>es</a:t>
            </a:r>
            <a:r>
              <a:rPr lang="fi-FI" dirty="0"/>
              <a:t> (</a:t>
            </a:r>
            <a:r>
              <a:rPr lang="fi-FI" dirty="0" err="1"/>
              <a:t>kiss</a:t>
            </a:r>
            <a:r>
              <a:rPr lang="fi-FI" dirty="0"/>
              <a:t> – </a:t>
            </a:r>
            <a:r>
              <a:rPr lang="fi-FI" dirty="0" err="1"/>
              <a:t>kisses</a:t>
            </a:r>
            <a:r>
              <a:rPr lang="fi-FI" dirty="0"/>
              <a:t>, </a:t>
            </a:r>
            <a:r>
              <a:rPr lang="fi-FI" dirty="0" err="1"/>
              <a:t>brush</a:t>
            </a:r>
            <a:r>
              <a:rPr lang="fi-FI" dirty="0"/>
              <a:t> –														</a:t>
            </a:r>
            <a:r>
              <a:rPr lang="fi-FI" dirty="0" err="1"/>
              <a:t>brushes</a:t>
            </a:r>
            <a:r>
              <a:rPr lang="fi-FI" dirty="0"/>
              <a:t>)</a:t>
            </a:r>
            <a:endParaRPr dirty="0"/>
          </a:p>
          <a:p>
            <a:pPr marL="857250" lvl="0" indent="-8572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verbin lopussa konsonantti + </a:t>
            </a:r>
            <a:r>
              <a:rPr lang="fi-FI" b="1" dirty="0"/>
              <a:t>y</a:t>
            </a:r>
            <a:r>
              <a:rPr lang="fi-FI" dirty="0"/>
              <a:t>:	</a:t>
            </a:r>
            <a:r>
              <a:rPr lang="fi-FI" b="1" dirty="0"/>
              <a:t>ies</a:t>
            </a:r>
            <a:r>
              <a:rPr lang="fi-FI" dirty="0"/>
              <a:t> (</a:t>
            </a:r>
            <a:r>
              <a:rPr lang="fi-FI" dirty="0" err="1"/>
              <a:t>try</a:t>
            </a:r>
            <a:r>
              <a:rPr lang="fi-FI" dirty="0"/>
              <a:t> – </a:t>
            </a:r>
            <a:r>
              <a:rPr lang="fi-FI" dirty="0" err="1"/>
              <a:t>tries</a:t>
            </a:r>
            <a:r>
              <a:rPr lang="fi-FI" dirty="0"/>
              <a:t>)</a:t>
            </a:r>
            <a:endParaRPr dirty="0"/>
          </a:p>
          <a:p>
            <a:pPr marL="857250" lvl="0" indent="-8572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Mutta: vokaali + </a:t>
            </a:r>
            <a:r>
              <a:rPr lang="fi-FI" b="1" dirty="0"/>
              <a:t>y</a:t>
            </a:r>
            <a:r>
              <a:rPr lang="fi-FI" dirty="0"/>
              <a:t>: 					ei muutosta (play – </a:t>
            </a:r>
            <a:r>
              <a:rPr lang="fi-FI" dirty="0" err="1"/>
              <a:t>plays</a:t>
            </a:r>
            <a:r>
              <a:rPr lang="fi-FI" dirty="0"/>
              <a:t>)</a:t>
            </a:r>
            <a:endParaRPr dirty="0"/>
          </a:p>
          <a:p>
            <a:pPr marL="857250" lvl="0" indent="-8572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dirty="0"/>
              <a:t>verbit </a:t>
            </a:r>
            <a:r>
              <a:rPr lang="fi-FI" b="1" dirty="0" err="1"/>
              <a:t>do</a:t>
            </a:r>
            <a:r>
              <a:rPr lang="fi-FI" dirty="0"/>
              <a:t> ja </a:t>
            </a:r>
            <a:r>
              <a:rPr lang="fi-FI" b="1" dirty="0"/>
              <a:t>go</a:t>
            </a:r>
            <a:r>
              <a:rPr lang="fi-FI" dirty="0"/>
              <a:t>: 						</a:t>
            </a:r>
            <a:r>
              <a:rPr lang="fi-FI" b="1" dirty="0"/>
              <a:t>es</a:t>
            </a:r>
            <a:r>
              <a:rPr lang="fi-FI" dirty="0"/>
              <a:t> (</a:t>
            </a:r>
            <a:r>
              <a:rPr lang="fi-FI" dirty="0" err="1"/>
              <a:t>do</a:t>
            </a:r>
            <a:r>
              <a:rPr lang="fi-FI" dirty="0"/>
              <a:t> – </a:t>
            </a:r>
            <a:r>
              <a:rPr lang="fi-FI" dirty="0" err="1"/>
              <a:t>does</a:t>
            </a:r>
            <a:r>
              <a:rPr lang="fi-FI" dirty="0"/>
              <a:t>, go – </a:t>
            </a:r>
            <a:r>
              <a:rPr lang="fi-FI" dirty="0" err="1"/>
              <a:t>goes</a:t>
            </a:r>
            <a:r>
              <a:rPr lang="fi-FI" dirty="0"/>
              <a:t>)</a:t>
            </a:r>
            <a:endParaRPr dirty="0"/>
          </a:p>
        </p:txBody>
      </p:sp>
      <p:sp>
        <p:nvSpPr>
          <p:cNvPr id="176" name="Google Shape;176;gb27229cb45_1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i-FI"/>
              <a:t>12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3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82" name="Google Shape;182;p13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1. Elsa tuntee meidät hyvin.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Elsa </a:t>
            </a:r>
            <a:r>
              <a:rPr lang="fi-FI" dirty="0" err="1">
                <a:solidFill>
                  <a:schemeClr val="bg2"/>
                </a:solidFill>
              </a:rPr>
              <a:t>knows</a:t>
            </a:r>
            <a:r>
              <a:rPr lang="fi-FI" dirty="0">
                <a:solidFill>
                  <a:schemeClr val="bg2"/>
                </a:solidFill>
              </a:rPr>
              <a:t> us </a:t>
            </a:r>
            <a:r>
              <a:rPr lang="fi-FI" dirty="0" err="1">
                <a:solidFill>
                  <a:schemeClr val="bg2"/>
                </a:solidFill>
              </a:rPr>
              <a:t>well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2. Hän ottaa usein minuun yhteyttä.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She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often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gets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touch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with</a:t>
            </a:r>
            <a:r>
              <a:rPr lang="fi-FI" dirty="0">
                <a:solidFill>
                  <a:schemeClr val="bg2"/>
                </a:solidFill>
              </a:rPr>
              <a:t> me.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3. Me olemme hyviä ystäviä ja pelaamme tennistä yhdessä.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good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friends</a:t>
            </a:r>
            <a:r>
              <a:rPr lang="fi-FI" dirty="0">
                <a:solidFill>
                  <a:schemeClr val="bg2"/>
                </a:solidFill>
              </a:rPr>
              <a:t> and play tennis </a:t>
            </a:r>
            <a:r>
              <a:rPr lang="fi-FI" dirty="0" err="1">
                <a:solidFill>
                  <a:schemeClr val="bg2"/>
                </a:solidFill>
              </a:rPr>
              <a:t>together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4"/>
                  </a:ext>
                </a:extLst>
              </a:rPr>
              <a:t>4</a:t>
            </a:r>
            <a:r>
              <a:rPr lang="fi-FI" dirty="0"/>
              <a:t>. Elsan koira noutaa palloja, mutta se ei välitä kepeistä.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Elsa's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dog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fetches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balls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but</a:t>
            </a:r>
            <a:r>
              <a:rPr lang="fi-FI" dirty="0">
                <a:solidFill>
                  <a:schemeClr val="bg2"/>
                </a:solidFill>
              </a:rPr>
              <a:t> it </a:t>
            </a:r>
            <a:r>
              <a:rPr lang="fi-FI" dirty="0" err="1">
                <a:solidFill>
                  <a:schemeClr val="bg2"/>
                </a:solidFill>
              </a:rPr>
              <a:t>doesn't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care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about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sticks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83" name="Google Shape;183;p13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13</a:t>
            </a:fld>
            <a:endParaRPr/>
          </a:p>
        </p:txBody>
      </p:sp>
      <p:sp>
        <p:nvSpPr>
          <p:cNvPr id="184" name="Google Shape;184;p13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90" name="Google Shape;190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5. Elsa ei tunne meitä hyvin.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>
                <a:solidFill>
                  <a:schemeClr val="bg2"/>
                </a:solidFill>
              </a:rPr>
              <a:t>Elsa </a:t>
            </a:r>
            <a:r>
              <a:rPr lang="fi-FI" dirty="0" err="1">
                <a:solidFill>
                  <a:schemeClr val="bg2"/>
                </a:solidFill>
              </a:rPr>
              <a:t>doesn’t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know</a:t>
            </a:r>
            <a:r>
              <a:rPr lang="fi-FI" dirty="0">
                <a:solidFill>
                  <a:schemeClr val="bg2"/>
                </a:solidFill>
              </a:rPr>
              <a:t> us </a:t>
            </a:r>
            <a:r>
              <a:rPr lang="fi-FI" dirty="0" err="1">
                <a:solidFill>
                  <a:schemeClr val="bg2"/>
                </a:solidFill>
              </a:rPr>
              <a:t>well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6. Hän ei ota meihin yhteyttä usein.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She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doesn’t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often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get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touch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with</a:t>
            </a:r>
            <a:r>
              <a:rPr lang="fi-FI" dirty="0">
                <a:solidFill>
                  <a:schemeClr val="bg2"/>
                </a:solidFill>
              </a:rPr>
              <a:t> us.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7. Me emme ole hyviä ystäviä emmekä pelaa tennistä yhdessä.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aren’t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good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friends</a:t>
            </a:r>
            <a:r>
              <a:rPr lang="fi-FI" dirty="0">
                <a:solidFill>
                  <a:schemeClr val="bg2"/>
                </a:solidFill>
              </a:rPr>
              <a:t> and 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don’t</a:t>
            </a:r>
            <a:r>
              <a:rPr lang="fi-FI" dirty="0">
                <a:solidFill>
                  <a:schemeClr val="bg2"/>
                </a:solidFill>
              </a:rPr>
              <a:t> play tennis </a:t>
            </a:r>
            <a:r>
              <a:rPr lang="fi-FI" dirty="0" err="1">
                <a:solidFill>
                  <a:schemeClr val="bg2"/>
                </a:solidFill>
              </a:rPr>
              <a:t>together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8. Me emme kaipaa Elsaa.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don’t</a:t>
            </a:r>
            <a:r>
              <a:rPr lang="fi-FI" dirty="0">
                <a:solidFill>
                  <a:schemeClr val="bg2"/>
                </a:solidFill>
              </a:rPr>
              <a:t> miss Elsa.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r>
              <a:rPr lang="fi-FI" sz="5550" dirty="0"/>
              <a:t>	</a:t>
            </a:r>
            <a:endParaRPr sz="5550"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sz="5550"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550"/>
              <a:buFont typeface="Calibri"/>
              <a:buNone/>
            </a:pPr>
            <a:endParaRPr sz="5550" dirty="0"/>
          </a:p>
        </p:txBody>
      </p:sp>
      <p:sp>
        <p:nvSpPr>
          <p:cNvPr id="191" name="Google Shape;191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14</a:t>
            </a:fld>
            <a:endParaRPr/>
          </a:p>
        </p:txBody>
      </p:sp>
      <p:sp>
        <p:nvSpPr>
          <p:cNvPr id="192" name="Google Shape;192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Practise.</a:t>
            </a:r>
            <a:endParaRPr/>
          </a:p>
        </p:txBody>
      </p:sp>
      <p:sp>
        <p:nvSpPr>
          <p:cNvPr id="198" name="Google Shape;198;p1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5"/>
                  </a:ext>
                </a:extLst>
              </a:rPr>
              <a:t>9</a:t>
            </a:r>
            <a:r>
              <a:rPr lang="fi-FI" dirty="0"/>
              <a:t>. Miksi Elsa tuntee teidät hyvin?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does</a:t>
            </a:r>
            <a:r>
              <a:rPr lang="fi-FI" dirty="0">
                <a:solidFill>
                  <a:schemeClr val="bg2"/>
                </a:solidFill>
              </a:rPr>
              <a:t> Elsa </a:t>
            </a:r>
            <a:r>
              <a:rPr lang="fi-FI" dirty="0" err="1">
                <a:solidFill>
                  <a:schemeClr val="bg2"/>
                </a:solidFill>
              </a:rPr>
              <a:t>know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well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fi-FI" dirty="0"/>
              <a:t>10. Eikö hän otakin teihin usein yhteyttä?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Doesn't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often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get</a:t>
            </a:r>
            <a:r>
              <a:rPr lang="fi-FI" dirty="0">
                <a:solidFill>
                  <a:schemeClr val="bg2"/>
                </a:solidFill>
              </a:rPr>
              <a:t> in </a:t>
            </a:r>
            <a:r>
              <a:rPr lang="fi-FI" dirty="0" err="1">
                <a:solidFill>
                  <a:schemeClr val="bg2"/>
                </a:solidFill>
              </a:rPr>
              <a:t>touch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with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fi-FI" dirty="0"/>
              <a:t>11. Miksi te olette hyviä ystäviä?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are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good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friends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fi-FI" dirty="0"/>
              <a:t>12. Kuka kaipaa sinua?</a:t>
            </a:r>
            <a:endParaRPr dirty="0"/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fi-FI" dirty="0"/>
              <a:t>		</a:t>
            </a:r>
            <a:r>
              <a:rPr lang="fi-FI" dirty="0" err="1">
                <a:solidFill>
                  <a:schemeClr val="bg2"/>
                </a:solidFill>
              </a:rPr>
              <a:t>Who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misses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you</a:t>
            </a:r>
            <a:r>
              <a:rPr lang="fi-FI" dirty="0">
                <a:solidFill>
                  <a:schemeClr val="bg2"/>
                </a:solidFill>
              </a:rPr>
              <a:t>?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endParaRPr sz="1500" dirty="0"/>
          </a:p>
        </p:txBody>
      </p:sp>
      <p:sp>
        <p:nvSpPr>
          <p:cNvPr id="199" name="Google Shape;199;p1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15</a:t>
            </a:fld>
            <a:endParaRPr/>
          </a:p>
        </p:txBody>
      </p:sp>
      <p:sp>
        <p:nvSpPr>
          <p:cNvPr id="200" name="Google Shape;200;p1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"/>
          <p:cNvSpPr txBox="1">
            <a:spLocks noGrp="1"/>
          </p:cNvSpPr>
          <p:nvPr>
            <p:ph type="title"/>
          </p:nvPr>
        </p:nvSpPr>
        <p:spPr>
          <a:xfrm>
            <a:off x="1460063" y="1115691"/>
            <a:ext cx="21463873" cy="1621063"/>
          </a:xfr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Preesens</a:t>
            </a:r>
          </a:p>
        </p:txBody>
      </p:sp>
      <p:sp>
        <p:nvSpPr>
          <p:cNvPr id="93" name="Google Shape;93;p2"/>
          <p:cNvSpPr txBox="1">
            <a:spLocks noGrp="1"/>
          </p:cNvSpPr>
          <p:nvPr>
            <p:ph type="body" idx="1"/>
          </p:nvPr>
        </p:nvSpPr>
        <p:spPr>
          <a:xfrm>
            <a:off x="1460063" y="3377913"/>
            <a:ext cx="6510670" cy="3796948"/>
          </a:xfr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rtl="0"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en-US" b="1" dirty="0" err="1">
                <a:solidFill>
                  <a:schemeClr val="bg2"/>
                </a:solidFill>
              </a:rPr>
              <a:t>Mistä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voit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päätellä</a:t>
            </a:r>
            <a:r>
              <a:rPr lang="en-US" b="1" dirty="0">
                <a:solidFill>
                  <a:schemeClr val="bg2"/>
                </a:solidFill>
              </a:rPr>
              <a:t>, </a:t>
            </a:r>
            <a:r>
              <a:rPr lang="en-US" b="1" dirty="0" err="1">
                <a:solidFill>
                  <a:schemeClr val="bg2"/>
                </a:solidFill>
              </a:rPr>
              <a:t>että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tämä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tarina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tapahtuu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nykyhetkessä</a:t>
            </a:r>
            <a:r>
              <a:rPr lang="en-US" b="1" dirty="0">
                <a:solidFill>
                  <a:schemeClr val="bg2"/>
                </a:solidFill>
              </a:rPr>
              <a:t>?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lang="en-US" dirty="0"/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lang="en-US" sz="4600" dirty="0"/>
          </a:p>
          <a:p>
            <a:pPr marL="0" lvl="0" indent="0" rtl="0">
              <a:spcBef>
                <a:spcPts val="2000"/>
              </a:spcBef>
              <a:spcAft>
                <a:spcPts val="0"/>
              </a:spcAft>
              <a:buNone/>
            </a:pPr>
            <a:endParaRPr lang="en-US" sz="4600" dirty="0"/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228C1ACB-F57E-4E6D-A07D-2DE824EC994B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8621095" y="3277044"/>
            <a:ext cx="14124605" cy="833729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		A police officer stops a man who is speeding down the highway. The man has his car full of swords. He explains to the officer that he is a sword swallower on his way to a show. The officer doesn’t believe him and asks him to prove it. The man starts to swallow one sword after another. The man is swallowing a sword when a couple drives by. They decide speeding isn’t a good idea in this city!</a:t>
            </a:r>
          </a:p>
          <a:p>
            <a:endParaRPr lang="fi-FI" dirty="0"/>
          </a:p>
        </p:txBody>
      </p:sp>
      <p:sp>
        <p:nvSpPr>
          <p:cNvPr id="94" name="Google Shape;94;p2"/>
          <p:cNvSpPr txBox="1">
            <a:spLocks noGrp="1"/>
          </p:cNvSpPr>
          <p:nvPr>
            <p:ph type="sldNum" idx="12"/>
          </p:nvPr>
        </p:nvSpPr>
        <p:spPr/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600"/>
              </a:spcAft>
              <a:buNone/>
            </a:pPr>
            <a:fld id="{00000000-1234-1234-1234-123412341234}" type="slidenum">
              <a:rPr lang="fi-FI" smtClean="0"/>
              <a:pPr marL="0" lvl="0" indent="0" rtl="0">
                <a:spcBef>
                  <a:spcPts val="0"/>
                </a:spcBef>
                <a:spcAft>
                  <a:spcPts val="600"/>
                </a:spcAft>
                <a:buNone/>
              </a:pPr>
              <a:t>2</a:t>
            </a:fld>
            <a:endParaRPr lang="fi-FI"/>
          </a:p>
        </p:txBody>
      </p:sp>
      <p:sp>
        <p:nvSpPr>
          <p:cNvPr id="95" name="Google Shape;95;p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/>
              <a:t>New Insights Module 1 Grammar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25A6C62F-DDE1-4E20-A7B4-81FD9750427E}"/>
              </a:ext>
            </a:extLst>
          </p:cNvPr>
          <p:cNvSpPr txBox="1"/>
          <p:nvPr/>
        </p:nvSpPr>
        <p:spPr>
          <a:xfrm>
            <a:off x="11355572" y="8527312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1460063" y="1079993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Preesens</a:t>
            </a:r>
            <a:endParaRPr dirty="0"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1375003" y="6543900"/>
            <a:ext cx="6595730" cy="3956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</a:pPr>
            <a:r>
              <a:rPr lang="fi-FI" dirty="0">
                <a:solidFill>
                  <a:schemeClr val="bg2"/>
                </a:solidFill>
              </a:rPr>
              <a:t>Tekstissä on preesensmuotoja.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750D96A2-A472-4AAC-86FF-674957BF608C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8633637" y="3266792"/>
            <a:ext cx="14128419" cy="833729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		A police officer </a:t>
            </a:r>
            <a:r>
              <a:rPr lang="en-US" b="1" dirty="0"/>
              <a:t>stops</a:t>
            </a:r>
            <a:r>
              <a:rPr lang="en-US" dirty="0"/>
              <a:t> a man who </a:t>
            </a:r>
            <a:r>
              <a:rPr lang="en-US" b="1" dirty="0"/>
              <a:t>is speeding</a:t>
            </a:r>
            <a:r>
              <a:rPr lang="en-US" dirty="0"/>
              <a:t> down the highway. The man</a:t>
            </a:r>
            <a:r>
              <a:rPr lang="en-US" b="1" dirty="0"/>
              <a:t> has </a:t>
            </a:r>
            <a:r>
              <a:rPr lang="en-US" dirty="0"/>
              <a:t>his car full of swords. He </a:t>
            </a:r>
            <a:r>
              <a:rPr lang="en-US" b="1" dirty="0"/>
              <a:t>explains</a:t>
            </a:r>
            <a:r>
              <a:rPr lang="en-US" dirty="0"/>
              <a:t> to the officer that he </a:t>
            </a:r>
            <a:r>
              <a:rPr lang="en-US" b="1" dirty="0"/>
              <a:t>is</a:t>
            </a:r>
            <a:r>
              <a:rPr lang="en-US" dirty="0"/>
              <a:t> a sword swallower on his way to a show. The officer </a:t>
            </a:r>
            <a:r>
              <a:rPr lang="en-US" b="1" dirty="0"/>
              <a:t>doesn’t believe</a:t>
            </a:r>
            <a:r>
              <a:rPr lang="en-US" dirty="0"/>
              <a:t> him and </a:t>
            </a:r>
            <a:r>
              <a:rPr lang="en-US" b="1" dirty="0"/>
              <a:t>asks </a:t>
            </a:r>
            <a:r>
              <a:rPr lang="en-US" dirty="0"/>
              <a:t>him to prove it. The man </a:t>
            </a:r>
            <a:r>
              <a:rPr lang="en-US" b="1" dirty="0"/>
              <a:t>starts</a:t>
            </a:r>
            <a:r>
              <a:rPr lang="en-US" dirty="0"/>
              <a:t> to swallow one sword after another. The man </a:t>
            </a:r>
            <a:r>
              <a:rPr lang="en-US" b="1" dirty="0"/>
              <a:t>is swallowing </a:t>
            </a:r>
            <a:r>
              <a:rPr lang="en-US" dirty="0"/>
              <a:t>a sword when a couple </a:t>
            </a:r>
            <a:r>
              <a:rPr lang="en-US" b="1" dirty="0"/>
              <a:t>drives </a:t>
            </a:r>
            <a:r>
              <a:rPr lang="en-US" dirty="0"/>
              <a:t>by. They </a:t>
            </a:r>
            <a:r>
              <a:rPr lang="en-US" b="1" dirty="0"/>
              <a:t>decide</a:t>
            </a:r>
            <a:r>
              <a:rPr lang="en-US" dirty="0"/>
              <a:t> speeding </a:t>
            </a:r>
            <a:r>
              <a:rPr lang="en-US" b="1" dirty="0"/>
              <a:t>isn’t</a:t>
            </a:r>
            <a:r>
              <a:rPr lang="en-US" dirty="0"/>
              <a:t> a good idea in this city!</a:t>
            </a:r>
          </a:p>
          <a:p>
            <a:endParaRPr lang="fi-FI" dirty="0"/>
          </a:p>
        </p:txBody>
      </p:sp>
      <p:sp>
        <p:nvSpPr>
          <p:cNvPr id="102" name="Google Shape;102;p3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3" name="Google Shape;103;p3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  <p:sp>
        <p:nvSpPr>
          <p:cNvPr id="8" name="Google Shape;93;p2">
            <a:extLst>
              <a:ext uri="{FF2B5EF4-FFF2-40B4-BE49-F238E27FC236}">
                <a16:creationId xmlns:a16="http://schemas.microsoft.com/office/drawing/2014/main" id="{EF52CDEA-3619-40A9-AA18-903D49EEFE67}"/>
              </a:ext>
            </a:extLst>
          </p:cNvPr>
          <p:cNvSpPr txBox="1">
            <a:spLocks/>
          </p:cNvSpPr>
          <p:nvPr/>
        </p:nvSpPr>
        <p:spPr>
          <a:xfrm>
            <a:off x="1460063" y="3377913"/>
            <a:ext cx="6510670" cy="37969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715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Char char="•"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indent="0"/>
            <a:r>
              <a:rPr lang="en-US" b="1" dirty="0" err="1">
                <a:solidFill>
                  <a:schemeClr val="bg2"/>
                </a:solidFill>
              </a:rPr>
              <a:t>Mistä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voit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päätellä</a:t>
            </a:r>
            <a:r>
              <a:rPr lang="en-US" b="1" dirty="0">
                <a:solidFill>
                  <a:schemeClr val="bg2"/>
                </a:solidFill>
              </a:rPr>
              <a:t>, </a:t>
            </a:r>
            <a:r>
              <a:rPr lang="en-US" b="1" dirty="0" err="1">
                <a:solidFill>
                  <a:schemeClr val="bg2"/>
                </a:solidFill>
              </a:rPr>
              <a:t>että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tämä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tarina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tapahtuu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nykyhetkessä</a:t>
            </a:r>
            <a:r>
              <a:rPr lang="en-US" b="1" dirty="0">
                <a:solidFill>
                  <a:schemeClr val="bg2"/>
                </a:solidFill>
              </a:rPr>
              <a:t>?</a:t>
            </a:r>
          </a:p>
          <a:p>
            <a:pPr marL="0" indent="0">
              <a:spcBef>
                <a:spcPts val="0"/>
              </a:spcBef>
            </a:pPr>
            <a:endParaRPr lang="en-US" dirty="0"/>
          </a:p>
          <a:p>
            <a:pPr marL="0" indent="0">
              <a:spcBef>
                <a:spcPts val="0"/>
              </a:spcBef>
            </a:pPr>
            <a:endParaRPr lang="en-US" sz="4600" b="1" dirty="0"/>
          </a:p>
          <a:p>
            <a:pPr marL="0" indent="0"/>
            <a:endParaRPr lang="en-US" sz="46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Preesens</a:t>
            </a:r>
            <a:endParaRPr dirty="0"/>
          </a:p>
        </p:txBody>
      </p:sp>
      <p:sp>
        <p:nvSpPr>
          <p:cNvPr id="109" name="Google Shape;109;p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always</a:t>
            </a:r>
            <a:r>
              <a:rPr lang="fi-FI" dirty="0"/>
              <a:t> </a:t>
            </a:r>
            <a:r>
              <a:rPr lang="fi-FI" b="1" dirty="0" err="1"/>
              <a:t>send</a:t>
            </a:r>
            <a:r>
              <a:rPr lang="fi-FI" dirty="0"/>
              <a:t> </a:t>
            </a:r>
            <a:r>
              <a:rPr lang="fi-FI" dirty="0" err="1"/>
              <a:t>memes</a:t>
            </a:r>
            <a:r>
              <a:rPr lang="fi-FI" dirty="0"/>
              <a:t> to </a:t>
            </a:r>
            <a:r>
              <a:rPr lang="fi-FI" dirty="0" err="1"/>
              <a:t>each</a:t>
            </a:r>
            <a:r>
              <a:rPr lang="fi-FI" dirty="0"/>
              <a:t> </a:t>
            </a:r>
            <a:r>
              <a:rPr lang="fi-FI" dirty="0" err="1"/>
              <a:t>other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Kevin</a:t>
            </a:r>
            <a:r>
              <a:rPr lang="fi-FI" b="1" dirty="0"/>
              <a:t> </a:t>
            </a:r>
            <a:r>
              <a:rPr lang="fi-FI" b="1" dirty="0" err="1"/>
              <a:t>lives</a:t>
            </a:r>
            <a:r>
              <a:rPr lang="fi-FI" b="1" dirty="0"/>
              <a:t> </a:t>
            </a:r>
            <a:r>
              <a:rPr lang="fi-FI" dirty="0"/>
              <a:t>in Los Angeles.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sun</a:t>
            </a:r>
            <a:r>
              <a:rPr lang="fi-FI" dirty="0"/>
              <a:t> </a:t>
            </a:r>
            <a:r>
              <a:rPr lang="fi-FI" b="1" dirty="0" err="1"/>
              <a:t>rises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east.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b="1" dirty="0" err="1"/>
              <a:t>speak</a:t>
            </a:r>
            <a:r>
              <a:rPr lang="fi-FI" dirty="0"/>
              <a:t> </a:t>
            </a:r>
            <a:r>
              <a:rPr lang="fi-FI" dirty="0" err="1"/>
              <a:t>fluent</a:t>
            </a:r>
            <a:r>
              <a:rPr lang="fi-FI" dirty="0"/>
              <a:t> Russian.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Englannin kielessä on kaksi preesensmuotoa: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6000"/>
            </a:pPr>
            <a:r>
              <a:rPr lang="fi-FI" dirty="0">
                <a:solidFill>
                  <a:schemeClr val="bg2"/>
                </a:solidFill>
              </a:rPr>
              <a:t>	</a:t>
            </a:r>
            <a:r>
              <a:rPr lang="fi-FI" b="1" dirty="0">
                <a:solidFill>
                  <a:schemeClr val="bg2"/>
                </a:solidFill>
              </a:rPr>
              <a:t>yleispreesens</a:t>
            </a:r>
            <a:r>
              <a:rPr lang="fi-FI" dirty="0">
                <a:solidFill>
                  <a:schemeClr val="bg2"/>
                </a:solidFill>
              </a:rPr>
              <a:t> ja </a:t>
            </a:r>
            <a:r>
              <a:rPr lang="fi-FI" b="1" dirty="0">
                <a:solidFill>
                  <a:schemeClr val="bg2"/>
                </a:solidFill>
              </a:rPr>
              <a:t>kestopreesens</a:t>
            </a:r>
            <a:r>
              <a:rPr lang="fi-FI" dirty="0">
                <a:solidFill>
                  <a:schemeClr val="bg2"/>
                </a:solidFill>
              </a:rPr>
              <a:t>. </a:t>
            </a: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Yleispreesens kuvaa tapaa tai pysyvää tilannetta.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0" name="Google Shape;110;p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11" name="Google Shape;111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Preesens</a:t>
            </a:r>
            <a:endParaRPr/>
          </a:p>
        </p:txBody>
      </p:sp>
      <p:sp>
        <p:nvSpPr>
          <p:cNvPr id="117" name="Google Shape;117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Mark and Lucy </a:t>
            </a:r>
            <a:r>
              <a:rPr lang="fi-FI" b="1" dirty="0" err="1"/>
              <a:t>are</a:t>
            </a:r>
            <a:r>
              <a:rPr lang="fi-FI" b="1" dirty="0"/>
              <a:t> </a:t>
            </a:r>
            <a:r>
              <a:rPr lang="fi-FI" b="1" dirty="0" err="1"/>
              <a:t>sending</a:t>
            </a:r>
            <a:r>
              <a:rPr lang="fi-FI" b="1" dirty="0"/>
              <a:t> </a:t>
            </a:r>
            <a:r>
              <a:rPr lang="fi-FI" dirty="0" err="1"/>
              <a:t>memes</a:t>
            </a:r>
            <a:r>
              <a:rPr lang="fi-FI" dirty="0"/>
              <a:t> to </a:t>
            </a:r>
            <a:r>
              <a:rPr lang="fi-FI" dirty="0" err="1"/>
              <a:t>each</a:t>
            </a:r>
            <a:r>
              <a:rPr lang="fi-FI" dirty="0"/>
              <a:t> </a:t>
            </a:r>
            <a:r>
              <a:rPr lang="fi-FI" dirty="0" err="1"/>
              <a:t>other</a:t>
            </a:r>
            <a:r>
              <a:rPr lang="fi-FI" dirty="0"/>
              <a:t> </a:t>
            </a:r>
            <a:r>
              <a:rPr lang="fi-FI" dirty="0" err="1"/>
              <a:t>right</a:t>
            </a:r>
            <a:r>
              <a:rPr lang="fi-FI" dirty="0"/>
              <a:t> </a:t>
            </a:r>
            <a:r>
              <a:rPr lang="fi-FI" dirty="0" err="1"/>
              <a:t>now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During</a:t>
            </a:r>
            <a:r>
              <a:rPr lang="fi-FI" dirty="0"/>
              <a:t> 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trip</a:t>
            </a:r>
            <a:r>
              <a:rPr lang="fi-FI" dirty="0"/>
              <a:t>,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dirty="0" err="1"/>
              <a:t>are</a:t>
            </a:r>
            <a:r>
              <a:rPr lang="fi-FI" b="1" dirty="0"/>
              <a:t> </a:t>
            </a:r>
            <a:r>
              <a:rPr lang="fi-FI" b="1" dirty="0" err="1"/>
              <a:t>staying</a:t>
            </a:r>
            <a:r>
              <a:rPr lang="fi-FI" b="1" dirty="0"/>
              <a:t> </a:t>
            </a:r>
            <a:r>
              <a:rPr lang="fi-FI" dirty="0"/>
              <a:t>at a </a:t>
            </a:r>
            <a:r>
              <a:rPr lang="fi-FI" dirty="0" err="1"/>
              <a:t>new</a:t>
            </a:r>
            <a:r>
              <a:rPr lang="fi-FI" dirty="0"/>
              <a:t> hotel </a:t>
            </a:r>
            <a:r>
              <a:rPr lang="fi-FI" dirty="0" err="1"/>
              <a:t>downtown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sun</a:t>
            </a:r>
            <a:r>
              <a:rPr lang="fi-FI" dirty="0"/>
              <a:t> </a:t>
            </a:r>
            <a:r>
              <a:rPr lang="fi-FI" b="1" dirty="0"/>
              <a:t>is </a:t>
            </a:r>
            <a:r>
              <a:rPr lang="fi-FI" b="1" dirty="0" err="1"/>
              <a:t>rising</a:t>
            </a:r>
            <a:r>
              <a:rPr lang="fi-FI" b="1" dirty="0"/>
              <a:t> </a:t>
            </a:r>
            <a:r>
              <a:rPr lang="fi-FI" dirty="0"/>
              <a:t>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horizon</a:t>
            </a:r>
            <a:r>
              <a:rPr lang="fi-FI" dirty="0"/>
              <a:t> as I </a:t>
            </a:r>
            <a:r>
              <a:rPr lang="fi-FI" b="1" dirty="0"/>
              <a:t>am </a:t>
            </a:r>
            <a:r>
              <a:rPr lang="fi-FI" b="1" dirty="0" err="1"/>
              <a:t>coming</a:t>
            </a:r>
            <a:r>
              <a:rPr lang="fi-FI" b="1" dirty="0"/>
              <a:t> </a:t>
            </a:r>
            <a:r>
              <a:rPr lang="fi-FI" dirty="0"/>
              <a:t>home </a:t>
            </a:r>
            <a:r>
              <a:rPr lang="fi-FI" dirty="0" err="1"/>
              <a:t>from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party.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Sue</a:t>
            </a:r>
            <a:r>
              <a:rPr lang="fi-FI" dirty="0"/>
              <a:t> </a:t>
            </a:r>
            <a:r>
              <a:rPr lang="fi-FI" b="1" dirty="0"/>
              <a:t>is </a:t>
            </a:r>
            <a:r>
              <a:rPr lang="fi-FI" b="1" dirty="0" err="1"/>
              <a:t>speaking</a:t>
            </a:r>
            <a:r>
              <a:rPr lang="fi-FI" b="1" dirty="0"/>
              <a:t> </a:t>
            </a:r>
            <a:r>
              <a:rPr lang="fi-FI" dirty="0"/>
              <a:t>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university</a:t>
            </a:r>
            <a:r>
              <a:rPr lang="fi-FI" dirty="0"/>
              <a:t>.</a:t>
            </a: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857250" lvl="0" indent="-857250" algn="l" rtl="0">
              <a:spcBef>
                <a:spcPts val="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K</a:t>
            </a:r>
            <a:r>
              <a:rPr lang="fi-FI" dirty="0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esto</a:t>
            </a:r>
            <a:r>
              <a:rPr lang="fi-FI" dirty="0">
                <a:solidFill>
                  <a:schemeClr val="bg2"/>
                </a:solidFill>
              </a:rPr>
              <a:t>preesens kuvaa tapahtumaa, joka on käynnissä parhaillaan ja voi myös olla väliaikainen.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18" name="Google Shape;118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19" name="Google Shape;119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Yleispreesens</a:t>
            </a:r>
            <a:r>
              <a:rPr lang="fi-FI" dirty="0"/>
              <a:t> </a:t>
            </a:r>
            <a:r>
              <a:rPr lang="fi-FI" sz="8800" dirty="0"/>
              <a:t>–</a:t>
            </a:r>
            <a:r>
              <a:rPr lang="fi-FI" dirty="0"/>
              <a:t> K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äyttö</a:t>
            </a:r>
            <a:endParaRPr dirty="0"/>
          </a:p>
        </p:txBody>
      </p:sp>
      <p:sp>
        <p:nvSpPr>
          <p:cNvPr id="125" name="Google Shape;125;p6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21031199" cy="8698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1. </a:t>
            </a:r>
            <a:r>
              <a:rPr lang="fi-FI" dirty="0" err="1"/>
              <a:t>Water</a:t>
            </a:r>
            <a:r>
              <a:rPr lang="fi-FI" dirty="0"/>
              <a:t> </a:t>
            </a:r>
            <a:r>
              <a:rPr lang="fi-FI" b="1" dirty="0" err="1"/>
              <a:t>boils</a:t>
            </a:r>
            <a:r>
              <a:rPr lang="fi-FI" dirty="0"/>
              <a:t> at 100 </a:t>
            </a:r>
            <a:r>
              <a:rPr lang="fi-FI" dirty="0" err="1"/>
              <a:t>degrees</a:t>
            </a:r>
            <a:r>
              <a:rPr lang="fi-FI" dirty="0"/>
              <a:t> </a:t>
            </a:r>
            <a:r>
              <a:rPr lang="fi-FI" dirty="0" err="1"/>
              <a:t>Cel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c</a:t>
            </a:r>
            <a:r>
              <a:rPr lang="fi-FI" dirty="0" err="1"/>
              <a:t>ius</a:t>
            </a:r>
            <a:r>
              <a:rPr lang="fi-FI" dirty="0"/>
              <a:t>.</a:t>
            </a:r>
            <a:endParaRPr dirty="0"/>
          </a:p>
          <a:p>
            <a:pPr marL="0" lvl="0" indent="457200" algn="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b="1" dirty="0">
                <a:solidFill>
                  <a:schemeClr val="bg2"/>
                </a:solidFill>
              </a:rPr>
              <a:t>yleiset totuudet ja tosiasiat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2.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dirty="0" err="1"/>
              <a:t>come</a:t>
            </a:r>
            <a:r>
              <a:rPr lang="fi-FI" dirty="0"/>
              <a:t> </a:t>
            </a:r>
            <a:r>
              <a:rPr lang="fi-FI" dirty="0" err="1"/>
              <a:t>from</a:t>
            </a:r>
            <a:r>
              <a:rPr lang="fi-FI" dirty="0"/>
              <a:t> Finland.</a:t>
            </a:r>
            <a:endParaRPr dirty="0"/>
          </a:p>
          <a:p>
            <a:pPr marL="0" lvl="0" indent="457200" algn="r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b="1" dirty="0">
                <a:solidFill>
                  <a:schemeClr val="bg2"/>
                </a:solidFill>
              </a:rPr>
              <a:t>pysyvät olotilat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3. I </a:t>
            </a:r>
            <a:r>
              <a:rPr lang="fi-FI" b="1" dirty="0"/>
              <a:t>go</a:t>
            </a:r>
            <a:r>
              <a:rPr lang="fi-FI" dirty="0"/>
              <a:t> to </a:t>
            </a:r>
            <a:r>
              <a:rPr lang="fi-FI" dirty="0" err="1"/>
              <a:t>swimming</a:t>
            </a:r>
            <a:r>
              <a:rPr lang="fi-FI" dirty="0"/>
              <a:t> </a:t>
            </a:r>
            <a:r>
              <a:rPr lang="fi-FI" dirty="0" err="1"/>
              <a:t>practice</a:t>
            </a:r>
            <a:r>
              <a:rPr lang="fi-FI" dirty="0"/>
              <a:t> on </a:t>
            </a:r>
            <a:r>
              <a:rPr lang="fi-FI" dirty="0" err="1"/>
              <a:t>Wednesdays</a:t>
            </a:r>
            <a:r>
              <a:rPr lang="fi-FI" b="1" dirty="0"/>
              <a:t>.</a:t>
            </a:r>
            <a:endParaRPr dirty="0"/>
          </a:p>
          <a:p>
            <a:pPr marL="0" lvl="0" indent="457200" algn="r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b="1" dirty="0">
                <a:solidFill>
                  <a:schemeClr val="bg2"/>
                </a:solidFill>
              </a:rPr>
              <a:t>tavat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/>
              <a:t>4. 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train</a:t>
            </a:r>
            <a:r>
              <a:rPr lang="fi-FI" dirty="0"/>
              <a:t> for Oulu</a:t>
            </a:r>
            <a:r>
              <a:rPr lang="fi-FI" b="1" dirty="0"/>
              <a:t> </a:t>
            </a:r>
            <a:r>
              <a:rPr lang="fi-FI" b="1" dirty="0" err="1"/>
              <a:t>leaves</a:t>
            </a:r>
            <a:r>
              <a:rPr lang="fi-FI" b="1" dirty="0"/>
              <a:t> </a:t>
            </a:r>
            <a:r>
              <a:rPr lang="fi-FI" dirty="0"/>
              <a:t>at 6 </a:t>
            </a:r>
            <a:r>
              <a:rPr lang="fi-FI" dirty="0" err="1"/>
              <a:t>p.m</a:t>
            </a:r>
            <a:r>
              <a:rPr lang="fi-FI" dirty="0"/>
              <a:t>.</a:t>
            </a:r>
            <a:endParaRPr dirty="0"/>
          </a:p>
          <a:p>
            <a:pPr marL="0" lvl="0" indent="457200" algn="r" rtl="0">
              <a:lnSpc>
                <a:spcPct val="11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solidFill>
                  <a:schemeClr val="bg2"/>
                </a:solidFill>
              </a:rPr>
              <a:t>		</a:t>
            </a:r>
            <a:r>
              <a:rPr lang="fi-FI" b="1" dirty="0">
                <a:solidFill>
                  <a:schemeClr val="bg2"/>
                </a:solidFill>
              </a:rPr>
              <a:t>aikataulut</a:t>
            </a:r>
            <a:endParaRPr b="1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26" name="Google Shape;126;p6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7" name="Google Shape;127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Yleispreesens </a:t>
            </a:r>
            <a:r>
              <a:rPr lang="fi-FI" sz="8800" dirty="0"/>
              <a:t>–</a:t>
            </a:r>
            <a:r>
              <a:rPr lang="fi-FI" dirty="0"/>
              <a:t> Muodostus</a:t>
            </a:r>
            <a:endParaRPr dirty="0"/>
          </a:p>
        </p:txBody>
      </p:sp>
      <p:sp>
        <p:nvSpPr>
          <p:cNvPr id="133" name="Google Shape;133;p7"/>
          <p:cNvSpPr txBox="1">
            <a:spLocks noGrp="1"/>
          </p:cNvSpPr>
          <p:nvPr>
            <p:ph type="body" idx="1"/>
          </p:nvPr>
        </p:nvSpPr>
        <p:spPr>
          <a:xfrm>
            <a:off x="1676400" y="3729600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5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I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kiosk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625"/>
              <a:buFont typeface="Calibri"/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kiosk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625"/>
              <a:buFont typeface="Calibri"/>
              <a:buNone/>
            </a:pPr>
            <a:r>
              <a:rPr lang="fi-FI" dirty="0"/>
              <a:t>He/</a:t>
            </a:r>
            <a:r>
              <a:rPr lang="fi-FI" dirty="0" err="1"/>
              <a:t>she</a:t>
            </a:r>
            <a:r>
              <a:rPr lang="fi-FI" dirty="0"/>
              <a:t>/it </a:t>
            </a:r>
            <a:r>
              <a:rPr lang="fi-FI" b="1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works</a:t>
            </a:r>
            <a:r>
              <a:rPr lang="fi-FI" b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 </a:t>
            </a:r>
            <a:r>
              <a:rPr lang="fi-FI" dirty="0"/>
              <a:t>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kiosk</a:t>
            </a:r>
            <a:r>
              <a:rPr lang="fi-FI" b="1" dirty="0"/>
              <a:t>.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625"/>
              <a:buFont typeface="Calibri"/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kiosk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625"/>
              <a:buFont typeface="Calibri"/>
              <a:buNone/>
            </a:pP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kiosk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625"/>
              <a:buFont typeface="Calibri"/>
              <a:buNone/>
            </a:pPr>
            <a:r>
              <a:rPr lang="fi-FI" dirty="0" err="1"/>
              <a:t>They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kiosk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625"/>
              <a:buFont typeface="Calibri"/>
              <a:buNone/>
            </a:pPr>
            <a:endParaRPr dirty="0">
              <a:solidFill>
                <a:schemeClr val="dk1"/>
              </a:solidFill>
            </a:endParaRPr>
          </a:p>
        </p:txBody>
      </p:sp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2A1043DC-BED3-4745-BC5B-8EC808FFCA4D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13041151" y="3729600"/>
            <a:ext cx="8310089" cy="8337296"/>
          </a:xfrm>
        </p:spPr>
        <p:txBody>
          <a:bodyPr/>
          <a:lstStyle/>
          <a:p>
            <a:pPr marL="857250" lvl="0" indent="-8572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Yleispreesens on sama kuin verbin perusmuoto.</a:t>
            </a:r>
          </a:p>
          <a:p>
            <a:pPr marL="857250" lvl="0" indent="-8572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Yksikön kolmannessa persoonassa (he/</a:t>
            </a:r>
            <a:r>
              <a:rPr lang="fi-FI" dirty="0" err="1">
                <a:solidFill>
                  <a:schemeClr val="bg2"/>
                </a:solidFill>
              </a:rPr>
              <a:t>she</a:t>
            </a:r>
            <a:r>
              <a:rPr lang="fi-FI" dirty="0">
                <a:solidFill>
                  <a:schemeClr val="bg2"/>
                </a:solidFill>
              </a:rPr>
              <a:t>/it) verbiin lisätään pääte</a:t>
            </a:r>
            <a:r>
              <a:rPr lang="fi-FI" b="1" dirty="0">
                <a:solidFill>
                  <a:schemeClr val="bg2"/>
                </a:solidFill>
              </a:rPr>
              <a:t> -s / -es</a:t>
            </a:r>
            <a:r>
              <a:rPr lang="fi-FI" dirty="0">
                <a:solidFill>
                  <a:schemeClr val="bg2"/>
                </a:solidFill>
              </a:rPr>
              <a:t>.</a:t>
            </a:r>
          </a:p>
          <a:p>
            <a:endParaRPr lang="fi-FI" dirty="0"/>
          </a:p>
        </p:txBody>
      </p:sp>
      <p:sp>
        <p:nvSpPr>
          <p:cNvPr id="134" name="Google Shape;134;p7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 dirty="0"/>
          </a:p>
        </p:txBody>
      </p:sp>
      <p:sp>
        <p:nvSpPr>
          <p:cNvPr id="135" name="Google Shape;135;p7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Yleispreesens </a:t>
            </a:r>
            <a:r>
              <a:rPr lang="fi-FI" sz="8800" dirty="0"/>
              <a:t>–</a:t>
            </a:r>
            <a:r>
              <a:rPr lang="fi-FI" dirty="0"/>
              <a:t> Kieltomuoto</a:t>
            </a:r>
            <a:endParaRPr dirty="0"/>
          </a:p>
        </p:txBody>
      </p:sp>
      <p:sp>
        <p:nvSpPr>
          <p:cNvPr id="141" name="Google Shape;141;p8"/>
          <p:cNvSpPr txBox="1">
            <a:spLocks noGrp="1"/>
          </p:cNvSpPr>
          <p:nvPr>
            <p:ph type="body" idx="1"/>
          </p:nvPr>
        </p:nvSpPr>
        <p:spPr>
          <a:xfrm>
            <a:off x="1677600" y="3729600"/>
            <a:ext cx="21031199" cy="9090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2" anchor="t" anchorCtr="0">
            <a:no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I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don’t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 /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do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not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work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.</a:t>
            </a:r>
            <a:endParaRPr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</a:ext>
              </a:extLst>
            </a:endParaRPr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You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don’t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 /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do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not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work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0"/>
                  </a:ext>
                </a:extLst>
              </a:rPr>
              <a:t>.</a:t>
            </a:r>
            <a:endParaRPr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</a:ext>
              </a:extLst>
            </a:endParaRPr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He/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she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2"/>
                  </a:ext>
                </a:extLst>
              </a:rPr>
              <a:t>/it </a:t>
            </a:r>
            <a:r>
              <a:rPr lang="fi-FI" b="1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doesn’t</a:t>
            </a:r>
            <a:r>
              <a:rPr lang="fi-FI" b="1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 / </a:t>
            </a:r>
            <a:r>
              <a:rPr lang="fi-FI" b="1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3"/>
                  </a:ext>
                </a:extLst>
              </a:rPr>
              <a:t>does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not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work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4"/>
                  </a:ext>
                </a:extLst>
              </a:rPr>
              <a:t>.</a:t>
            </a:r>
            <a:endParaRPr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5"/>
                </a:ext>
              </a:extLst>
            </a:endParaRPr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We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don’t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/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do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not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work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6"/>
                  </a:ext>
                </a:extLst>
              </a:rPr>
              <a:t>.</a:t>
            </a:r>
            <a:endParaRPr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7"/>
                </a:ext>
              </a:extLst>
            </a:endParaRPr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You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don’t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 /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do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not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work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8"/>
                  </a:ext>
                </a:extLst>
              </a:rPr>
              <a:t>.</a:t>
            </a:r>
            <a:endParaRPr dirty="0">
              <a:extLst>
                <a:ext uri="http://customooxmlschemas.google.com/">
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9"/>
                </a:ext>
              </a:extLst>
            </a:endParaRPr>
          </a:p>
          <a:p>
            <a:pPr marL="0" lvl="0" indent="0" algn="l" rtl="0">
              <a:lnSpc>
                <a:spcPct val="12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They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don’t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 /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do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not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 </a:t>
            </a:r>
            <a:r>
              <a:rPr lang="fi-FI" dirty="0" err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work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0"/>
                  </a:ext>
                </a:extLst>
              </a:rPr>
              <a:t>.</a:t>
            </a:r>
            <a:endParaRPr dirty="0"/>
          </a:p>
          <a:p>
            <a:pPr marL="857250" lvl="0" indent="-8572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Yleispreesensin kieltomuotoon lisätään apuverbi </a:t>
            </a:r>
            <a:r>
              <a:rPr lang="fi-FI" b="1" dirty="0" err="1">
                <a:solidFill>
                  <a:schemeClr val="bg2"/>
                </a:solidFill>
              </a:rPr>
              <a:t>don’t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Yksikön kolmannessa persoonassa apuverbinä on </a:t>
            </a:r>
            <a:r>
              <a:rPr lang="fi-FI" b="1" dirty="0" err="1">
                <a:solidFill>
                  <a:schemeClr val="bg2"/>
                </a:solidFill>
              </a:rPr>
              <a:t>doesn’t</a:t>
            </a:r>
            <a:r>
              <a:rPr lang="fi-FI" dirty="0">
                <a:solidFill>
                  <a:schemeClr val="bg2"/>
                </a:solidFill>
              </a:rPr>
              <a:t>. </a:t>
            </a:r>
            <a:endParaRPr dirty="0">
              <a:solidFill>
                <a:schemeClr val="bg2"/>
              </a:solidFill>
            </a:endParaRPr>
          </a:p>
          <a:p>
            <a:pPr marL="857250" lvl="0" indent="-85725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Pääverbi on perusmuodossa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42" name="Google Shape;14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43" name="Google Shape;14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9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Yleispreesens </a:t>
            </a:r>
            <a:r>
              <a:rPr lang="fi-FI" sz="8800" dirty="0"/>
              <a:t>–</a:t>
            </a:r>
            <a:r>
              <a:rPr lang="fi-FI" dirty="0"/>
              <a:t> Kieltomuoto</a:t>
            </a:r>
            <a:endParaRPr dirty="0"/>
          </a:p>
        </p:txBody>
      </p:sp>
      <p:sp>
        <p:nvSpPr>
          <p:cNvPr id="149" name="Google Shape;149;p9"/>
          <p:cNvSpPr txBox="1">
            <a:spLocks noGrp="1"/>
          </p:cNvSpPr>
          <p:nvPr>
            <p:ph type="body" idx="1"/>
          </p:nvPr>
        </p:nvSpPr>
        <p:spPr>
          <a:xfrm>
            <a:off x="1676399" y="3729600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never</a:t>
            </a:r>
            <a:r>
              <a:rPr lang="fi-FI" dirty="0"/>
              <a:t> </a:t>
            </a:r>
            <a:r>
              <a:rPr lang="fi-FI" dirty="0" err="1"/>
              <a:t>work</a:t>
            </a:r>
            <a:r>
              <a:rPr lang="fi-FI" dirty="0"/>
              <a:t> on </a:t>
            </a:r>
            <a:r>
              <a:rPr lang="fi-FI" dirty="0" err="1"/>
              <a:t>Sundays</a:t>
            </a:r>
            <a:r>
              <a:rPr lang="fi-FI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fi-FI" dirty="0" err="1"/>
              <a:t>Nobody</a:t>
            </a:r>
            <a:r>
              <a:rPr lang="fi-FI" dirty="0"/>
              <a:t> </a:t>
            </a:r>
            <a:r>
              <a:rPr lang="fi-FI" dirty="0" err="1"/>
              <a:t>here</a:t>
            </a:r>
            <a:r>
              <a:rPr lang="fi-FI" dirty="0"/>
              <a:t> </a:t>
            </a:r>
            <a:r>
              <a:rPr lang="fi-FI" dirty="0" err="1"/>
              <a:t>works</a:t>
            </a:r>
            <a:r>
              <a:rPr lang="fi-FI" dirty="0"/>
              <a:t>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kiosk</a:t>
            </a:r>
            <a:r>
              <a:rPr lang="fi-FI" dirty="0"/>
              <a:t> </a:t>
            </a:r>
            <a:r>
              <a:rPr lang="fi-FI" dirty="0" err="1"/>
              <a:t>any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.</a:t>
            </a: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  <a:p>
            <a:pPr marL="857250" lvl="0" indent="-85725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bg2"/>
                </a:solidFill>
              </a:rPr>
              <a:t>Lauseessa </a:t>
            </a:r>
            <a:r>
              <a:rPr lang="fi-FI" b="1" dirty="0">
                <a:solidFill>
                  <a:schemeClr val="bg2"/>
                </a:solidFill>
              </a:rPr>
              <a:t>on vain yksi kieltosana</a:t>
            </a:r>
            <a:r>
              <a:rPr lang="fi-FI" dirty="0">
                <a:solidFill>
                  <a:schemeClr val="bg2"/>
                </a:solidFill>
              </a:rPr>
              <a:t>.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endParaRPr dirty="0"/>
          </a:p>
        </p:txBody>
      </p:sp>
      <p:sp>
        <p:nvSpPr>
          <p:cNvPr id="150" name="Google Shape;150;p9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151" name="Google Shape;1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New Insights Module 1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72846E567175C44E9B308FF43FDA30FE" ma:contentTypeVersion="11" ma:contentTypeDescription="Luo uusi asiakirja." ma:contentTypeScope="" ma:versionID="7bbbf15b716562dc6acd3365848ff217">
  <xsd:schema xmlns:xsd="http://www.w3.org/2001/XMLSchema" xmlns:xs="http://www.w3.org/2001/XMLSchema" xmlns:p="http://schemas.microsoft.com/office/2006/metadata/properties" xmlns:ns2="8699c720-f1e3-4ea1-8df0-5d269de6d616" xmlns:ns3="3f577760-0cbf-4b0d-965b-16b5b53896a1" targetNamespace="http://schemas.microsoft.com/office/2006/metadata/properties" ma:root="true" ma:fieldsID="83bd472d8dbda01abe8220a174226cb2" ns2:_="" ns3:_="">
    <xsd:import namespace="8699c720-f1e3-4ea1-8df0-5d269de6d616"/>
    <xsd:import namespace="3f577760-0cbf-4b0d-965b-16b5b53896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99c720-f1e3-4ea1-8df0-5d269de6d6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577760-0cbf-4b0d-965b-16b5b53896a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EBCA075-A923-4139-8D36-16ADF758CF6B}"/>
</file>

<file path=customXml/itemProps2.xml><?xml version="1.0" encoding="utf-8"?>
<ds:datastoreItem xmlns:ds="http://schemas.openxmlformats.org/officeDocument/2006/customXml" ds:itemID="{E3968755-DC62-4A67-9519-595E6DD2A492}"/>
</file>

<file path=customXml/itemProps3.xml><?xml version="1.0" encoding="utf-8"?>
<ds:datastoreItem xmlns:ds="http://schemas.openxmlformats.org/officeDocument/2006/customXml" ds:itemID="{FB226C98-F2CF-486D-A50A-C25693AB805B}"/>
</file>

<file path=docProps/app.xml><?xml version="1.0" encoding="utf-8"?>
<Properties xmlns="http://schemas.openxmlformats.org/officeDocument/2006/extended-properties" xmlns:vt="http://schemas.openxmlformats.org/officeDocument/2006/docPropsVTypes">
  <TotalTime>1333</TotalTime>
  <Words>1063</Words>
  <Application>Microsoft Office PowerPoint</Application>
  <PresentationFormat>Mukautettu</PresentationFormat>
  <Paragraphs>156</Paragraphs>
  <Slides>15</Slides>
  <Notes>15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Office-teema</vt:lpstr>
      <vt:lpstr>Yleispreesens</vt:lpstr>
      <vt:lpstr>Preesens</vt:lpstr>
      <vt:lpstr>Preesens</vt:lpstr>
      <vt:lpstr>Preesens</vt:lpstr>
      <vt:lpstr>Preesens</vt:lpstr>
      <vt:lpstr>Yleispreesens – Käyttö</vt:lpstr>
      <vt:lpstr>Yleispreesens – Muodostus</vt:lpstr>
      <vt:lpstr>Yleispreesens – Kieltomuoto</vt:lpstr>
      <vt:lpstr>Yleispreesens – Kieltomuoto</vt:lpstr>
      <vt:lpstr>Yleispreesens – Kysymyslause </vt:lpstr>
      <vt:lpstr>Mitä oikeinkirjoitusmuutoksia huomaat  s-päätteissä?</vt:lpstr>
      <vt:lpstr>Yleispreesens –  s-päätteen oikeinkirjoitus</vt:lpstr>
      <vt:lpstr>Practise.</vt:lpstr>
      <vt:lpstr>Practise.</vt:lpstr>
      <vt:lpstr>Practise.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Yleispreesens</dc:title>
  <dc:creator>Mölsä Salla</dc:creator>
  <cp:lastModifiedBy>Paavilainen Laura</cp:lastModifiedBy>
  <cp:revision>14</cp:revision>
  <dcterms:created xsi:type="dcterms:W3CDTF">2021-01-20T13:45:20Z</dcterms:created>
  <dcterms:modified xsi:type="dcterms:W3CDTF">2022-08-16T08:02:49Z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0x01010072846E567175C44E9B308FF43FDA30FE</vt:lpwstr>
  </property>
</Properties>
</file>