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23NKnR8MFYw7W6CGnEvv/Mj2d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BE2F9-3CE4-4712-AD5C-8D4B3B1D3DA7}" v="5" dt="2021-01-29T08:01:02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ölsä Salla" userId="11757758-abe0-48a4-a19b-63a9678b7c89" providerId="ADAL" clId="{C56BE2F9-3CE4-4712-AD5C-8D4B3B1D3DA7}"/>
    <pc:docChg chg="custSel modSld">
      <pc:chgData name="Mölsä Salla" userId="11757758-abe0-48a4-a19b-63a9678b7c89" providerId="ADAL" clId="{C56BE2F9-3CE4-4712-AD5C-8D4B3B1D3DA7}" dt="2021-01-29T08:01:02.046" v="9" actId="20577"/>
      <pc:docMkLst>
        <pc:docMk/>
      </pc:docMkLst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56"/>
        </pc:sldMkLst>
      </pc:sldChg>
      <pc:sldChg chg="modSp modTransition">
        <pc:chgData name="Mölsä Salla" userId="11757758-abe0-48a4-a19b-63a9678b7c89" providerId="ADAL" clId="{C56BE2F9-3CE4-4712-AD5C-8D4B3B1D3DA7}" dt="2021-01-27T10:19:57.376" v="5" actId="20577"/>
        <pc:sldMkLst>
          <pc:docMk/>
          <pc:sldMk cId="0" sldId="257"/>
        </pc:sldMkLst>
        <pc:spChg chg="mod">
          <ac:chgData name="Mölsä Salla" userId="11757758-abe0-48a4-a19b-63a9678b7c89" providerId="ADAL" clId="{C56BE2F9-3CE4-4712-AD5C-8D4B3B1D3DA7}" dt="2021-01-27T10:19:14.902" v="0" actId="13926"/>
          <ac:spMkLst>
            <pc:docMk/>
            <pc:sldMk cId="0" sldId="257"/>
            <ac:spMk id="93" creationId="{00000000-0000-0000-0000-000000000000}"/>
          </ac:spMkLst>
        </pc:spChg>
        <pc:spChg chg="mod">
          <ac:chgData name="Mölsä Salla" userId="11757758-abe0-48a4-a19b-63a9678b7c89" providerId="ADAL" clId="{C56BE2F9-3CE4-4712-AD5C-8D4B3B1D3DA7}" dt="2021-01-27T10:19:57.376" v="5" actId="20577"/>
          <ac:spMkLst>
            <pc:docMk/>
            <pc:sldMk cId="0" sldId="257"/>
            <ac:spMk id="95" creationId="{00000000-0000-0000-0000-000000000000}"/>
          </ac:spMkLst>
        </pc:spChg>
      </pc:sldChg>
      <pc:sldChg chg="modSp 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58"/>
        </pc:sldMkLst>
        <pc:spChg chg="mod">
          <ac:chgData name="Mölsä Salla" userId="11757758-abe0-48a4-a19b-63a9678b7c89" providerId="ADAL" clId="{C56BE2F9-3CE4-4712-AD5C-8D4B3B1D3DA7}" dt="2021-01-27T10:19:35.100" v="1" actId="13926"/>
          <ac:spMkLst>
            <pc:docMk/>
            <pc:sldMk cId="0" sldId="258"/>
            <ac:spMk id="102" creationId="{00000000-0000-0000-0000-000000000000}"/>
          </ac:spMkLst>
        </pc:spChg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59"/>
        </pc:sldMkLst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0"/>
        </pc:sldMkLst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1"/>
        </pc:sldMkLst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2"/>
        </pc:sldMkLst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3"/>
        </pc:sldMkLst>
      </pc:sldChg>
      <pc:sldChg chg="modSp modTransition">
        <pc:chgData name="Mölsä Salla" userId="11757758-abe0-48a4-a19b-63a9678b7c89" providerId="ADAL" clId="{C56BE2F9-3CE4-4712-AD5C-8D4B3B1D3DA7}" dt="2021-01-29T08:01:02.046" v="9" actId="20577"/>
        <pc:sldMkLst>
          <pc:docMk/>
          <pc:sldMk cId="0" sldId="264"/>
        </pc:sldMkLst>
        <pc:spChg chg="mod">
          <ac:chgData name="Mölsä Salla" userId="11757758-abe0-48a4-a19b-63a9678b7c89" providerId="ADAL" clId="{C56BE2F9-3CE4-4712-AD5C-8D4B3B1D3DA7}" dt="2021-01-29T08:01:02.046" v="9" actId="20577"/>
          <ac:spMkLst>
            <pc:docMk/>
            <pc:sldMk cId="0" sldId="264"/>
            <ac:spMk id="150" creationId="{00000000-0000-0000-0000-000000000000}"/>
          </ac:spMkLst>
        </pc:spChg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5"/>
        </pc:sldMkLst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6"/>
        </pc:sldMkLst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7"/>
        </pc:sldMkLst>
      </pc:sldChg>
      <pc:sldChg chg="modTransition">
        <pc:chgData name="Mölsä Salla" userId="11757758-abe0-48a4-a19b-63a9678b7c89" providerId="ADAL" clId="{C56BE2F9-3CE4-4712-AD5C-8D4B3B1D3DA7}" dt="2021-01-27T10:19:43.608" v="2"/>
        <pc:sldMkLst>
          <pc:docMk/>
          <pc:sldMk cId="0" sldId="268"/>
        </pc:sldMkLst>
      </pc:sldChg>
      <pc:sldChg chg="modSp modTransition">
        <pc:chgData name="Mölsä Salla" userId="11757758-abe0-48a4-a19b-63a9678b7c89" providerId="ADAL" clId="{C56BE2F9-3CE4-4712-AD5C-8D4B3B1D3DA7}" dt="2021-01-27T10:20:16.224" v="8" actId="20577"/>
        <pc:sldMkLst>
          <pc:docMk/>
          <pc:sldMk cId="0" sldId="269"/>
        </pc:sldMkLst>
        <pc:spChg chg="mod">
          <ac:chgData name="Mölsä Salla" userId="11757758-abe0-48a4-a19b-63a9678b7c89" providerId="ADAL" clId="{C56BE2F9-3CE4-4712-AD5C-8D4B3B1D3DA7}" dt="2021-01-27T10:20:16.224" v="8" actId="20577"/>
          <ac:spMkLst>
            <pc:docMk/>
            <pc:sldMk cId="0" sldId="269"/>
            <ac:spMk id="1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3080f90e9_0_3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b3080f90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a12f34621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aa12f346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3080f90e9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b3080f90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3080f90e9_0_4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b3080f90e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22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2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Yleis- vai kestomuoto </a:t>
            </a:r>
            <a:r>
              <a:rPr lang="fi-FI" sz="9600" dirty="0"/>
              <a:t>–</a:t>
            </a:r>
            <a:r>
              <a:rPr lang="fi-FI" dirty="0"/>
              <a:t> 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More</a:t>
            </a:r>
            <a:r>
              <a:rPr lang="fi-FI" dirty="0"/>
              <a:t> </a:t>
            </a:r>
            <a:r>
              <a:rPr lang="fi-FI" dirty="0" err="1"/>
              <a:t>advanced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1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3080f90e9_0_3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kestoperfektin käytön eroista</a:t>
            </a:r>
            <a:endParaRPr dirty="0"/>
          </a:p>
        </p:txBody>
      </p:sp>
      <p:sp>
        <p:nvSpPr>
          <p:cNvPr id="158" name="Google Shape;158;gb3080f90e9_0_35"/>
          <p:cNvSpPr txBox="1">
            <a:spLocks noGrp="1"/>
          </p:cNvSpPr>
          <p:nvPr>
            <p:ph type="body" idx="1"/>
          </p:nvPr>
        </p:nvSpPr>
        <p:spPr>
          <a:xfrm>
            <a:off x="1800000" y="3599999"/>
            <a:ext cx="21031200" cy="906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</a:t>
            </a:r>
            <a:r>
              <a:rPr lang="fi-FI" b="1" dirty="0" err="1"/>
              <a:t>run</a:t>
            </a:r>
            <a:r>
              <a:rPr lang="fi-FI" b="1" dirty="0"/>
              <a:t> </a:t>
            </a:r>
            <a:r>
              <a:rPr lang="fi-FI" dirty="0" err="1"/>
              <a:t>all</a:t>
            </a:r>
            <a:r>
              <a:rPr lang="fi-FI" dirty="0"/>
              <a:t> my life.</a:t>
            </a:r>
            <a:endParaRPr dirty="0"/>
          </a:p>
          <a:p>
            <a:pPr marL="0" lvl="0" indent="0" algn="r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harrastus, pysyvä asia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been </a:t>
            </a:r>
            <a:r>
              <a:rPr lang="fi-FI" b="1" dirty="0" err="1"/>
              <a:t>running</a:t>
            </a:r>
            <a:r>
              <a:rPr lang="fi-FI" b="1" dirty="0"/>
              <a:t> </a:t>
            </a:r>
            <a:r>
              <a:rPr lang="fi-FI" dirty="0"/>
              <a:t>and am </a:t>
            </a:r>
            <a:r>
              <a:rPr lang="fi-FI" dirty="0" err="1"/>
              <a:t>still</a:t>
            </a:r>
            <a:r>
              <a:rPr lang="fi-FI" dirty="0"/>
              <a:t> out of </a:t>
            </a:r>
            <a:r>
              <a:rPr lang="fi-FI" dirty="0" err="1"/>
              <a:t>breath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juuri 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päättynyt </a:t>
            </a:r>
            <a:r>
              <a:rPr lang="fi-FI" b="1" dirty="0">
                <a:solidFill>
                  <a:schemeClr val="bg2"/>
                </a:solidFill>
              </a:rPr>
              <a:t>tekeminen, </a:t>
            </a:r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yhteys nykyhetkeen 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</a:t>
            </a:r>
            <a:r>
              <a:rPr lang="fi-FI" b="1" dirty="0"/>
              <a:t> have </a:t>
            </a:r>
            <a:r>
              <a:rPr lang="fi-FI" b="1" dirty="0" err="1"/>
              <a:t>never</a:t>
            </a:r>
            <a:r>
              <a:rPr lang="fi-FI" b="1" dirty="0"/>
              <a:t> </a:t>
            </a:r>
            <a:r>
              <a:rPr lang="fi-FI" b="1" dirty="0" err="1"/>
              <a:t>felt</a:t>
            </a:r>
            <a:r>
              <a:rPr lang="fi-FI" b="1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great</a:t>
            </a:r>
            <a:r>
              <a:rPr lang="fi-FI" dirty="0"/>
              <a:t>!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uusi tunne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been </a:t>
            </a:r>
            <a:r>
              <a:rPr lang="fi-FI" b="1" dirty="0" err="1"/>
              <a:t>feeling</a:t>
            </a:r>
            <a:r>
              <a:rPr lang="fi-FI" b="1" dirty="0"/>
              <a:t>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and </a:t>
            </a:r>
            <a:r>
              <a:rPr lang="fi-FI" dirty="0" err="1"/>
              <a:t>by</a:t>
            </a:r>
            <a:r>
              <a:rPr lang="fi-FI" dirty="0"/>
              <a:t>. 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asteittainen muutos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59" name="Google Shape;159;gb3080f90e9_0_3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60" name="Google Shape;160;gb3080f90e9_0_3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kestopluskvamperfektin </a:t>
            </a:r>
            <a:br>
              <a:rPr lang="fi-FI" dirty="0"/>
            </a:br>
            <a:r>
              <a:rPr lang="fi-FI" dirty="0"/>
              <a:t>käytön eroista</a:t>
            </a:r>
            <a:endParaRPr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castle</a:t>
            </a:r>
            <a:r>
              <a:rPr lang="fi-FI" dirty="0"/>
              <a:t> </a:t>
            </a:r>
            <a:r>
              <a:rPr lang="fi-FI" b="1" dirty="0"/>
              <a:t>had </a:t>
            </a:r>
            <a:r>
              <a:rPr lang="fi-FI" b="1" dirty="0" err="1"/>
              <a:t>stood</a:t>
            </a:r>
            <a:r>
              <a:rPr lang="fi-FI" b="1" dirty="0"/>
              <a:t> </a:t>
            </a:r>
            <a:r>
              <a:rPr lang="fi-FI" dirty="0"/>
              <a:t>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hill</a:t>
            </a:r>
            <a:r>
              <a:rPr lang="fi-FI" dirty="0"/>
              <a:t> for </a:t>
            </a:r>
            <a:r>
              <a:rPr lang="fi-FI" dirty="0" err="1"/>
              <a:t>hundreds</a:t>
            </a:r>
            <a:r>
              <a:rPr lang="fi-FI" dirty="0"/>
              <a:t> of </a:t>
            </a:r>
            <a:r>
              <a:rPr lang="fi-FI" dirty="0" err="1"/>
              <a:t>years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pysyvä olotila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had been </a:t>
            </a:r>
            <a:r>
              <a:rPr lang="fi-FI" b="1" dirty="0" err="1"/>
              <a:t>standing</a:t>
            </a:r>
            <a:r>
              <a:rPr lang="fi-FI" b="1" dirty="0"/>
              <a:t> </a:t>
            </a:r>
            <a:r>
              <a:rPr lang="fi-FI" dirty="0"/>
              <a:t>for </a:t>
            </a:r>
            <a:r>
              <a:rPr lang="fi-FI" dirty="0" err="1"/>
              <a:t>hours</a:t>
            </a:r>
            <a:r>
              <a:rPr lang="fi-FI" dirty="0"/>
              <a:t> and </a:t>
            </a:r>
            <a:r>
              <a:rPr lang="fi-FI" dirty="0" err="1"/>
              <a:t>felt</a:t>
            </a:r>
            <a:r>
              <a:rPr lang="fi-FI" dirty="0"/>
              <a:t> </a:t>
            </a:r>
            <a:r>
              <a:rPr lang="fi-FI" dirty="0" err="1"/>
              <a:t>tired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väliaikainen olotila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fi-FI" sz="7919"/>
              <a:t>How do the two alternatives differ?</a:t>
            </a:r>
            <a:endParaRPr sz="7919"/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1"/>
          </p:nvPr>
        </p:nvSpPr>
        <p:spPr>
          <a:xfrm>
            <a:off x="1800000" y="2700000"/>
            <a:ext cx="21031199" cy="1093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55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1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.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I got home, Tom  </a:t>
            </a:r>
            <a:r>
              <a:rPr lang="fi-FI" b="1" dirty="0"/>
              <a:t>a)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cooking</a:t>
            </a:r>
            <a:r>
              <a:rPr lang="fi-FI" b="1" dirty="0"/>
              <a:t> b) </a:t>
            </a:r>
            <a:r>
              <a:rPr lang="fi-FI" b="1" dirty="0" err="1"/>
              <a:t>cooked</a:t>
            </a:r>
            <a:r>
              <a:rPr lang="fi-FI" b="1" dirty="0"/>
              <a:t> </a:t>
            </a:r>
            <a:r>
              <a:rPr lang="fi-FI" dirty="0" err="1"/>
              <a:t>dinner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</a:t>
            </a:r>
            <a:r>
              <a:rPr lang="fi-FI" sz="5400" dirty="0">
                <a:solidFill>
                  <a:schemeClr val="bg2"/>
                </a:solidFill>
              </a:rPr>
              <a:t>a) Tom had </a:t>
            </a:r>
            <a:r>
              <a:rPr lang="fi-FI" sz="5400" dirty="0" err="1">
                <a:solidFill>
                  <a:schemeClr val="bg2"/>
                </a:solidFill>
              </a:rPr>
              <a:t>already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started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cooking</a:t>
            </a:r>
            <a:endParaRPr lang="fi-FI"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Tom </a:t>
            </a:r>
            <a:r>
              <a:rPr lang="fi-FI" sz="5400" dirty="0" err="1">
                <a:solidFill>
                  <a:schemeClr val="bg2"/>
                </a:solidFill>
              </a:rPr>
              <a:t>started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when</a:t>
            </a:r>
            <a:r>
              <a:rPr lang="fi-FI" sz="5400" dirty="0">
                <a:solidFill>
                  <a:schemeClr val="bg2"/>
                </a:solidFill>
              </a:rPr>
              <a:t> I got </a:t>
            </a:r>
            <a:r>
              <a:rPr lang="fi-FI" sz="5400" dirty="0" err="1">
                <a:solidFill>
                  <a:schemeClr val="bg2"/>
                </a:solidFill>
              </a:rPr>
              <a:t>there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2. Mia </a:t>
            </a:r>
            <a:r>
              <a:rPr lang="fi-FI" b="1" dirty="0"/>
              <a:t>a)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washing</a:t>
            </a:r>
            <a:r>
              <a:rPr lang="fi-FI" b="1" dirty="0"/>
              <a:t> b) </a:t>
            </a:r>
            <a:r>
              <a:rPr lang="fi-FI" b="1" dirty="0" err="1"/>
              <a:t>washed</a:t>
            </a:r>
            <a:r>
              <a:rPr lang="fi-FI" b="1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car</a:t>
            </a:r>
            <a:r>
              <a:rPr lang="fi-FI" dirty="0"/>
              <a:t> </a:t>
            </a:r>
            <a:r>
              <a:rPr lang="fi-FI" dirty="0" err="1"/>
              <a:t>while</a:t>
            </a:r>
            <a:r>
              <a:rPr lang="fi-FI" dirty="0"/>
              <a:t> I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newspaper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</a:t>
            </a:r>
            <a:r>
              <a:rPr lang="fi-FI" sz="5400" dirty="0" err="1">
                <a:solidFill>
                  <a:schemeClr val="bg2"/>
                </a:solidFill>
              </a:rPr>
              <a:t>two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simultaneous</a:t>
            </a:r>
            <a:r>
              <a:rPr lang="fi-FI" sz="5400" dirty="0">
                <a:solidFill>
                  <a:schemeClr val="bg2"/>
                </a:solidFill>
              </a:rPr>
              <a:t>, </a:t>
            </a:r>
            <a:r>
              <a:rPr lang="fi-FI" sz="5400" dirty="0" err="1">
                <a:solidFill>
                  <a:schemeClr val="bg2"/>
                </a:solidFill>
              </a:rPr>
              <a:t>unfinished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actions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Mia </a:t>
            </a:r>
            <a:r>
              <a:rPr lang="fi-FI" sz="5400" dirty="0" err="1">
                <a:solidFill>
                  <a:schemeClr val="bg2"/>
                </a:solidFill>
              </a:rPr>
              <a:t>finished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washing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car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while</a:t>
            </a:r>
            <a:r>
              <a:rPr lang="fi-FI" sz="5400" dirty="0">
                <a:solidFill>
                  <a:schemeClr val="bg2"/>
                </a:solidFill>
              </a:rPr>
              <a:t> I </a:t>
            </a:r>
            <a:r>
              <a:rPr lang="fi-FI" sz="5400" dirty="0" err="1">
                <a:solidFill>
                  <a:schemeClr val="bg2"/>
                </a:solidFill>
              </a:rPr>
              <a:t>continued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reading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3. </a:t>
            </a:r>
            <a:r>
              <a:rPr lang="fi-FI" dirty="0" err="1"/>
              <a:t>They</a:t>
            </a:r>
            <a:r>
              <a:rPr lang="fi-FI" dirty="0"/>
              <a:t> </a:t>
            </a:r>
            <a:r>
              <a:rPr lang="fi-FI" b="1" dirty="0"/>
              <a:t>a) </a:t>
            </a:r>
            <a:r>
              <a:rPr lang="fi-FI" b="1" dirty="0" err="1"/>
              <a:t>visited</a:t>
            </a:r>
            <a:r>
              <a:rPr lang="fi-FI" b="1" dirty="0"/>
              <a:t> b)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visiting</a:t>
            </a:r>
            <a:r>
              <a:rPr lang="fi-FI" dirty="0"/>
              <a:t> 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the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 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Met</a:t>
            </a:r>
            <a:r>
              <a:rPr lang="fi-FI" dirty="0"/>
              <a:t> </a:t>
            </a:r>
            <a:r>
              <a:rPr lang="fi-FI" dirty="0" err="1"/>
              <a:t>yesterday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a </a:t>
            </a:r>
            <a:r>
              <a:rPr lang="fi-FI" sz="5400" dirty="0" err="1">
                <a:solidFill>
                  <a:schemeClr val="bg2"/>
                </a:solidFill>
              </a:rPr>
              <a:t>typical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visit</a:t>
            </a:r>
            <a:r>
              <a:rPr lang="fi-FI" sz="5400" dirty="0">
                <a:solidFill>
                  <a:schemeClr val="bg2"/>
                </a:solidFill>
              </a:rPr>
              <a:t>, </a:t>
            </a:r>
            <a:r>
              <a:rPr lang="fi-FI" sz="5400" dirty="0" err="1">
                <a:solidFill>
                  <a:schemeClr val="bg2"/>
                </a:solidFill>
              </a:rPr>
              <a:t>narration</a:t>
            </a:r>
            <a:r>
              <a:rPr lang="fi-FI" sz="5400" dirty="0">
                <a:solidFill>
                  <a:schemeClr val="bg2"/>
                </a:solidFill>
              </a:rPr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</a:t>
            </a:r>
            <a:r>
              <a:rPr lang="fi-FI" sz="5400" dirty="0" err="1">
                <a:solidFill>
                  <a:schemeClr val="bg2"/>
                </a:solidFill>
              </a:rPr>
              <a:t>emphasizes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duration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</p:txBody>
      </p:sp>
      <p:sp>
        <p:nvSpPr>
          <p:cNvPr id="175" name="Google Shape;175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fi-FI" sz="7919"/>
              <a:t>How do the two alternatives differ?</a:t>
            </a:r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body" idx="1"/>
          </p:nvPr>
        </p:nvSpPr>
        <p:spPr>
          <a:xfrm>
            <a:off x="1800000" y="2700000"/>
            <a:ext cx="21031199" cy="10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4. Kate </a:t>
            </a:r>
            <a:r>
              <a:rPr lang="fi-FI" b="1" dirty="0"/>
              <a:t>a) is </a:t>
            </a:r>
            <a:r>
              <a:rPr lang="fi-FI" b="1" dirty="0" err="1"/>
              <a:t>participating</a:t>
            </a:r>
            <a:r>
              <a:rPr lang="fi-FI" b="1" dirty="0"/>
              <a:t> b) </a:t>
            </a:r>
            <a:r>
              <a:rPr lang="fi-FI" b="1" dirty="0" err="1"/>
              <a:t>participates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race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</a:t>
            </a:r>
            <a:r>
              <a:rPr lang="fi-FI" sz="5400" dirty="0">
                <a:solidFill>
                  <a:schemeClr val="bg2"/>
                </a:solidFill>
              </a:rPr>
              <a:t>a) at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moment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or</a:t>
            </a:r>
            <a:r>
              <a:rPr lang="fi-FI" sz="5400" dirty="0">
                <a:solidFill>
                  <a:schemeClr val="bg2"/>
                </a:solidFill>
              </a:rPr>
              <a:t> an </a:t>
            </a:r>
            <a:r>
              <a:rPr lang="fi-FI" sz="5400" dirty="0" err="1">
                <a:solidFill>
                  <a:schemeClr val="bg2"/>
                </a:solidFill>
              </a:rPr>
              <a:t>agreement</a:t>
            </a:r>
            <a:endParaRPr lang="fi-FI"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a </a:t>
            </a:r>
            <a:r>
              <a:rPr lang="fi-FI" sz="5400" dirty="0" err="1">
                <a:solidFill>
                  <a:schemeClr val="bg2"/>
                </a:solidFill>
              </a:rPr>
              <a:t>statement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5. Jack </a:t>
            </a:r>
            <a:r>
              <a:rPr lang="fi-FI" b="1" dirty="0"/>
              <a:t>a)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complains</a:t>
            </a:r>
            <a:r>
              <a:rPr lang="fi-FI" b="1" dirty="0"/>
              <a:t> b) is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complaining</a:t>
            </a:r>
            <a:r>
              <a:rPr lang="fi-FI" b="1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little</a:t>
            </a:r>
            <a:r>
              <a:rPr lang="fi-FI" dirty="0"/>
              <a:t> he </a:t>
            </a:r>
            <a:r>
              <a:rPr lang="fi-FI" dirty="0" err="1"/>
              <a:t>earns</a:t>
            </a:r>
            <a:r>
              <a:rPr lang="fi-FI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a </a:t>
            </a:r>
            <a:r>
              <a:rPr lang="fi-FI" sz="5400" dirty="0" err="1">
                <a:solidFill>
                  <a:schemeClr val="bg2"/>
                </a:solidFill>
              </a:rPr>
              <a:t>habit</a:t>
            </a:r>
            <a:r>
              <a:rPr lang="fi-FI" sz="5400" dirty="0">
                <a:solidFill>
                  <a:schemeClr val="bg2"/>
                </a:solidFill>
              </a:rPr>
              <a:t>	</a:t>
            </a: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</a:pPr>
            <a:r>
              <a:rPr lang="fi-FI" sz="5400" dirty="0">
                <a:solidFill>
                  <a:schemeClr val="bg2"/>
                </a:solidFill>
              </a:rPr>
              <a:t>	b) an </a:t>
            </a:r>
            <a:r>
              <a:rPr lang="fi-FI" sz="5400" dirty="0" err="1">
                <a:solidFill>
                  <a:schemeClr val="bg2"/>
                </a:solidFill>
              </a:rPr>
              <a:t>annoying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habit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6. I </a:t>
            </a:r>
            <a:r>
              <a:rPr lang="fi-FI" b="1" dirty="0"/>
              <a:t>a)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working</a:t>
            </a:r>
            <a:r>
              <a:rPr lang="fi-FI" b="1" dirty="0"/>
              <a:t> b) </a:t>
            </a:r>
            <a:r>
              <a:rPr lang="fi-FI" b="1" dirty="0" err="1"/>
              <a:t>worked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basement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arrived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/>
              <a:t>	</a:t>
            </a:r>
            <a:r>
              <a:rPr lang="fi-FI" sz="5400" dirty="0">
                <a:solidFill>
                  <a:schemeClr val="bg2"/>
                </a:solidFill>
              </a:rPr>
              <a:t>a) </a:t>
            </a:r>
            <a:r>
              <a:rPr lang="fi-FI" sz="5400" dirty="0" err="1">
                <a:solidFill>
                  <a:schemeClr val="bg2"/>
                </a:solidFill>
              </a:rPr>
              <a:t>background</a:t>
            </a:r>
            <a:r>
              <a:rPr lang="fi-FI" sz="5400" dirty="0">
                <a:solidFill>
                  <a:schemeClr val="bg2"/>
                </a:solidFill>
              </a:rPr>
              <a:t> action, </a:t>
            </a:r>
            <a:r>
              <a:rPr lang="fi-FI" sz="5400" dirty="0" err="1">
                <a:solidFill>
                  <a:schemeClr val="bg2"/>
                </a:solidFill>
              </a:rPr>
              <a:t>you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arrive</a:t>
            </a:r>
            <a:r>
              <a:rPr lang="fi-FI" sz="5400" dirty="0">
                <a:solidFill>
                  <a:schemeClr val="bg2"/>
                </a:solidFill>
              </a:rPr>
              <a:t> in </a:t>
            </a:r>
            <a:r>
              <a:rPr lang="fi-FI" sz="5400" dirty="0" err="1">
                <a:solidFill>
                  <a:schemeClr val="bg2"/>
                </a:solidFill>
              </a:rPr>
              <a:t>the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middle</a:t>
            </a:r>
            <a:r>
              <a:rPr lang="fi-FI" sz="5400" dirty="0">
                <a:solidFill>
                  <a:schemeClr val="bg2"/>
                </a:solidFill>
              </a:rPr>
              <a:t> of it 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>
                <a:solidFill>
                  <a:schemeClr val="bg2"/>
                </a:solidFill>
              </a:rPr>
              <a:t>	b) </a:t>
            </a:r>
            <a:r>
              <a:rPr lang="fi-FI" sz="5400" dirty="0" err="1">
                <a:solidFill>
                  <a:schemeClr val="bg2"/>
                </a:solidFill>
              </a:rPr>
              <a:t>working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hadn't</a:t>
            </a:r>
            <a:r>
              <a:rPr lang="fi-FI" sz="5400" dirty="0">
                <a:solidFill>
                  <a:schemeClr val="bg2"/>
                </a:solidFill>
              </a:rPr>
              <a:t> </a:t>
            </a:r>
            <a:r>
              <a:rPr lang="fi-FI" sz="5400" dirty="0" err="1">
                <a:solidFill>
                  <a:schemeClr val="bg2"/>
                </a:solidFill>
              </a:rPr>
              <a:t>taken</a:t>
            </a:r>
            <a:r>
              <a:rPr lang="fi-FI" sz="5400" dirty="0">
                <a:solidFill>
                  <a:schemeClr val="bg2"/>
                </a:solidFill>
              </a:rPr>
              <a:t> long </a:t>
            </a:r>
            <a:r>
              <a:rPr lang="fi-FI" sz="5400" dirty="0" err="1">
                <a:solidFill>
                  <a:schemeClr val="bg2"/>
                </a:solidFill>
              </a:rPr>
              <a:t>yet</a:t>
            </a:r>
            <a:endParaRPr sz="5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83" name="Google Shape;183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4" name="Google Shape;184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BF76831-92FD-40C6-8EDE-730C4C1AF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05064"/>
            <a:ext cx="15938524" cy="11026741"/>
          </a:xfrm>
          <a:prstGeom prst="rect">
            <a:avLst/>
          </a:prstGeom>
        </p:spPr>
      </p:pic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15508059" y="114471"/>
            <a:ext cx="8229600" cy="1360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6000"/>
            </a:pPr>
            <a:r>
              <a:rPr lang="en-US" sz="5400" dirty="0"/>
              <a:t>What </a:t>
            </a:r>
            <a:r>
              <a:rPr lang="en-US" sz="5400" b="1" dirty="0"/>
              <a:t>has happened</a:t>
            </a:r>
            <a:r>
              <a:rPr lang="en-US" sz="5400" dirty="0"/>
              <a:t> and what </a:t>
            </a:r>
            <a:r>
              <a:rPr lang="en-US" sz="5400" b="1" dirty="0"/>
              <a:t>have</a:t>
            </a:r>
            <a:r>
              <a:rPr lang="en-US" sz="5400" dirty="0"/>
              <a:t> the people </a:t>
            </a:r>
            <a:r>
              <a:rPr lang="en-US" sz="5400" b="1" dirty="0"/>
              <a:t>been doing</a:t>
            </a:r>
            <a:r>
              <a:rPr lang="en-US" sz="5400" dirty="0"/>
              <a:t>?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Use as many of the following verbs as possible: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solidFill>
                  <a:schemeClr val="bg2"/>
                </a:solidFill>
              </a:rPr>
              <a:t>believe, drink, doubt, eat, exist, imagine, know, leave, look, love, hate, have, own, pay, prefer, realize, remember, suppose, taste, understand, watch, want, wish.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91" name="Google Shape;191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i-FI" dirty="0"/>
              <a:t>Kuva: © Pauli Salmi	</a:t>
            </a:r>
            <a:fld id="{00000000-1234-1234-1234-123412341234}" type="slidenum">
              <a:rPr lang="fi-FI" smtClean="0"/>
              <a:t>14</a:t>
            </a:fld>
            <a:endParaRPr lang="fi-FI" dirty="0"/>
          </a:p>
        </p:txBody>
      </p:sp>
      <p:sp>
        <p:nvSpPr>
          <p:cNvPr id="192" name="Google Shape;192;p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Insights Module 1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aa12f34621_0_0"/>
          <p:cNvPicPr>
            <a:picLocks noGrp="1" noChangeAspect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85596" y="1151467"/>
            <a:ext cx="12616815" cy="12563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aa12f34621_0_0"/>
          <p:cNvSpPr txBox="1">
            <a:spLocks noGrp="1"/>
          </p:cNvSpPr>
          <p:nvPr>
            <p:ph type="body" idx="1"/>
          </p:nvPr>
        </p:nvSpPr>
        <p:spPr>
          <a:xfrm>
            <a:off x="1800000" y="2930924"/>
            <a:ext cx="10942861" cy="971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dirty="0" err="1"/>
              <a:t>usually</a:t>
            </a:r>
            <a:r>
              <a:rPr lang="fi-FI" sz="6000" dirty="0"/>
              <a:t> </a:t>
            </a:r>
            <a:r>
              <a:rPr lang="fi-FI" sz="6000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tells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truth</a:t>
            </a:r>
            <a:r>
              <a:rPr lang="fi-FI" sz="6000" dirty="0"/>
              <a:t>.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isn’t</a:t>
            </a:r>
            <a:r>
              <a:rPr lang="fi-FI" sz="6000" b="1" dirty="0"/>
              <a:t> </a:t>
            </a:r>
            <a:r>
              <a:rPr lang="fi-FI" sz="6000" b="1" dirty="0" err="1"/>
              <a:t>telling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truth</a:t>
            </a:r>
            <a:r>
              <a:rPr lang="fi-FI" sz="6000" dirty="0"/>
              <a:t> </a:t>
            </a:r>
            <a:r>
              <a:rPr lang="fi-FI" sz="6000" dirty="0" err="1"/>
              <a:t>now</a:t>
            </a:r>
            <a:r>
              <a:rPr lang="fi-FI" sz="6000" dirty="0"/>
              <a:t>.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told</a:t>
            </a:r>
            <a:r>
              <a:rPr lang="fi-FI" sz="6000" b="1" dirty="0"/>
              <a:t> </a:t>
            </a:r>
            <a:r>
              <a:rPr lang="fi-FI" sz="6000" dirty="0"/>
              <a:t>a </a:t>
            </a:r>
            <a:r>
              <a:rPr lang="fi-FI" sz="6000" dirty="0" err="1"/>
              <a:t>big</a:t>
            </a:r>
            <a:r>
              <a:rPr lang="fi-FI" sz="6000" dirty="0"/>
              <a:t> </a:t>
            </a:r>
            <a:r>
              <a:rPr lang="fi-FI" sz="6000" dirty="0" err="1"/>
              <a:t>lie</a:t>
            </a:r>
            <a:r>
              <a:rPr lang="fi-FI" sz="6000" dirty="0"/>
              <a:t> to Julia.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was</a:t>
            </a:r>
            <a:r>
              <a:rPr lang="fi-FI" sz="6000" b="1" dirty="0"/>
              <a:t> </a:t>
            </a:r>
            <a:r>
              <a:rPr lang="fi-FI" sz="6000" b="1" dirty="0" err="1"/>
              <a:t>telling</a:t>
            </a:r>
            <a:r>
              <a:rPr lang="fi-FI" sz="6000" dirty="0"/>
              <a:t> </a:t>
            </a:r>
            <a:r>
              <a:rPr lang="fi-FI" sz="6000" dirty="0" err="1"/>
              <a:t>lies</a:t>
            </a:r>
            <a:r>
              <a:rPr lang="fi-FI" sz="6000" dirty="0"/>
              <a:t> </a:t>
            </a:r>
            <a:r>
              <a:rPr lang="fi-FI" sz="6000" dirty="0" err="1"/>
              <a:t>all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time</a:t>
            </a:r>
            <a:r>
              <a:rPr lang="fi-FI" sz="6000" dirty="0"/>
              <a:t> </a:t>
            </a:r>
            <a:r>
              <a:rPr lang="fi-FI" sz="6000" dirty="0" err="1"/>
              <a:t>but</a:t>
            </a:r>
            <a:r>
              <a:rPr lang="fi-FI" sz="6000" dirty="0"/>
              <a:t> Julia </a:t>
            </a:r>
            <a:r>
              <a:rPr lang="fi-FI" sz="6000" dirty="0" err="1"/>
              <a:t>didn’t</a:t>
            </a:r>
            <a:r>
              <a:rPr lang="fi-FI" sz="6000" dirty="0"/>
              <a:t> </a:t>
            </a:r>
            <a:r>
              <a:rPr lang="fi-FI" sz="6000" dirty="0" err="1"/>
              <a:t>notice</a:t>
            </a:r>
            <a:r>
              <a:rPr lang="fi-FI" sz="6000" dirty="0"/>
              <a:t> it. 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 err="1"/>
              <a:t>Why</a:t>
            </a:r>
            <a:r>
              <a:rPr lang="fi-FI" sz="6000" dirty="0"/>
              <a:t> </a:t>
            </a:r>
            <a:r>
              <a:rPr lang="fi-FI" sz="6000" b="1" dirty="0" err="1"/>
              <a:t>hasn’t</a:t>
            </a:r>
            <a:r>
              <a:rPr lang="fi-FI" sz="6000" b="1" dirty="0"/>
              <a:t> </a:t>
            </a:r>
            <a:r>
              <a:rPr lang="fi-FI" sz="6000" dirty="0"/>
              <a:t>Mike </a:t>
            </a:r>
            <a:r>
              <a:rPr lang="fi-FI" sz="6000" b="1" dirty="0" err="1"/>
              <a:t>told</a:t>
            </a:r>
            <a:r>
              <a:rPr lang="fi-FI" sz="6000" b="1" dirty="0"/>
              <a:t> </a:t>
            </a:r>
            <a:r>
              <a:rPr lang="fi-FI" sz="6000" dirty="0"/>
              <a:t>Julia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truth</a:t>
            </a:r>
            <a:r>
              <a:rPr lang="fi-FI" sz="6000" dirty="0"/>
              <a:t>?</a:t>
            </a:r>
            <a:endParaRPr sz="6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6000" dirty="0"/>
              <a:t>Mike </a:t>
            </a:r>
            <a:r>
              <a:rPr lang="fi-FI" sz="6000" b="1" dirty="0" err="1"/>
              <a:t>has</a:t>
            </a:r>
            <a:r>
              <a:rPr lang="fi-FI" sz="6000" b="1" dirty="0"/>
              <a:t> </a:t>
            </a:r>
            <a:r>
              <a:rPr lang="fi-FI" sz="6000" b="1" dirty="0" err="1"/>
              <a:t>been</a:t>
            </a:r>
            <a:r>
              <a:rPr lang="fi-FI" sz="6000" b="1" dirty="0"/>
              <a:t> </a:t>
            </a:r>
            <a:r>
              <a:rPr lang="fi-FI" sz="6000" b="1" dirty="0" err="1"/>
              <a:t>telling</a:t>
            </a:r>
            <a:r>
              <a:rPr lang="fi-FI" sz="6000" dirty="0"/>
              <a:t> </a:t>
            </a:r>
            <a:r>
              <a:rPr lang="fi-FI" sz="6000" dirty="0" err="1"/>
              <a:t>so</a:t>
            </a:r>
            <a:r>
              <a:rPr lang="fi-FI" sz="6000" dirty="0"/>
              <a:t> </a:t>
            </a:r>
            <a:r>
              <a:rPr lang="fi-FI" sz="6000" dirty="0" err="1"/>
              <a:t>many</a:t>
            </a:r>
            <a:r>
              <a:rPr lang="fi-FI" sz="6000" dirty="0"/>
              <a:t> </a:t>
            </a:r>
            <a:r>
              <a:rPr lang="fi-FI" sz="6000" dirty="0" err="1"/>
              <a:t>lies</a:t>
            </a:r>
            <a:r>
              <a:rPr lang="fi-FI" sz="6000" dirty="0"/>
              <a:t> </a:t>
            </a:r>
            <a:r>
              <a:rPr lang="fi-FI" sz="6000" dirty="0" err="1"/>
              <a:t>that</a:t>
            </a:r>
            <a:r>
              <a:rPr lang="fi-FI" sz="6000" dirty="0"/>
              <a:t> Julia is </a:t>
            </a:r>
            <a:r>
              <a:rPr lang="fi-FI" sz="6000" dirty="0" err="1"/>
              <a:t>fed</a:t>
            </a:r>
            <a:r>
              <a:rPr lang="fi-FI" sz="6000" dirty="0"/>
              <a:t> </a:t>
            </a:r>
            <a:r>
              <a:rPr lang="fi-FI" sz="6000" dirty="0" err="1"/>
              <a:t>up</a:t>
            </a:r>
            <a:r>
              <a:rPr lang="fi-FI" sz="6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. 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95" name="Google Shape;95;gaa12f34621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i-FI" dirty="0"/>
              <a:t>Kuva: © Pauli Salmi	</a:t>
            </a:r>
            <a:fld id="{00000000-1234-1234-1234-123412341234}" type="slidenum">
              <a:rPr lang="fi-FI" smtClean="0"/>
              <a:t>2</a:t>
            </a:fld>
            <a:endParaRPr dirty="0"/>
          </a:p>
        </p:txBody>
      </p:sp>
      <p:sp>
        <p:nvSpPr>
          <p:cNvPr id="96" name="Google Shape;96;gaa12f34621_0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92" name="Google Shape;92;gaa12f34621_0_0"/>
          <p:cNvSpPr txBox="1">
            <a:spLocks noGrp="1"/>
          </p:cNvSpPr>
          <p:nvPr>
            <p:ph type="title"/>
          </p:nvPr>
        </p:nvSpPr>
        <p:spPr>
          <a:xfrm>
            <a:off x="1800000" y="838800"/>
            <a:ext cx="11678933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6000"/>
              <a:buFont typeface="Calibri"/>
              <a:buNone/>
            </a:pPr>
            <a:r>
              <a:rPr lang="fi-FI" sz="6000" b="1" dirty="0" err="1">
                <a:solidFill>
                  <a:schemeClr val="bg2"/>
                </a:solidFill>
              </a:rPr>
              <a:t>What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differences</a:t>
            </a:r>
            <a:r>
              <a:rPr lang="fi-FI" sz="6000" b="1" dirty="0">
                <a:solidFill>
                  <a:schemeClr val="bg2"/>
                </a:solidFill>
              </a:rPr>
              <a:t> in </a:t>
            </a:r>
            <a:r>
              <a:rPr lang="fi-FI" sz="6000" b="1" dirty="0" err="1">
                <a:solidFill>
                  <a:schemeClr val="bg2"/>
                </a:solidFill>
              </a:rPr>
              <a:t>meaning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do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the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simple</a:t>
            </a:r>
            <a:r>
              <a:rPr lang="fi-FI" sz="6000" b="1" dirty="0">
                <a:solidFill>
                  <a:schemeClr val="bg2"/>
                </a:solidFill>
              </a:rPr>
              <a:t> and </a:t>
            </a:r>
            <a:r>
              <a:rPr lang="fi-FI" sz="6000" b="1" dirty="0" err="1">
                <a:solidFill>
                  <a:schemeClr val="bg2"/>
                </a:solidFill>
              </a:rPr>
              <a:t>continuous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forms</a:t>
            </a:r>
            <a:r>
              <a:rPr lang="fi-FI" sz="6000" b="1" dirty="0">
                <a:solidFill>
                  <a:schemeClr val="bg2"/>
                </a:solidFill>
              </a:rPr>
              <a:t> </a:t>
            </a:r>
            <a:r>
              <a:rPr lang="fi-FI" sz="6000" b="1" dirty="0" err="1">
                <a:solidFill>
                  <a:schemeClr val="bg2"/>
                </a:solidFill>
              </a:rPr>
              <a:t>have</a:t>
            </a:r>
            <a:r>
              <a:rPr lang="fi-FI" sz="6000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?</a:t>
            </a:r>
            <a:endParaRPr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kestomuodon käytön eroista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800000" y="3240000"/>
            <a:ext cx="21031199" cy="969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Usein sekä yleis- että kestomuoto on mahdollinen, mutta niiden välillä voi tulla merkityseroja.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dirty="0" err="1"/>
              <a:t>usually</a:t>
            </a:r>
            <a:r>
              <a:rPr lang="fi-FI" dirty="0"/>
              <a:t> </a:t>
            </a:r>
            <a:r>
              <a:rPr lang="fi-FI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tells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. (tapa)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isn’t</a:t>
            </a:r>
            <a:r>
              <a:rPr lang="fi-FI" b="1" dirty="0"/>
              <a:t> </a:t>
            </a:r>
            <a:r>
              <a:rPr lang="fi-FI" b="1" dirty="0" err="1"/>
              <a:t>telling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 (tällä hetkellä)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told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lie</a:t>
            </a:r>
            <a:r>
              <a:rPr lang="fi-FI" dirty="0"/>
              <a:t> to Julia. (tapahtui)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was</a:t>
            </a:r>
            <a:r>
              <a:rPr lang="fi-FI" b="1" dirty="0"/>
              <a:t> </a:t>
            </a:r>
            <a:r>
              <a:rPr lang="fi-FI" b="1" dirty="0" err="1"/>
              <a:t>telling</a:t>
            </a:r>
            <a:r>
              <a:rPr lang="fi-FI" dirty="0"/>
              <a:t> </a:t>
            </a:r>
            <a:r>
              <a:rPr lang="fi-FI" dirty="0" err="1"/>
              <a:t>lies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Julia </a:t>
            </a:r>
            <a:r>
              <a:rPr lang="fi-FI" dirty="0" err="1"/>
              <a:t>didn’t</a:t>
            </a:r>
            <a:r>
              <a:rPr lang="fi-FI" dirty="0"/>
              <a:t> </a:t>
            </a:r>
            <a:r>
              <a:rPr lang="fi-FI" dirty="0" err="1"/>
              <a:t>notice</a:t>
            </a:r>
            <a:r>
              <a:rPr lang="fi-FI" dirty="0"/>
              <a:t> it. (jatkui)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b="1" dirty="0" err="1"/>
              <a:t>hasn’t</a:t>
            </a:r>
            <a:r>
              <a:rPr lang="fi-FI" b="1" dirty="0"/>
              <a:t> </a:t>
            </a:r>
            <a:r>
              <a:rPr lang="fi-FI" dirty="0"/>
              <a:t>Mike </a:t>
            </a:r>
            <a:r>
              <a:rPr lang="fi-FI" b="1" dirty="0" err="1"/>
              <a:t>told</a:t>
            </a:r>
            <a:r>
              <a:rPr lang="fi-FI" b="1" dirty="0"/>
              <a:t> </a:t>
            </a:r>
            <a:r>
              <a:rPr lang="fi-FI" dirty="0"/>
              <a:t>Julia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truth</a:t>
            </a:r>
            <a:r>
              <a:rPr lang="fi-FI" dirty="0"/>
              <a:t>? (on tapahtunut)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Mike </a:t>
            </a:r>
            <a:r>
              <a:rPr lang="fi-FI" b="1" dirty="0" err="1"/>
              <a:t>has</a:t>
            </a:r>
            <a:r>
              <a:rPr lang="fi-FI" b="1" dirty="0"/>
              <a:t> </a:t>
            </a:r>
            <a:r>
              <a:rPr lang="fi-FI" b="1" dirty="0" err="1"/>
              <a:t>been</a:t>
            </a:r>
            <a:r>
              <a:rPr lang="fi-FI" b="1" dirty="0"/>
              <a:t> </a:t>
            </a:r>
            <a:r>
              <a:rPr lang="fi-FI" b="1" dirty="0" err="1"/>
              <a:t>telling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lies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Julia is </a:t>
            </a:r>
            <a:r>
              <a:rPr lang="fi-FI" dirty="0" err="1"/>
              <a:t>fed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. (jatkuu)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3080f90e9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kestopreesensin käytön eroista</a:t>
            </a:r>
            <a:endParaRPr dirty="0"/>
          </a:p>
        </p:txBody>
      </p:sp>
      <p:sp>
        <p:nvSpPr>
          <p:cNvPr id="110" name="Google Shape;110;gb3080f90e9_0_7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200" cy="925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W</a:t>
            </a:r>
            <a:r>
              <a:rPr lang="fi-FI" dirty="0" err="1"/>
              <a:t>e</a:t>
            </a:r>
            <a:r>
              <a:rPr lang="fi-FI" b="1" dirty="0"/>
              <a:t> go </a:t>
            </a:r>
            <a:r>
              <a:rPr lang="fi-FI" dirty="0"/>
              <a:t>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gym</a:t>
            </a:r>
            <a:r>
              <a:rPr lang="fi-FI" dirty="0"/>
              <a:t>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Thursday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to</a:t>
            </a:r>
            <a:r>
              <a:rPr lang="fi-FI" b="1" dirty="0">
                <a:solidFill>
                  <a:schemeClr val="bg2"/>
                </a:solidFill>
              </a:rPr>
              <a:t>istuva tekeminen, tapa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going</a:t>
            </a:r>
            <a:r>
              <a:rPr lang="fi-FI" b="1" dirty="0"/>
              <a:t>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tekeminen on käynnissä parhaillaan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don’t</a:t>
            </a:r>
            <a:r>
              <a:rPr lang="fi-FI" b="1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b="1" dirty="0" err="1"/>
              <a:t>meet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toteamus, tapa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meeting</a:t>
            </a:r>
            <a:r>
              <a:rPr lang="fi-FI" b="1" dirty="0"/>
              <a:t> </a:t>
            </a:r>
            <a:r>
              <a:rPr lang="fi-FI" dirty="0" err="1"/>
              <a:t>tomorrow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sovittu tapaaminen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11" name="Google Shape;111;gb3080f90e9_0_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2" name="Google Shape;112;gb3080f90e9_0_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3080f90e9_0_4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kestopreesensin käytön eroista</a:t>
            </a:r>
            <a:endParaRPr dirty="0"/>
          </a:p>
        </p:txBody>
      </p:sp>
      <p:sp>
        <p:nvSpPr>
          <p:cNvPr id="118" name="Google Shape;118;gb3080f90e9_0_4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200" cy="94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sun</a:t>
            </a:r>
            <a:r>
              <a:rPr lang="fi-FI" dirty="0"/>
              <a:t> </a:t>
            </a:r>
            <a:r>
              <a:rPr lang="fi-FI" b="1" dirty="0" err="1"/>
              <a:t>rises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east.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yleinen tosiasia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sun</a:t>
            </a:r>
            <a:r>
              <a:rPr lang="fi-FI" dirty="0"/>
              <a:t> </a:t>
            </a:r>
            <a:r>
              <a:rPr lang="fi-FI" b="1" dirty="0"/>
              <a:t>is </a:t>
            </a:r>
            <a:r>
              <a:rPr lang="fi-FI" b="1" dirty="0" err="1"/>
              <a:t>rising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tapahtuu parhaillaan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lesson</a:t>
            </a:r>
            <a:r>
              <a:rPr lang="fi-FI" dirty="0"/>
              <a:t> </a:t>
            </a:r>
            <a:r>
              <a:rPr lang="fi-FI" b="1" dirty="0" err="1"/>
              <a:t>doesn’t</a:t>
            </a:r>
            <a:r>
              <a:rPr lang="fi-FI" b="1" dirty="0"/>
              <a:t> </a:t>
            </a:r>
            <a:r>
              <a:rPr lang="fi-FI" b="1" dirty="0" err="1"/>
              <a:t>start</a:t>
            </a:r>
            <a:r>
              <a:rPr lang="fi-FI" b="1" dirty="0"/>
              <a:t> </a:t>
            </a:r>
            <a:r>
              <a:rPr lang="fi-FI" dirty="0" err="1"/>
              <a:t>until</a:t>
            </a:r>
            <a:r>
              <a:rPr lang="fi-FI" dirty="0"/>
              <a:t> 8.15 am.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aikataulu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lesson</a:t>
            </a:r>
            <a:r>
              <a:rPr lang="fi-FI" dirty="0"/>
              <a:t> </a:t>
            </a:r>
            <a:r>
              <a:rPr lang="fi-FI" b="1" dirty="0" err="1"/>
              <a:t>isn’t</a:t>
            </a:r>
            <a:r>
              <a:rPr lang="fi-FI" b="1" dirty="0"/>
              <a:t> </a:t>
            </a:r>
            <a:r>
              <a:rPr lang="fi-FI" b="1" dirty="0" err="1"/>
              <a:t>starting</a:t>
            </a:r>
            <a:r>
              <a:rPr lang="fi-FI" b="1" dirty="0"/>
              <a:t> </a:t>
            </a:r>
            <a:r>
              <a:rPr lang="fi-FI" dirty="0" err="1"/>
              <a:t>yet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tapahtuu tällä hetkellä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19" name="Google Shape;119;gb3080f90e9_0_4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0" name="Google Shape;120;gb3080f90e9_0_4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kestopreesensin käytön eroista</a:t>
            </a:r>
            <a:endParaRPr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957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b="1" dirty="0" err="1"/>
              <a:t>come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Sweden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pysyvä olotila, ovat kotoisin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coming</a:t>
            </a:r>
            <a:r>
              <a:rPr lang="fi-FI" b="1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Sweden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matkustavat tällä hetkellä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Sue</a:t>
            </a:r>
            <a:r>
              <a:rPr lang="fi-FI" dirty="0"/>
              <a:t> </a:t>
            </a:r>
            <a:r>
              <a:rPr lang="fi-FI" b="1" dirty="0" err="1"/>
              <a:t>can</a:t>
            </a:r>
            <a:r>
              <a:rPr lang="fi-FI" b="1" dirty="0"/>
              <a:t> </a:t>
            </a:r>
            <a:r>
              <a:rPr lang="fi-FI" b="1" dirty="0" err="1"/>
              <a:t>smell</a:t>
            </a:r>
            <a:r>
              <a:rPr lang="fi-FI" b="1" dirty="0"/>
              <a:t>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burning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kitchen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aistihavainto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She</a:t>
            </a:r>
            <a:r>
              <a:rPr lang="fi-FI" dirty="0"/>
              <a:t> </a:t>
            </a:r>
            <a:r>
              <a:rPr lang="fi-FI" b="1" dirty="0"/>
              <a:t>is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smelling</a:t>
            </a:r>
            <a:r>
              <a:rPr lang="fi-FI" b="1" dirty="0"/>
              <a:t> </a:t>
            </a:r>
            <a:r>
              <a:rPr lang="fi-FI" dirty="0" err="1"/>
              <a:t>things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though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 dirty="0"/>
              <a:t> is </a:t>
            </a:r>
            <a:r>
              <a:rPr lang="fi-FI" dirty="0" err="1"/>
              <a:t>wrong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aistiharha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Yleis- ja kestopreesensin käytön eroista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 err="1"/>
              <a:t>Do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lose</a:t>
            </a:r>
            <a:r>
              <a:rPr lang="fi-FI" b="1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temper</a:t>
            </a:r>
            <a:r>
              <a:rPr lang="fi-FI" dirty="0"/>
              <a:t> </a:t>
            </a:r>
            <a:r>
              <a:rPr lang="fi-FI" dirty="0" err="1"/>
              <a:t>easily</a:t>
            </a:r>
            <a:r>
              <a:rPr lang="fi-FI" dirty="0"/>
              <a:t>?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tapa, taipumus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always</a:t>
            </a:r>
            <a:r>
              <a:rPr lang="fi-FI" b="1" dirty="0"/>
              <a:t> </a:t>
            </a:r>
            <a:r>
              <a:rPr lang="fi-FI" b="1" dirty="0" err="1"/>
              <a:t>losing</a:t>
            </a:r>
            <a:r>
              <a:rPr lang="fi-FI" b="1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temper</a:t>
            </a:r>
            <a:r>
              <a:rPr lang="fi-FI" dirty="0"/>
              <a:t>?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ärsyttävä ja huono tapa </a:t>
            </a:r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(mukana yleensä </a:t>
            </a:r>
            <a:r>
              <a:rPr lang="fi-FI" b="1" dirty="0" err="1">
                <a:solidFill>
                  <a:schemeClr val="bg2"/>
                </a:solidFill>
              </a:rPr>
              <a:t>always</a:t>
            </a:r>
            <a:r>
              <a:rPr lang="fi-FI" b="1" dirty="0">
                <a:solidFill>
                  <a:schemeClr val="bg2"/>
                </a:solidFill>
              </a:rPr>
              <a:t>)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Yleis- ja kestoimperfektin käytön eroista</a:t>
            </a:r>
            <a:endParaRPr dirty="0"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65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walked</a:t>
            </a:r>
            <a:r>
              <a:rPr lang="fi-FI" b="1" dirty="0"/>
              <a:t> </a:t>
            </a:r>
            <a:r>
              <a:rPr lang="fi-FI" dirty="0"/>
              <a:t>and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sat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bench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perättäiset tapahtumat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walking</a:t>
            </a:r>
            <a:r>
              <a:rPr lang="fi-FI" b="1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park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a </a:t>
            </a:r>
            <a:r>
              <a:rPr lang="fi-FI" dirty="0" err="1"/>
              <a:t>thunderstorm</a:t>
            </a:r>
            <a:r>
              <a:rPr lang="fi-FI" dirty="0"/>
              <a:t> </a:t>
            </a:r>
            <a:r>
              <a:rPr lang="fi-FI" b="1" dirty="0" err="1"/>
              <a:t>broke</a:t>
            </a:r>
            <a:r>
              <a:rPr lang="fi-FI" dirty="0"/>
              <a:t> out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taustakuvaus ja yksittäinen tapahtuma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wondered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tomorrow</a:t>
            </a:r>
            <a:r>
              <a:rPr lang="fi-FI" dirty="0"/>
              <a:t> 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would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fi-FI" dirty="0" err="1"/>
              <a:t>work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pohdimme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We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 </a:t>
            </a:r>
            <a:r>
              <a:rPr lang="fi-FI" b="1" dirty="0" err="1"/>
              <a:t>were</a:t>
            </a:r>
            <a:r>
              <a:rPr lang="fi-FI" b="1" dirty="0"/>
              <a:t> </a:t>
            </a:r>
            <a:r>
              <a:rPr lang="fi-FI" b="1" dirty="0" err="1"/>
              <a:t>wondering</a:t>
            </a:r>
            <a:r>
              <a:rPr lang="fi-FI" b="1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tomorrow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kohtelias tiedustelu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43" name="Google Shape;143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Yleis- ja kestoperfektin käytön eroista</a:t>
            </a: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</a:t>
            </a:r>
            <a:r>
              <a:rPr lang="fi-FI" b="1" dirty="0" err="1"/>
              <a:t>painted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blue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päättynyt tekeminen, nyt huone on sininen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been </a:t>
            </a:r>
            <a:r>
              <a:rPr lang="fi-FI" b="1" dirty="0" err="1"/>
              <a:t>painting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blue</a:t>
            </a:r>
            <a:r>
              <a:rPr lang="fi-FI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maalaaminen on kesken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/>
              <a:t>have </a:t>
            </a:r>
            <a:r>
              <a:rPr lang="fi-FI" b="1" dirty="0" err="1"/>
              <a:t>meant</a:t>
            </a:r>
            <a:r>
              <a:rPr lang="fi-FI" b="1" dirty="0"/>
              <a:t>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toteamus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I</a:t>
            </a:r>
            <a:r>
              <a:rPr lang="fi-FI" b="1" dirty="0" err="1"/>
              <a:t>’ve</a:t>
            </a:r>
            <a:r>
              <a:rPr lang="fi-FI" b="1" dirty="0"/>
              <a:t> been </a:t>
            </a:r>
            <a:r>
              <a:rPr lang="fi-FI" b="1" dirty="0" err="1"/>
              <a:t>meaning</a:t>
            </a:r>
            <a:r>
              <a:rPr lang="fi-FI" b="1" dirty="0"/>
              <a:t> </a:t>
            </a:r>
            <a:r>
              <a:rPr lang="fi-FI" dirty="0"/>
              <a:t>to have a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.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</a:t>
            </a:r>
            <a:r>
              <a:rPr lang="fi-FI" b="1" dirty="0">
                <a:solidFill>
                  <a:schemeClr val="bg2"/>
                </a:solidFill>
              </a:rPr>
              <a:t>aikomus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7C6E48-1D12-4FCD-8F4C-08DC7ED748E0}"/>
</file>

<file path=customXml/itemProps2.xml><?xml version="1.0" encoding="utf-8"?>
<ds:datastoreItem xmlns:ds="http://schemas.openxmlformats.org/officeDocument/2006/customXml" ds:itemID="{4E9E9AE6-E4DA-4716-9500-C849696E1F3E}"/>
</file>

<file path=customXml/itemProps3.xml><?xml version="1.0" encoding="utf-8"?>
<ds:datastoreItem xmlns:ds="http://schemas.openxmlformats.org/officeDocument/2006/customXml" ds:itemID="{4365AB55-469B-4A52-88FB-054F366F0F70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917</Words>
  <Application>Microsoft Office PowerPoint</Application>
  <PresentationFormat>Mukautettu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Yleis- vai kestomuoto – More advanced</vt:lpstr>
      <vt:lpstr>What differences in meaning do the simple and continuous forms have?</vt:lpstr>
      <vt:lpstr>Yleis- ja kestomuodon käytön eroista</vt:lpstr>
      <vt:lpstr>Yleis- ja kestopreesensin käytön eroista</vt:lpstr>
      <vt:lpstr>Yleis- ja kestopreesensin käytön eroista</vt:lpstr>
      <vt:lpstr>Yleis- ja kestopreesensin käytön eroista</vt:lpstr>
      <vt:lpstr>Yleis- ja kestopreesensin käytön eroista</vt:lpstr>
      <vt:lpstr>Yleis- ja kestoimperfektin käytön eroista</vt:lpstr>
      <vt:lpstr>Yleis- ja kestoperfektin käytön eroista</vt:lpstr>
      <vt:lpstr>Yleis- ja kestoperfektin käytön eroista</vt:lpstr>
      <vt:lpstr>Yleis- ja kestopluskvamperfektin  käytön eroista</vt:lpstr>
      <vt:lpstr>How do the two alternatives differ?</vt:lpstr>
      <vt:lpstr>How do the two alternatives differ?</vt:lpstr>
      <vt:lpstr>What has happened and what have the people been doing?  Use as many of the following verbs as possible:  believe, drink, doubt, eat, exist, imagine, know, leave, look, love, hate, have, own, pay, prefer, realize, remember, suppose, taste, understand, watch, want, wish.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Yleis- vai kestomuoto - More advanced</dc:title>
  <dc:creator>Väänänen Anna</dc:creator>
  <cp:lastModifiedBy>Paavilainen Laura</cp:lastModifiedBy>
  <cp:revision>7</cp:revision>
  <dcterms:created xsi:type="dcterms:W3CDTF">2020-05-05T09:10:38Z</dcterms:created>
  <dcterms:modified xsi:type="dcterms:W3CDTF">2022-08-16T08:28:46Z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