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57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Vsdo6y7x8v+eDIHJn7hVTLCsD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BA2"/>
    <a:srgbClr val="D4DDDC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9A8FE-8B30-40A1-AEB2-1C365E3DDB1D}" v="3" dt="2021-01-27T10:24:41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ölsä Salla" userId="11757758-abe0-48a4-a19b-63a9678b7c89" providerId="ADAL" clId="{40A9A8FE-8B30-40A1-AEB2-1C365E3DDB1D}"/>
    <pc:docChg chg="custSel modSld">
      <pc:chgData name="Mölsä Salla" userId="11757758-abe0-48a4-a19b-63a9678b7c89" providerId="ADAL" clId="{40A9A8FE-8B30-40A1-AEB2-1C365E3DDB1D}" dt="2021-01-27T10:24:41.901" v="30" actId="207"/>
      <pc:docMkLst>
        <pc:docMk/>
      </pc:docMkLst>
      <pc:sldChg chg="modSp">
        <pc:chgData name="Mölsä Salla" userId="11757758-abe0-48a4-a19b-63a9678b7c89" providerId="ADAL" clId="{40A9A8FE-8B30-40A1-AEB2-1C365E3DDB1D}" dt="2021-01-27T10:21:31.838" v="0" actId="13926"/>
        <pc:sldMkLst>
          <pc:docMk/>
          <pc:sldMk cId="0" sldId="266"/>
        </pc:sldMkLst>
        <pc:spChg chg="mod">
          <ac:chgData name="Mölsä Salla" userId="11757758-abe0-48a4-a19b-63a9678b7c89" providerId="ADAL" clId="{40A9A8FE-8B30-40A1-AEB2-1C365E3DDB1D}" dt="2021-01-27T10:21:31.838" v="0" actId="13926"/>
          <ac:spMkLst>
            <pc:docMk/>
            <pc:sldMk cId="0" sldId="266"/>
            <ac:spMk id="245" creationId="{00000000-0000-0000-0000-000000000000}"/>
          </ac:spMkLst>
        </pc:spChg>
      </pc:sldChg>
      <pc:sldChg chg="modSp">
        <pc:chgData name="Mölsä Salla" userId="11757758-abe0-48a4-a19b-63a9678b7c89" providerId="ADAL" clId="{40A9A8FE-8B30-40A1-AEB2-1C365E3DDB1D}" dt="2021-01-27T10:24:41.901" v="30" actId="207"/>
        <pc:sldMkLst>
          <pc:docMk/>
          <pc:sldMk cId="0" sldId="267"/>
        </pc:sldMkLst>
        <pc:spChg chg="mod">
          <ac:chgData name="Mölsä Salla" userId="11757758-abe0-48a4-a19b-63a9678b7c89" providerId="ADAL" clId="{40A9A8FE-8B30-40A1-AEB2-1C365E3DDB1D}" dt="2021-01-27T10:24:29.563" v="29" actId="207"/>
          <ac:spMkLst>
            <pc:docMk/>
            <pc:sldMk cId="0" sldId="267"/>
            <ac:spMk id="253" creationId="{00000000-0000-0000-0000-000000000000}"/>
          </ac:spMkLst>
        </pc:spChg>
        <pc:spChg chg="mod">
          <ac:chgData name="Mölsä Salla" userId="11757758-abe0-48a4-a19b-63a9678b7c89" providerId="ADAL" clId="{40A9A8FE-8B30-40A1-AEB2-1C365E3DDB1D}" dt="2021-01-27T10:24:41.901" v="30" actId="207"/>
          <ac:spMkLst>
            <pc:docMk/>
            <pc:sldMk cId="0" sldId="267"/>
            <ac:spMk id="2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aac6ac598_6_7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aaac6ac598_6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31912d6c5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b31912d6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31912d6c5_0_1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b31912d6c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31912d6c5_2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b31912d6c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1f165c0f4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b1f165c0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accent6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aac6ac598_6_1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aaac6ac598_6_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aaac6ac598_6_10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aaac6ac598_6_10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aaac6ac598_6_10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aaac6ac598_6_10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gaaac6ac598_6_10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gaaac6ac598_6_10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gaaac6ac598_6_1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1" name="Google Shape;101;gaaac6ac598_6_10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aac6ac598_6_2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aaac6ac598_6_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aaac6ac598_6_21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aaac6ac598_6_21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aaac6ac598_6_21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aaac6ac598_6_21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aaac6ac598_6_21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aaac6ac598_6_21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aaac6ac598_6_2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2" name="Google Shape;112;gaaac6ac598_6_21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aac6ac598_6_3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aaac6ac598_6_3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aaac6ac598_6_3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7" name="Google Shape;117;gaaac6ac598_6_3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aac6ac598_6_3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aaac6ac598_6_37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aaac6ac598_6_37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aaac6ac598_6_37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3" name="Google Shape;123;gaaac6ac598_6_3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aaac6ac598_6_37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aac6ac598_6_44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aaac6ac598_6_4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aaac6ac598_6_44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aaac6ac598_6_44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aaac6ac598_6_44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aaac6ac598_6_44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2" name="Google Shape;132;gaaac6ac598_6_4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aac6ac598_6_52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gaaac6ac598_6_52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aaac6ac598_6_5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aaac6ac598_6_52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aaac6ac598_6_52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9" name="Google Shape;139;gaaac6ac598_6_5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aac6ac598_6_5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aaac6ac598_6_5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aaac6ac598_6_59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aaac6ac598_6_59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gaaac6ac598_6_59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aaac6ac598_6_59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gaaac6ac598_6_59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aaac6ac598_6_59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gaaac6ac598_6_59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aaac6ac598_6_59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gaaac6ac598_6_5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2" name="Google Shape;152;gaaac6ac598_6_59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" name="Google Shape;26;p17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17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aac6ac598_6_5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aaac6ac598_6_5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aaac6ac598_6_5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gaaac6ac598_6_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aac6ac598_6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gaaac6ac598_6_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aaac6ac598_6_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5" name="Google Shape;85;gaaac6ac598_6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aac6ac598_6_7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Perusaikamuodot </a:t>
            </a:r>
            <a:r>
              <a:rPr lang="fi-FI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dirty="0"/>
              <a:t> </a:t>
            </a: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Kooste</a:t>
            </a:r>
            <a:endParaRPr dirty="0"/>
          </a:p>
        </p:txBody>
      </p:sp>
      <p:sp>
        <p:nvSpPr>
          <p:cNvPr id="158" name="Google Shape;158;gaaac6ac598_6_7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159" name="Google Shape;159;gaaac6ac598_6_7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1.</a:t>
            </a:r>
            <a:r>
              <a:rPr lang="fi-FI" dirty="0"/>
              <a:t> Milloin pelaat </a:t>
            </a: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</a:ext>
                </a:extLst>
              </a:rPr>
              <a:t>tennistä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When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play </a:t>
            </a:r>
            <a:r>
              <a:rPr lang="fi-FI" dirty="0">
                <a:solidFill>
                  <a:schemeClr val="bg2"/>
                </a:solidFill>
              </a:rPr>
              <a:t>tennis? 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2. Missä paras ystäväsi pelaa jääkiekkoa?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b="1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Where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does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best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friend</a:t>
            </a:r>
            <a:r>
              <a:rPr lang="fi-FI" b="1" dirty="0">
                <a:solidFill>
                  <a:schemeClr val="bg2"/>
                </a:solidFill>
              </a:rPr>
              <a:t> play </a:t>
            </a:r>
            <a:r>
              <a:rPr lang="fi-FI" dirty="0">
                <a:solidFill>
                  <a:schemeClr val="bg2"/>
                </a:solidFill>
              </a:rPr>
              <a:t>ice hockey? 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3. Kuinka kauan pelasit tietokonepelejä eilen?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		</a:t>
            </a:r>
            <a:r>
              <a:rPr lang="fi-FI" b="1" dirty="0">
                <a:solidFill>
                  <a:schemeClr val="bg2"/>
                </a:solidFill>
              </a:rPr>
              <a:t>How long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did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play </a:t>
            </a:r>
            <a:r>
              <a:rPr lang="fi-FI" dirty="0" err="1">
                <a:solidFill>
                  <a:schemeClr val="bg2"/>
                </a:solidFill>
              </a:rPr>
              <a:t>computer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games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yesterday</a:t>
            </a:r>
            <a:r>
              <a:rPr lang="fi-FI" dirty="0">
                <a:solidFill>
                  <a:schemeClr val="bg2"/>
                </a:solidFill>
              </a:rPr>
              <a:t>? (imperfekti)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4. Miksi et ole koskaan pelannut golfia?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Why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haven't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ever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played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golf? (perfekti)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5. Miksi Kevin on pelannut uusia pelejä?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Why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has</a:t>
            </a:r>
            <a:r>
              <a:rPr lang="fi-FI" b="1" dirty="0">
                <a:solidFill>
                  <a:schemeClr val="bg2"/>
                </a:solidFill>
              </a:rPr>
              <a:t> Kevin </a:t>
            </a:r>
            <a:r>
              <a:rPr lang="fi-FI" b="1" dirty="0" err="1">
                <a:solidFill>
                  <a:schemeClr val="bg2"/>
                </a:solidFill>
              </a:rPr>
              <a:t>played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new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games</a:t>
            </a:r>
            <a:r>
              <a:rPr lang="fi-FI" dirty="0">
                <a:solidFill>
                  <a:schemeClr val="bg2"/>
                </a:solidFill>
              </a:rPr>
              <a:t>? (perfekti)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 dirty="0"/>
              <a:t>	</a:t>
            </a:r>
            <a:endParaRPr dirty="0"/>
          </a:p>
          <a:p>
            <a:pPr marL="2514600" lvl="1" indent="-9029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</a:pPr>
            <a:endParaRPr sz="378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239" name="Google Shape;239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6. Olitko pelannut lautapelejä ennen?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Had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played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board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games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before</a:t>
            </a:r>
            <a:r>
              <a:rPr lang="fi-FI" dirty="0">
                <a:solidFill>
                  <a:schemeClr val="bg2"/>
                </a:solidFill>
              </a:rPr>
              <a:t>? (pluskvamperfekti)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7. Oletko hyvä pelaaja?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Are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a </a:t>
            </a:r>
            <a:r>
              <a:rPr lang="fi-FI" dirty="0" err="1">
                <a:solidFill>
                  <a:schemeClr val="bg2"/>
                </a:solidFill>
              </a:rPr>
              <a:t>good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player</a:t>
            </a:r>
            <a:r>
              <a:rPr lang="fi-FI" dirty="0">
                <a:solidFill>
                  <a:schemeClr val="bg2"/>
                </a:solidFill>
              </a:rPr>
              <a:t>? 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8. Oletko aina ollut hyvä pelaaja?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always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a </a:t>
            </a:r>
            <a:r>
              <a:rPr lang="fi-FI" dirty="0" err="1">
                <a:solidFill>
                  <a:schemeClr val="bg2"/>
                </a:solidFill>
              </a:rPr>
              <a:t>good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player</a:t>
            </a:r>
            <a:r>
              <a:rPr lang="fi-FI" dirty="0">
                <a:solidFill>
                  <a:schemeClr val="bg2"/>
                </a:solidFill>
              </a:rPr>
              <a:t> ? (perfekti)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46" name="Google Shape;246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4"/>
          <p:cNvPicPr preferRelativeResize="0">
            <a:picLocks noGrp="1" noChangeAspect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0" y="-1688069"/>
            <a:ext cx="24384000" cy="1626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 txBox="1">
            <a:spLocks noGrp="1"/>
          </p:cNvSpPr>
          <p:nvPr>
            <p:ph type="title"/>
          </p:nvPr>
        </p:nvSpPr>
        <p:spPr>
          <a:xfrm>
            <a:off x="0" y="730251"/>
            <a:ext cx="10994065" cy="324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919"/>
              <a:buFont typeface="Calibri"/>
              <a:buNone/>
            </a:pPr>
            <a:r>
              <a:rPr lang="en-US" sz="5400" dirty="0">
                <a:solidFill>
                  <a:schemeClr val="tx1"/>
                </a:solidFill>
              </a:rPr>
              <a:t>Form sentences, negative sentences and questions about the photo.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Make at least five of each.</a:t>
            </a:r>
            <a:endParaRPr lang="en-US" sz="5400" i="1" dirty="0">
              <a:solidFill>
                <a:schemeClr val="tx1"/>
              </a:solidFill>
            </a:endParaRPr>
          </a:p>
        </p:txBody>
      </p:sp>
      <p:sp>
        <p:nvSpPr>
          <p:cNvPr id="253" name="Google Shape;253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1"/>
                </a:solidFill>
              </a:rPr>
              <a:t>Kuva: © </a:t>
            </a:r>
            <a:r>
              <a:rPr lang="fi-FI" dirty="0" err="1">
                <a:solidFill>
                  <a:schemeClr val="bg1"/>
                </a:solidFill>
              </a:rPr>
              <a:t>iStock</a:t>
            </a:r>
            <a:r>
              <a:rPr lang="fi-FI" dirty="0">
                <a:solidFill>
                  <a:schemeClr val="bg1"/>
                </a:solidFill>
              </a:rPr>
              <a:t>/</a:t>
            </a:r>
            <a:r>
              <a:rPr lang="fi-FI" dirty="0" err="1">
                <a:solidFill>
                  <a:schemeClr val="bg1"/>
                </a:solidFill>
              </a:rPr>
              <a:t>Solovyova</a:t>
            </a:r>
            <a:r>
              <a:rPr lang="fi-FI" dirty="0">
                <a:solidFill>
                  <a:schemeClr val="bg1"/>
                </a:solidFill>
              </a:rPr>
              <a:t>	</a:t>
            </a:r>
            <a:fld id="{00000000-1234-1234-1234-123412341234}" type="slidenum">
              <a:rPr lang="fi-FI" smtClean="0">
                <a:solidFill>
                  <a:schemeClr val="bg1"/>
                </a:solidFill>
              </a:rPr>
              <a:t>12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54" name="Google Shape;254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New Insights Module 1 Grammar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31912d6c5_0_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E</a:t>
            </a:r>
            <a:r>
              <a:rPr lang="fi-FI"/>
              <a:t>nglannin perusaikamuodo</a:t>
            </a: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t</a:t>
            </a:r>
            <a:endParaRPr/>
          </a:p>
        </p:txBody>
      </p:sp>
      <p:sp>
        <p:nvSpPr>
          <p:cNvPr id="165" name="Google Shape;165;gb31912d6c5_0_0"/>
          <p:cNvSpPr txBox="1">
            <a:spLocks noGrp="1"/>
          </p:cNvSpPr>
          <p:nvPr>
            <p:ph type="body" idx="1"/>
          </p:nvPr>
        </p:nvSpPr>
        <p:spPr>
          <a:xfrm>
            <a:off x="772920" y="4463288"/>
            <a:ext cx="10959900" cy="80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844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/>
              <a:t>Kevin </a:t>
            </a:r>
            <a:r>
              <a:rPr lang="fi-FI" sz="5400" dirty="0" err="1"/>
              <a:t>lives</a:t>
            </a:r>
            <a:r>
              <a:rPr lang="fi-FI" sz="5400" dirty="0"/>
              <a:t> in Los Angeles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His</a:t>
            </a:r>
            <a:r>
              <a:rPr lang="fi-FI" sz="5400" dirty="0"/>
              <a:t> </a:t>
            </a:r>
            <a:r>
              <a:rPr lang="fi-FI" sz="5400" dirty="0" err="1"/>
              <a:t>aunt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in Mexico.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whole</a:t>
            </a:r>
            <a:r>
              <a:rPr lang="fi-FI" sz="5400" dirty="0"/>
              <a:t> </a:t>
            </a:r>
            <a:r>
              <a:rPr lang="fi-FI" sz="5400" dirty="0" err="1"/>
              <a:t>family</a:t>
            </a:r>
            <a:r>
              <a:rPr lang="fi-FI" sz="5400" dirty="0"/>
              <a:t> </a:t>
            </a:r>
            <a:r>
              <a:rPr lang="fi-FI" sz="5400" dirty="0" err="1"/>
              <a:t>has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in Los Angeles for </a:t>
            </a:r>
            <a:r>
              <a:rPr lang="fi-FI" sz="5400" dirty="0" err="1"/>
              <a:t>quite</a:t>
            </a:r>
            <a:r>
              <a:rPr lang="fi-FI" sz="5400" dirty="0"/>
              <a:t> some </a:t>
            </a:r>
            <a:r>
              <a:rPr lang="fi-FI" sz="5400" dirty="0" err="1"/>
              <a:t>time</a:t>
            </a:r>
            <a:r>
              <a:rPr lang="fi-FI" sz="5400" dirty="0"/>
              <a:t> </a:t>
            </a:r>
            <a:r>
              <a:rPr lang="fi-FI" sz="5400" dirty="0" err="1"/>
              <a:t>now</a:t>
            </a:r>
            <a:r>
              <a:rPr lang="fi-FI" sz="5400" dirty="0"/>
              <a:t>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Kevin’s</a:t>
            </a:r>
            <a:r>
              <a:rPr lang="fi-FI" sz="5400" dirty="0"/>
              <a:t> </a:t>
            </a:r>
            <a:r>
              <a:rPr lang="fi-FI" sz="5400" dirty="0" err="1"/>
              <a:t>family</a:t>
            </a:r>
            <a:r>
              <a:rPr lang="fi-FI" sz="5400" dirty="0"/>
              <a:t> </a:t>
            </a:r>
            <a:r>
              <a:rPr lang="fi-FI" sz="5400" dirty="0" err="1"/>
              <a:t>had</a:t>
            </a:r>
            <a:r>
              <a:rPr lang="fi-FI" sz="5400" dirty="0"/>
              <a:t> </a:t>
            </a:r>
            <a:r>
              <a:rPr lang="fi-FI" sz="5400" dirty="0" err="1"/>
              <a:t>moved</a:t>
            </a:r>
            <a:r>
              <a:rPr lang="fi-FI" sz="5400" dirty="0"/>
              <a:t> to </a:t>
            </a:r>
            <a:r>
              <a:rPr lang="fi-FI" sz="5400" dirty="0" err="1"/>
              <a:t>the</a:t>
            </a:r>
            <a:r>
              <a:rPr lang="fi-FI" sz="5400" dirty="0"/>
              <a:t> US to </a:t>
            </a:r>
            <a:r>
              <a:rPr lang="fi-FI" sz="5400" dirty="0" err="1"/>
              <a:t>start</a:t>
            </a:r>
            <a:r>
              <a:rPr lang="fi-FI" sz="5400" dirty="0"/>
              <a:t> a </a:t>
            </a:r>
            <a:r>
              <a:rPr lang="fi-FI" sz="5400" dirty="0" err="1"/>
              <a:t>new</a:t>
            </a:r>
            <a:r>
              <a:rPr lang="fi-FI" sz="5400" dirty="0"/>
              <a:t> life </a:t>
            </a:r>
            <a:r>
              <a:rPr lang="fi-FI" sz="5400" dirty="0" err="1"/>
              <a:t>there</a:t>
            </a:r>
            <a:r>
              <a:rPr lang="fi-FI" sz="5400" dirty="0"/>
              <a:t>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They</a:t>
            </a:r>
            <a:r>
              <a:rPr lang="fi-FI" sz="5400" dirty="0"/>
              <a:t> </a:t>
            </a:r>
            <a:r>
              <a:rPr lang="fi-FI" sz="5400" dirty="0" err="1"/>
              <a:t>will</a:t>
            </a:r>
            <a:r>
              <a:rPr lang="fi-FI" sz="5400" dirty="0"/>
              <a:t> live </a:t>
            </a:r>
            <a:r>
              <a:rPr lang="fi-FI" sz="5400" dirty="0" err="1"/>
              <a:t>there</a:t>
            </a:r>
            <a:r>
              <a:rPr lang="fi-FI" sz="5400" dirty="0"/>
              <a:t> for </a:t>
            </a:r>
            <a:r>
              <a:rPr lang="fi-FI" sz="5400" dirty="0" err="1"/>
              <a:t>many</a:t>
            </a:r>
            <a:r>
              <a:rPr lang="fi-FI" sz="5400" dirty="0"/>
              <a:t> </a:t>
            </a:r>
            <a:r>
              <a:rPr lang="fi-FI" sz="5400" dirty="0" err="1"/>
              <a:t>years</a:t>
            </a:r>
            <a:r>
              <a:rPr lang="fi-FI" sz="5400" dirty="0"/>
              <a:t> to </a:t>
            </a:r>
            <a:r>
              <a:rPr lang="fi-FI" sz="5400" dirty="0" err="1"/>
              <a:t>come</a:t>
            </a:r>
            <a:r>
              <a:rPr lang="fi-FI" sz="5400" dirty="0"/>
              <a:t>. </a:t>
            </a:r>
            <a:endParaRPr sz="5400" dirty="0"/>
          </a:p>
        </p:txBody>
      </p:sp>
      <p:sp>
        <p:nvSpPr>
          <p:cNvPr id="166" name="Google Shape;166;gb31912d6c5_0_0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844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b="1" dirty="0" err="1"/>
              <a:t>lives</a:t>
            </a:r>
            <a:r>
              <a:rPr lang="fi-FI" sz="5400" dirty="0"/>
              <a:t> – asuu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b="1" dirty="0" err="1"/>
              <a:t>lived</a:t>
            </a:r>
            <a:r>
              <a:rPr lang="fi-FI" sz="5400" dirty="0"/>
              <a:t> – asui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b="1" dirty="0" err="1"/>
              <a:t>has</a:t>
            </a:r>
            <a:r>
              <a:rPr lang="fi-FI" sz="5400" b="1" dirty="0"/>
              <a:t> </a:t>
            </a:r>
            <a:r>
              <a:rPr lang="fi-FI" sz="5400" b="1" dirty="0" err="1"/>
              <a:t>lived</a:t>
            </a:r>
            <a:r>
              <a:rPr lang="fi-FI" sz="5400" b="1" dirty="0"/>
              <a:t> </a:t>
            </a:r>
            <a:r>
              <a:rPr lang="fi-FI" sz="5400" dirty="0"/>
              <a:t>– on asunut</a:t>
            </a:r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endParaRPr sz="5400" dirty="0"/>
          </a:p>
          <a:p>
            <a:pPr marL="1143000" lvl="0" indent="-1143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+mj-lt"/>
              <a:buAutoNum type="arabicPeriod"/>
            </a:pPr>
            <a:r>
              <a:rPr lang="fi-FI" sz="5400" b="1" dirty="0" err="1"/>
              <a:t>had</a:t>
            </a:r>
            <a:r>
              <a:rPr lang="fi-FI" sz="5400" b="1" dirty="0"/>
              <a:t> </a:t>
            </a:r>
            <a:r>
              <a:rPr lang="fi-FI" sz="5400" b="1" dirty="0" err="1"/>
              <a:t>moved</a:t>
            </a:r>
            <a:r>
              <a:rPr lang="fi-FI" sz="5400" b="1" dirty="0"/>
              <a:t> </a:t>
            </a:r>
            <a:r>
              <a:rPr lang="fi-FI" sz="5400" dirty="0"/>
              <a:t>– oli muuttanut</a:t>
            </a:r>
          </a:p>
          <a:p>
            <a:pPr marL="1143000" lvl="0" indent="-1143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+mj-lt"/>
              <a:buAutoNum type="arabicPeriod"/>
            </a:pPr>
            <a:endParaRPr lang="fi-FI" sz="5400" dirty="0"/>
          </a:p>
          <a:p>
            <a:pPr marL="1143000" lvl="0" indent="-1143000">
              <a:buSzPts val="6000"/>
              <a:buFont typeface="+mj-lt"/>
              <a:buAutoNum type="arabicPeriod"/>
            </a:pPr>
            <a:r>
              <a:rPr lang="fi-FI" sz="5400" b="1" dirty="0" err="1"/>
              <a:t>will</a:t>
            </a:r>
            <a:r>
              <a:rPr lang="fi-FI" sz="5400" b="1" dirty="0"/>
              <a:t> live </a:t>
            </a:r>
            <a:r>
              <a:rPr lang="fi-FI" sz="5400" dirty="0"/>
              <a:t>– asuvat</a:t>
            </a:r>
            <a:endParaRPr sz="5400" dirty="0"/>
          </a:p>
        </p:txBody>
      </p:sp>
      <p:sp>
        <p:nvSpPr>
          <p:cNvPr id="167" name="Google Shape;167;gb31912d6c5_0_0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5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</a:pPr>
            <a:r>
              <a:rPr lang="fi-FI" sz="6000" dirty="0">
                <a:solidFill>
                  <a:schemeClr val="bg2"/>
                </a:solidFill>
              </a:rPr>
              <a:t>Etsi predikaattiverbi (tekeminen).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68" name="Google Shape;168;gb31912d6c5_0_0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</a:pPr>
            <a:r>
              <a:rPr lang="fi-FI" sz="6000" dirty="0">
                <a:solidFill>
                  <a:schemeClr val="bg2"/>
                </a:solidFill>
              </a:rPr>
              <a:t>Suomenna</a:t>
            </a:r>
            <a:r>
              <a:rPr lang="fi-FI" sz="6000" dirty="0"/>
              <a:t> </a:t>
            </a:r>
            <a:r>
              <a:rPr lang="fi-FI" sz="6000" dirty="0">
                <a:solidFill>
                  <a:schemeClr val="bg2"/>
                </a:solidFill>
              </a:rPr>
              <a:t>predikaattiverbi</a:t>
            </a:r>
            <a:r>
              <a:rPr lang="fi-FI" sz="6000" dirty="0"/>
              <a:t>.</a:t>
            </a:r>
            <a:endParaRPr sz="6000" dirty="0"/>
          </a:p>
        </p:txBody>
      </p:sp>
      <p:sp>
        <p:nvSpPr>
          <p:cNvPr id="169" name="Google Shape;169;gb31912d6c5_0_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 dirty="0"/>
          </a:p>
        </p:txBody>
      </p:sp>
      <p:sp>
        <p:nvSpPr>
          <p:cNvPr id="170" name="Google Shape;170;gb31912d6c5_0_0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31912d6c5_0_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Englannin perusaikamuodot</a:t>
            </a:r>
            <a:endParaRPr/>
          </a:p>
        </p:txBody>
      </p:sp>
      <p:sp>
        <p:nvSpPr>
          <p:cNvPr id="176" name="Google Shape;176;gb31912d6c5_0_17"/>
          <p:cNvSpPr txBox="1">
            <a:spLocks noGrp="1"/>
          </p:cNvSpPr>
          <p:nvPr>
            <p:ph type="body" idx="1"/>
          </p:nvPr>
        </p:nvSpPr>
        <p:spPr>
          <a:xfrm>
            <a:off x="772920" y="44632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844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/>
              <a:t>Kevin </a:t>
            </a:r>
            <a:r>
              <a:rPr lang="fi-FI" sz="5400" dirty="0" err="1"/>
              <a:t>lives</a:t>
            </a:r>
            <a:r>
              <a:rPr lang="fi-FI" sz="5400" dirty="0"/>
              <a:t> in Los Angeles.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His</a:t>
            </a:r>
            <a:r>
              <a:rPr lang="fi-FI" sz="5400" dirty="0"/>
              <a:t> </a:t>
            </a:r>
            <a:r>
              <a:rPr lang="fi-FI" sz="5400" dirty="0" err="1"/>
              <a:t>aunt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in Mexico.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whole</a:t>
            </a:r>
            <a:r>
              <a:rPr lang="fi-FI" sz="5400" dirty="0"/>
              <a:t> </a:t>
            </a:r>
            <a:r>
              <a:rPr lang="fi-FI" sz="5400" dirty="0" err="1"/>
              <a:t>family</a:t>
            </a:r>
            <a:r>
              <a:rPr lang="fi-FI" sz="5400" dirty="0"/>
              <a:t> </a:t>
            </a:r>
            <a:r>
              <a:rPr lang="fi-FI" sz="5400" dirty="0" err="1"/>
              <a:t>has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in Los Angeles for </a:t>
            </a:r>
            <a:r>
              <a:rPr lang="fi-FI" sz="5400" dirty="0" err="1"/>
              <a:t>quite</a:t>
            </a:r>
            <a:r>
              <a:rPr lang="fi-FI" sz="5400" dirty="0"/>
              <a:t> some </a:t>
            </a:r>
            <a:r>
              <a:rPr lang="fi-FI" sz="5400" dirty="0" err="1"/>
              <a:t>time</a:t>
            </a:r>
            <a:r>
              <a:rPr lang="fi-FI" sz="5400" dirty="0"/>
              <a:t> </a:t>
            </a:r>
            <a:r>
              <a:rPr lang="fi-FI" sz="5400" dirty="0" err="1"/>
              <a:t>now</a:t>
            </a:r>
            <a:r>
              <a:rPr lang="fi-FI" sz="5400" dirty="0"/>
              <a:t>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Kevin’s</a:t>
            </a:r>
            <a:r>
              <a:rPr lang="fi-FI" sz="5400" dirty="0"/>
              <a:t> </a:t>
            </a:r>
            <a:r>
              <a:rPr lang="fi-FI" sz="5400" dirty="0" err="1"/>
              <a:t>family</a:t>
            </a:r>
            <a:r>
              <a:rPr lang="fi-FI" sz="5400" dirty="0"/>
              <a:t> </a:t>
            </a:r>
            <a:r>
              <a:rPr lang="fi-FI" sz="5400" dirty="0" err="1"/>
              <a:t>had</a:t>
            </a:r>
            <a:r>
              <a:rPr lang="fi-FI" sz="5400" dirty="0"/>
              <a:t> </a:t>
            </a:r>
            <a:r>
              <a:rPr lang="fi-FI" sz="5400" dirty="0" err="1"/>
              <a:t>moved</a:t>
            </a:r>
            <a:r>
              <a:rPr lang="fi-FI" sz="5400" dirty="0"/>
              <a:t> to </a:t>
            </a:r>
            <a:r>
              <a:rPr lang="fi-FI" sz="5400" dirty="0" err="1"/>
              <a:t>the</a:t>
            </a:r>
            <a:r>
              <a:rPr lang="fi-FI" sz="5400" dirty="0"/>
              <a:t> US to </a:t>
            </a:r>
            <a:r>
              <a:rPr lang="fi-FI" sz="5400" dirty="0" err="1"/>
              <a:t>start</a:t>
            </a:r>
            <a:r>
              <a:rPr lang="fi-FI" sz="5400" dirty="0"/>
              <a:t> a </a:t>
            </a:r>
            <a:r>
              <a:rPr lang="fi-FI" sz="5400" dirty="0" err="1"/>
              <a:t>new</a:t>
            </a:r>
            <a:r>
              <a:rPr lang="fi-FI" sz="5400" dirty="0"/>
              <a:t> life </a:t>
            </a:r>
            <a:r>
              <a:rPr lang="fi-FI" sz="5400" dirty="0" err="1"/>
              <a:t>there</a:t>
            </a:r>
            <a:r>
              <a:rPr lang="fi-FI" sz="5400" dirty="0"/>
              <a:t>.</a:t>
            </a:r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They</a:t>
            </a:r>
            <a:r>
              <a:rPr lang="fi-FI" sz="5400" dirty="0"/>
              <a:t> </a:t>
            </a:r>
            <a:r>
              <a:rPr lang="fi-FI" sz="5400" dirty="0" err="1"/>
              <a:t>will</a:t>
            </a:r>
            <a:r>
              <a:rPr lang="fi-FI" sz="5400" dirty="0"/>
              <a:t> live </a:t>
            </a:r>
            <a:r>
              <a:rPr lang="fi-FI" sz="5400" dirty="0" err="1"/>
              <a:t>there</a:t>
            </a:r>
            <a:r>
              <a:rPr lang="fi-FI" sz="5400" dirty="0"/>
              <a:t> for </a:t>
            </a:r>
            <a:r>
              <a:rPr lang="fi-FI" sz="5400" dirty="0" err="1"/>
              <a:t>many</a:t>
            </a:r>
            <a:r>
              <a:rPr lang="fi-FI" sz="5400" dirty="0"/>
              <a:t> </a:t>
            </a:r>
            <a:r>
              <a:rPr lang="fi-FI" sz="5400" dirty="0" err="1"/>
              <a:t>years</a:t>
            </a:r>
            <a:r>
              <a:rPr lang="fi-FI" sz="5400" dirty="0"/>
              <a:t> to </a:t>
            </a:r>
            <a:r>
              <a:rPr lang="fi-FI" sz="5400" dirty="0" err="1"/>
              <a:t>come</a:t>
            </a:r>
            <a:r>
              <a:rPr lang="fi-FI" sz="5400" dirty="0"/>
              <a:t>.</a:t>
            </a:r>
            <a:r>
              <a:rPr lang="fi-FI" sz="4000" dirty="0"/>
              <a:t> </a:t>
            </a:r>
            <a:endParaRPr sz="4000" dirty="0"/>
          </a:p>
        </p:txBody>
      </p:sp>
      <p:sp>
        <p:nvSpPr>
          <p:cNvPr id="177" name="Google Shape;177;gb31912d6c5_0_17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844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lives</a:t>
            </a:r>
            <a:r>
              <a:rPr lang="fi-FI" sz="5400" dirty="0"/>
              <a:t> – asuu, </a:t>
            </a:r>
            <a:r>
              <a:rPr lang="fi-FI" sz="5400" b="1" dirty="0"/>
              <a:t>preesens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lived</a:t>
            </a:r>
            <a:r>
              <a:rPr lang="fi-FI" sz="5400" dirty="0"/>
              <a:t> – asui, </a:t>
            </a:r>
            <a:r>
              <a:rPr lang="fi-FI" sz="5400" b="1" dirty="0"/>
              <a:t>imperfekti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has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– on asunut, </a:t>
            </a:r>
            <a:r>
              <a:rPr lang="fi-FI" sz="5400" b="1" dirty="0"/>
              <a:t>perfekti</a:t>
            </a:r>
            <a:endParaRPr lang="fi-FI"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had</a:t>
            </a:r>
            <a:r>
              <a:rPr lang="fi-FI" sz="5400" dirty="0"/>
              <a:t> </a:t>
            </a:r>
            <a:r>
              <a:rPr lang="fi-FI" sz="5400" dirty="0" err="1"/>
              <a:t>moved</a:t>
            </a:r>
            <a:r>
              <a:rPr lang="fi-FI" sz="5400" dirty="0"/>
              <a:t> – oli muuttanut, </a:t>
            </a:r>
            <a:r>
              <a:rPr lang="fi-FI" sz="5400" b="1" dirty="0"/>
              <a:t>pluskvamperfekti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will</a:t>
            </a:r>
            <a:r>
              <a:rPr lang="fi-FI" sz="5400" dirty="0"/>
              <a:t> live – asuvat, </a:t>
            </a:r>
            <a:r>
              <a:rPr lang="fi-FI" sz="5400" b="1" dirty="0"/>
              <a:t>futuuri</a:t>
            </a:r>
            <a:endParaRPr sz="5400" dirty="0"/>
          </a:p>
        </p:txBody>
      </p:sp>
      <p:sp>
        <p:nvSpPr>
          <p:cNvPr id="178" name="Google Shape;178;gb31912d6c5_0_17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5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</a:pPr>
            <a:r>
              <a:rPr lang="fi-FI" sz="6000" dirty="0">
                <a:solidFill>
                  <a:schemeClr val="bg2"/>
                </a:solidFill>
              </a:rPr>
              <a:t>Mikä on aikamuodon nimi?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79" name="Google Shape;179;gb31912d6c5_0_17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</a:pPr>
            <a:r>
              <a:rPr lang="fi-FI" sz="6000" dirty="0">
                <a:solidFill>
                  <a:schemeClr val="bg2"/>
                </a:solidFill>
              </a:rPr>
              <a:t>Aikamuodon nimi suomeksi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80" name="Google Shape;180;gb31912d6c5_0_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81" name="Google Shape;181;gb31912d6c5_0_17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r>
              <a:rPr lang="fi-FI" dirty="0"/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1. </a:t>
            </a: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K</a:t>
            </a:r>
            <a:r>
              <a:rPr lang="fi-FI" dirty="0"/>
              <a:t>evin puhuu englantia.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Kevin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speaks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English. 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2. Kevinin täti puhui hänelle englantia.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aunt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spoke</a:t>
            </a:r>
            <a:r>
              <a:rPr lang="fi-FI" dirty="0">
                <a:solidFill>
                  <a:schemeClr val="bg2"/>
                </a:solidFill>
              </a:rPr>
              <a:t> English to </a:t>
            </a:r>
            <a:r>
              <a:rPr lang="fi-FI" dirty="0" err="1">
                <a:solidFill>
                  <a:schemeClr val="bg2"/>
                </a:solidFill>
              </a:rPr>
              <a:t>him</a:t>
            </a:r>
            <a:r>
              <a:rPr lang="fi-FI" dirty="0">
                <a:solidFill>
                  <a:schemeClr val="bg2"/>
                </a:solidFill>
              </a:rPr>
              <a:t>. (imperfekti)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3. Kevin ja veljensä ovat aina puhuneet paljon tätinsä kanssa.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Kevin and </a:t>
            </a:r>
            <a:r>
              <a:rPr lang="fi-FI" dirty="0" err="1">
                <a:solidFill>
                  <a:schemeClr val="bg2"/>
                </a:solidFill>
              </a:rPr>
              <a:t>his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always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spoken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lot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their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aunt</a:t>
            </a:r>
            <a:r>
              <a:rPr lang="fi-FI" dirty="0">
                <a:solidFill>
                  <a:schemeClr val="bg2"/>
                </a:solidFill>
              </a:rPr>
              <a:t>. 	(perfekti)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4. Kevinin veli oli puhunut minun kanssani.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spoken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me. (pluskvamperfekti)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88" name="Google Shape;188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89" name="Google Shape;18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>
            <a:spLocks noGrp="1"/>
          </p:cNvSpPr>
          <p:nvPr>
            <p:ph type="title"/>
          </p:nvPr>
        </p:nvSpPr>
        <p:spPr>
          <a:xfrm>
            <a:off x="1432887" y="1012861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Kielteiset lauseet - Muodostus</a:t>
            </a:r>
            <a:endParaRPr dirty="0"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105156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Kevin </a:t>
            </a:r>
            <a:r>
              <a:rPr lang="fi-FI" dirty="0" err="1"/>
              <a:t>doesn’t</a:t>
            </a:r>
            <a:r>
              <a:rPr lang="fi-FI" dirty="0"/>
              <a:t> live in Los Angeles.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aunt</a:t>
            </a:r>
            <a:r>
              <a:rPr lang="fi-FI" dirty="0"/>
              <a:t> </a:t>
            </a:r>
            <a:r>
              <a:rPr lang="fi-FI" dirty="0" err="1"/>
              <a:t>didn’t</a:t>
            </a:r>
            <a:r>
              <a:rPr lang="fi-FI" dirty="0"/>
              <a:t> live in Mexico.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hasn’t</a:t>
            </a:r>
            <a:r>
              <a:rPr lang="fi-FI" dirty="0"/>
              <a:t> </a:t>
            </a:r>
            <a:r>
              <a:rPr lang="fi-FI" dirty="0" err="1"/>
              <a:t>lived</a:t>
            </a:r>
            <a:r>
              <a:rPr lang="fi-FI" dirty="0"/>
              <a:t> in Los Angeles for </a:t>
            </a:r>
            <a:r>
              <a:rPr lang="fi-FI" dirty="0" err="1"/>
              <a:t>quite</a:t>
            </a:r>
            <a:r>
              <a:rPr lang="fi-FI" dirty="0"/>
              <a:t> some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/>
              <a:t>Kevin’s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hadn’t</a:t>
            </a:r>
            <a:r>
              <a:rPr lang="fi-FI" dirty="0"/>
              <a:t> </a:t>
            </a:r>
            <a:r>
              <a:rPr lang="fi-FI" dirty="0" err="1"/>
              <a:t>moved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US.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b="1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</p:txBody>
      </p:sp>
      <p:sp>
        <p:nvSpPr>
          <p:cNvPr id="196" name="Google Shape;196;p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2"/>
          </p:nvPr>
        </p:nvSpPr>
        <p:spPr>
          <a:xfrm>
            <a:off x="12371999" y="3323555"/>
            <a:ext cx="10738613" cy="833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doesn’t</a:t>
            </a:r>
            <a:r>
              <a:rPr lang="fi-FI" b="1" dirty="0">
                <a:solidFill>
                  <a:schemeClr val="bg2"/>
                </a:solidFill>
              </a:rPr>
              <a:t> live </a:t>
            </a:r>
            <a:r>
              <a:rPr lang="fi-FI" dirty="0">
                <a:solidFill>
                  <a:schemeClr val="bg2"/>
                </a:solidFill>
              </a:rPr>
              <a:t>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didn’t</a:t>
            </a:r>
            <a:r>
              <a:rPr lang="fi-FI" b="1" dirty="0">
                <a:solidFill>
                  <a:schemeClr val="bg2"/>
                </a:solidFill>
              </a:rPr>
              <a:t> live </a:t>
            </a:r>
            <a:r>
              <a:rPr lang="fi-FI" dirty="0">
                <a:solidFill>
                  <a:schemeClr val="bg2"/>
                </a:solidFill>
              </a:rPr>
              <a:t>(imperfekti)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hasn’t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lived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(perfekti)</a:t>
            </a:r>
            <a:endParaRPr lang="fi-FI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lang="fi-FI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b="1" dirty="0" err="1">
                <a:solidFill>
                  <a:schemeClr val="bg2"/>
                </a:solidFill>
              </a:rPr>
              <a:t>hadn’t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moved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(pluskvamperfekti)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1. Kevinin täti ei opeta hänelle espanjaa.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aunt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doesn’t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teach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him</a:t>
            </a:r>
            <a:r>
              <a:rPr lang="fi-FI" dirty="0">
                <a:solidFill>
                  <a:schemeClr val="bg2"/>
                </a:solidFill>
              </a:rPr>
              <a:t> Spanish.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2. Kevinin sukulaiset eivät opeta häntä.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relatives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teach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him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3. Kevin ei opettanut englantia.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Kevin </a:t>
            </a:r>
            <a:r>
              <a:rPr lang="fi-FI" b="1" dirty="0" err="1">
                <a:solidFill>
                  <a:schemeClr val="bg2"/>
                </a:solidFill>
              </a:rPr>
              <a:t>didn’t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teach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English.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4. Kevinin veli ei ole opettanut minua.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hasn’t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taught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me.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5. Naapurimme eivät ole opettaneet meitä.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Our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neighbours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haven’t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taught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us.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100" dirty="0"/>
          </a:p>
        </p:txBody>
      </p:sp>
      <p:sp>
        <p:nvSpPr>
          <p:cNvPr id="205" name="Google Shape;205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206" name="Google Shape;206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6. Kevin ei ollut opettanut veljeään.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Kevin </a:t>
            </a:r>
            <a:r>
              <a:rPr lang="fi-FI" b="1" dirty="0" err="1">
                <a:solidFill>
                  <a:schemeClr val="bg2"/>
                </a:solidFill>
              </a:rPr>
              <a:t>hadn’t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taught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his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7. Oppiminen ei ole aina helppoa.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Learning </a:t>
            </a:r>
            <a:r>
              <a:rPr lang="fi-FI" b="1" dirty="0" err="1">
                <a:solidFill>
                  <a:schemeClr val="bg2"/>
                </a:solidFill>
              </a:rPr>
              <a:t>isn’t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always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easy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8. Espanja ei ollut lempiaineeni.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Spanish </a:t>
            </a:r>
            <a:r>
              <a:rPr lang="fi-FI" b="1" dirty="0" err="1">
                <a:solidFill>
                  <a:schemeClr val="bg2"/>
                </a:solidFill>
              </a:rPr>
              <a:t>wasn’t</a:t>
            </a:r>
            <a:r>
              <a:rPr lang="fi-FI" dirty="0">
                <a:solidFill>
                  <a:schemeClr val="bg2"/>
                </a:solidFill>
              </a:rPr>
              <a:t> my </a:t>
            </a:r>
            <a:r>
              <a:rPr lang="fi-FI" dirty="0" err="1">
                <a:solidFill>
                  <a:schemeClr val="bg2"/>
                </a:solidFill>
              </a:rPr>
              <a:t>favourite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subject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9. Englanti ei ole ollut vaikeaa.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English </a:t>
            </a:r>
            <a:r>
              <a:rPr lang="fi-FI" b="1" dirty="0" err="1">
                <a:solidFill>
                  <a:schemeClr val="bg2"/>
                </a:solidFill>
              </a:rPr>
              <a:t>hasn’t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difficult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10. Veljeni ei ollut ollut siellä.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My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hadn’t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there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13" name="Google Shape;213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31912d6c5_2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Kysymyslauseet</a:t>
            </a:r>
            <a:endParaRPr dirty="0"/>
          </a:p>
        </p:txBody>
      </p:sp>
      <p:sp>
        <p:nvSpPr>
          <p:cNvPr id="220" name="Google Shape;220;gb31912d6c5_2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eat</a:t>
            </a:r>
            <a:r>
              <a:rPr lang="fi-FI" dirty="0"/>
              <a:t> </a:t>
            </a:r>
            <a:r>
              <a:rPr lang="fi-FI" dirty="0" err="1"/>
              <a:t>fish</a:t>
            </a:r>
            <a:r>
              <a:rPr lang="fi-FI" dirty="0"/>
              <a:t>?		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cat </a:t>
            </a:r>
            <a:r>
              <a:rPr lang="fi-FI" dirty="0" err="1"/>
              <a:t>eat</a:t>
            </a:r>
            <a:r>
              <a:rPr lang="fi-FI" dirty="0"/>
              <a:t> </a:t>
            </a:r>
            <a:r>
              <a:rPr lang="fi-FI" dirty="0" err="1"/>
              <a:t>fish</a:t>
            </a:r>
            <a:r>
              <a:rPr lang="fi-FI" dirty="0"/>
              <a:t>?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fi-FI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Did</a:t>
            </a:r>
            <a:r>
              <a:rPr lang="fi-FI" dirty="0"/>
              <a:t> Kevin </a:t>
            </a:r>
            <a:r>
              <a:rPr lang="fi-FI" dirty="0" err="1"/>
              <a:t>eat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cookies</a:t>
            </a:r>
            <a:r>
              <a:rPr lang="fi-FI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fi-FI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eaten</a:t>
            </a:r>
            <a:r>
              <a:rPr lang="fi-FI" dirty="0"/>
              <a:t> </a:t>
            </a:r>
            <a:r>
              <a:rPr lang="fi-FI" dirty="0" err="1"/>
              <a:t>yet</a:t>
            </a:r>
            <a:r>
              <a:rPr lang="fi-FI" dirty="0"/>
              <a:t>?	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Has</a:t>
            </a:r>
            <a:r>
              <a:rPr lang="fi-FI" dirty="0"/>
              <a:t> Kevin </a:t>
            </a:r>
            <a:r>
              <a:rPr lang="fi-FI" dirty="0" err="1"/>
              <a:t>eaten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desert</a:t>
            </a:r>
            <a:r>
              <a:rPr lang="fi-FI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fi-FI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eaten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?			</a:t>
            </a:r>
            <a:endParaRPr dirty="0"/>
          </a:p>
        </p:txBody>
      </p:sp>
      <p:sp>
        <p:nvSpPr>
          <p:cNvPr id="223" name="Google Shape;223;gb31912d6c5_2_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preesens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preesens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imperfekti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perfekti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perfekti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fi-FI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pluskvamperfekti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gb31912d6c5_2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222" name="Google Shape;222;gb31912d6c5_2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1f165c0f4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Kysymyslauseet - Muodostu</a:t>
            </a: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s</a:t>
            </a:r>
            <a:endParaRPr/>
          </a:p>
        </p:txBody>
      </p:sp>
      <p:sp>
        <p:nvSpPr>
          <p:cNvPr id="229" name="Google Shape;229;gb1f165c0f4_0_0"/>
          <p:cNvSpPr txBox="1">
            <a:spLocks noGrp="1"/>
          </p:cNvSpPr>
          <p:nvPr>
            <p:ph type="body" idx="1"/>
          </p:nvPr>
        </p:nvSpPr>
        <p:spPr>
          <a:xfrm>
            <a:off x="1800000" y="2879999"/>
            <a:ext cx="21031200" cy="97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/>
              <a:t>How </a:t>
            </a:r>
            <a:r>
              <a:rPr lang="fi-FI" sz="5400" dirty="0" err="1"/>
              <a:t>often</a:t>
            </a:r>
            <a:r>
              <a:rPr lang="fi-FI" sz="5400" dirty="0"/>
              <a:t> </a:t>
            </a:r>
            <a:r>
              <a:rPr lang="fi-FI" sz="5400" b="1" dirty="0" err="1"/>
              <a:t>d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o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you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eat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fish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?	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Does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your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 cat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eat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fish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?	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</a:ext>
              </a:extLst>
            </a:endParaRPr>
          </a:p>
          <a:p>
            <a:pPr marL="990600" lvl="1" indent="-685800">
              <a:lnSpc>
                <a:spcPct val="100000"/>
              </a:lnSpc>
              <a:spcBef>
                <a:spcPts val="0"/>
              </a:spcBef>
              <a:buSzPts val="6000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	Preesens: 		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(?-sana) +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do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/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does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+ subjekti + verbin perusmuoto</a:t>
            </a:r>
            <a:endParaRPr lang="fi-FI"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Why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did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Kevin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eat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all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the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cookies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?	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</a:ext>
              </a:extLst>
            </a:endParaRPr>
          </a:p>
          <a:p>
            <a:pPr marL="990600" lvl="1" indent="-685800">
              <a:lnSpc>
                <a:spcPct val="70000"/>
              </a:lnSpc>
              <a:spcBef>
                <a:spcPts val="2000"/>
              </a:spcBef>
              <a:buSzPts val="6000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	Imperfekti: 		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(?-sana) +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did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+ 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subjekti + verbin perusmuoto</a:t>
            </a:r>
            <a:endParaRPr lang="fi-FI" sz="5400" b="1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Has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Stu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 made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the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desert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? 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What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have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you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done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 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to my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stash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of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sweets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?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</a:ext>
              </a:extLst>
            </a:endParaRPr>
          </a:p>
          <a:p>
            <a:pPr marL="990600" lvl="1" indent="-685800">
              <a:lnSpc>
                <a:spcPct val="70000"/>
              </a:lnSpc>
              <a:spcBef>
                <a:spcPts val="2000"/>
              </a:spcBef>
              <a:buSzPts val="6000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	Perfekti: 			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(?-sana) +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have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/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has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 + subjekti + verbin 3. muoto</a:t>
            </a:r>
            <a:endParaRPr b="1" dirty="0">
              <a:solidFill>
                <a:schemeClr val="bg2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Why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had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you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hidden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them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? 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</a:ext>
              </a:extLst>
            </a:endParaRPr>
          </a:p>
          <a:p>
            <a:pPr marL="990600" lvl="1" indent="-685800">
              <a:lnSpc>
                <a:spcPct val="70000"/>
              </a:lnSpc>
              <a:spcBef>
                <a:spcPts val="2000"/>
              </a:spcBef>
              <a:buSzPts val="6000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	Pluskvamperfekti: 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(?-sana) +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had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+ subjekti + verbin 3. muoto</a:t>
            </a:r>
            <a:endParaRPr b="1" dirty="0">
              <a:solidFill>
                <a:schemeClr val="bg2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400"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400"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400"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400" dirty="0"/>
          </a:p>
        </p:txBody>
      </p:sp>
      <p:sp>
        <p:nvSpPr>
          <p:cNvPr id="230" name="Google Shape;230;gb1f165c0f4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 dirty="0"/>
          </a:p>
        </p:txBody>
      </p:sp>
      <p:sp>
        <p:nvSpPr>
          <p:cNvPr id="231" name="Google Shape;231;gb1f165c0f4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2E8FE7-14A2-4B8D-98C3-10D60B3B2A6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ABA495-482F-413F-ADA7-1FFE42822E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E1CBF-71C0-481E-9578-3287C61023B4}"/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923</Words>
  <Application>Microsoft Office PowerPoint</Application>
  <PresentationFormat>Mukautettu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Office-teema</vt:lpstr>
      <vt:lpstr>Office-teema</vt:lpstr>
      <vt:lpstr>Perusaikamuodot – Kooste</vt:lpstr>
      <vt:lpstr>Englannin perusaikamuodot</vt:lpstr>
      <vt:lpstr>Englannin perusaikamuodot</vt:lpstr>
      <vt:lpstr>Practise.</vt:lpstr>
      <vt:lpstr>Kielteiset lauseet - Muodostus</vt:lpstr>
      <vt:lpstr>Practise.</vt:lpstr>
      <vt:lpstr>Practise.</vt:lpstr>
      <vt:lpstr>Kysymyslauseet</vt:lpstr>
      <vt:lpstr>Kysymyslauseet - Muodostus</vt:lpstr>
      <vt:lpstr>Practise.</vt:lpstr>
      <vt:lpstr>Practise.</vt:lpstr>
      <vt:lpstr>Form sentences, negative sentences and questions about the photo.  Make at least five of each.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Perusaikamuodot - Kooste</dc:title>
  <dc:creator>Väänänen Anna</dc:creator>
  <cp:lastModifiedBy>Paavilainen Laura</cp:lastModifiedBy>
  <cp:revision>4</cp:revision>
  <dcterms:created xsi:type="dcterms:W3CDTF">2020-05-05T09:10:38Z</dcterms:created>
  <dcterms:modified xsi:type="dcterms:W3CDTF">2022-08-16T07:58:14Z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