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revisionInfo.xml" ContentType="application/vnd.ms-powerpoint.revisioninfo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8" roundtripDataSignature="AMtx7mj2h9gTdmRcpU/skfZe8wbiwBzLZ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F825CD-9439-44C4-A66B-DCAD2D43F72E}" v="673" dt="2021-02-15T08:12:19.1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55" d="100"/>
          <a:sy n="55" d="100"/>
        </p:scale>
        <p:origin x="636" y="7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customschemas.google.com/relationships/presentationmetadata" Target="metadata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Relationship Id="rId27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ölsä Salla" userId="11757758-abe0-48a4-a19b-63a9678b7c89" providerId="ADAL" clId="{70F825CD-9439-44C4-A66B-DCAD2D43F72E}"/>
    <pc:docChg chg="undo custSel modSld">
      <pc:chgData name="Mölsä Salla" userId="11757758-abe0-48a4-a19b-63a9678b7c89" providerId="ADAL" clId="{70F825CD-9439-44C4-A66B-DCAD2D43F72E}" dt="2021-02-15T08:12:19.111" v="896" actId="20577"/>
      <pc:docMkLst>
        <pc:docMk/>
      </pc:docMkLst>
      <pc:sldChg chg="modTransition">
        <pc:chgData name="Mölsä Salla" userId="11757758-abe0-48a4-a19b-63a9678b7c89" providerId="ADAL" clId="{70F825CD-9439-44C4-A66B-DCAD2D43F72E}" dt="2021-02-12T16:02:53.009" v="237"/>
        <pc:sldMkLst>
          <pc:docMk/>
          <pc:sldMk cId="0" sldId="256"/>
        </pc:sldMkLst>
      </pc:sldChg>
      <pc:sldChg chg="addSp delSp modSp modTransition modAnim">
        <pc:chgData name="Mölsä Salla" userId="11757758-abe0-48a4-a19b-63a9678b7c89" providerId="ADAL" clId="{70F825CD-9439-44C4-A66B-DCAD2D43F72E}" dt="2021-02-12T16:06:33.821" v="382" actId="255"/>
        <pc:sldMkLst>
          <pc:docMk/>
          <pc:sldMk cId="0" sldId="257"/>
        </pc:sldMkLst>
        <pc:spChg chg="add del mod">
          <ac:chgData name="Mölsä Salla" userId="11757758-abe0-48a4-a19b-63a9678b7c89" providerId="ADAL" clId="{70F825CD-9439-44C4-A66B-DCAD2D43F72E}" dt="2021-02-12T15:46:23.737" v="141"/>
          <ac:spMkLst>
            <pc:docMk/>
            <pc:sldMk cId="0" sldId="257"/>
            <ac:spMk id="4" creationId="{9C5942A1-4137-4A9D-A5DF-B41B5D6CF117}"/>
          </ac:spMkLst>
        </pc:spChg>
        <pc:spChg chg="add del mod">
          <ac:chgData name="Mölsä Salla" userId="11757758-abe0-48a4-a19b-63a9678b7c89" providerId="ADAL" clId="{70F825CD-9439-44C4-A66B-DCAD2D43F72E}" dt="2021-02-12T15:46:38.167" v="143" actId="478"/>
          <ac:spMkLst>
            <pc:docMk/>
            <pc:sldMk cId="0" sldId="257"/>
            <ac:spMk id="6" creationId="{60E8F06C-AEB3-4221-BBEA-1039B2163631}"/>
          </ac:spMkLst>
        </pc:spChg>
        <pc:spChg chg="add del">
          <ac:chgData name="Mölsä Salla" userId="11757758-abe0-48a4-a19b-63a9678b7c89" providerId="ADAL" clId="{70F825CD-9439-44C4-A66B-DCAD2D43F72E}" dt="2021-02-12T15:46:36.796" v="142" actId="478"/>
          <ac:spMkLst>
            <pc:docMk/>
            <pc:sldMk cId="0" sldId="257"/>
            <ac:spMk id="9" creationId="{097850CE-70BF-4D60-A85B-2156834476BA}"/>
          </ac:spMkLst>
        </pc:spChg>
        <pc:spChg chg="add">
          <ac:chgData name="Mölsä Salla" userId="11757758-abe0-48a4-a19b-63a9678b7c89" providerId="ADAL" clId="{70F825CD-9439-44C4-A66B-DCAD2D43F72E}" dt="2021-02-12T15:46:41.216" v="144"/>
          <ac:spMkLst>
            <pc:docMk/>
            <pc:sldMk cId="0" sldId="257"/>
            <ac:spMk id="12" creationId="{6A25EF2B-12F0-429A-88DC-6847BBBF09E7}"/>
          </ac:spMkLst>
        </pc:spChg>
        <pc:spChg chg="del">
          <ac:chgData name="Mölsä Salla" userId="11757758-abe0-48a4-a19b-63a9678b7c89" providerId="ADAL" clId="{70F825CD-9439-44C4-A66B-DCAD2D43F72E}" dt="2021-02-12T15:46:17.487" v="140" actId="478"/>
          <ac:spMkLst>
            <pc:docMk/>
            <pc:sldMk cId="0" sldId="257"/>
            <ac:spMk id="94" creationId="{00000000-0000-0000-0000-000000000000}"/>
          </ac:spMkLst>
        </pc:spChg>
        <pc:spChg chg="mod">
          <ac:chgData name="Mölsä Salla" userId="11757758-abe0-48a4-a19b-63a9678b7c89" providerId="ADAL" clId="{70F825CD-9439-44C4-A66B-DCAD2D43F72E}" dt="2021-02-12T16:06:28.104" v="381" actId="255"/>
          <ac:spMkLst>
            <pc:docMk/>
            <pc:sldMk cId="0" sldId="257"/>
            <ac:spMk id="95" creationId="{00000000-0000-0000-0000-000000000000}"/>
          </ac:spMkLst>
        </pc:spChg>
        <pc:spChg chg="mod">
          <ac:chgData name="Mölsä Salla" userId="11757758-abe0-48a4-a19b-63a9678b7c89" providerId="ADAL" clId="{70F825CD-9439-44C4-A66B-DCAD2D43F72E}" dt="2021-02-12T16:06:33.821" v="382" actId="255"/>
          <ac:spMkLst>
            <pc:docMk/>
            <pc:sldMk cId="0" sldId="257"/>
            <ac:spMk id="97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70F825CD-9439-44C4-A66B-DCAD2D43F72E}" dt="2021-02-15T08:11:39.464" v="879" actId="13926"/>
        <pc:sldMkLst>
          <pc:docMk/>
          <pc:sldMk cId="0" sldId="258"/>
        </pc:sldMkLst>
        <pc:spChg chg="mod">
          <ac:chgData name="Mölsä Salla" userId="11757758-abe0-48a4-a19b-63a9678b7c89" providerId="ADAL" clId="{70F825CD-9439-44C4-A66B-DCAD2D43F72E}" dt="2021-02-15T08:11:39.464" v="879" actId="13926"/>
          <ac:spMkLst>
            <pc:docMk/>
            <pc:sldMk cId="0" sldId="258"/>
            <ac:spMk id="104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70F825CD-9439-44C4-A66B-DCAD2D43F72E}" dt="2021-02-15T08:11:44.997" v="880" actId="13926"/>
        <pc:sldMkLst>
          <pc:docMk/>
          <pc:sldMk cId="0" sldId="259"/>
        </pc:sldMkLst>
        <pc:spChg chg="mod">
          <ac:chgData name="Mölsä Salla" userId="11757758-abe0-48a4-a19b-63a9678b7c89" providerId="ADAL" clId="{70F825CD-9439-44C4-A66B-DCAD2D43F72E}" dt="2021-02-12T15:31:04.499" v="55"/>
          <ac:spMkLst>
            <pc:docMk/>
            <pc:sldMk cId="0" sldId="259"/>
            <ac:spMk id="111" creationId="{00000000-0000-0000-0000-000000000000}"/>
          </ac:spMkLst>
        </pc:spChg>
        <pc:spChg chg="mod">
          <ac:chgData name="Mölsä Salla" userId="11757758-abe0-48a4-a19b-63a9678b7c89" providerId="ADAL" clId="{70F825CD-9439-44C4-A66B-DCAD2D43F72E}" dt="2021-02-15T08:11:44.997" v="880" actId="13926"/>
          <ac:spMkLst>
            <pc:docMk/>
            <pc:sldMk cId="0" sldId="259"/>
            <ac:spMk id="112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70F825CD-9439-44C4-A66B-DCAD2D43F72E}" dt="2021-02-12T16:26:23.235" v="878" actId="20577"/>
        <pc:sldMkLst>
          <pc:docMk/>
          <pc:sldMk cId="0" sldId="260"/>
        </pc:sldMkLst>
        <pc:spChg chg="mod">
          <ac:chgData name="Mölsä Salla" userId="11757758-abe0-48a4-a19b-63a9678b7c89" providerId="ADAL" clId="{70F825CD-9439-44C4-A66B-DCAD2D43F72E}" dt="2021-02-12T15:31:00.702" v="54"/>
          <ac:spMkLst>
            <pc:docMk/>
            <pc:sldMk cId="0" sldId="260"/>
            <ac:spMk id="119" creationId="{00000000-0000-0000-0000-000000000000}"/>
          </ac:spMkLst>
        </pc:spChg>
        <pc:spChg chg="mod">
          <ac:chgData name="Mölsä Salla" userId="11757758-abe0-48a4-a19b-63a9678b7c89" providerId="ADAL" clId="{70F825CD-9439-44C4-A66B-DCAD2D43F72E}" dt="2021-02-12T16:26:23.235" v="878" actId="20577"/>
          <ac:spMkLst>
            <pc:docMk/>
            <pc:sldMk cId="0" sldId="260"/>
            <ac:spMk id="120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70F825CD-9439-44C4-A66B-DCAD2D43F72E}" dt="2021-02-12T16:22:41.247" v="845"/>
        <pc:sldMkLst>
          <pc:docMk/>
          <pc:sldMk cId="0" sldId="261"/>
        </pc:sldMkLst>
        <pc:spChg chg="mod">
          <ac:chgData name="Mölsä Salla" userId="11757758-abe0-48a4-a19b-63a9678b7c89" providerId="ADAL" clId="{70F825CD-9439-44C4-A66B-DCAD2D43F72E}" dt="2021-02-12T15:48:29.367" v="160" actId="20577"/>
          <ac:spMkLst>
            <pc:docMk/>
            <pc:sldMk cId="0" sldId="261"/>
            <ac:spMk id="128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70F825CD-9439-44C4-A66B-DCAD2D43F72E}" dt="2021-02-12T16:23:05.295" v="850"/>
        <pc:sldMkLst>
          <pc:docMk/>
          <pc:sldMk cId="0" sldId="262"/>
        </pc:sldMkLst>
        <pc:spChg chg="mod">
          <ac:chgData name="Mölsä Salla" userId="11757758-abe0-48a4-a19b-63a9678b7c89" providerId="ADAL" clId="{70F825CD-9439-44C4-A66B-DCAD2D43F72E}" dt="2021-02-12T15:36:35.536" v="82" actId="207"/>
          <ac:spMkLst>
            <pc:docMk/>
            <pc:sldMk cId="0" sldId="262"/>
            <ac:spMk id="136" creationId="{00000000-0000-0000-0000-000000000000}"/>
          </ac:spMkLst>
        </pc:spChg>
      </pc:sldChg>
      <pc:sldChg chg="modSp modTransition">
        <pc:chgData name="Mölsä Salla" userId="11757758-abe0-48a4-a19b-63a9678b7c89" providerId="ADAL" clId="{70F825CD-9439-44C4-A66B-DCAD2D43F72E}" dt="2021-02-12T16:02:53.009" v="237"/>
        <pc:sldMkLst>
          <pc:docMk/>
          <pc:sldMk cId="0" sldId="263"/>
        </pc:sldMkLst>
        <pc:spChg chg="mod">
          <ac:chgData name="Mölsä Salla" userId="11757758-abe0-48a4-a19b-63a9678b7c89" providerId="ADAL" clId="{70F825CD-9439-44C4-A66B-DCAD2D43F72E}" dt="2021-02-12T15:37:07.137" v="90" actId="20577"/>
          <ac:spMkLst>
            <pc:docMk/>
            <pc:sldMk cId="0" sldId="263"/>
            <ac:spMk id="144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70F825CD-9439-44C4-A66B-DCAD2D43F72E}" dt="2021-02-12T16:21:22.818" v="836" actId="1076"/>
        <pc:sldMkLst>
          <pc:docMk/>
          <pc:sldMk cId="0" sldId="264"/>
        </pc:sldMkLst>
        <pc:spChg chg="mod">
          <ac:chgData name="Mölsä Salla" userId="11757758-abe0-48a4-a19b-63a9678b7c89" providerId="ADAL" clId="{70F825CD-9439-44C4-A66B-DCAD2D43F72E}" dt="2021-02-12T16:21:22.818" v="836" actId="1076"/>
          <ac:spMkLst>
            <pc:docMk/>
            <pc:sldMk cId="0" sldId="264"/>
            <ac:spMk id="152" creationId="{00000000-0000-0000-0000-000000000000}"/>
          </ac:spMkLst>
        </pc:spChg>
      </pc:sldChg>
      <pc:sldChg chg="modSp modTransition">
        <pc:chgData name="Mölsä Salla" userId="11757758-abe0-48a4-a19b-63a9678b7c89" providerId="ADAL" clId="{70F825CD-9439-44C4-A66B-DCAD2D43F72E}" dt="2021-02-12T16:23:33.630" v="852" actId="15"/>
        <pc:sldMkLst>
          <pc:docMk/>
          <pc:sldMk cId="0" sldId="265"/>
        </pc:sldMkLst>
        <pc:spChg chg="mod">
          <ac:chgData name="Mölsä Salla" userId="11757758-abe0-48a4-a19b-63a9678b7c89" providerId="ADAL" clId="{70F825CD-9439-44C4-A66B-DCAD2D43F72E}" dt="2021-02-12T16:23:33.630" v="852" actId="15"/>
          <ac:spMkLst>
            <pc:docMk/>
            <pc:sldMk cId="0" sldId="265"/>
            <ac:spMk id="160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70F825CD-9439-44C4-A66B-DCAD2D43F72E}" dt="2021-02-12T16:24:11.396" v="853"/>
        <pc:sldMkLst>
          <pc:docMk/>
          <pc:sldMk cId="0" sldId="266"/>
        </pc:sldMkLst>
        <pc:spChg chg="mod">
          <ac:chgData name="Mölsä Salla" userId="11757758-abe0-48a4-a19b-63a9678b7c89" providerId="ADAL" clId="{70F825CD-9439-44C4-A66B-DCAD2D43F72E}" dt="2021-02-12T16:21:46.747" v="837" actId="1076"/>
          <ac:spMkLst>
            <pc:docMk/>
            <pc:sldMk cId="0" sldId="266"/>
            <ac:spMk id="168" creationId="{00000000-0000-0000-0000-000000000000}"/>
          </ac:spMkLst>
        </pc:spChg>
      </pc:sldChg>
      <pc:sldChg chg="modSp modTransition">
        <pc:chgData name="Mölsä Salla" userId="11757758-abe0-48a4-a19b-63a9678b7c89" providerId="ADAL" clId="{70F825CD-9439-44C4-A66B-DCAD2D43F72E}" dt="2021-02-15T08:12:19.111" v="896" actId="20577"/>
        <pc:sldMkLst>
          <pc:docMk/>
          <pc:sldMk cId="0" sldId="267"/>
        </pc:sldMkLst>
        <pc:spChg chg="mod">
          <ac:chgData name="Mölsä Salla" userId="11757758-abe0-48a4-a19b-63a9678b7c89" providerId="ADAL" clId="{70F825CD-9439-44C4-A66B-DCAD2D43F72E}" dt="2021-02-15T08:12:19.111" v="896" actId="20577"/>
          <ac:spMkLst>
            <pc:docMk/>
            <pc:sldMk cId="0" sldId="267"/>
            <ac:spMk id="175" creationId="{00000000-0000-0000-0000-000000000000}"/>
          </ac:spMkLst>
        </pc:spChg>
      </pc:sldChg>
      <pc:sldChg chg="modSp modTransition">
        <pc:chgData name="Mölsä Salla" userId="11757758-abe0-48a4-a19b-63a9678b7c89" providerId="ADAL" clId="{70F825CD-9439-44C4-A66B-DCAD2D43F72E}" dt="2021-02-12T16:22:07.478" v="839" actId="1076"/>
        <pc:sldMkLst>
          <pc:docMk/>
          <pc:sldMk cId="0" sldId="268"/>
        </pc:sldMkLst>
        <pc:spChg chg="mod">
          <ac:chgData name="Mölsä Salla" userId="11757758-abe0-48a4-a19b-63a9678b7c89" providerId="ADAL" clId="{70F825CD-9439-44C4-A66B-DCAD2D43F72E}" dt="2021-02-12T16:22:07.478" v="839" actId="1076"/>
          <ac:spMkLst>
            <pc:docMk/>
            <pc:sldMk cId="0" sldId="268"/>
            <ac:spMk id="18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b1764148fc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3" name="Google Shape;83;gb1764148fc_0_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4" name="Google Shape;84;gb1764148fc_0_7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fi-FI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b293c735a8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b293c735a8_0_4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gb293c735a8_0_45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b293c735a8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b293c735a8_0_7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gb293c735a8_0_73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b293c735a8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b293c735a8_0_5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gb293c735a8_0_59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12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b293c735a8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b293c735a8_0_6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gb293c735a8_0_66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13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b2a0ff99a7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1" name="Google Shape;91;gb2a0ff99a7_0_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" name="Google Shape;92;gb2a0ff99a7_0_6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b293c735a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0" name="Google Shape;100;gb293c735a8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gb293c735a8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b293c735a8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b293c735a8_0_1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gb293c735a8_0_1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b293c735a8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b293c735a8_0_1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gb293c735a8_0_17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b293c735a8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b293c735a8_0_2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gb293c735a8_0_24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b293c735a8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b293c735a8_0_3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gb293c735a8_0_31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b293c735a8_0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b293c735a8_0_3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gb293c735a8_0_38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b293c735a8_0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b293c735a8_0_5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gb293c735a8_0_52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3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3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31" name="Google Shape;31;p13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2" name="Google Shape;32;p13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3" name="Google Shape;33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4" name="Google Shape;34;p13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0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b1764148fc_0_7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</a:pPr>
            <a:r>
              <a:rPr lang="fi-FI" dirty="0"/>
              <a:t>Passiivi </a:t>
            </a:r>
            <a:r>
              <a:rPr lang="fi-FI" i="0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fi-FI" dirty="0"/>
              <a:t> More </a:t>
            </a:r>
            <a:r>
              <a:rPr lang="fi-FI" dirty="0" err="1"/>
              <a:t>advanced</a:t>
            </a:r>
            <a:endParaRPr dirty="0"/>
          </a:p>
        </p:txBody>
      </p:sp>
      <p:sp>
        <p:nvSpPr>
          <p:cNvPr id="87" name="Google Shape;87;gb1764148fc_0_7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600"/>
              <a:buNone/>
            </a:pPr>
            <a:r>
              <a:rPr lang="fi-FI"/>
              <a:t>New Insights</a:t>
            </a:r>
            <a:endParaRPr/>
          </a:p>
        </p:txBody>
      </p:sp>
      <p:sp>
        <p:nvSpPr>
          <p:cNvPr id="88" name="Google Shape;88;gb1764148fc_0_7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800"/>
              <a:buNone/>
            </a:pPr>
            <a:r>
              <a:rPr lang="fi-FI"/>
              <a:t>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b293c735a8_0_4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Passiivin </a:t>
            </a:r>
            <a:r>
              <a:rPr lang="fi-FI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</a:ext>
                </a:extLst>
              </a:rPr>
              <a:t>vastineet</a:t>
            </a:r>
            <a:endParaRPr/>
          </a:p>
        </p:txBody>
      </p:sp>
      <p:sp>
        <p:nvSpPr>
          <p:cNvPr id="160" name="Google Shape;160;gb293c735a8_0_4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b="1" dirty="0">
                <a:solidFill>
                  <a:schemeClr val="bg2"/>
                </a:solidFill>
              </a:rPr>
              <a:t>Molemmat lauseet ovat kieliopillisesti oikein. </a:t>
            </a: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b="1" dirty="0">
                <a:solidFill>
                  <a:schemeClr val="bg2"/>
                </a:solidFill>
              </a:rPr>
              <a:t>Mutta kumpi on sinusta luontevampi?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Tea is </a:t>
            </a:r>
            <a:r>
              <a:rPr lang="fi-FI" dirty="0" err="1"/>
              <a:t>drunk</a:t>
            </a:r>
            <a:r>
              <a:rPr lang="fi-FI" dirty="0"/>
              <a:t> a </a:t>
            </a:r>
            <a:r>
              <a:rPr lang="fi-FI" dirty="0" err="1"/>
              <a:t>lot</a:t>
            </a:r>
            <a:r>
              <a:rPr lang="fi-FI" dirty="0"/>
              <a:t> in Britain.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They</a:t>
            </a:r>
            <a:r>
              <a:rPr lang="fi-FI" dirty="0"/>
              <a:t> drink a </a:t>
            </a:r>
            <a:r>
              <a:rPr lang="fi-FI" dirty="0" err="1"/>
              <a:t>lot</a:t>
            </a:r>
            <a:r>
              <a:rPr lang="fi-FI" dirty="0"/>
              <a:t> of </a:t>
            </a:r>
            <a:r>
              <a:rPr lang="fi-FI" dirty="0" err="1"/>
              <a:t>tea</a:t>
            </a:r>
            <a:r>
              <a:rPr lang="fi-FI" dirty="0"/>
              <a:t> in Britain.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lang="fi-FI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Ice </a:t>
            </a:r>
            <a:r>
              <a:rPr lang="fi-FI" dirty="0" err="1"/>
              <a:t>cream</a:t>
            </a:r>
            <a:r>
              <a:rPr lang="fi-FI" dirty="0"/>
              <a:t> </a:t>
            </a:r>
            <a:r>
              <a:rPr lang="fi-FI" dirty="0" err="1"/>
              <a:t>can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eaten</a:t>
            </a:r>
            <a:r>
              <a:rPr lang="fi-FI" dirty="0"/>
              <a:t> in </a:t>
            </a:r>
            <a:r>
              <a:rPr lang="fi-FI" dirty="0" err="1"/>
              <a:t>winter</a:t>
            </a:r>
            <a:r>
              <a:rPr lang="fi-FI" dirty="0"/>
              <a:t>, </a:t>
            </a:r>
            <a:r>
              <a:rPr lang="fi-FI" dirty="0" err="1"/>
              <a:t>too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can</a:t>
            </a:r>
            <a:r>
              <a:rPr lang="fi-FI" dirty="0"/>
              <a:t> </a:t>
            </a:r>
            <a:r>
              <a:rPr lang="fi-FI" dirty="0" err="1"/>
              <a:t>eat</a:t>
            </a:r>
            <a:r>
              <a:rPr lang="fi-FI" dirty="0"/>
              <a:t> ice </a:t>
            </a:r>
            <a:r>
              <a:rPr lang="fi-FI" dirty="0" err="1"/>
              <a:t>cream</a:t>
            </a:r>
            <a:r>
              <a:rPr lang="fi-FI" dirty="0"/>
              <a:t> in </a:t>
            </a:r>
            <a:r>
              <a:rPr lang="fi-FI" dirty="0" err="1"/>
              <a:t>winter</a:t>
            </a:r>
            <a:r>
              <a:rPr lang="fi-FI" dirty="0"/>
              <a:t>, </a:t>
            </a:r>
            <a:r>
              <a:rPr lang="fi-FI" dirty="0" err="1"/>
              <a:t>too</a:t>
            </a:r>
            <a:r>
              <a:rPr lang="fi-FI" dirty="0"/>
              <a:t>. </a:t>
            </a:r>
            <a:endParaRPr dirty="0"/>
          </a:p>
        </p:txBody>
      </p:sp>
      <p:sp>
        <p:nvSpPr>
          <p:cNvPr id="161" name="Google Shape;161;gb293c735a8_0_4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10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516F8DD1-A327-4E17-BE6B-54AD266FD44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b293c735a8_0_7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Passiivin vastineet</a:t>
            </a:r>
            <a:endParaRPr/>
          </a:p>
        </p:txBody>
      </p:sp>
      <p:sp>
        <p:nvSpPr>
          <p:cNvPr id="168" name="Google Shape;168;gb293c735a8_0_73"/>
          <p:cNvSpPr txBox="1">
            <a:spLocks noGrp="1"/>
          </p:cNvSpPr>
          <p:nvPr>
            <p:ph type="body" idx="1"/>
          </p:nvPr>
        </p:nvSpPr>
        <p:spPr>
          <a:xfrm>
            <a:off x="1676400" y="3240000"/>
            <a:ext cx="21031200" cy="968068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They</a:t>
            </a:r>
            <a:r>
              <a:rPr lang="fi-FI" b="1" dirty="0"/>
              <a:t> </a:t>
            </a:r>
            <a:r>
              <a:rPr lang="fi-FI" dirty="0"/>
              <a:t>drink a </a:t>
            </a:r>
            <a:r>
              <a:rPr lang="fi-FI" dirty="0" err="1"/>
              <a:t>lot</a:t>
            </a:r>
            <a:r>
              <a:rPr lang="fi-FI" dirty="0"/>
              <a:t> of </a:t>
            </a:r>
            <a:r>
              <a:rPr lang="fi-FI" dirty="0" err="1"/>
              <a:t>tea</a:t>
            </a:r>
            <a:r>
              <a:rPr lang="fi-FI" dirty="0"/>
              <a:t> in Britain.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Do</a:t>
            </a:r>
            <a:r>
              <a:rPr lang="fi-FI" dirty="0"/>
              <a:t> </a:t>
            </a:r>
            <a:r>
              <a:rPr lang="fi-FI" b="1" dirty="0" err="1"/>
              <a:t>people</a:t>
            </a:r>
            <a:r>
              <a:rPr lang="fi-FI" b="1" dirty="0"/>
              <a:t> </a:t>
            </a:r>
            <a:r>
              <a:rPr lang="fi-FI" dirty="0" err="1"/>
              <a:t>drive</a:t>
            </a:r>
            <a:r>
              <a:rPr lang="fi-FI" dirty="0"/>
              <a:t> on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left</a:t>
            </a:r>
            <a:r>
              <a:rPr lang="fi-FI" dirty="0"/>
              <a:t> in Japan?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You</a:t>
            </a:r>
            <a:r>
              <a:rPr lang="fi-FI" b="1" dirty="0"/>
              <a:t> </a:t>
            </a:r>
            <a:r>
              <a:rPr lang="fi-FI" dirty="0" err="1"/>
              <a:t>can</a:t>
            </a:r>
            <a:r>
              <a:rPr lang="fi-FI" dirty="0"/>
              <a:t> </a:t>
            </a:r>
            <a:r>
              <a:rPr lang="fi-FI" dirty="0" err="1"/>
              <a:t>eat</a:t>
            </a:r>
            <a:r>
              <a:rPr lang="fi-FI" dirty="0"/>
              <a:t> ice </a:t>
            </a:r>
            <a:r>
              <a:rPr lang="fi-FI" dirty="0" err="1"/>
              <a:t>cream</a:t>
            </a:r>
            <a:r>
              <a:rPr lang="fi-FI" dirty="0"/>
              <a:t> in </a:t>
            </a:r>
            <a:r>
              <a:rPr lang="fi-FI" dirty="0" err="1"/>
              <a:t>winter</a:t>
            </a:r>
            <a:r>
              <a:rPr lang="fi-FI" dirty="0"/>
              <a:t>, </a:t>
            </a:r>
            <a:r>
              <a:rPr lang="fi-FI" dirty="0" err="1"/>
              <a:t>too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/>
              <a:t>One </a:t>
            </a:r>
            <a:r>
              <a:rPr lang="fi-FI" dirty="0" err="1"/>
              <a:t>can</a:t>
            </a:r>
            <a:r>
              <a:rPr lang="fi-FI" dirty="0"/>
              <a:t> </a:t>
            </a:r>
            <a:r>
              <a:rPr lang="fi-FI" dirty="0" err="1"/>
              <a:t>never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sure. </a:t>
            </a:r>
            <a:endParaRPr sz="3000"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Englannissa 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käytetään</a:t>
            </a:r>
            <a:r>
              <a:rPr lang="fi-FI" dirty="0">
                <a:solidFill>
                  <a:schemeClr val="bg2"/>
                </a:solidFill>
              </a:rPr>
              <a:t> usein passiivin sijasta erilaisia vastineita. 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b="1" dirty="0" err="1">
                <a:solidFill>
                  <a:schemeClr val="bg2"/>
                </a:solidFill>
              </a:rPr>
              <a:t>they</a:t>
            </a:r>
            <a:r>
              <a:rPr lang="fi-FI" b="1" dirty="0">
                <a:solidFill>
                  <a:schemeClr val="bg2"/>
                </a:solidFill>
              </a:rPr>
              <a:t>/</a:t>
            </a:r>
            <a:r>
              <a:rPr lang="fi-FI" b="1" dirty="0" err="1">
                <a:solidFill>
                  <a:schemeClr val="bg2"/>
                </a:solidFill>
              </a:rPr>
              <a:t>people</a:t>
            </a:r>
            <a:r>
              <a:rPr lang="fi-FI" dirty="0">
                <a:solidFill>
                  <a:schemeClr val="bg2"/>
                </a:solidFill>
              </a:rPr>
              <a:t>: 	puhuja ei lue itseään mukaan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b="1" dirty="0" err="1">
                <a:solidFill>
                  <a:schemeClr val="bg2"/>
                </a:solidFill>
              </a:rPr>
              <a:t>you</a:t>
            </a:r>
            <a:r>
              <a:rPr lang="fi-FI" b="1" dirty="0">
                <a:solidFill>
                  <a:schemeClr val="bg2"/>
                </a:solidFill>
              </a:rPr>
              <a:t>/</a:t>
            </a:r>
            <a:r>
              <a:rPr lang="fi-FI" b="1" dirty="0" err="1">
                <a:solidFill>
                  <a:schemeClr val="bg2"/>
                </a:solidFill>
              </a:rPr>
              <a:t>one</a:t>
            </a:r>
            <a:r>
              <a:rPr lang="fi-FI" dirty="0">
                <a:solidFill>
                  <a:schemeClr val="bg2"/>
                </a:solidFill>
              </a:rPr>
              <a:t>: 		puhuja on mukana yhtenä osallisena 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4800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	</a:t>
            </a:r>
            <a:r>
              <a:rPr lang="fi-FI" sz="4800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N.B. Nykykielessä</a:t>
            </a:r>
            <a:r>
              <a:rPr lang="fi-FI" sz="4800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 </a:t>
            </a:r>
            <a:r>
              <a:rPr lang="fi-FI" sz="4800" b="1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o</a:t>
            </a:r>
            <a:r>
              <a:rPr lang="fi-FI" sz="4800" b="1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ne</a:t>
            </a:r>
            <a:r>
              <a:rPr lang="fi-FI" sz="4800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6"/>
                  </a:ext>
                </a:extLst>
              </a:rPr>
              <a:t> on </a:t>
            </a:r>
            <a:r>
              <a:rPr lang="fi-FI" sz="4800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varsin muodollinen ja harvinainen. </a:t>
            </a:r>
            <a:endParaRPr sz="4800" dirty="0">
              <a:solidFill>
                <a:schemeClr val="bg2"/>
              </a:solidFill>
            </a:endParaRP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74D3CBFF-B3BB-4017-94AA-9D916DBF8F27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/>
              <a:t>New Insights Module 2 Grammar</a:t>
            </a:r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5D07C4EC-B5D6-426D-9624-A97D71DF8DA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11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b293c735a8_0_59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Practise. Use </a:t>
            </a:r>
            <a:r>
              <a:rPr lang="fi-FI" b="1"/>
              <a:t>they/people/you/one</a:t>
            </a:r>
            <a:r>
              <a:rPr lang="fi-FI"/>
              <a:t>. </a:t>
            </a:r>
            <a:endParaRPr/>
          </a:p>
        </p:txBody>
      </p:sp>
      <p:sp>
        <p:nvSpPr>
          <p:cNvPr id="175" name="Google Shape;175;gb293c735a8_0_59"/>
          <p:cNvSpPr txBox="1">
            <a:spLocks noGrp="1"/>
          </p:cNvSpPr>
          <p:nvPr>
            <p:ph type="body" idx="1"/>
          </p:nvPr>
        </p:nvSpPr>
        <p:spPr>
          <a:xfrm>
            <a:off x="1676400" y="3240000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1. Pihalla rakennetaan lumilinnaa.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</a:t>
            </a:r>
            <a:r>
              <a:rPr lang="fi-FI" dirty="0" err="1">
                <a:solidFill>
                  <a:schemeClr val="bg2"/>
                </a:solidFill>
              </a:rPr>
              <a:t>They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building</a:t>
            </a:r>
            <a:r>
              <a:rPr lang="fi-FI" dirty="0">
                <a:solidFill>
                  <a:schemeClr val="bg2"/>
                </a:solidFill>
              </a:rPr>
              <a:t> a </a:t>
            </a:r>
            <a:r>
              <a:rPr lang="fi-FI" dirty="0" err="1">
                <a:solidFill>
                  <a:schemeClr val="bg2"/>
                </a:solidFill>
              </a:rPr>
              <a:t>snow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castle</a:t>
            </a:r>
            <a:r>
              <a:rPr lang="fi-FI" dirty="0">
                <a:solidFill>
                  <a:schemeClr val="bg2"/>
                </a:solidFill>
              </a:rPr>
              <a:t> in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yard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2. Kaupungilla kerrotaan, että olisit raskaana. 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</a:t>
            </a:r>
            <a:r>
              <a:rPr lang="fi-FI" dirty="0" err="1">
                <a:solidFill>
                  <a:schemeClr val="bg2"/>
                </a:solidFill>
              </a:rPr>
              <a:t>They</a:t>
            </a:r>
            <a:r>
              <a:rPr lang="fi-FI" dirty="0">
                <a:solidFill>
                  <a:schemeClr val="bg2"/>
                </a:solidFill>
              </a:rPr>
              <a:t>/People </a:t>
            </a:r>
            <a:r>
              <a:rPr lang="fi-FI" dirty="0" err="1">
                <a:solidFill>
                  <a:schemeClr val="bg2"/>
                </a:solidFill>
              </a:rPr>
              <a:t>are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saying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that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pregnant</a:t>
            </a:r>
            <a:r>
              <a:rPr lang="fi-FI" dirty="0">
                <a:solidFill>
                  <a:schemeClr val="bg2"/>
                </a:solidFill>
              </a:rPr>
              <a:t>. / </a:t>
            </a:r>
            <a:r>
              <a:rPr lang="fi-FI" dirty="0" err="1">
                <a:solidFill>
                  <a:schemeClr val="bg2"/>
                </a:solidFill>
              </a:rPr>
              <a:t>Rumour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has</a:t>
            </a:r>
            <a:r>
              <a:rPr lang="fi-FI" dirty="0">
                <a:solidFill>
                  <a:schemeClr val="bg2"/>
                </a:solidFill>
              </a:rPr>
              <a:t> it…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3. Ei sitä koskaan tiedä, mitä tulee tapahtumaan.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never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know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what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will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happen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4. Jos ajetaan liian lujaa, onnettomuuden riski kasvaa.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</a:t>
            </a:r>
            <a:r>
              <a:rPr lang="fi-FI" dirty="0">
                <a:solidFill>
                  <a:schemeClr val="bg2"/>
                </a:solidFill>
              </a:rPr>
              <a:t>If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drive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too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fast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risk</a:t>
            </a:r>
            <a:r>
              <a:rPr lang="fi-FI" dirty="0">
                <a:solidFill>
                  <a:schemeClr val="bg2"/>
                </a:solidFill>
              </a:rPr>
              <a:t> of an </a:t>
            </a:r>
            <a:r>
              <a:rPr lang="fi-FI" dirty="0" err="1">
                <a:solidFill>
                  <a:schemeClr val="bg2"/>
                </a:solidFill>
              </a:rPr>
              <a:t>accident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will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grow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76" name="Google Shape;176;gb293c735a8_0_59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12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6B8A2586-07AF-4AF2-9CCC-D0890B7890F9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b293c735a8_0_6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Practise. Use </a:t>
            </a:r>
            <a:r>
              <a:rPr lang="fi-FI" b="1"/>
              <a:t>they/people/you/one</a:t>
            </a:r>
            <a:r>
              <a:rPr lang="fi-FI"/>
              <a:t>.</a:t>
            </a:r>
            <a:endParaRPr/>
          </a:p>
        </p:txBody>
      </p:sp>
      <p:sp>
        <p:nvSpPr>
          <p:cNvPr id="183" name="Google Shape;183;gb293c735a8_0_66"/>
          <p:cNvSpPr txBox="1">
            <a:spLocks noGrp="1"/>
          </p:cNvSpPr>
          <p:nvPr>
            <p:ph type="body" idx="1"/>
          </p:nvPr>
        </p:nvSpPr>
        <p:spPr>
          <a:xfrm>
            <a:off x="1676400" y="3240000"/>
            <a:ext cx="21031200" cy="871086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5. Aina ei voi onnistua.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/One </a:t>
            </a:r>
            <a:r>
              <a:rPr lang="fi-FI" dirty="0" err="1">
                <a:solidFill>
                  <a:schemeClr val="bg2"/>
                </a:solidFill>
              </a:rPr>
              <a:t>can’t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always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succeed</a:t>
            </a:r>
            <a:r>
              <a:rPr lang="fi-FI" dirty="0">
                <a:solidFill>
                  <a:schemeClr val="bg2"/>
                </a:solidFill>
              </a:rPr>
              <a:t>.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6. Mitä autoja tehdään Britanniassa?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What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cars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do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make</a:t>
            </a:r>
            <a:r>
              <a:rPr lang="fi-FI" dirty="0">
                <a:solidFill>
                  <a:schemeClr val="bg2"/>
                </a:solidFill>
              </a:rPr>
              <a:t> in Britain?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7. Miksi tästä ei ole kerrottu muille?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Why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haven’t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told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others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about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this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8. Suomalaisia omenoita ei voi ostaa talvella.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can’t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buy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Finnish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apples</a:t>
            </a:r>
            <a:r>
              <a:rPr lang="fi-FI" dirty="0">
                <a:solidFill>
                  <a:schemeClr val="bg2"/>
                </a:solidFill>
              </a:rPr>
              <a:t> in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winter</a:t>
            </a:r>
            <a:r>
              <a:rPr lang="fi-FI" dirty="0">
                <a:solidFill>
                  <a:schemeClr val="bg2"/>
                </a:solidFill>
              </a:rPr>
              <a:t>. 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84" name="Google Shape;184;gb293c735a8_0_66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13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7EEC8A6A-E19F-4E84-B53C-21D3C60EE79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b2a0ff99a7_0_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500" cy="833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b="1" dirty="0">
                <a:solidFill>
                  <a:schemeClr val="bg2"/>
                </a:solidFill>
              </a:rPr>
              <a:t>Aktiivi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/>
              <a:t>I </a:t>
            </a:r>
            <a:r>
              <a:rPr lang="fi-FI" dirty="0" err="1"/>
              <a:t>make</a:t>
            </a:r>
            <a:r>
              <a:rPr lang="fi-FI" dirty="0"/>
              <a:t> breakfast for </a:t>
            </a:r>
            <a:r>
              <a:rPr lang="fi-FI" dirty="0" err="1"/>
              <a:t>her</a:t>
            </a:r>
            <a:r>
              <a:rPr lang="fi-FI" dirty="0"/>
              <a:t> </a:t>
            </a:r>
            <a:r>
              <a:rPr lang="fi-FI" dirty="0" err="1"/>
              <a:t>every</a:t>
            </a:r>
            <a:r>
              <a:rPr lang="fi-FI" dirty="0"/>
              <a:t> </a:t>
            </a:r>
            <a:r>
              <a:rPr lang="fi-FI" dirty="0" err="1"/>
              <a:t>day</a:t>
            </a:r>
            <a:r>
              <a:rPr lang="fi-FI" dirty="0"/>
              <a:t>. </a:t>
            </a: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artist</a:t>
            </a:r>
            <a:r>
              <a:rPr lang="fi-FI" dirty="0"/>
              <a:t> </a:t>
            </a:r>
            <a:r>
              <a:rPr lang="fi-FI" dirty="0" err="1"/>
              <a:t>herself</a:t>
            </a:r>
            <a:r>
              <a:rPr lang="fi-FI" dirty="0"/>
              <a:t> </a:t>
            </a:r>
            <a:r>
              <a:rPr lang="fi-FI" dirty="0" err="1"/>
              <a:t>sold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painting</a:t>
            </a:r>
            <a:r>
              <a:rPr lang="fi-FI" dirty="0"/>
              <a:t>.</a:t>
            </a: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witness</a:t>
            </a:r>
            <a:r>
              <a:rPr lang="fi-FI" dirty="0"/>
              <a:t> </a:t>
            </a:r>
            <a:r>
              <a:rPr lang="fi-FI" dirty="0" err="1"/>
              <a:t>hasn’t</a:t>
            </a:r>
            <a:r>
              <a:rPr lang="fi-FI" dirty="0"/>
              <a:t> </a:t>
            </a:r>
            <a:r>
              <a:rPr lang="fi-FI" dirty="0" err="1"/>
              <a:t>seen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fight</a:t>
            </a:r>
            <a:r>
              <a:rPr lang="fi-FI" dirty="0"/>
              <a:t>.</a:t>
            </a: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can</a:t>
            </a:r>
            <a:r>
              <a:rPr lang="fi-FI" dirty="0"/>
              <a:t> </a:t>
            </a:r>
            <a:r>
              <a:rPr lang="fi-FI" dirty="0" err="1"/>
              <a:t>buy</a:t>
            </a:r>
            <a:r>
              <a:rPr lang="fi-FI" dirty="0"/>
              <a:t> it on </a:t>
            </a:r>
            <a:r>
              <a:rPr lang="fi-FI" dirty="0" err="1"/>
              <a:t>sale</a:t>
            </a:r>
            <a:r>
              <a:rPr lang="fi-FI" dirty="0"/>
              <a:t>.   </a:t>
            </a:r>
            <a:endParaRPr dirty="0"/>
          </a:p>
        </p:txBody>
      </p:sp>
      <p:sp>
        <p:nvSpPr>
          <p:cNvPr id="96" name="Google Shape;96;gb2a0ff99a7_0_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97" name="Google Shape;97;gb2a0ff99a7_0_6"/>
          <p:cNvSpPr txBox="1">
            <a:spLocks noGrp="1"/>
          </p:cNvSpPr>
          <p:nvPr>
            <p:ph type="body" idx="2"/>
          </p:nvPr>
        </p:nvSpPr>
        <p:spPr>
          <a:xfrm>
            <a:off x="12192000" y="3061052"/>
            <a:ext cx="11069782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>
                <a:solidFill>
                  <a:schemeClr val="bg2"/>
                </a:solidFill>
              </a:rPr>
              <a:t>Passiivi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Breakfast is made for </a:t>
            </a:r>
            <a:r>
              <a:rPr lang="fi-FI" dirty="0" err="1"/>
              <a:t>her</a:t>
            </a:r>
            <a:r>
              <a:rPr lang="fi-FI" dirty="0"/>
              <a:t> </a:t>
            </a:r>
            <a:r>
              <a:rPr lang="fi-FI" dirty="0" err="1"/>
              <a:t>every</a:t>
            </a:r>
            <a:r>
              <a:rPr lang="fi-FI" dirty="0"/>
              <a:t> </a:t>
            </a:r>
            <a:r>
              <a:rPr lang="fi-FI" dirty="0" err="1"/>
              <a:t>day</a:t>
            </a:r>
            <a:r>
              <a:rPr lang="fi-FI" dirty="0"/>
              <a:t> (</a:t>
            </a:r>
            <a:r>
              <a:rPr lang="fi-FI" dirty="0" err="1"/>
              <a:t>by</a:t>
            </a:r>
            <a:r>
              <a:rPr lang="fi-FI" dirty="0"/>
              <a:t> me).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painting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sold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artist</a:t>
            </a:r>
            <a:r>
              <a:rPr lang="fi-FI" dirty="0"/>
              <a:t> </a:t>
            </a:r>
            <a:r>
              <a:rPr lang="fi-FI" dirty="0" err="1"/>
              <a:t>herself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fight</a:t>
            </a:r>
            <a:r>
              <a:rPr lang="fi-FI" dirty="0"/>
              <a:t> </a:t>
            </a:r>
            <a:r>
              <a:rPr lang="fi-FI" dirty="0" err="1"/>
              <a:t>hasn’t</a:t>
            </a:r>
            <a:r>
              <a:rPr lang="fi-FI" dirty="0"/>
              <a:t> </a:t>
            </a:r>
            <a:r>
              <a:rPr lang="fi-FI" dirty="0" err="1"/>
              <a:t>been</a:t>
            </a:r>
            <a:r>
              <a:rPr lang="fi-FI" dirty="0"/>
              <a:t> </a:t>
            </a:r>
            <a:r>
              <a:rPr lang="fi-FI" dirty="0" err="1"/>
              <a:t>seen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witness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It </a:t>
            </a:r>
            <a:r>
              <a:rPr lang="fi-FI" dirty="0" err="1"/>
              <a:t>can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bought</a:t>
            </a:r>
            <a:r>
              <a:rPr lang="fi-FI" dirty="0"/>
              <a:t> on </a:t>
            </a:r>
            <a:r>
              <a:rPr lang="fi-FI" dirty="0" err="1"/>
              <a:t>sale</a:t>
            </a:r>
            <a:r>
              <a:rPr lang="fi-FI" dirty="0"/>
              <a:t>. </a:t>
            </a:r>
            <a:endParaRPr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6F05375E-4614-4FE4-945A-EA6D9A99AC88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/>
              <a:t>New Insights Module 2 Grammar</a:t>
            </a:r>
            <a:endParaRPr lang="fi-FI" dirty="0"/>
          </a:p>
        </p:txBody>
      </p:sp>
      <p:sp>
        <p:nvSpPr>
          <p:cNvPr id="12" name="Google Shape;103;gb293c735a8_0_0">
            <a:extLst>
              <a:ext uri="{FF2B5EF4-FFF2-40B4-BE49-F238E27FC236}">
                <a16:creationId xmlns:a16="http://schemas.microsoft.com/office/drawing/2014/main" id="{6A25EF2B-12F0-429A-88DC-6847BBBF09E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 dirty="0"/>
              <a:t>Aktiivista passiivilause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b293c735a8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 dirty="0"/>
              <a:t>Aktiivista passiivilause</a:t>
            </a:r>
            <a:endParaRPr dirty="0"/>
          </a:p>
        </p:txBody>
      </p:sp>
      <p:sp>
        <p:nvSpPr>
          <p:cNvPr id="104" name="Google Shape;104;gb293c735a8_0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b="1" dirty="0">
                <a:solidFill>
                  <a:schemeClr val="bg2"/>
                </a:solidFill>
              </a:rPr>
              <a:t>Aktiivi: </a:t>
            </a:r>
            <a:r>
              <a:rPr lang="fi-FI" dirty="0"/>
              <a:t>	</a:t>
            </a:r>
            <a:r>
              <a:rPr lang="fi-FI" dirty="0" err="1"/>
              <a:t>Our</a:t>
            </a:r>
            <a:r>
              <a:rPr lang="fi-FI" dirty="0"/>
              <a:t> </a:t>
            </a:r>
            <a:r>
              <a:rPr lang="fi-FI" dirty="0" err="1"/>
              <a:t>neighbour</a:t>
            </a:r>
            <a:r>
              <a:rPr lang="fi-FI" dirty="0"/>
              <a:t> </a:t>
            </a:r>
            <a:r>
              <a:rPr lang="fi-FI" dirty="0" err="1"/>
              <a:t>broke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fence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b="1" dirty="0">
                <a:solidFill>
                  <a:schemeClr val="bg2"/>
                </a:solidFill>
              </a:rPr>
              <a:t>Passiivi: </a:t>
            </a:r>
            <a:r>
              <a:rPr lang="fi-FI" dirty="0"/>
              <a:t>	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fence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broken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dirty="0" err="1"/>
              <a:t>our</a:t>
            </a:r>
            <a:r>
              <a:rPr lang="fi-FI" dirty="0"/>
              <a:t> </a:t>
            </a:r>
            <a:r>
              <a:rPr lang="fi-FI" dirty="0" err="1"/>
              <a:t>neighbour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Aktiivilauseen objektista (tekemisen kohde) tulee passiivilauseen subjekti.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Verbistä:	 </a:t>
            </a:r>
            <a:r>
              <a:rPr lang="fi-FI" b="1" dirty="0" err="1">
                <a:solidFill>
                  <a:schemeClr val="bg2"/>
                </a:solidFill>
              </a:rPr>
              <a:t>be</a:t>
            </a:r>
            <a:r>
              <a:rPr lang="fi-FI" dirty="0">
                <a:solidFill>
                  <a:schemeClr val="bg2"/>
                </a:solidFill>
              </a:rPr>
              <a:t> + 3. muoto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Varsinainen tekijä merkitään (tarvittaessa) agentilla </a:t>
            </a:r>
            <a:r>
              <a:rPr lang="fi-FI" b="1" dirty="0" err="1">
                <a:solidFill>
                  <a:schemeClr val="bg2"/>
                </a:solidFill>
              </a:rPr>
              <a:t>by</a:t>
            </a:r>
            <a:r>
              <a:rPr lang="fi-FI" b="1" dirty="0">
                <a:solidFill>
                  <a:schemeClr val="bg2"/>
                </a:solidFill>
              </a:rPr>
              <a:t>.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endParaRPr dirty="0"/>
          </a:p>
        </p:txBody>
      </p:sp>
      <p:sp>
        <p:nvSpPr>
          <p:cNvPr id="105" name="Google Shape;105;gb293c735a8_0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C9FF30E6-14F9-4260-A1EF-30DDD9235C69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b293c735a8_0_1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rgbClr val="000000"/>
              </a:buClr>
            </a:pPr>
            <a:r>
              <a:rPr lang="fi-FI" dirty="0"/>
              <a:t>Aktiivista passiivilause – Objektiivi</a:t>
            </a:r>
            <a:endParaRPr dirty="0"/>
          </a:p>
        </p:txBody>
      </p:sp>
      <p:sp>
        <p:nvSpPr>
          <p:cNvPr id="112" name="Google Shape;112;gb293c735a8_0_10"/>
          <p:cNvSpPr txBox="1">
            <a:spLocks noGrp="1"/>
          </p:cNvSpPr>
          <p:nvPr>
            <p:ph type="body" idx="1"/>
          </p:nvPr>
        </p:nvSpPr>
        <p:spPr>
          <a:xfrm>
            <a:off x="1676400" y="3730512"/>
            <a:ext cx="21031200" cy="912650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>
                <a:solidFill>
                  <a:schemeClr val="bg2"/>
                </a:solidFill>
              </a:rPr>
              <a:t>Aktiivi:</a:t>
            </a:r>
            <a:r>
              <a:rPr lang="fi-FI" dirty="0"/>
              <a:t>	</a:t>
            </a: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give</a:t>
            </a:r>
            <a:r>
              <a:rPr lang="fi-FI" dirty="0"/>
              <a:t> us </a:t>
            </a:r>
            <a:r>
              <a:rPr lang="fi-FI" dirty="0" err="1"/>
              <a:t>old</a:t>
            </a:r>
            <a:r>
              <a:rPr lang="fi-FI" dirty="0"/>
              <a:t> </a:t>
            </a:r>
            <a:r>
              <a:rPr lang="fi-FI" dirty="0" err="1"/>
              <a:t>clothes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>
                <a:solidFill>
                  <a:schemeClr val="bg2"/>
                </a:solidFill>
              </a:rPr>
              <a:t>Passiivi: </a:t>
            </a:r>
            <a:r>
              <a:rPr lang="fi-FI" dirty="0"/>
              <a:t>	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given</a:t>
            </a:r>
            <a:r>
              <a:rPr lang="fi-FI" dirty="0"/>
              <a:t> </a:t>
            </a:r>
            <a:r>
              <a:rPr lang="fi-FI" dirty="0" err="1"/>
              <a:t>old</a:t>
            </a:r>
            <a:r>
              <a:rPr lang="fi-FI" dirty="0"/>
              <a:t> </a:t>
            </a:r>
            <a:r>
              <a:rPr lang="fi-FI" dirty="0" err="1"/>
              <a:t>clothes</a:t>
            </a:r>
            <a:r>
              <a:rPr lang="fi-FI" dirty="0"/>
              <a:t> (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dirty="0" err="1"/>
              <a:t>them</a:t>
            </a:r>
            <a:r>
              <a:rPr lang="fi-FI" dirty="0"/>
              <a:t>).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	Old </a:t>
            </a:r>
            <a:r>
              <a:rPr lang="fi-FI" dirty="0" err="1"/>
              <a:t>clothes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given</a:t>
            </a:r>
            <a:r>
              <a:rPr lang="fi-FI" dirty="0"/>
              <a:t> to us (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dirty="0" err="1"/>
              <a:t>them</a:t>
            </a:r>
            <a:r>
              <a:rPr lang="fi-FI" dirty="0"/>
              <a:t>).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Jos lauseessa on objektin lisäksi objektiivi (</a:t>
            </a:r>
            <a:r>
              <a:rPr lang="fi-FI" i="1" dirty="0">
                <a:solidFill>
                  <a:schemeClr val="bg2"/>
                </a:solidFill>
              </a:rPr>
              <a:t>kenelle?</a:t>
            </a:r>
            <a:r>
              <a:rPr lang="fi-FI" dirty="0">
                <a:solidFill>
                  <a:schemeClr val="bg2"/>
                </a:solidFill>
              </a:rPr>
              <a:t>), passiivi voi alkaa kummalla vain. 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Ihmiseen viittaava objektiivi on tyypillisemmin lauseen alussa.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3" name="Google Shape;113;gb293c735a8_0_1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7BA2E1D6-ADC6-4DC7-BE9C-17ABA884E460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b293c735a8_0_1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rgbClr val="000000"/>
              </a:buClr>
            </a:pPr>
            <a:r>
              <a:rPr lang="fi-FI" dirty="0"/>
              <a:t>Aktiivista passiivilause – Erikoistapauksia</a:t>
            </a:r>
            <a:endParaRPr dirty="0"/>
          </a:p>
        </p:txBody>
      </p:sp>
      <p:sp>
        <p:nvSpPr>
          <p:cNvPr id="120" name="Google Shape;120;gb293c735a8_0_17"/>
          <p:cNvSpPr txBox="1">
            <a:spLocks noGrp="1"/>
          </p:cNvSpPr>
          <p:nvPr>
            <p:ph type="body" idx="1"/>
          </p:nvPr>
        </p:nvSpPr>
        <p:spPr>
          <a:xfrm>
            <a:off x="1676399" y="3730513"/>
            <a:ext cx="21502255" cy="852498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 </a:t>
            </a:r>
            <a:r>
              <a:rPr lang="fi-FI" b="1" dirty="0"/>
              <a:t>am </a:t>
            </a:r>
            <a:r>
              <a:rPr lang="fi-FI" b="1" dirty="0" err="1"/>
              <a:t>selling</a:t>
            </a:r>
            <a:r>
              <a:rPr lang="fi-FI" dirty="0"/>
              <a:t> my </a:t>
            </a:r>
            <a:r>
              <a:rPr lang="fi-FI" dirty="0" err="1"/>
              <a:t>bike</a:t>
            </a:r>
            <a:r>
              <a:rPr lang="fi-FI" dirty="0"/>
              <a:t> </a:t>
            </a:r>
            <a:r>
              <a:rPr lang="fi-FI" dirty="0" err="1"/>
              <a:t>online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My </a:t>
            </a:r>
            <a:r>
              <a:rPr lang="fi-FI" dirty="0" err="1"/>
              <a:t>bike</a:t>
            </a:r>
            <a:r>
              <a:rPr lang="fi-FI" dirty="0"/>
              <a:t> </a:t>
            </a:r>
            <a:r>
              <a:rPr lang="fi-FI" b="1" dirty="0"/>
              <a:t>is </a:t>
            </a:r>
            <a:r>
              <a:rPr lang="fi-FI" b="1" dirty="0" err="1"/>
              <a:t>being</a:t>
            </a:r>
            <a:r>
              <a:rPr lang="fi-FI" b="1" dirty="0"/>
              <a:t> </a:t>
            </a:r>
            <a:r>
              <a:rPr lang="fi-FI" b="1" dirty="0" err="1"/>
              <a:t>sold</a:t>
            </a:r>
            <a:r>
              <a:rPr lang="fi-FI" dirty="0"/>
              <a:t> </a:t>
            </a:r>
            <a:r>
              <a:rPr lang="fi-FI" dirty="0" err="1"/>
              <a:t>online</a:t>
            </a:r>
            <a:r>
              <a:rPr lang="fi-FI" dirty="0"/>
              <a:t>.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Myös kestomuoto voidaan kääntää </a:t>
            </a:r>
            <a:r>
              <a:rPr lang="fi-FI">
                <a:solidFill>
                  <a:schemeClr val="bg2"/>
                </a:solidFill>
              </a:rPr>
              <a:t>passiiviin.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didn’t</a:t>
            </a:r>
            <a:r>
              <a:rPr lang="fi-FI" dirty="0"/>
              <a:t> </a:t>
            </a:r>
            <a:r>
              <a:rPr lang="fi-FI" dirty="0" err="1"/>
              <a:t>see</a:t>
            </a:r>
            <a:r>
              <a:rPr lang="fi-FI" dirty="0"/>
              <a:t> </a:t>
            </a:r>
            <a:r>
              <a:rPr lang="fi-FI" b="1" dirty="0" err="1"/>
              <a:t>anything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Nothing</a:t>
            </a:r>
            <a:r>
              <a:rPr lang="fi-FI" b="1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seen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us.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Huomaa, että </a:t>
            </a:r>
            <a:r>
              <a:rPr lang="fi-FI" b="1" dirty="0" err="1">
                <a:solidFill>
                  <a:schemeClr val="bg2"/>
                </a:solidFill>
              </a:rPr>
              <a:t>any</a:t>
            </a:r>
            <a:r>
              <a:rPr lang="fi-FI" dirty="0">
                <a:solidFill>
                  <a:schemeClr val="bg2"/>
                </a:solidFill>
              </a:rPr>
              <a:t>-alkuinen pronomini ei aloita kielteistä lausetta.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1" name="Google Shape;121;gb293c735a8_0_17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6649A129-3917-42EC-B499-76EE54D0FDD4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b293c735a8_0_2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Practise. Turn an active sentence into a passive one. </a:t>
            </a:r>
            <a:endParaRPr/>
          </a:p>
        </p:txBody>
      </p:sp>
      <p:sp>
        <p:nvSpPr>
          <p:cNvPr id="128" name="Google Shape;128;gb293c735a8_0_2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925523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1. A </a:t>
            </a:r>
            <a:r>
              <a:rPr lang="fi-FI" dirty="0" err="1"/>
              <a:t>famous</a:t>
            </a:r>
            <a:r>
              <a:rPr lang="fi-FI" dirty="0"/>
              <a:t> </a:t>
            </a:r>
            <a:r>
              <a:rPr lang="fi-FI" dirty="0" err="1"/>
              <a:t>actor</a:t>
            </a:r>
            <a:r>
              <a:rPr lang="fi-FI" dirty="0"/>
              <a:t> </a:t>
            </a:r>
            <a:r>
              <a:rPr lang="fi-FI" dirty="0" err="1"/>
              <a:t>reads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story</a:t>
            </a:r>
            <a:r>
              <a:rPr lang="fi-FI" dirty="0"/>
              <a:t> </a:t>
            </a:r>
            <a:r>
              <a:rPr lang="fi-FI" dirty="0" err="1"/>
              <a:t>well</a:t>
            </a:r>
            <a:r>
              <a:rPr lang="fi-FI" dirty="0"/>
              <a:t>.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story</a:t>
            </a:r>
            <a:r>
              <a:rPr lang="fi-FI" dirty="0">
                <a:solidFill>
                  <a:schemeClr val="bg2"/>
                </a:solidFill>
              </a:rPr>
              <a:t> is </a:t>
            </a:r>
            <a:r>
              <a:rPr lang="fi-FI" dirty="0" err="1">
                <a:solidFill>
                  <a:schemeClr val="bg2"/>
                </a:solidFill>
              </a:rPr>
              <a:t>read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well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by</a:t>
            </a:r>
            <a:r>
              <a:rPr lang="fi-FI" dirty="0">
                <a:solidFill>
                  <a:schemeClr val="bg2"/>
                </a:solidFill>
              </a:rPr>
              <a:t> a </a:t>
            </a:r>
            <a:r>
              <a:rPr lang="fi-FI" dirty="0" err="1">
                <a:solidFill>
                  <a:schemeClr val="bg2"/>
                </a:solidFill>
              </a:rPr>
              <a:t>famous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actor</a:t>
            </a:r>
            <a:r>
              <a:rPr lang="fi-FI" dirty="0">
                <a:solidFill>
                  <a:schemeClr val="bg2"/>
                </a:solidFill>
              </a:rPr>
              <a:t>.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2. A </a:t>
            </a:r>
            <a:r>
              <a:rPr lang="fi-FI" dirty="0" err="1"/>
              <a:t>famous</a:t>
            </a:r>
            <a:r>
              <a:rPr lang="fi-FI" dirty="0"/>
              <a:t> </a:t>
            </a:r>
            <a:r>
              <a:rPr lang="fi-FI" dirty="0" err="1"/>
              <a:t>actor</a:t>
            </a:r>
            <a:r>
              <a:rPr lang="fi-FI" dirty="0"/>
              <a:t> </a:t>
            </a:r>
            <a:r>
              <a:rPr lang="fi-FI" dirty="0" err="1"/>
              <a:t>read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story</a:t>
            </a:r>
            <a:r>
              <a:rPr lang="fi-FI" dirty="0"/>
              <a:t> </a:t>
            </a:r>
            <a:r>
              <a:rPr lang="fi-FI" dirty="0" err="1"/>
              <a:t>well</a:t>
            </a:r>
            <a:r>
              <a:rPr lang="fi-FI" dirty="0"/>
              <a:t>. 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story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was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read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well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by</a:t>
            </a:r>
            <a:r>
              <a:rPr lang="fi-FI" dirty="0">
                <a:solidFill>
                  <a:schemeClr val="bg2"/>
                </a:solidFill>
              </a:rPr>
              <a:t> a </a:t>
            </a:r>
            <a:r>
              <a:rPr lang="fi-FI" dirty="0" err="1">
                <a:solidFill>
                  <a:schemeClr val="bg2"/>
                </a:solidFill>
              </a:rPr>
              <a:t>famous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actor</a:t>
            </a:r>
            <a:r>
              <a:rPr lang="fi-FI" dirty="0">
                <a:solidFill>
                  <a:schemeClr val="bg2"/>
                </a:solidFill>
              </a:rPr>
              <a:t>.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3. </a:t>
            </a: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know</a:t>
            </a:r>
            <a:r>
              <a:rPr lang="fi-FI" dirty="0"/>
              <a:t> me </a:t>
            </a:r>
            <a:r>
              <a:rPr lang="fi-FI" dirty="0" err="1"/>
              <a:t>by</a:t>
            </a:r>
            <a:r>
              <a:rPr lang="fi-FI" dirty="0"/>
              <a:t> my </a:t>
            </a:r>
            <a:r>
              <a:rPr lang="fi-FI" dirty="0" err="1"/>
              <a:t>middle</a:t>
            </a:r>
            <a:r>
              <a:rPr lang="fi-FI" dirty="0"/>
              <a:t> </a:t>
            </a:r>
            <a:r>
              <a:rPr lang="fi-FI" dirty="0" err="1"/>
              <a:t>name</a:t>
            </a:r>
            <a:r>
              <a:rPr lang="fi-FI" dirty="0"/>
              <a:t>.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	I am </a:t>
            </a:r>
            <a:r>
              <a:rPr lang="fi-FI" dirty="0" err="1">
                <a:solidFill>
                  <a:schemeClr val="bg2"/>
                </a:solidFill>
              </a:rPr>
              <a:t>known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by</a:t>
            </a:r>
            <a:r>
              <a:rPr lang="fi-FI" dirty="0">
                <a:solidFill>
                  <a:schemeClr val="bg2"/>
                </a:solidFill>
              </a:rPr>
              <a:t> my </a:t>
            </a:r>
            <a:r>
              <a:rPr lang="fi-FI" dirty="0" err="1">
                <a:solidFill>
                  <a:schemeClr val="bg2"/>
                </a:solidFill>
              </a:rPr>
              <a:t>middle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name</a:t>
            </a:r>
            <a:r>
              <a:rPr lang="fi-FI" dirty="0">
                <a:solidFill>
                  <a:schemeClr val="bg2"/>
                </a:solidFill>
              </a:rPr>
              <a:t>.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4. </a:t>
            </a: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known</a:t>
            </a:r>
            <a:r>
              <a:rPr lang="fi-FI" dirty="0"/>
              <a:t> us </a:t>
            </a:r>
            <a:r>
              <a:rPr lang="fi-FI" dirty="0" err="1"/>
              <a:t>since</a:t>
            </a:r>
            <a:r>
              <a:rPr lang="fi-FI" dirty="0"/>
              <a:t> </a:t>
            </a:r>
            <a:r>
              <a:rPr lang="fi-FI" dirty="0" err="1"/>
              <a:t>last</a:t>
            </a:r>
            <a:r>
              <a:rPr lang="fi-FI" dirty="0"/>
              <a:t> </a:t>
            </a:r>
            <a:r>
              <a:rPr lang="fi-FI" dirty="0" err="1"/>
              <a:t>year</a:t>
            </a:r>
            <a:r>
              <a:rPr lang="fi-FI" dirty="0"/>
              <a:t>.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dirty="0" err="1">
                <a:solidFill>
                  <a:schemeClr val="bg2"/>
                </a:solidFill>
              </a:rPr>
              <a:t>We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been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known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them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since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last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year</a:t>
            </a:r>
            <a:r>
              <a:rPr lang="fi-FI" dirty="0">
                <a:solidFill>
                  <a:schemeClr val="bg2"/>
                </a:solidFill>
              </a:rPr>
              <a:t>. 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29" name="Google Shape;129;gb293c735a8_0_2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62CADE0A-962B-4ACF-9B01-BFA722996D1F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b293c735a8_0_3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Practise. Turn an active sentence into a passive one. </a:t>
            </a:r>
            <a:endParaRPr/>
          </a:p>
        </p:txBody>
      </p:sp>
      <p:sp>
        <p:nvSpPr>
          <p:cNvPr id="136" name="Google Shape;136;gb293c735a8_0_31"/>
          <p:cNvSpPr txBox="1">
            <a:spLocks noGrp="1"/>
          </p:cNvSpPr>
          <p:nvPr>
            <p:ph type="body" idx="1"/>
          </p:nvPr>
        </p:nvSpPr>
        <p:spPr>
          <a:xfrm>
            <a:off x="1676400" y="3730512"/>
            <a:ext cx="21031200" cy="912650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5. </a:t>
            </a:r>
            <a:r>
              <a:rPr lang="fi-FI" dirty="0" err="1"/>
              <a:t>Mum</a:t>
            </a:r>
            <a:r>
              <a:rPr lang="fi-FI" dirty="0"/>
              <a:t> is </a:t>
            </a:r>
            <a:r>
              <a:rPr lang="fi-FI" dirty="0" err="1"/>
              <a:t>taking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dog</a:t>
            </a:r>
            <a:r>
              <a:rPr lang="fi-FI" dirty="0"/>
              <a:t> out for a </a:t>
            </a:r>
            <a:r>
              <a:rPr lang="fi-FI" dirty="0" err="1"/>
              <a:t>walk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</a:t>
            </a:r>
            <a:r>
              <a:rPr lang="fi-FI" dirty="0">
                <a:solidFill>
                  <a:schemeClr val="bg2"/>
                </a:solidFill>
              </a:rPr>
              <a:t>	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dog</a:t>
            </a:r>
            <a:r>
              <a:rPr lang="fi-FI" dirty="0">
                <a:solidFill>
                  <a:schemeClr val="bg2"/>
                </a:solidFill>
              </a:rPr>
              <a:t> is </a:t>
            </a:r>
            <a:r>
              <a:rPr lang="fi-FI" dirty="0" err="1">
                <a:solidFill>
                  <a:schemeClr val="bg2"/>
                </a:solidFill>
              </a:rPr>
              <a:t>being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taken</a:t>
            </a:r>
            <a:r>
              <a:rPr lang="fi-FI" dirty="0">
                <a:solidFill>
                  <a:schemeClr val="bg2"/>
                </a:solidFill>
              </a:rPr>
              <a:t> for a </a:t>
            </a:r>
            <a:r>
              <a:rPr lang="fi-FI" dirty="0" err="1">
                <a:solidFill>
                  <a:schemeClr val="bg2"/>
                </a:solidFill>
              </a:rPr>
              <a:t>walk</a:t>
            </a:r>
            <a:r>
              <a:rPr lang="fi-FI" dirty="0">
                <a:solidFill>
                  <a:schemeClr val="bg2"/>
                </a:solidFill>
              </a:rPr>
              <a:t> (</a:t>
            </a:r>
            <a:r>
              <a:rPr lang="fi-FI" dirty="0" err="1">
                <a:solidFill>
                  <a:schemeClr val="bg2"/>
                </a:solidFill>
              </a:rPr>
              <a:t>by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Mum</a:t>
            </a:r>
            <a:r>
              <a:rPr lang="fi-FI" dirty="0">
                <a:solidFill>
                  <a:schemeClr val="bg2"/>
                </a:solidFill>
              </a:rPr>
              <a:t>).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6. </a:t>
            </a: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showed</a:t>
            </a:r>
            <a:r>
              <a:rPr lang="fi-FI" dirty="0"/>
              <a:t> us </a:t>
            </a:r>
            <a:r>
              <a:rPr lang="fi-FI" dirty="0" err="1"/>
              <a:t>their</a:t>
            </a:r>
            <a:r>
              <a:rPr lang="fi-FI" dirty="0"/>
              <a:t> </a:t>
            </a:r>
            <a:r>
              <a:rPr lang="fi-FI" dirty="0" err="1"/>
              <a:t>new</a:t>
            </a:r>
            <a:r>
              <a:rPr lang="fi-FI" dirty="0"/>
              <a:t> baby.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were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shown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their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new</a:t>
            </a:r>
            <a:r>
              <a:rPr lang="fi-FI" dirty="0">
                <a:solidFill>
                  <a:schemeClr val="bg2"/>
                </a:solidFill>
              </a:rPr>
              <a:t> baby. / </a:t>
            </a:r>
            <a:endParaRPr dirty="0">
              <a:solidFill>
                <a:schemeClr val="bg2"/>
              </a:solidFill>
            </a:endParaRPr>
          </a:p>
          <a:p>
            <a:pPr marL="0" lvl="0" indent="45720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dirty="0" err="1">
                <a:solidFill>
                  <a:schemeClr val="bg2"/>
                </a:solidFill>
              </a:rPr>
              <a:t>Their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new</a:t>
            </a:r>
            <a:r>
              <a:rPr lang="fi-FI" dirty="0">
                <a:solidFill>
                  <a:schemeClr val="bg2"/>
                </a:solidFill>
              </a:rPr>
              <a:t> baby </a:t>
            </a:r>
            <a:r>
              <a:rPr lang="fi-FI" dirty="0" err="1">
                <a:solidFill>
                  <a:schemeClr val="bg2"/>
                </a:solidFill>
              </a:rPr>
              <a:t>was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shown</a:t>
            </a:r>
            <a:r>
              <a:rPr lang="fi-FI" dirty="0">
                <a:solidFill>
                  <a:schemeClr val="bg2"/>
                </a:solidFill>
              </a:rPr>
              <a:t> to us (</a:t>
            </a:r>
            <a:r>
              <a:rPr lang="fi-FI" dirty="0" err="1">
                <a:solidFill>
                  <a:schemeClr val="bg2"/>
                </a:solidFill>
              </a:rPr>
              <a:t>by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them</a:t>
            </a:r>
            <a:r>
              <a:rPr lang="fi-FI" dirty="0">
                <a:solidFill>
                  <a:schemeClr val="bg2"/>
                </a:solidFill>
              </a:rPr>
              <a:t>).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7. I </a:t>
            </a:r>
            <a:r>
              <a:rPr lang="fi-FI" dirty="0" err="1"/>
              <a:t>never</a:t>
            </a:r>
            <a:r>
              <a:rPr lang="fi-FI" dirty="0"/>
              <a:t> </a:t>
            </a:r>
            <a:r>
              <a:rPr lang="fi-FI" dirty="0" err="1"/>
              <a:t>gave</a:t>
            </a:r>
            <a:r>
              <a:rPr lang="fi-FI" dirty="0"/>
              <a:t> </a:t>
            </a:r>
            <a:r>
              <a:rPr lang="fi-FI" dirty="0" err="1"/>
              <a:t>them</a:t>
            </a:r>
            <a:r>
              <a:rPr lang="fi-FI" dirty="0"/>
              <a:t> </a:t>
            </a:r>
            <a:r>
              <a:rPr lang="fi-FI" dirty="0" err="1"/>
              <a:t>any</a:t>
            </a:r>
            <a:r>
              <a:rPr lang="fi-FI" dirty="0"/>
              <a:t> </a:t>
            </a:r>
            <a:r>
              <a:rPr lang="fi-FI" dirty="0" err="1"/>
              <a:t>promises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</a:t>
            </a:r>
            <a:r>
              <a:rPr lang="fi-FI" dirty="0">
                <a:solidFill>
                  <a:schemeClr val="bg2"/>
                </a:solidFill>
              </a:rPr>
              <a:t>	</a:t>
            </a:r>
            <a:r>
              <a:rPr lang="fi-FI" dirty="0" err="1">
                <a:solidFill>
                  <a:schemeClr val="bg2"/>
                </a:solidFill>
              </a:rPr>
              <a:t>They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were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never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given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any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promises</a:t>
            </a:r>
            <a:r>
              <a:rPr lang="fi-FI" dirty="0">
                <a:solidFill>
                  <a:schemeClr val="bg2"/>
                </a:solidFill>
              </a:rPr>
              <a:t>. /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	No </a:t>
            </a:r>
            <a:r>
              <a:rPr lang="fi-FI" dirty="0" err="1">
                <a:solidFill>
                  <a:schemeClr val="bg2"/>
                </a:solidFill>
              </a:rPr>
              <a:t>promises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were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ever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given</a:t>
            </a:r>
            <a:r>
              <a:rPr lang="fi-FI" dirty="0">
                <a:solidFill>
                  <a:schemeClr val="bg2"/>
                </a:solidFill>
              </a:rPr>
              <a:t> to </a:t>
            </a:r>
            <a:r>
              <a:rPr lang="fi-FI" dirty="0" err="1">
                <a:solidFill>
                  <a:schemeClr val="bg2"/>
                </a:solidFill>
              </a:rPr>
              <a:t>them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by</a:t>
            </a:r>
            <a:r>
              <a:rPr lang="fi-FI" dirty="0">
                <a:solidFill>
                  <a:schemeClr val="bg2"/>
                </a:solidFill>
              </a:rPr>
              <a:t> me. 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37" name="Google Shape;137;gb293c735a8_0_31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4285A5BF-7E0B-466B-AC5F-43D17FAA5833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b293c735a8_0_3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Suomessa passiivi, englannissa ei</a:t>
            </a:r>
            <a:endParaRPr/>
          </a:p>
        </p:txBody>
      </p:sp>
      <p:sp>
        <p:nvSpPr>
          <p:cNvPr id="144" name="Google Shape;144;gb293c735a8_0_3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b="1" dirty="0">
                <a:solidFill>
                  <a:schemeClr val="bg2"/>
                </a:solidFill>
              </a:rPr>
              <a:t>Näissä lauseissa on suomessa verbissä passiivi. </a:t>
            </a: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b="1" dirty="0">
                <a:solidFill>
                  <a:schemeClr val="bg2"/>
                </a:solidFill>
              </a:rPr>
              <a:t>Miten sanoisit ne englanniksi?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Tuolla tapellaan.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Miksi ulkona juostaan niin lujaa?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Mennään nyt.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Me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 luetaan</a:t>
            </a:r>
            <a:r>
              <a:rPr lang="fi-FI" dirty="0"/>
              <a:t> kokeeseen huomenna. </a:t>
            </a:r>
            <a:endParaRPr dirty="0"/>
          </a:p>
        </p:txBody>
      </p:sp>
      <p:sp>
        <p:nvSpPr>
          <p:cNvPr id="145" name="Google Shape;145;gb293c735a8_0_3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F9E85F7A-81F6-461D-AE63-86895143E2A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b293c735a8_0_5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Suomessa passiivi, englannissa ei</a:t>
            </a:r>
            <a:endParaRPr/>
          </a:p>
        </p:txBody>
      </p:sp>
      <p:sp>
        <p:nvSpPr>
          <p:cNvPr id="152" name="Google Shape;152;gb293c735a8_0_52"/>
          <p:cNvSpPr txBox="1">
            <a:spLocks noGrp="1"/>
          </p:cNvSpPr>
          <p:nvPr>
            <p:ph type="body" idx="1"/>
          </p:nvPr>
        </p:nvSpPr>
        <p:spPr>
          <a:xfrm>
            <a:off x="1676400" y="3240000"/>
            <a:ext cx="21031200" cy="9569851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Look, </a:t>
            </a: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fighting</a:t>
            </a:r>
            <a:r>
              <a:rPr lang="fi-FI" dirty="0"/>
              <a:t> </a:t>
            </a:r>
            <a:r>
              <a:rPr lang="fi-FI" dirty="0" err="1"/>
              <a:t>there</a:t>
            </a:r>
            <a:r>
              <a:rPr lang="fi-FI" dirty="0"/>
              <a:t> / </a:t>
            </a:r>
            <a:r>
              <a:rPr lang="fi-FI" dirty="0" err="1"/>
              <a:t>there’s</a:t>
            </a:r>
            <a:r>
              <a:rPr lang="fi-FI" dirty="0"/>
              <a:t> a </a:t>
            </a:r>
            <a:r>
              <a:rPr lang="fi-FI" dirty="0" err="1"/>
              <a:t>fight</a:t>
            </a:r>
            <a:r>
              <a:rPr lang="fi-FI" dirty="0"/>
              <a:t> </a:t>
            </a:r>
            <a:r>
              <a:rPr lang="fi-FI" dirty="0" err="1"/>
              <a:t>going</a:t>
            </a:r>
            <a:r>
              <a:rPr lang="fi-FI" dirty="0"/>
              <a:t> on </a:t>
            </a:r>
            <a:r>
              <a:rPr lang="fi-FI" dirty="0" err="1"/>
              <a:t>there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Why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running</a:t>
            </a:r>
            <a:r>
              <a:rPr lang="fi-FI" dirty="0"/>
              <a:t> </a:t>
            </a:r>
            <a:r>
              <a:rPr lang="fi-FI" dirty="0" err="1"/>
              <a:t>so</a:t>
            </a:r>
            <a:r>
              <a:rPr lang="fi-FI" dirty="0"/>
              <a:t> </a:t>
            </a:r>
            <a:r>
              <a:rPr lang="fi-FI" dirty="0" err="1"/>
              <a:t>fast</a:t>
            </a:r>
            <a:r>
              <a:rPr lang="fi-FI" dirty="0"/>
              <a:t> outside?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Näissä lauseissa ei ole tekemisen kohdetta, jolla passiivilause alkaa englannissa. Niitä ei voi siksi ilmaista passiivimuodolla.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Let’s</a:t>
            </a:r>
            <a:r>
              <a:rPr lang="fi-FI" dirty="0"/>
              <a:t> go </a:t>
            </a:r>
            <a:r>
              <a:rPr lang="fi-FI" dirty="0" err="1"/>
              <a:t>now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We’ll</a:t>
            </a:r>
            <a:r>
              <a:rPr lang="fi-FI" dirty="0"/>
              <a:t> </a:t>
            </a:r>
            <a:r>
              <a:rPr lang="fi-FI" dirty="0" err="1"/>
              <a:t>study</a:t>
            </a:r>
            <a:r>
              <a:rPr lang="fi-FI" dirty="0"/>
              <a:t> for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test</a:t>
            </a:r>
            <a:r>
              <a:rPr lang="fi-FI" dirty="0"/>
              <a:t> </a:t>
            </a:r>
            <a:r>
              <a:rPr lang="fi-FI" dirty="0" err="1"/>
              <a:t>tomorrow</a:t>
            </a:r>
            <a:r>
              <a:rPr lang="fi-FI" dirty="0"/>
              <a:t>. 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Suomessa passiivia käytetään puhekielessä myös aktiivilauseissa. 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53" name="Google Shape;153;gb293c735a8_0_52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9A5763DD-78B8-425E-BDFB-C63E4DEA341D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2846E567175C44E9B308FF43FDA30FE" ma:contentTypeVersion="11" ma:contentTypeDescription="Luo uusi asiakirja." ma:contentTypeScope="" ma:versionID="7bbbf15b716562dc6acd3365848ff217">
  <xsd:schema xmlns:xsd="http://www.w3.org/2001/XMLSchema" xmlns:xs="http://www.w3.org/2001/XMLSchema" xmlns:p="http://schemas.microsoft.com/office/2006/metadata/properties" xmlns:ns2="8699c720-f1e3-4ea1-8df0-5d269de6d616" xmlns:ns3="3f577760-0cbf-4b0d-965b-16b5b53896a1" targetNamespace="http://schemas.microsoft.com/office/2006/metadata/properties" ma:root="true" ma:fieldsID="83bd472d8dbda01abe8220a174226cb2" ns2:_="" ns3:_="">
    <xsd:import namespace="8699c720-f1e3-4ea1-8df0-5d269de6d616"/>
    <xsd:import namespace="3f577760-0cbf-4b0d-965b-16b5b5389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99c720-f1e3-4ea1-8df0-5d269de6d6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77760-0cbf-4b0d-965b-16b5b5389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082BAB8-5B82-4E65-8492-AF57648F3C3D}"/>
</file>

<file path=customXml/itemProps2.xml><?xml version="1.0" encoding="utf-8"?>
<ds:datastoreItem xmlns:ds="http://schemas.openxmlformats.org/officeDocument/2006/customXml" ds:itemID="{421906F7-199E-453C-972F-D70709909E0E}"/>
</file>

<file path=customXml/itemProps3.xml><?xml version="1.0" encoding="utf-8"?>
<ds:datastoreItem xmlns:ds="http://schemas.openxmlformats.org/officeDocument/2006/customXml" ds:itemID="{0935D67A-6724-4D1F-8DC8-01BCE218F204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924</Words>
  <Application>Microsoft Office PowerPoint</Application>
  <PresentationFormat>Mukautettu</PresentationFormat>
  <Paragraphs>139</Paragraphs>
  <Slides>13</Slides>
  <Notes>13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Office-teema</vt:lpstr>
      <vt:lpstr>Passiivi – More advanced</vt:lpstr>
      <vt:lpstr>Aktiivista passiivilause</vt:lpstr>
      <vt:lpstr>Aktiivista passiivilause</vt:lpstr>
      <vt:lpstr>Aktiivista passiivilause – Objektiivi</vt:lpstr>
      <vt:lpstr>Aktiivista passiivilause – Erikoistapauksia</vt:lpstr>
      <vt:lpstr>Practise. Turn an active sentence into a passive one. </vt:lpstr>
      <vt:lpstr>Practise. Turn an active sentence into a passive one. </vt:lpstr>
      <vt:lpstr>Suomessa passiivi, englannissa ei</vt:lpstr>
      <vt:lpstr>Suomessa passiivi, englannissa ei</vt:lpstr>
      <vt:lpstr>Passiivin vastineet</vt:lpstr>
      <vt:lpstr>Passiivin vastineet</vt:lpstr>
      <vt:lpstr>Practise. Use they/people/you/one. </vt:lpstr>
      <vt:lpstr>Practise. Use they/people/you/one.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Passiivi - More advanced</dc:title>
  <dc:creator>Väänänen Anna</dc:creator>
  <cp:lastModifiedBy>Paavilainen Laura</cp:lastModifiedBy>
  <cp:revision>2</cp:revision>
  <dcterms:created xsi:type="dcterms:W3CDTF">2020-05-05T09:10:38Z</dcterms:created>
  <dcterms:modified xsi:type="dcterms:W3CDTF">2022-08-16T08:58:20Z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0x01010072846E567175C44E9B308FF43FDA30FE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