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i7FiWYI97ciT9KXzDXn20lwQGl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910923-0134-43E7-B113-981238BA4C54}" v="85" dt="2021-01-29T08:00:30.5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36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customschemas.google.com/relationships/presentationmetadata" Target="metadata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AC910923-0134-43E7-B113-981238BA4C54}"/>
    <pc:docChg chg="custSel modSld">
      <pc:chgData name="Mölsä Salla" userId="11757758-abe0-48a4-a19b-63a9678b7c89" providerId="ADAL" clId="{AC910923-0134-43E7-B113-981238BA4C54}" dt="2021-01-29T08:00:30.528" v="84" actId="13926"/>
      <pc:docMkLst>
        <pc:docMk/>
      </pc:docMkLst>
      <pc:sldChg chg="modSp">
        <pc:chgData name="Mölsä Salla" userId="11757758-abe0-48a4-a19b-63a9678b7c89" providerId="ADAL" clId="{AC910923-0134-43E7-B113-981238BA4C54}" dt="2021-01-27T10:15:52.256" v="45" actId="113"/>
        <pc:sldMkLst>
          <pc:docMk/>
          <pc:sldMk cId="0" sldId="258"/>
        </pc:sldMkLst>
        <pc:spChg chg="mod">
          <ac:chgData name="Mölsä Salla" userId="11757758-abe0-48a4-a19b-63a9678b7c89" providerId="ADAL" clId="{AC910923-0134-43E7-B113-981238BA4C54}" dt="2021-01-27T10:15:52.256" v="45" actId="113"/>
          <ac:spMkLst>
            <pc:docMk/>
            <pc:sldMk cId="0" sldId="258"/>
            <ac:spMk id="104" creationId="{00000000-0000-0000-0000-000000000000}"/>
          </ac:spMkLst>
        </pc:spChg>
      </pc:sldChg>
      <pc:sldChg chg="modSp modAnim">
        <pc:chgData name="Mölsä Salla" userId="11757758-abe0-48a4-a19b-63a9678b7c89" providerId="ADAL" clId="{AC910923-0134-43E7-B113-981238BA4C54}" dt="2021-01-27T10:16:38.595" v="83" actId="113"/>
        <pc:sldMkLst>
          <pc:docMk/>
          <pc:sldMk cId="0" sldId="259"/>
        </pc:sldMkLst>
        <pc:spChg chg="mod">
          <ac:chgData name="Mölsä Salla" userId="11757758-abe0-48a4-a19b-63a9678b7c89" providerId="ADAL" clId="{AC910923-0134-43E7-B113-981238BA4C54}" dt="2021-01-27T10:16:38.595" v="83" actId="113"/>
          <ac:spMkLst>
            <pc:docMk/>
            <pc:sldMk cId="0" sldId="259"/>
            <ac:spMk id="112" creationId="{00000000-0000-0000-0000-000000000000}"/>
          </ac:spMkLst>
        </pc:spChg>
      </pc:sldChg>
      <pc:sldChg chg="modSp">
        <pc:chgData name="Mölsä Salla" userId="11757758-abe0-48a4-a19b-63a9678b7c89" providerId="ADAL" clId="{AC910923-0134-43E7-B113-981238BA4C54}" dt="2021-01-29T08:00:30.528" v="84" actId="13926"/>
        <pc:sldMkLst>
          <pc:docMk/>
          <pc:sldMk cId="0" sldId="261"/>
        </pc:sldMkLst>
        <pc:spChg chg="mod">
          <ac:chgData name="Mölsä Salla" userId="11757758-abe0-48a4-a19b-63a9678b7c89" providerId="ADAL" clId="{AC910923-0134-43E7-B113-981238BA4C54}" dt="2021-01-29T08:00:30.528" v="84" actId="13926"/>
          <ac:spMkLst>
            <pc:docMk/>
            <pc:sldMk cId="0" sldId="261"/>
            <ac:spMk id="12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9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0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6" name="Google Shape;26;p10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" name="Google Shape;27;p10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0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12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3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3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3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4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5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5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6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Kestoperfekti</a:t>
            </a:r>
            <a:endParaRPr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1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sz="6000" b="1" dirty="0">
                <a:solidFill>
                  <a:schemeClr val="dk1"/>
                </a:solidFill>
              </a:rPr>
              <a:t>Yleisperfekti</a:t>
            </a:r>
            <a:r>
              <a:rPr lang="fi-FI" sz="6000" dirty="0">
                <a:solidFill>
                  <a:schemeClr val="dk1"/>
                </a:solidFill>
              </a:rPr>
              <a:t> kuvaa tapahtumaa, joka on hiljattain päättynyt tai jolla on selvä yhteys nykyhetkeen.</a:t>
            </a:r>
            <a:endParaRPr sz="6000"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 sz="6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sz="6000" dirty="0">
                <a:solidFill>
                  <a:schemeClr val="dk1"/>
                </a:solidFill>
              </a:rPr>
              <a:t>I </a:t>
            </a:r>
            <a:r>
              <a:rPr lang="fi-FI" sz="6000" b="1" dirty="0" err="1">
                <a:solidFill>
                  <a:schemeClr val="dk1"/>
                </a:solidFill>
              </a:rPr>
              <a:t>have</a:t>
            </a:r>
            <a:r>
              <a:rPr lang="fi-FI" sz="6000" b="1" dirty="0">
                <a:solidFill>
                  <a:schemeClr val="dk1"/>
                </a:solidFill>
              </a:rPr>
              <a:t> </a:t>
            </a:r>
            <a:r>
              <a:rPr lang="fi-FI" sz="6000" b="1" dirty="0" err="1">
                <a:solidFill>
                  <a:schemeClr val="dk1"/>
                </a:solidFill>
              </a:rPr>
              <a:t>lost</a:t>
            </a:r>
            <a:r>
              <a:rPr lang="fi-FI" sz="6000" b="1" dirty="0">
                <a:solidFill>
                  <a:schemeClr val="dk1"/>
                </a:solidFill>
              </a:rPr>
              <a:t> </a:t>
            </a:r>
            <a:r>
              <a:rPr lang="fi-FI" sz="6000" dirty="0">
                <a:solidFill>
                  <a:schemeClr val="dk1"/>
                </a:solidFill>
              </a:rPr>
              <a:t>my </a:t>
            </a:r>
            <a:r>
              <a:rPr lang="fi-FI" sz="6000" dirty="0" err="1">
                <a:solidFill>
                  <a:schemeClr val="dk1"/>
                </a:solidFill>
              </a:rPr>
              <a:t>keys</a:t>
            </a:r>
            <a:r>
              <a:rPr lang="fi-FI" sz="6000" dirty="0">
                <a:solidFill>
                  <a:schemeClr val="dk1"/>
                </a:solidFill>
              </a:rPr>
              <a:t>.</a:t>
            </a:r>
            <a:endParaRPr sz="6000" dirty="0"/>
          </a:p>
        </p:txBody>
      </p:sp>
      <p:sp>
        <p:nvSpPr>
          <p:cNvPr id="94" name="Google Shape;94;p2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sz="6000" b="1" dirty="0">
                <a:solidFill>
                  <a:schemeClr val="dk1"/>
                </a:solidFill>
              </a:rPr>
              <a:t>Kestoperfekti</a:t>
            </a:r>
            <a:r>
              <a:rPr lang="fi-FI" sz="6000" dirty="0">
                <a:solidFill>
                  <a:schemeClr val="dk1"/>
                </a:solidFill>
              </a:rPr>
              <a:t> kuvaa pidempikestoista tapahtumaa. Sen tekeminen on vielä käynnissä tai on jäänyt kesken.</a:t>
            </a:r>
            <a:endParaRPr sz="6000"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 sz="60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sz="6000" dirty="0" err="1">
                <a:solidFill>
                  <a:schemeClr val="dk1"/>
                </a:solidFill>
              </a:rPr>
              <a:t>Sue</a:t>
            </a:r>
            <a:r>
              <a:rPr lang="fi-FI" sz="6000" dirty="0">
                <a:solidFill>
                  <a:schemeClr val="dk1"/>
                </a:solidFill>
              </a:rPr>
              <a:t> </a:t>
            </a:r>
            <a:r>
              <a:rPr lang="fi-FI" sz="6000" b="1" dirty="0" err="1">
                <a:solidFill>
                  <a:schemeClr val="dk1"/>
                </a:solidFill>
              </a:rPr>
              <a:t>has</a:t>
            </a:r>
            <a:r>
              <a:rPr lang="fi-FI" sz="6000" b="1" dirty="0">
                <a:solidFill>
                  <a:schemeClr val="dk1"/>
                </a:solidFill>
              </a:rPr>
              <a:t> </a:t>
            </a:r>
            <a:r>
              <a:rPr lang="fi-FI" sz="6000" b="1" dirty="0" err="1">
                <a:solidFill>
                  <a:schemeClr val="dk1"/>
                </a:solidFill>
              </a:rPr>
              <a:t>been</a:t>
            </a:r>
            <a:r>
              <a:rPr lang="fi-FI" sz="6000" b="1" dirty="0">
                <a:solidFill>
                  <a:schemeClr val="dk1"/>
                </a:solidFill>
              </a:rPr>
              <a:t> </a:t>
            </a:r>
            <a:r>
              <a:rPr lang="fi-FI" sz="6000" b="1" dirty="0" err="1">
                <a:solidFill>
                  <a:schemeClr val="dk1"/>
                </a:solidFill>
              </a:rPr>
              <a:t>looking</a:t>
            </a:r>
            <a:r>
              <a:rPr lang="fi-FI" sz="6000" b="1" dirty="0">
                <a:solidFill>
                  <a:schemeClr val="dk1"/>
                </a:solidFill>
              </a:rPr>
              <a:t> </a:t>
            </a:r>
            <a:r>
              <a:rPr lang="fi-FI" sz="6000" dirty="0">
                <a:solidFill>
                  <a:schemeClr val="dk1"/>
                </a:solidFill>
              </a:rPr>
              <a:t>for </a:t>
            </a:r>
            <a:r>
              <a:rPr lang="fi-FI" sz="6000" dirty="0" err="1">
                <a:solidFill>
                  <a:schemeClr val="dk1"/>
                </a:solidFill>
              </a:rPr>
              <a:t>her</a:t>
            </a:r>
            <a:r>
              <a:rPr lang="fi-FI" sz="6000" dirty="0">
                <a:solidFill>
                  <a:schemeClr val="dk1"/>
                </a:solidFill>
              </a:rPr>
              <a:t> </a:t>
            </a:r>
            <a:r>
              <a:rPr lang="fi-FI" sz="6000" dirty="0" err="1">
                <a:solidFill>
                  <a:schemeClr val="dk1"/>
                </a:solidFill>
              </a:rPr>
              <a:t>keys</a:t>
            </a:r>
            <a:r>
              <a:rPr lang="fi-FI" sz="6000" dirty="0">
                <a:solidFill>
                  <a:schemeClr val="dk1"/>
                </a:solidFill>
              </a:rPr>
              <a:t> </a:t>
            </a:r>
            <a:r>
              <a:rPr lang="fi-FI" sz="6000" dirty="0" err="1">
                <a:solidFill>
                  <a:schemeClr val="dk1"/>
                </a:solidFill>
              </a:rPr>
              <a:t>but</a:t>
            </a:r>
            <a:r>
              <a:rPr lang="fi-FI" sz="6000" dirty="0">
                <a:solidFill>
                  <a:schemeClr val="dk1"/>
                </a:solidFill>
              </a:rPr>
              <a:t> </a:t>
            </a:r>
            <a:r>
              <a:rPr lang="fi-FI" sz="6000" dirty="0" err="1">
                <a:solidFill>
                  <a:schemeClr val="dk1"/>
                </a:solidFill>
              </a:rPr>
              <a:t>she</a:t>
            </a:r>
            <a:r>
              <a:rPr lang="fi-FI" sz="6000" dirty="0">
                <a:solidFill>
                  <a:schemeClr val="dk1"/>
                </a:solidFill>
              </a:rPr>
              <a:t> </a:t>
            </a:r>
            <a:r>
              <a:rPr lang="fi-FI" sz="6000" dirty="0" err="1">
                <a:solidFill>
                  <a:schemeClr val="dk1"/>
                </a:solidFill>
              </a:rPr>
              <a:t>hasn’t</a:t>
            </a:r>
            <a:r>
              <a:rPr lang="fi-FI" sz="6000" dirty="0">
                <a:solidFill>
                  <a:schemeClr val="dk1"/>
                </a:solidFill>
              </a:rPr>
              <a:t> </a:t>
            </a:r>
            <a:r>
              <a:rPr lang="fi-FI" sz="6000" dirty="0" err="1">
                <a:solidFill>
                  <a:schemeClr val="dk1"/>
                </a:solidFill>
              </a:rPr>
              <a:t>found</a:t>
            </a:r>
            <a:r>
              <a:rPr lang="fi-FI" sz="6000" dirty="0">
                <a:solidFill>
                  <a:schemeClr val="dk1"/>
                </a:solidFill>
              </a:rPr>
              <a:t> </a:t>
            </a:r>
            <a:r>
              <a:rPr lang="fi-FI" sz="6000" dirty="0" err="1">
                <a:solidFill>
                  <a:schemeClr val="dk1"/>
                </a:solidFill>
              </a:rPr>
              <a:t>them</a:t>
            </a:r>
            <a:r>
              <a:rPr lang="fi-FI" sz="6000" dirty="0">
                <a:solidFill>
                  <a:schemeClr val="dk1"/>
                </a:solidFill>
              </a:rPr>
              <a:t> </a:t>
            </a:r>
            <a:r>
              <a:rPr lang="fi-FI" sz="6000" dirty="0" err="1">
                <a:solidFill>
                  <a:schemeClr val="dk1"/>
                </a:solidFill>
              </a:rPr>
              <a:t>yet</a:t>
            </a:r>
            <a:r>
              <a:rPr lang="fi-FI" sz="6000" dirty="0">
                <a:solidFill>
                  <a:schemeClr val="dk1"/>
                </a:solidFill>
              </a:rPr>
              <a:t>.</a:t>
            </a:r>
            <a:endParaRPr sz="6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 dirty="0"/>
          </a:p>
        </p:txBody>
      </p:sp>
      <p:sp>
        <p:nvSpPr>
          <p:cNvPr id="95" name="Google Shape;95;p2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500" cy="9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</a:pPr>
            <a:r>
              <a:rPr lang="fi-FI" sz="6000" dirty="0">
                <a:solidFill>
                  <a:schemeClr val="bg2"/>
                </a:solidFill>
              </a:rPr>
              <a:t>Yleisperfekti</a:t>
            </a:r>
            <a:endParaRPr sz="6000" dirty="0">
              <a:solidFill>
                <a:schemeClr val="bg2"/>
              </a:solidFill>
            </a:endParaRPr>
          </a:p>
        </p:txBody>
      </p:sp>
      <p:sp>
        <p:nvSpPr>
          <p:cNvPr id="96" name="Google Shape;96;p2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</a:pPr>
            <a:r>
              <a:rPr lang="fi-FI" sz="6000" dirty="0">
                <a:solidFill>
                  <a:schemeClr val="bg2"/>
                </a:solidFill>
              </a:rPr>
              <a:t>Kestoperfekti</a:t>
            </a:r>
            <a:endParaRPr sz="6000" dirty="0">
              <a:solidFill>
                <a:schemeClr val="bg2"/>
              </a:solidFill>
            </a:endParaRPr>
          </a:p>
        </p:txBody>
      </p:sp>
      <p:sp>
        <p:nvSpPr>
          <p:cNvPr id="97" name="Google Shape;97;p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8" name="Google Shape;98;p2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 dirty="0"/>
          </a:p>
        </p:txBody>
      </p:sp>
      <p:sp>
        <p:nvSpPr>
          <p:cNvPr id="9" name="Google Shape;103;p3">
            <a:extLst>
              <a:ext uri="{FF2B5EF4-FFF2-40B4-BE49-F238E27FC236}">
                <a16:creationId xmlns:a16="http://schemas.microsoft.com/office/drawing/2014/main" id="{5F8A296C-28E1-449B-82CD-DFBACC7592B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Kaksi perfektimuotoa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Kestoperfekti - Muodostus</a:t>
            </a:r>
            <a:endParaRPr dirty="0"/>
          </a:p>
        </p:txBody>
      </p:sp>
      <p:sp>
        <p:nvSpPr>
          <p:cNvPr id="104" name="Google Shape;104;p3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-FI" dirty="0"/>
              <a:t>I </a:t>
            </a: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trying</a:t>
            </a:r>
            <a:r>
              <a:rPr lang="fi-FI" dirty="0"/>
              <a:t> to </a:t>
            </a:r>
            <a:r>
              <a:rPr lang="fi-FI" dirty="0" err="1"/>
              <a:t>learn</a:t>
            </a:r>
            <a:r>
              <a:rPr lang="fi-FI" dirty="0"/>
              <a:t> </a:t>
            </a:r>
            <a:r>
              <a:rPr lang="fi-FI" dirty="0" err="1"/>
              <a:t>Japanese</a:t>
            </a:r>
            <a:r>
              <a:rPr lang="fi-FI" dirty="0"/>
              <a:t> </a:t>
            </a:r>
            <a:r>
              <a:rPr lang="fi-FI" dirty="0" err="1"/>
              <a:t>recently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-FI" dirty="0" err="1"/>
              <a:t>Sue</a:t>
            </a:r>
            <a:r>
              <a:rPr lang="fi-FI" dirty="0"/>
              <a:t> </a:t>
            </a:r>
            <a:r>
              <a:rPr lang="fi-FI" b="1" dirty="0" err="1"/>
              <a:t>has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doing</a:t>
            </a:r>
            <a:r>
              <a:rPr lang="fi-FI" b="1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best</a:t>
            </a:r>
            <a:r>
              <a:rPr lang="fi-FI" dirty="0"/>
              <a:t> to </a:t>
            </a:r>
            <a:r>
              <a:rPr lang="fi-FI" dirty="0" err="1"/>
              <a:t>learn</a:t>
            </a:r>
            <a:r>
              <a:rPr lang="fi-FI" dirty="0"/>
              <a:t> Russian.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K</a:t>
            </a:r>
            <a:r>
              <a:rPr lang="fi-FI" dirty="0">
                <a:solidFill>
                  <a:schemeClr val="bg2"/>
                </a:solidFill>
              </a:rPr>
              <a:t>estoperfekti:</a:t>
            </a:r>
            <a:endParaRPr dirty="0">
              <a:solidFill>
                <a:schemeClr val="bg2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chemeClr val="bg2"/>
                </a:solidFill>
              </a:rPr>
              <a:t>		</a:t>
            </a:r>
            <a:r>
              <a:rPr lang="fi-FI" b="1" dirty="0" err="1">
                <a:solidFill>
                  <a:schemeClr val="bg2"/>
                </a:solidFill>
              </a:rPr>
              <a:t>have</a:t>
            </a:r>
            <a:r>
              <a:rPr lang="fi-FI" b="1" dirty="0">
                <a:solidFill>
                  <a:schemeClr val="bg2"/>
                </a:solidFill>
              </a:rPr>
              <a:t> / </a:t>
            </a:r>
            <a:r>
              <a:rPr lang="fi-FI" b="1" dirty="0" err="1">
                <a:solidFill>
                  <a:schemeClr val="bg2"/>
                </a:solidFill>
              </a:rPr>
              <a:t>has</a:t>
            </a:r>
            <a:r>
              <a:rPr lang="fi-FI" dirty="0">
                <a:solidFill>
                  <a:schemeClr val="bg2"/>
                </a:solidFill>
              </a:rPr>
              <a:t> +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been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+  </a:t>
            </a:r>
            <a:r>
              <a:rPr lang="fi-FI" b="1" dirty="0" err="1">
                <a:solidFill>
                  <a:schemeClr val="bg2"/>
                </a:solidFill>
              </a:rPr>
              <a:t>ing</a:t>
            </a:r>
            <a:r>
              <a:rPr lang="fi-FI" dirty="0">
                <a:solidFill>
                  <a:schemeClr val="bg2"/>
                </a:solidFill>
              </a:rPr>
              <a:t>-muoto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b="1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105" name="Google Shape;105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6" name="Google Shape;106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Kestoperfekti - Kieltomuoto</a:t>
            </a:r>
            <a:endParaRPr dirty="0"/>
          </a:p>
        </p:txBody>
      </p:sp>
      <p:sp>
        <p:nvSpPr>
          <p:cNvPr id="112" name="Google Shape;112;p4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Sue</a:t>
            </a:r>
            <a:r>
              <a:rPr lang="fi-FI" dirty="0"/>
              <a:t> </a:t>
            </a:r>
            <a:r>
              <a:rPr lang="fi-FI" b="1" dirty="0" err="1"/>
              <a:t>hasn’t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doing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homework</a:t>
            </a:r>
            <a:r>
              <a:rPr lang="fi-FI" dirty="0"/>
              <a:t> </a:t>
            </a:r>
            <a:r>
              <a:rPr lang="fi-FI" dirty="0" err="1"/>
              <a:t>these</a:t>
            </a:r>
            <a:r>
              <a:rPr lang="fi-FI" dirty="0"/>
              <a:t> </a:t>
            </a:r>
            <a:r>
              <a:rPr lang="fi-FI" dirty="0" err="1"/>
              <a:t>days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I </a:t>
            </a:r>
            <a:r>
              <a:rPr lang="fi-FI" b="1" dirty="0" err="1"/>
              <a:t>haven’t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worrying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it </a:t>
            </a:r>
            <a:r>
              <a:rPr lang="fi-FI" dirty="0" err="1"/>
              <a:t>too</a:t>
            </a:r>
            <a:r>
              <a:rPr lang="fi-FI" dirty="0"/>
              <a:t> </a:t>
            </a:r>
            <a:r>
              <a:rPr lang="fi-FI" dirty="0" err="1"/>
              <a:t>much</a:t>
            </a:r>
            <a:r>
              <a:rPr lang="fi-FI" dirty="0"/>
              <a:t>.</a:t>
            </a: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b="1" dirty="0" err="1"/>
              <a:t>has</a:t>
            </a:r>
            <a:r>
              <a:rPr lang="fi-FI" dirty="0"/>
              <a:t> </a:t>
            </a:r>
            <a:r>
              <a:rPr lang="fi-FI" dirty="0" err="1"/>
              <a:t>never</a:t>
            </a:r>
            <a:r>
              <a:rPr lang="fi-FI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doing</a:t>
            </a:r>
            <a:r>
              <a:rPr lang="fi-FI" b="1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best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  <a:p>
            <a:pPr marL="8572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Kestoperfektin kieltomuoto:</a:t>
            </a:r>
            <a:endParaRPr dirty="0">
              <a:solidFill>
                <a:schemeClr val="bg2"/>
              </a:solidFill>
            </a:endParaRPr>
          </a:p>
          <a:p>
            <a:pPr marL="45720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chemeClr val="bg2"/>
                </a:solidFill>
              </a:rPr>
              <a:t>		</a:t>
            </a:r>
            <a:r>
              <a:rPr lang="fi-FI" b="1" dirty="0" err="1">
                <a:solidFill>
                  <a:schemeClr val="bg2"/>
                </a:solidFill>
              </a:rPr>
              <a:t>have</a:t>
            </a:r>
            <a:r>
              <a:rPr lang="fi-FI" b="1" dirty="0">
                <a:solidFill>
                  <a:schemeClr val="bg2"/>
                </a:solidFill>
              </a:rPr>
              <a:t> / </a:t>
            </a:r>
            <a:r>
              <a:rPr lang="fi-FI" b="1" dirty="0" err="1">
                <a:solidFill>
                  <a:schemeClr val="bg2"/>
                </a:solidFill>
              </a:rPr>
              <a:t>has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+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not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+ </a:t>
            </a:r>
            <a:r>
              <a:rPr lang="fi-FI" b="1" dirty="0" err="1">
                <a:solidFill>
                  <a:schemeClr val="bg2"/>
                </a:solidFill>
              </a:rPr>
              <a:t>been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+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ing</a:t>
            </a:r>
            <a:r>
              <a:rPr lang="fi-FI" dirty="0">
                <a:solidFill>
                  <a:schemeClr val="bg2"/>
                </a:solidFill>
              </a:rPr>
              <a:t>-muoto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 lauseessa on jokin muu kielteinen sana (</a:t>
            </a:r>
            <a:r>
              <a:rPr lang="fi-FI" b="1" dirty="0" err="1">
                <a:solidFill>
                  <a:schemeClr val="bg2"/>
                </a:solidFill>
              </a:rPr>
              <a:t>never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nothing</a:t>
            </a:r>
            <a:r>
              <a:rPr lang="fi-FI" b="1" dirty="0">
                <a:solidFill>
                  <a:schemeClr val="bg2"/>
                </a:solidFill>
              </a:rPr>
              <a:t>,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nobody</a:t>
            </a:r>
            <a:r>
              <a:rPr lang="fi-FI" dirty="0">
                <a:solidFill>
                  <a:schemeClr val="bg2"/>
                </a:solidFill>
              </a:rPr>
              <a:t> jne.), verbistä ei tule kieltomuotoa.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113" name="Google Shape;113;p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14" name="Google Shape;114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Kestoperfekti </a:t>
            </a:r>
            <a:r>
              <a:rPr lang="fi-FI" sz="8800" dirty="0"/>
              <a:t>–</a:t>
            </a:r>
            <a:r>
              <a:rPr lang="fi-FI" dirty="0"/>
              <a:t> Kysymyslause</a:t>
            </a:r>
            <a:endParaRPr dirty="0"/>
          </a:p>
        </p:txBody>
      </p:sp>
      <p:sp>
        <p:nvSpPr>
          <p:cNvPr id="120" name="Google Shape;120;p5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you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looking</a:t>
            </a:r>
            <a:r>
              <a:rPr lang="fi-FI" b="1" dirty="0"/>
              <a:t> </a:t>
            </a:r>
            <a:r>
              <a:rPr lang="fi-FI" dirty="0" err="1"/>
              <a:t>forward</a:t>
            </a:r>
            <a:r>
              <a:rPr lang="fi-FI" dirty="0"/>
              <a:t> to </a:t>
            </a:r>
            <a:r>
              <a:rPr lang="fi-FI" dirty="0" err="1"/>
              <a:t>doing</a:t>
            </a:r>
            <a:r>
              <a:rPr lang="fi-FI" dirty="0"/>
              <a:t> in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holidays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b="1" dirty="0" err="1"/>
              <a:t>Hasn’t</a:t>
            </a:r>
            <a:r>
              <a:rPr lang="fi-FI" b="1" dirty="0"/>
              <a:t> </a:t>
            </a:r>
            <a:r>
              <a:rPr lang="fi-FI" b="1" dirty="0" err="1"/>
              <a:t>this</a:t>
            </a:r>
            <a:r>
              <a:rPr lang="fi-FI" b="1" dirty="0"/>
              <a:t> </a:t>
            </a:r>
            <a:r>
              <a:rPr lang="fi-FI" b="1" dirty="0" err="1"/>
              <a:t>ever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making</a:t>
            </a:r>
            <a:r>
              <a:rPr lang="fi-FI" b="1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anxious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dirty="0"/>
          </a:p>
          <a:p>
            <a:pPr marL="8572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Kestoperfektin kysymys:</a:t>
            </a:r>
            <a:endParaRPr dirty="0">
              <a:solidFill>
                <a:schemeClr val="bg2"/>
              </a:solidFill>
            </a:endParaRPr>
          </a:p>
          <a:p>
            <a:pPr marL="45720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chemeClr val="bg2"/>
                </a:solidFill>
              </a:rPr>
              <a:t>		</a:t>
            </a:r>
            <a:r>
              <a:rPr lang="fi-FI" b="1" dirty="0" err="1">
                <a:solidFill>
                  <a:schemeClr val="bg2"/>
                </a:solidFill>
              </a:rPr>
              <a:t>have</a:t>
            </a:r>
            <a:r>
              <a:rPr lang="fi-FI" b="1" dirty="0">
                <a:solidFill>
                  <a:schemeClr val="bg2"/>
                </a:solidFill>
              </a:rPr>
              <a:t> / </a:t>
            </a:r>
            <a:r>
              <a:rPr lang="fi-FI" b="1" dirty="0" err="1">
                <a:solidFill>
                  <a:schemeClr val="bg2"/>
                </a:solidFill>
              </a:rPr>
              <a:t>has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+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subjekti +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been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+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ing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-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m</a:t>
            </a:r>
            <a:r>
              <a:rPr lang="fi-FI" dirty="0">
                <a:solidFill>
                  <a:schemeClr val="bg2"/>
                </a:solidFill>
              </a:rPr>
              <a:t>uoto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dirty="0"/>
          </a:p>
        </p:txBody>
      </p:sp>
      <p:sp>
        <p:nvSpPr>
          <p:cNvPr id="121" name="Google Shape;121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22" name="Google Shape;122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28" name="Google Shape;128;p6"/>
          <p:cNvSpPr txBox="1">
            <a:spLocks noGrp="1"/>
          </p:cNvSpPr>
          <p:nvPr>
            <p:ph type="body" idx="1"/>
          </p:nvPr>
        </p:nvSpPr>
        <p:spPr>
          <a:xfrm>
            <a:off x="1800000" y="2880000"/>
            <a:ext cx="21562828" cy="84950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1.</a:t>
            </a:r>
            <a:r>
              <a:rPr lang="fi-FI" sz="5400" dirty="0"/>
              <a:t> Olen kirjoittanut tätä kirjoitelmaa jo tunnin, mutta en ole saanut sitä vielä valmiiksi.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400" dirty="0"/>
              <a:t>	</a:t>
            </a:r>
            <a:r>
              <a:rPr lang="fi-FI" sz="5400" dirty="0" err="1">
                <a:solidFill>
                  <a:schemeClr val="bg2"/>
                </a:solidFill>
              </a:rPr>
              <a:t>I’ve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already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been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writing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this</a:t>
            </a:r>
            <a:r>
              <a:rPr lang="fi-FI" sz="5400" dirty="0">
                <a:solidFill>
                  <a:schemeClr val="bg2"/>
                </a:solidFill>
              </a:rPr>
              <a:t> composition for an </a:t>
            </a:r>
            <a:r>
              <a:rPr lang="fi-FI" sz="5400" dirty="0" err="1">
                <a:solidFill>
                  <a:schemeClr val="bg2"/>
                </a:solidFill>
              </a:rPr>
              <a:t>hour</a:t>
            </a:r>
            <a:r>
              <a:rPr lang="fi-FI" sz="5400" dirty="0">
                <a:solidFill>
                  <a:schemeClr val="bg2"/>
                </a:solidFill>
              </a:rPr>
              <a:t>, </a:t>
            </a:r>
            <a:r>
              <a:rPr lang="fi-FI" sz="5400" dirty="0" err="1">
                <a:solidFill>
                  <a:schemeClr val="bg2"/>
                </a:solidFill>
              </a:rPr>
              <a:t>but</a:t>
            </a:r>
            <a:r>
              <a:rPr lang="fi-FI" sz="5400" dirty="0">
                <a:solidFill>
                  <a:schemeClr val="bg2"/>
                </a:solidFill>
              </a:rPr>
              <a:t> I </a:t>
            </a:r>
            <a:r>
              <a:rPr lang="fi-FI" sz="5400" dirty="0" err="1">
                <a:solidFill>
                  <a:schemeClr val="bg2"/>
                </a:solidFill>
              </a:rPr>
              <a:t>haven’t</a:t>
            </a:r>
            <a:r>
              <a:rPr lang="fi-FI" sz="5400" dirty="0">
                <a:solidFill>
                  <a:schemeClr val="bg2"/>
                </a:solidFill>
              </a:rPr>
              <a:t> 	</a:t>
            </a:r>
            <a:r>
              <a:rPr lang="fi-FI" sz="5400" dirty="0" err="1">
                <a:solidFill>
                  <a:schemeClr val="bg2"/>
                </a:solidFill>
              </a:rPr>
              <a:t>finished</a:t>
            </a:r>
            <a:r>
              <a:rPr lang="fi-FI" sz="5400" dirty="0">
                <a:solidFill>
                  <a:schemeClr val="bg2"/>
                </a:solidFill>
              </a:rPr>
              <a:t> it </a:t>
            </a:r>
            <a:r>
              <a:rPr lang="fi-FI" sz="5400" dirty="0" err="1">
                <a:solidFill>
                  <a:schemeClr val="bg2"/>
                </a:solidFill>
              </a:rPr>
              <a:t>yet</a:t>
            </a:r>
            <a:r>
              <a:rPr lang="fi-FI" sz="5400" dirty="0">
                <a:solidFill>
                  <a:schemeClr val="bg2"/>
                </a:solidFill>
              </a:rPr>
              <a:t>. </a:t>
            </a:r>
            <a:r>
              <a:rPr lang="fi-FI" sz="5400" dirty="0"/>
              <a:t>	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400" dirty="0"/>
              <a:t>2. Lisa on siivonnut huonettaan tuntikausia, mutta kaikkia kissan karvoja ei ole ollut helppoa huomata. 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400" dirty="0"/>
              <a:t>	</a:t>
            </a:r>
            <a:r>
              <a:rPr lang="fi-FI" sz="5400" dirty="0">
                <a:solidFill>
                  <a:schemeClr val="bg2"/>
                </a:solidFill>
              </a:rPr>
              <a:t>Lisa </a:t>
            </a:r>
            <a:r>
              <a:rPr lang="fi-FI" sz="5400" dirty="0" err="1">
                <a:solidFill>
                  <a:schemeClr val="bg2"/>
                </a:solidFill>
              </a:rPr>
              <a:t>has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been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cleaning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her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room</a:t>
            </a:r>
            <a:r>
              <a:rPr lang="fi-FI" sz="5400" dirty="0">
                <a:solidFill>
                  <a:schemeClr val="bg2"/>
                </a:solidFill>
              </a:rPr>
              <a:t> for </a:t>
            </a:r>
            <a:r>
              <a:rPr lang="fi-FI" sz="5400" dirty="0" err="1">
                <a:solidFill>
                  <a:schemeClr val="bg2"/>
                </a:solidFill>
              </a:rPr>
              <a:t>hours</a:t>
            </a:r>
            <a:r>
              <a:rPr lang="fi-FI" sz="5400" dirty="0">
                <a:solidFill>
                  <a:schemeClr val="bg2"/>
                </a:solidFill>
              </a:rPr>
              <a:t>, </a:t>
            </a:r>
            <a:r>
              <a:rPr lang="fi-FI" sz="5400" dirty="0" err="1">
                <a:solidFill>
                  <a:schemeClr val="bg2"/>
                </a:solidFill>
              </a:rPr>
              <a:t>but</a:t>
            </a:r>
            <a:r>
              <a:rPr lang="fi-FI" sz="5400" dirty="0">
                <a:solidFill>
                  <a:schemeClr val="bg2"/>
                </a:solidFill>
              </a:rPr>
              <a:t> it </a:t>
            </a:r>
            <a:r>
              <a:rPr lang="fi-FI" sz="5400" dirty="0" err="1">
                <a:solidFill>
                  <a:schemeClr val="bg2"/>
                </a:solidFill>
              </a:rPr>
              <a:t>hasn’t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been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easy</a:t>
            </a:r>
            <a:r>
              <a:rPr lang="fi-FI" sz="5400" dirty="0">
                <a:solidFill>
                  <a:schemeClr val="bg2"/>
                </a:solidFill>
              </a:rPr>
              <a:t> to 	</a:t>
            </a:r>
            <a:r>
              <a:rPr lang="fi-FI" sz="5400" dirty="0" err="1">
                <a:solidFill>
                  <a:schemeClr val="bg2"/>
                </a:solidFill>
              </a:rPr>
              <a:t>notice</a:t>
            </a:r>
            <a:r>
              <a:rPr lang="fi-FI" sz="5400" dirty="0">
                <a:solidFill>
                  <a:schemeClr val="bg2"/>
                </a:solidFill>
              </a:rPr>
              <a:t>/</a:t>
            </a:r>
            <a:r>
              <a:rPr lang="fi-FI" sz="5400" dirty="0" err="1">
                <a:solidFill>
                  <a:schemeClr val="bg2"/>
                </a:solidFill>
              </a:rPr>
              <a:t>spot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all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cat </a:t>
            </a:r>
            <a:r>
              <a:rPr lang="fi-FI" sz="5400" dirty="0" err="1">
                <a:solidFill>
                  <a:schemeClr val="bg2"/>
                </a:solidFill>
              </a:rPr>
              <a:t>hair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400" dirty="0"/>
              <a:t>3. Olen pakkaillut tennisvälineitäni laatikoihin tänä aamuna.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400" dirty="0"/>
              <a:t>	</a:t>
            </a:r>
            <a:r>
              <a:rPr lang="fi-FI" sz="5400" dirty="0">
                <a:solidFill>
                  <a:schemeClr val="bg2"/>
                </a:solidFill>
              </a:rPr>
              <a:t>I </a:t>
            </a:r>
            <a:r>
              <a:rPr lang="fi-FI" sz="5400" dirty="0" err="1">
                <a:solidFill>
                  <a:schemeClr val="bg2"/>
                </a:solidFill>
              </a:rPr>
              <a:t>have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been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packing</a:t>
            </a:r>
            <a:r>
              <a:rPr lang="fi-FI" sz="5400" dirty="0">
                <a:solidFill>
                  <a:schemeClr val="bg2"/>
                </a:solidFill>
              </a:rPr>
              <a:t> my tennis </a:t>
            </a:r>
            <a:r>
              <a:rPr lang="fi-FI" sz="5400" dirty="0" err="1">
                <a:solidFill>
                  <a:schemeClr val="bg2"/>
                </a:solidFill>
              </a:rPr>
              <a:t>gear</a:t>
            </a:r>
            <a:r>
              <a:rPr lang="fi-FI" sz="5400" dirty="0">
                <a:solidFill>
                  <a:schemeClr val="bg2"/>
                </a:solidFill>
              </a:rPr>
              <a:t> in </a:t>
            </a:r>
            <a:r>
              <a:rPr lang="fi-FI" sz="5400" dirty="0" err="1">
                <a:solidFill>
                  <a:schemeClr val="bg2"/>
                </a:solidFill>
              </a:rPr>
              <a:t>boxes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this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morning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29" name="Google Shape;129;p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 dirty="0"/>
          </a:p>
        </p:txBody>
      </p:sp>
      <p:sp>
        <p:nvSpPr>
          <p:cNvPr id="130" name="Google Shape;130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36" name="Google Shape;136;p7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644343" cy="976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4. Oletko maalannut tuota seinää koko aamun?</a:t>
            </a:r>
            <a:endParaRPr dirty="0"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</a:ext>
              </a:extLst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	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Have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you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been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painting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that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wall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the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whole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morning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?</a:t>
            </a:r>
            <a:endParaRPr dirty="0">
              <a:solidFill>
                <a:schemeClr val="bg2"/>
              </a:solidFill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</a:ext>
              </a:extLst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fi-FI" dirty="0"/>
              <a:t>5. Olemme kuunnelleet musiikkia koko illan, mutta emme ole vielä kaivanneet hiljaisuutta.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fi-FI" dirty="0"/>
              <a:t>	</a:t>
            </a:r>
            <a:r>
              <a:rPr lang="fi-FI" dirty="0" err="1">
                <a:solidFill>
                  <a:schemeClr val="bg2"/>
                </a:solidFill>
              </a:rPr>
              <a:t>We’ve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listening</a:t>
            </a:r>
            <a:r>
              <a:rPr lang="fi-FI" dirty="0">
                <a:solidFill>
                  <a:schemeClr val="bg2"/>
                </a:solidFill>
              </a:rPr>
              <a:t> to music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whole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evening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but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</a:t>
            </a:r>
            <a:r>
              <a:rPr lang="fi-FI" dirty="0" err="1">
                <a:solidFill>
                  <a:schemeClr val="bg2"/>
                </a:solidFill>
              </a:rPr>
              <a:t>missed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haven’t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missing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silence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yet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fi-FI" dirty="0"/>
              <a:t>6. Etkö olekin odottanut lomaa innokkaasti viikkokausia?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fi-FI" dirty="0"/>
              <a:t>	</a:t>
            </a:r>
            <a:r>
              <a:rPr lang="fi-FI" dirty="0" err="1">
                <a:solidFill>
                  <a:schemeClr val="bg2"/>
                </a:solidFill>
              </a:rPr>
              <a:t>Haven't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looking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forward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holiday</a:t>
            </a:r>
            <a:r>
              <a:rPr lang="fi-FI" dirty="0">
                <a:solidFill>
                  <a:schemeClr val="bg2"/>
                </a:solidFill>
              </a:rPr>
              <a:t> for </a:t>
            </a:r>
            <a:r>
              <a:rPr lang="fi-FI" dirty="0" err="1">
                <a:solidFill>
                  <a:schemeClr val="bg2"/>
                </a:solidFill>
              </a:rPr>
              <a:t>weeks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1371600" lvl="1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</a:pPr>
            <a:endParaRPr sz="3780" dirty="0"/>
          </a:p>
          <a:p>
            <a:pPr marL="1371600" lvl="1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</a:pPr>
            <a:endParaRPr sz="3780" dirty="0"/>
          </a:p>
          <a:p>
            <a:pPr marL="1371600" lvl="1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</a:pPr>
            <a:endParaRPr sz="3780" dirty="0"/>
          </a:p>
        </p:txBody>
      </p:sp>
      <p:sp>
        <p:nvSpPr>
          <p:cNvPr id="137" name="Google Shape;137;p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38" name="Google Shape;138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2BCD0A1-6867-4463-863E-B8071B660DEC}"/>
</file>

<file path=customXml/itemProps2.xml><?xml version="1.0" encoding="utf-8"?>
<ds:datastoreItem xmlns:ds="http://schemas.openxmlformats.org/officeDocument/2006/customXml" ds:itemID="{D65A2172-649F-4D47-9728-D73C236060CB}"/>
</file>

<file path=customXml/itemProps3.xml><?xml version="1.0" encoding="utf-8"?>
<ds:datastoreItem xmlns:ds="http://schemas.openxmlformats.org/officeDocument/2006/customXml" ds:itemID="{99C4C4B1-A327-4B09-8017-9B5EBE51BED4}"/>
</file>

<file path=docProps/app.xml><?xml version="1.0" encoding="utf-8"?>
<Properties xmlns="http://schemas.openxmlformats.org/officeDocument/2006/extended-properties" xmlns:vt="http://schemas.openxmlformats.org/officeDocument/2006/docPropsVTypes">
  <TotalTime>782</TotalTime>
  <Words>413</Words>
  <Application>Microsoft Office PowerPoint</Application>
  <PresentationFormat>Mukautettu</PresentationFormat>
  <Paragraphs>64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Office-teema</vt:lpstr>
      <vt:lpstr>Kestoperfekti</vt:lpstr>
      <vt:lpstr>Kaksi perfektimuotoa</vt:lpstr>
      <vt:lpstr>Kestoperfekti - Muodostus</vt:lpstr>
      <vt:lpstr>Kestoperfekti - Kieltomuoto</vt:lpstr>
      <vt:lpstr>Kestoperfekti – Kysymyslause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Kestoperfekti</dc:title>
  <dc:creator>Väänänen Anna</dc:creator>
  <cp:lastModifiedBy>Paavilainen Laura</cp:lastModifiedBy>
  <cp:revision>4</cp:revision>
  <dcterms:created xsi:type="dcterms:W3CDTF">2020-05-05T09:10:38Z</dcterms:created>
  <dcterms:modified xsi:type="dcterms:W3CDTF">2022-08-16T08:26:16Z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