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ibGtt1Q8T0h/hMnz8zWFeQJMJeM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F2E43D-0059-415B-98A9-55043E74A4BF}" v="5" dt="2021-01-27T10:11:37.2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636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22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CEF2E43D-0059-415B-98A9-55043E74A4BF}"/>
    <pc:docChg chg="custSel modSld">
      <pc:chgData name="Mölsä Salla" userId="11757758-abe0-48a4-a19b-63a9678b7c89" providerId="ADAL" clId="{CEF2E43D-0059-415B-98A9-55043E74A4BF}" dt="2021-01-27T10:11:37.293" v="41" actId="20577"/>
      <pc:docMkLst>
        <pc:docMk/>
      </pc:docMkLst>
      <pc:sldChg chg="modSp">
        <pc:chgData name="Mölsä Salla" userId="11757758-abe0-48a4-a19b-63a9678b7c89" providerId="ADAL" clId="{CEF2E43D-0059-415B-98A9-55043E74A4BF}" dt="2021-01-27T10:10:03.422" v="38" actId="207"/>
        <pc:sldMkLst>
          <pc:docMk/>
          <pc:sldMk cId="0" sldId="257"/>
        </pc:sldMkLst>
        <pc:spChg chg="mod">
          <ac:chgData name="Mölsä Salla" userId="11757758-abe0-48a4-a19b-63a9678b7c89" providerId="ADAL" clId="{CEF2E43D-0059-415B-98A9-55043E74A4BF}" dt="2021-01-27T10:09:34.865" v="37" actId="20577"/>
          <ac:spMkLst>
            <pc:docMk/>
            <pc:sldMk cId="0" sldId="257"/>
            <ac:spMk id="2" creationId="{8EBBDE79-B0AB-429D-8CA3-1242CABDAE44}"/>
          </ac:spMkLst>
        </pc:spChg>
        <pc:spChg chg="mod">
          <ac:chgData name="Mölsä Salla" userId="11757758-abe0-48a4-a19b-63a9678b7c89" providerId="ADAL" clId="{CEF2E43D-0059-415B-98A9-55043E74A4BF}" dt="2021-01-27T10:10:03.422" v="38" actId="207"/>
          <ac:spMkLst>
            <pc:docMk/>
            <pc:sldMk cId="0" sldId="257"/>
            <ac:spMk id="94" creationId="{00000000-0000-0000-0000-000000000000}"/>
          </ac:spMkLst>
        </pc:spChg>
      </pc:sldChg>
      <pc:sldChg chg="modSp modAnim">
        <pc:chgData name="Mölsä Salla" userId="11757758-abe0-48a4-a19b-63a9678b7c89" providerId="ADAL" clId="{CEF2E43D-0059-415B-98A9-55043E74A4BF}" dt="2021-01-27T10:11:37.293" v="41" actId="20577"/>
        <pc:sldMkLst>
          <pc:docMk/>
          <pc:sldMk cId="0" sldId="259"/>
        </pc:sldMkLst>
        <pc:spChg chg="mod">
          <ac:chgData name="Mölsä Salla" userId="11757758-abe0-48a4-a19b-63a9678b7c89" providerId="ADAL" clId="{CEF2E43D-0059-415B-98A9-55043E74A4BF}" dt="2021-01-27T10:11:37.293" v="41" actId="20577"/>
          <ac:spMkLst>
            <pc:docMk/>
            <pc:sldMk cId="0" sldId="259"/>
            <ac:spMk id="10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9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1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1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11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2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12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12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3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3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4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4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4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4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5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5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6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6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en-US"/>
              <a:t>Kestoimperfekti</a:t>
            </a:r>
            <a:endParaRPr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en-US"/>
              <a:t>Module 1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en-US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2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0" y="-340242"/>
            <a:ext cx="20281125" cy="14056242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3460819" y="9418320"/>
            <a:ext cx="10923181" cy="3202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919"/>
              <a:buFont typeface="Calibri"/>
              <a:buNone/>
            </a:pPr>
            <a:r>
              <a:rPr lang="en-US" sz="5400" dirty="0"/>
              <a:t>What </a:t>
            </a:r>
            <a:r>
              <a:rPr lang="en-US" sz="5400" b="1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were</a:t>
            </a:r>
            <a:r>
              <a:rPr lang="en-US" sz="5400" dirty="0"/>
              <a:t> these people </a:t>
            </a:r>
            <a:r>
              <a:rPr lang="en-US" sz="5400" b="1" dirty="0"/>
              <a:t>doing</a:t>
            </a:r>
            <a:r>
              <a:rPr lang="en-US" sz="5400" dirty="0"/>
              <a:t> </a:t>
            </a:r>
            <a:br>
              <a:rPr lang="en-US" sz="5400" dirty="0"/>
            </a:br>
            <a:r>
              <a:rPr lang="en-US" sz="5400" dirty="0"/>
              <a:t>when you opened the door to the kitchen?</a:t>
            </a:r>
            <a:endParaRPr sz="7200" dirty="0"/>
          </a:p>
        </p:txBody>
      </p:sp>
      <p:sp>
        <p:nvSpPr>
          <p:cNvPr id="94" name="Google Shape;94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bg1"/>
                </a:solidFill>
              </a:rPr>
              <a:t>New Insights Module 1 Grammar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8EBBDE79-B0AB-429D-8CA3-1242CABDAE4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Kuva</a:t>
            </a:r>
            <a:r>
              <a:rPr lang="en-US" dirty="0"/>
              <a:t>: © Pauli Salmi	 </a:t>
            </a:r>
            <a:fld id="{00000000-1234-1234-1234-123412341234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en-US" dirty="0" err="1"/>
              <a:t>Kestoimperfekti</a:t>
            </a:r>
            <a:r>
              <a:rPr lang="en-US" dirty="0"/>
              <a:t> </a:t>
            </a:r>
            <a:r>
              <a:rPr lang="fi-FI" sz="8800" dirty="0"/>
              <a:t>–</a:t>
            </a:r>
            <a:r>
              <a:rPr lang="en-US" dirty="0"/>
              <a:t> </a:t>
            </a:r>
            <a:r>
              <a:rPr lang="en-US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Muodostus</a:t>
            </a:r>
            <a:endParaRPr dirty="0"/>
          </a:p>
        </p:txBody>
      </p:sp>
      <p:sp>
        <p:nvSpPr>
          <p:cNvPr id="100" name="Google Shape;100;p3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8964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en-US" b="1" dirty="0" err="1">
                <a:solidFill>
                  <a:schemeClr val="bg2"/>
                </a:solidFill>
              </a:rPr>
              <a:t>Mistä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kahdesta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osasta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kestoimperfekti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muodostuu</a:t>
            </a:r>
            <a:r>
              <a:rPr lang="en-US" b="1" dirty="0">
                <a:solidFill>
                  <a:schemeClr val="bg2"/>
                </a:solidFill>
              </a:rPr>
              <a:t>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I </a:t>
            </a:r>
            <a:r>
              <a:rPr lang="en-US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was working </a:t>
            </a:r>
            <a:r>
              <a:rPr lang="en-US" dirty="0"/>
              <a:t>on my project in my room.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Dad was cooking for us that night.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We were expecting something spectacular.</a:t>
            </a:r>
            <a:endParaRPr dirty="0"/>
          </a:p>
          <a:p>
            <a:pPr marL="7048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was</a:t>
            </a:r>
            <a:r>
              <a:rPr lang="en-US" b="1" dirty="0">
                <a:solidFill>
                  <a:schemeClr val="bg2"/>
                </a:solidFill>
              </a:rPr>
              <a:t>/were</a:t>
            </a:r>
            <a:r>
              <a:rPr lang="en-US" dirty="0">
                <a:solidFill>
                  <a:schemeClr val="bg2"/>
                </a:solidFill>
              </a:rPr>
              <a:t> + </a:t>
            </a:r>
            <a:r>
              <a:rPr lang="en-US" b="1" dirty="0" err="1">
                <a:solidFill>
                  <a:schemeClr val="bg2"/>
                </a:solidFill>
              </a:rPr>
              <a:t>ing</a:t>
            </a:r>
            <a:r>
              <a:rPr lang="en-US" dirty="0" err="1">
                <a:solidFill>
                  <a:schemeClr val="bg2"/>
                </a:solidFill>
              </a:rPr>
              <a:t>-muoto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/>
                </a:solidFill>
              </a:rPr>
              <a:t>I / she / he / it was; you / we / they were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ing</a:t>
            </a:r>
            <a:r>
              <a:rPr lang="en-US" dirty="0" err="1">
                <a:solidFill>
                  <a:schemeClr val="bg2"/>
                </a:solidFill>
              </a:rPr>
              <a:t>-muodon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oikeinkirjoitus</a:t>
            </a:r>
            <a:r>
              <a:rPr lang="en-US" dirty="0">
                <a:solidFill>
                  <a:schemeClr val="bg2"/>
                </a:solidFill>
              </a:rPr>
              <a:t>: </a:t>
            </a:r>
            <a:r>
              <a:rPr lang="en-US" dirty="0" err="1">
                <a:solidFill>
                  <a:schemeClr val="bg2"/>
                </a:solidFill>
              </a:rPr>
              <a:t>katso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kestopreesens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101" name="Google Shape;101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C5634B44-671E-4731-9F21-A0ED95AB225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en-US" dirty="0" err="1"/>
              <a:t>Kestoimperfekti</a:t>
            </a:r>
            <a:r>
              <a:rPr lang="en-US" dirty="0"/>
              <a:t> </a:t>
            </a:r>
            <a:r>
              <a:rPr lang="fi-FI" sz="8800" dirty="0"/>
              <a:t>–</a:t>
            </a:r>
            <a:r>
              <a:rPr lang="en-US" dirty="0"/>
              <a:t> </a:t>
            </a:r>
            <a:r>
              <a:rPr lang="en-US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Kielto</a:t>
            </a:r>
            <a:r>
              <a:rPr lang="en-US" dirty="0"/>
              <a:t> ja </a:t>
            </a:r>
            <a:r>
              <a:rPr lang="en-US" dirty="0" err="1"/>
              <a:t>kysymys</a:t>
            </a:r>
            <a:br>
              <a:rPr lang="en-US" dirty="0"/>
            </a:br>
            <a:endParaRPr dirty="0"/>
          </a:p>
        </p:txBody>
      </p:sp>
      <p:sp>
        <p:nvSpPr>
          <p:cNvPr id="107" name="Google Shape;107;p4"/>
          <p:cNvSpPr txBox="1">
            <a:spLocks noGrp="1"/>
          </p:cNvSpPr>
          <p:nvPr>
            <p:ph type="body" idx="1"/>
          </p:nvPr>
        </p:nvSpPr>
        <p:spPr>
          <a:xfrm>
            <a:off x="1800000" y="2880000"/>
            <a:ext cx="21031199" cy="98526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en-US" b="1" dirty="0" err="1">
                <a:solidFill>
                  <a:schemeClr val="bg2"/>
                </a:solidFill>
              </a:rPr>
              <a:t>Miten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kielteinen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lause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ilmaistaan</a:t>
            </a:r>
            <a:r>
              <a:rPr lang="en-US" b="1" dirty="0">
                <a:solidFill>
                  <a:schemeClr val="bg2"/>
                </a:solidFill>
              </a:rPr>
              <a:t>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en-US" b="1" dirty="0" err="1">
                <a:solidFill>
                  <a:schemeClr val="bg2"/>
                </a:solidFill>
              </a:rPr>
              <a:t>Mikä</a:t>
            </a:r>
            <a:r>
              <a:rPr lang="en-US" b="1" dirty="0">
                <a:solidFill>
                  <a:schemeClr val="bg2"/>
                </a:solidFill>
              </a:rPr>
              <a:t> on </a:t>
            </a:r>
            <a:r>
              <a:rPr lang="en-US" b="1" dirty="0" err="1">
                <a:solidFill>
                  <a:schemeClr val="bg2"/>
                </a:solidFill>
              </a:rPr>
              <a:t>kysymyslauseen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sanajärjestys</a:t>
            </a:r>
            <a:r>
              <a:rPr lang="en-US" b="1" dirty="0">
                <a:solidFill>
                  <a:schemeClr val="bg2"/>
                </a:solidFill>
              </a:rPr>
              <a:t>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dirty="0"/>
              <a:t>They weren’t doing anything special.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dirty="0"/>
              <a:t>Nothing was working as it should.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dirty="0"/>
              <a:t>What were you thinking?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dirty="0"/>
              <a:t>Why was mum talking in whispers?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2"/>
                </a:solidFill>
              </a:rPr>
              <a:t>Kielteinen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lause</a:t>
            </a:r>
            <a:r>
              <a:rPr lang="en-US" dirty="0">
                <a:solidFill>
                  <a:schemeClr val="bg2"/>
                </a:solidFill>
              </a:rPr>
              <a:t>: 	</a:t>
            </a:r>
            <a:r>
              <a:rPr lang="en-US" b="1" dirty="0">
                <a:solidFill>
                  <a:schemeClr val="bg2"/>
                </a:solidFill>
              </a:rPr>
              <a:t>was/were</a:t>
            </a:r>
            <a:r>
              <a:rPr lang="en-US" dirty="0">
                <a:solidFill>
                  <a:schemeClr val="bg2"/>
                </a:solidFill>
              </a:rPr>
              <a:t> + </a:t>
            </a:r>
            <a:r>
              <a:rPr lang="en-US" b="1" dirty="0">
                <a:solidFill>
                  <a:schemeClr val="bg2"/>
                </a:solidFill>
              </a:rPr>
              <a:t>not </a:t>
            </a:r>
            <a:r>
              <a:rPr lang="en-US" dirty="0">
                <a:solidFill>
                  <a:schemeClr val="bg2"/>
                </a:solidFill>
              </a:rPr>
              <a:t>+ </a:t>
            </a:r>
            <a:r>
              <a:rPr lang="en-US" b="1" dirty="0" err="1">
                <a:solidFill>
                  <a:schemeClr val="bg2"/>
                </a:solidFill>
              </a:rPr>
              <a:t>ing</a:t>
            </a:r>
            <a:r>
              <a:rPr lang="en-US" dirty="0" err="1">
                <a:solidFill>
                  <a:schemeClr val="bg2"/>
                </a:solidFill>
              </a:rPr>
              <a:t>-muoto</a:t>
            </a:r>
            <a:endParaRPr lang="en-US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bg2"/>
                </a:solidFill>
              </a:rPr>
              <a:t>Jos </a:t>
            </a:r>
            <a:r>
              <a:rPr lang="en-US" dirty="0" err="1">
                <a:solidFill>
                  <a:schemeClr val="bg2"/>
                </a:solidFill>
              </a:rPr>
              <a:t>lauseessa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jokin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muu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kielteinen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sana</a:t>
            </a:r>
            <a:r>
              <a:rPr lang="en-US" dirty="0">
                <a:solidFill>
                  <a:schemeClr val="bg2"/>
                </a:solidFill>
              </a:rPr>
              <a:t>, </a:t>
            </a:r>
            <a:r>
              <a:rPr lang="en-US" b="1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not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jää</a:t>
            </a:r>
            <a:r>
              <a:rPr lang="en-US" dirty="0">
                <a:solidFill>
                  <a:schemeClr val="bg2"/>
                </a:solidFill>
              </a:rPr>
              <a:t> pois.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2"/>
                </a:solidFill>
              </a:rPr>
              <a:t>Kysymyslause</a:t>
            </a:r>
            <a:r>
              <a:rPr lang="en-US" dirty="0">
                <a:solidFill>
                  <a:schemeClr val="bg2"/>
                </a:solidFill>
              </a:rPr>
              <a:t>:</a:t>
            </a:r>
            <a:r>
              <a:rPr lang="en-US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 		?-</a:t>
            </a:r>
            <a:r>
              <a:rPr lang="en-US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sana</a:t>
            </a:r>
            <a:r>
              <a:rPr lang="en-US" dirty="0">
                <a:solidFill>
                  <a:schemeClr val="bg2"/>
                </a:solidFill>
              </a:rPr>
              <a:t> + </a:t>
            </a:r>
            <a:r>
              <a:rPr lang="en-US" b="1" dirty="0">
                <a:solidFill>
                  <a:schemeClr val="bg2"/>
                </a:solidFill>
              </a:rPr>
              <a:t>was/were</a:t>
            </a:r>
            <a:r>
              <a:rPr lang="en-US" dirty="0">
                <a:solidFill>
                  <a:schemeClr val="bg2"/>
                </a:solidFill>
              </a:rPr>
              <a:t> + </a:t>
            </a:r>
            <a:r>
              <a:rPr lang="en-US" dirty="0" err="1">
                <a:solidFill>
                  <a:schemeClr val="bg2"/>
                </a:solidFill>
              </a:rPr>
              <a:t>subjekti</a:t>
            </a:r>
            <a:r>
              <a:rPr lang="en-US" dirty="0">
                <a:solidFill>
                  <a:schemeClr val="bg2"/>
                </a:solidFill>
              </a:rPr>
              <a:t> + </a:t>
            </a:r>
            <a:r>
              <a:rPr lang="en-US" b="1" dirty="0" err="1">
                <a:solidFill>
                  <a:schemeClr val="bg2"/>
                </a:solidFill>
              </a:rPr>
              <a:t>ing</a:t>
            </a:r>
            <a:r>
              <a:rPr lang="en-US" dirty="0" err="1">
                <a:solidFill>
                  <a:schemeClr val="bg2"/>
                </a:solidFill>
              </a:rPr>
              <a:t>-muoto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endParaRPr sz="5550" dirty="0"/>
          </a:p>
        </p:txBody>
      </p:sp>
      <p:sp>
        <p:nvSpPr>
          <p:cNvPr id="108" name="Google Shape;108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30D3E5A5-E1F0-4E93-A481-F95967187AB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en-US" dirty="0" err="1"/>
              <a:t>Kestoimperfekti</a:t>
            </a:r>
            <a:r>
              <a:rPr lang="en-US" dirty="0"/>
              <a:t> </a:t>
            </a:r>
            <a:r>
              <a:rPr lang="fi-FI" sz="8800" dirty="0"/>
              <a:t>–</a:t>
            </a:r>
            <a:r>
              <a:rPr lang="en-US" dirty="0"/>
              <a:t> </a:t>
            </a:r>
            <a:r>
              <a:rPr lang="en-US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Käyttö</a:t>
            </a:r>
            <a:endParaRPr dirty="0"/>
          </a:p>
        </p:txBody>
      </p:sp>
      <p:sp>
        <p:nvSpPr>
          <p:cNvPr id="114" name="Google Shape;114;p5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8911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</a:pPr>
            <a:r>
              <a:rPr lang="en-US" b="1" dirty="0" err="1">
                <a:solidFill>
                  <a:schemeClr val="bg2"/>
                </a:solidFill>
              </a:rPr>
              <a:t>Kumpi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näiden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lauseiden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tekemisistä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kestää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pitempään</a:t>
            </a:r>
            <a:r>
              <a:rPr lang="en-US" b="1" dirty="0">
                <a:solidFill>
                  <a:schemeClr val="bg2"/>
                </a:solidFill>
              </a:rPr>
              <a:t>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Dave </a:t>
            </a:r>
            <a:r>
              <a:rPr lang="en-US" b="1" dirty="0"/>
              <a:t>was walking</a:t>
            </a:r>
            <a:r>
              <a:rPr lang="en-US" dirty="0"/>
              <a:t> home when he </a:t>
            </a:r>
            <a:r>
              <a:rPr lang="en-US" b="1" dirty="0"/>
              <a:t>heard</a:t>
            </a:r>
            <a:r>
              <a:rPr lang="en-US" dirty="0"/>
              <a:t> a piercing noise.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When you </a:t>
            </a:r>
            <a:r>
              <a:rPr lang="en-US" b="1" dirty="0"/>
              <a:t>opened</a:t>
            </a:r>
            <a:r>
              <a:rPr lang="en-US" dirty="0"/>
              <a:t> the door, what </a:t>
            </a:r>
            <a:r>
              <a:rPr lang="en-US" b="1" dirty="0"/>
              <a:t>were</a:t>
            </a:r>
            <a:r>
              <a:rPr lang="en-US" dirty="0"/>
              <a:t> they </a:t>
            </a:r>
            <a:r>
              <a:rPr lang="en-US" b="1" dirty="0"/>
              <a:t>doing</a:t>
            </a:r>
            <a:r>
              <a:rPr lang="en-US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We </a:t>
            </a:r>
            <a:r>
              <a:rPr lang="en-US" b="1" dirty="0"/>
              <a:t>saw</a:t>
            </a:r>
            <a:r>
              <a:rPr lang="en-US" dirty="0"/>
              <a:t> straight away that they </a:t>
            </a:r>
            <a:r>
              <a:rPr lang="en-US" b="1" dirty="0"/>
              <a:t>weren’t looking</a:t>
            </a:r>
            <a:r>
              <a:rPr lang="en-US" dirty="0"/>
              <a:t> happy.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</a:pPr>
            <a:endParaRPr lang="en-US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2"/>
                </a:solidFill>
              </a:rPr>
              <a:t>Kestomuoto</a:t>
            </a:r>
            <a:r>
              <a:rPr lang="en-US" dirty="0">
                <a:solidFill>
                  <a:schemeClr val="bg2"/>
                </a:solidFill>
              </a:rPr>
              <a:t> on </a:t>
            </a:r>
            <a:r>
              <a:rPr lang="en-US" dirty="0" err="1">
                <a:solidFill>
                  <a:schemeClr val="bg2"/>
                </a:solidFill>
              </a:rPr>
              <a:t>usein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pitempiaikaista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taustakuvausta</a:t>
            </a:r>
            <a:r>
              <a:rPr lang="en-US" dirty="0">
                <a:solidFill>
                  <a:schemeClr val="bg2"/>
                </a:solidFill>
              </a:rPr>
              <a:t> (</a:t>
            </a:r>
            <a:r>
              <a:rPr lang="en-US" dirty="0" err="1">
                <a:solidFill>
                  <a:schemeClr val="bg2"/>
                </a:solidFill>
              </a:rPr>
              <a:t>oli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tekemässä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jne</a:t>
            </a:r>
            <a:r>
              <a:rPr lang="en-US" dirty="0">
                <a:solidFill>
                  <a:schemeClr val="bg2"/>
                </a:solidFill>
              </a:rPr>
              <a:t>), </a:t>
            </a:r>
            <a:r>
              <a:rPr lang="en-US" dirty="0" err="1">
                <a:solidFill>
                  <a:schemeClr val="bg2"/>
                </a:solidFill>
              </a:rPr>
              <a:t>kun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jotain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muuta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tapahtui</a:t>
            </a:r>
            <a:r>
              <a:rPr lang="en-US" dirty="0">
                <a:solidFill>
                  <a:schemeClr val="bg2"/>
                </a:solidFill>
              </a:rPr>
              <a:t> (</a:t>
            </a:r>
            <a:r>
              <a:rPr lang="en-US" dirty="0" err="1">
                <a:solidFill>
                  <a:schemeClr val="bg2"/>
                </a:solidFill>
              </a:rPr>
              <a:t>yleisimperfekti</a:t>
            </a:r>
            <a:r>
              <a:rPr lang="en-US" dirty="0">
                <a:solidFill>
                  <a:schemeClr val="bg2"/>
                </a:solidFill>
              </a:rPr>
              <a:t>).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5" name="Google Shape;115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AB1E671B-A1B8-4768-B4D2-C1C8A8522F8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en-US" dirty="0" err="1"/>
              <a:t>Practise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121" name="Google Shape;121;p6"/>
          <p:cNvSpPr txBox="1">
            <a:spLocks noGrp="1"/>
          </p:cNvSpPr>
          <p:nvPr>
            <p:ph type="body" idx="1"/>
          </p:nvPr>
        </p:nvSpPr>
        <p:spPr>
          <a:xfrm>
            <a:off x="1800000" y="3240000"/>
            <a:ext cx="21031199" cy="9578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1. </a:t>
            </a:r>
            <a:r>
              <a:rPr lang="en-US" dirty="0" err="1"/>
              <a:t>Luin</a:t>
            </a:r>
            <a:r>
              <a:rPr lang="en-US" dirty="0"/>
              <a:t> </a:t>
            </a:r>
            <a:r>
              <a:rPr lang="en-US" dirty="0" err="1"/>
              <a:t>kirjaa</a:t>
            </a:r>
            <a:r>
              <a:rPr lang="en-US" dirty="0"/>
              <a:t>, </a:t>
            </a:r>
            <a:r>
              <a:rPr lang="en-US" dirty="0" err="1"/>
              <a:t>mutta</a:t>
            </a:r>
            <a:r>
              <a:rPr lang="en-US" dirty="0"/>
              <a:t> </a:t>
            </a:r>
            <a:r>
              <a:rPr lang="en-US" dirty="0" err="1"/>
              <a:t>ystäväni</a:t>
            </a:r>
            <a:r>
              <a:rPr lang="en-US" dirty="0"/>
              <a:t> </a:t>
            </a:r>
            <a:r>
              <a:rPr lang="en-US" dirty="0" err="1"/>
              <a:t>katselivat</a:t>
            </a:r>
            <a:r>
              <a:rPr lang="en-US" dirty="0"/>
              <a:t> TV-</a:t>
            </a:r>
            <a:r>
              <a:rPr lang="en-US" dirty="0" err="1"/>
              <a:t>sarjaa</a:t>
            </a:r>
            <a:r>
              <a:rPr lang="en-US" dirty="0"/>
              <a:t>. </a:t>
            </a:r>
            <a:endParaRPr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		</a:t>
            </a:r>
            <a:r>
              <a:rPr lang="en-US" dirty="0">
                <a:solidFill>
                  <a:schemeClr val="bg2"/>
                </a:solidFill>
              </a:rPr>
              <a:t>I was reading a book but my friends were watching a TV 			series.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2. Miriam </a:t>
            </a:r>
            <a:r>
              <a:rPr lang="en-US" dirty="0" err="1"/>
              <a:t>ajatteli</a:t>
            </a:r>
            <a:r>
              <a:rPr lang="en-US" dirty="0"/>
              <a:t> </a:t>
            </a:r>
            <a:r>
              <a:rPr lang="en-US" dirty="0" err="1"/>
              <a:t>asioiden</a:t>
            </a:r>
            <a:r>
              <a:rPr lang="en-US" dirty="0"/>
              <a:t> </a:t>
            </a:r>
            <a:r>
              <a:rPr lang="en-US" dirty="0" err="1"/>
              <a:t>sujuvan</a:t>
            </a:r>
            <a:r>
              <a:rPr lang="en-US" dirty="0"/>
              <a:t> </a:t>
            </a:r>
            <a:r>
              <a:rPr lang="en-US" dirty="0" err="1"/>
              <a:t>hyvin</a:t>
            </a:r>
            <a:r>
              <a:rPr lang="en-US" dirty="0"/>
              <a:t>.</a:t>
            </a:r>
            <a:endParaRPr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		</a:t>
            </a:r>
            <a:r>
              <a:rPr lang="en-US" dirty="0">
                <a:solidFill>
                  <a:schemeClr val="bg2"/>
                </a:solidFill>
              </a:rPr>
              <a:t>Miriam thought (that) things were going well.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3. </a:t>
            </a:r>
            <a:r>
              <a:rPr lang="en-US" dirty="0" err="1"/>
              <a:t>Mutta</a:t>
            </a:r>
            <a:r>
              <a:rPr lang="en-US" dirty="0"/>
              <a:t> </a:t>
            </a:r>
            <a:r>
              <a:rPr lang="en-US" dirty="0" err="1"/>
              <a:t>hän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ottanut</a:t>
            </a:r>
            <a:r>
              <a:rPr lang="en-US" dirty="0"/>
              <a:t> </a:t>
            </a:r>
            <a:r>
              <a:rPr lang="en-US" dirty="0" err="1"/>
              <a:t>vaaraa</a:t>
            </a:r>
            <a:r>
              <a:rPr lang="en-US" dirty="0"/>
              <a:t> </a:t>
            </a:r>
            <a:r>
              <a:rPr lang="en-US" dirty="0" err="1"/>
              <a:t>todesta</a:t>
            </a:r>
            <a:r>
              <a:rPr lang="en-US" dirty="0"/>
              <a:t>.</a:t>
            </a:r>
            <a:endParaRPr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		</a:t>
            </a:r>
            <a:r>
              <a:rPr lang="en-US" dirty="0">
                <a:solidFill>
                  <a:schemeClr val="bg2"/>
                </a:solidFill>
              </a:rPr>
              <a:t>But she wasn’t taking the danger seriously.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4. </a:t>
            </a:r>
            <a:r>
              <a:rPr lang="en-US" dirty="0" err="1"/>
              <a:t>Miksi</a:t>
            </a:r>
            <a:r>
              <a:rPr lang="en-US" dirty="0"/>
              <a:t> </a:t>
            </a:r>
            <a:r>
              <a:rPr lang="en-US" dirty="0" err="1"/>
              <a:t>muut</a:t>
            </a:r>
            <a:r>
              <a:rPr lang="en-US" dirty="0"/>
              <a:t> </a:t>
            </a:r>
            <a:r>
              <a:rPr lang="en-US" dirty="0" err="1"/>
              <a:t>olivat</a:t>
            </a:r>
            <a:r>
              <a:rPr lang="en-US" dirty="0"/>
              <a:t> </a:t>
            </a:r>
            <a:r>
              <a:rPr lang="en-US" dirty="0" err="1"/>
              <a:t>juoksemassa</a:t>
            </a:r>
            <a:r>
              <a:rPr lang="en-US" dirty="0"/>
              <a:t> pois?</a:t>
            </a:r>
            <a:endParaRPr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		</a:t>
            </a:r>
            <a:r>
              <a:rPr lang="en-US" dirty="0">
                <a:solidFill>
                  <a:schemeClr val="bg2"/>
                </a:solidFill>
              </a:rPr>
              <a:t>Why were the others running away?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122" name="Google Shape;122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8EFE575C-AA6D-466E-A18D-DD1216636E8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en-US"/>
              <a:t>Practise.</a:t>
            </a:r>
            <a:endParaRPr/>
          </a:p>
        </p:txBody>
      </p:sp>
      <p:sp>
        <p:nvSpPr>
          <p:cNvPr id="128" name="Google Shape;128;p7"/>
          <p:cNvSpPr txBox="1">
            <a:spLocks noGrp="1"/>
          </p:cNvSpPr>
          <p:nvPr>
            <p:ph type="body" idx="1"/>
          </p:nvPr>
        </p:nvSpPr>
        <p:spPr>
          <a:xfrm>
            <a:off x="1800000" y="3240000"/>
            <a:ext cx="21031199" cy="98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sz="6500" dirty="0"/>
              <a:t>5. Olin </a:t>
            </a:r>
            <a:r>
              <a:rPr lang="en-US" sz="6500" dirty="0" err="1"/>
              <a:t>lukemassa</a:t>
            </a:r>
            <a:r>
              <a:rPr lang="en-US" sz="6500" dirty="0"/>
              <a:t> </a:t>
            </a:r>
            <a:r>
              <a:rPr lang="en-US" sz="6500" dirty="0" err="1"/>
              <a:t>kokeisiin</a:t>
            </a:r>
            <a:r>
              <a:rPr lang="en-US" sz="6500" dirty="0"/>
              <a:t>, </a:t>
            </a:r>
            <a:r>
              <a:rPr lang="en-US" sz="6500" dirty="0" err="1"/>
              <a:t>kun</a:t>
            </a:r>
            <a:r>
              <a:rPr lang="en-US" sz="6500" dirty="0"/>
              <a:t> </a:t>
            </a:r>
            <a:r>
              <a:rPr lang="en-US" sz="6500" dirty="0" err="1"/>
              <a:t>valot</a:t>
            </a:r>
            <a:r>
              <a:rPr lang="en-US" sz="6500" dirty="0"/>
              <a:t> </a:t>
            </a:r>
            <a:r>
              <a:rPr lang="en-US" sz="6500" dirty="0" err="1"/>
              <a:t>sammuivat</a:t>
            </a:r>
            <a:r>
              <a:rPr lang="en-US" sz="6500" dirty="0"/>
              <a:t>.</a:t>
            </a:r>
            <a:endParaRPr sz="6500"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sz="6500" dirty="0"/>
              <a:t>		</a:t>
            </a:r>
            <a:r>
              <a:rPr lang="en-US" sz="6500" dirty="0">
                <a:solidFill>
                  <a:schemeClr val="bg2"/>
                </a:solidFill>
              </a:rPr>
              <a:t>I was studying for a test when the lights went </a:t>
            </a:r>
            <a:r>
              <a:rPr lang="en-US" sz="65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o</a:t>
            </a:r>
            <a:r>
              <a:rPr lang="en-US" sz="6500" dirty="0">
                <a:solidFill>
                  <a:schemeClr val="bg2"/>
                </a:solidFill>
              </a:rPr>
              <a:t>ut. </a:t>
            </a:r>
            <a:endParaRPr sz="65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sz="6500" dirty="0"/>
              <a:t>6. He </a:t>
            </a:r>
            <a:r>
              <a:rPr lang="en-US" sz="6500" dirty="0" err="1"/>
              <a:t>eivät</a:t>
            </a:r>
            <a:r>
              <a:rPr lang="en-US" sz="6500" dirty="0"/>
              <a:t> </a:t>
            </a:r>
            <a:r>
              <a:rPr lang="en-US" sz="6500" dirty="0" err="1"/>
              <a:t>odottaneet</a:t>
            </a:r>
            <a:r>
              <a:rPr lang="en-US" sz="6500" dirty="0"/>
              <a:t> </a:t>
            </a:r>
            <a:r>
              <a:rPr lang="en-US" sz="6500" dirty="0" err="1"/>
              <a:t>ihmettä</a:t>
            </a:r>
            <a:r>
              <a:rPr lang="en-US" sz="6500" dirty="0"/>
              <a:t>, </a:t>
            </a:r>
            <a:r>
              <a:rPr lang="en-US" sz="6500" dirty="0" err="1"/>
              <a:t>mutta</a:t>
            </a:r>
            <a:r>
              <a:rPr lang="en-US" sz="6500" dirty="0"/>
              <a:t> </a:t>
            </a:r>
            <a:r>
              <a:rPr lang="en-US" sz="6500" dirty="0" err="1"/>
              <a:t>koetulokset</a:t>
            </a:r>
            <a:r>
              <a:rPr lang="en-US" sz="6500" dirty="0"/>
              <a:t> </a:t>
            </a:r>
            <a:r>
              <a:rPr lang="en-US" sz="6500" dirty="0" err="1"/>
              <a:t>olivat</a:t>
            </a:r>
            <a:r>
              <a:rPr lang="en-US" sz="6500" dirty="0"/>
              <a:t> </a:t>
            </a:r>
            <a:r>
              <a:rPr lang="en-US" sz="6500" dirty="0" err="1"/>
              <a:t>silti</a:t>
            </a:r>
            <a:r>
              <a:rPr lang="en-US" sz="6500" dirty="0"/>
              <a:t> 	</a:t>
            </a:r>
            <a:r>
              <a:rPr lang="en-US" sz="6500" dirty="0" err="1"/>
              <a:t>pettymys</a:t>
            </a:r>
            <a:r>
              <a:rPr lang="en-US" sz="6500" dirty="0"/>
              <a:t>.</a:t>
            </a:r>
            <a:endParaRPr sz="6500"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sz="6500" dirty="0"/>
              <a:t>		</a:t>
            </a:r>
            <a:r>
              <a:rPr lang="en-US" sz="6500" dirty="0">
                <a:solidFill>
                  <a:schemeClr val="bg2"/>
                </a:solidFill>
              </a:rPr>
              <a:t>They weren’t expecting a miracle but the test results were 			still a disappointment.</a:t>
            </a:r>
            <a:endParaRPr sz="65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sz="6500" dirty="0"/>
              <a:t>7. </a:t>
            </a:r>
            <a:r>
              <a:rPr lang="en-US" sz="6500" dirty="0" err="1"/>
              <a:t>Miksi</a:t>
            </a:r>
            <a:r>
              <a:rPr lang="en-US" sz="6500" dirty="0"/>
              <a:t> </a:t>
            </a:r>
            <a:r>
              <a:rPr lang="en-US" sz="6500" dirty="0" err="1"/>
              <a:t>isovanhempasi</a:t>
            </a:r>
            <a:r>
              <a:rPr lang="en-US" sz="6500" dirty="0"/>
              <a:t> </a:t>
            </a:r>
            <a:r>
              <a:rPr lang="en-US" sz="6500" dirty="0" err="1"/>
              <a:t>eivät</a:t>
            </a:r>
            <a:r>
              <a:rPr lang="en-US" sz="6500" dirty="0"/>
              <a:t> </a:t>
            </a:r>
            <a:r>
              <a:rPr lang="en-US" sz="6500" dirty="0" err="1"/>
              <a:t>olleet</a:t>
            </a:r>
            <a:r>
              <a:rPr lang="en-US" sz="6500" dirty="0"/>
              <a:t> </a:t>
            </a:r>
            <a:r>
              <a:rPr lang="en-US" sz="6500" dirty="0" err="1"/>
              <a:t>tulossa</a:t>
            </a:r>
            <a:r>
              <a:rPr lang="en-US" sz="6500" dirty="0"/>
              <a:t> </a:t>
            </a:r>
            <a:r>
              <a:rPr lang="en-US" sz="6500" dirty="0" err="1"/>
              <a:t>päivälliselle</a:t>
            </a:r>
            <a:r>
              <a:rPr lang="en-US" sz="6500" dirty="0"/>
              <a:t>?</a:t>
            </a:r>
            <a:endParaRPr sz="6500"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sz="6500" dirty="0"/>
              <a:t>		</a:t>
            </a:r>
            <a:r>
              <a:rPr lang="en-US" sz="6500" dirty="0">
                <a:solidFill>
                  <a:schemeClr val="bg2"/>
                </a:solidFill>
              </a:rPr>
              <a:t>Why weren’t your grandparents coming for dinner?</a:t>
            </a:r>
            <a:endParaRPr sz="65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sz="6500" dirty="0"/>
              <a:t>8. </a:t>
            </a:r>
            <a:r>
              <a:rPr lang="en-US" sz="6500" dirty="0" err="1"/>
              <a:t>Kuka</a:t>
            </a:r>
            <a:r>
              <a:rPr lang="en-US" sz="6500" dirty="0"/>
              <a:t> </a:t>
            </a:r>
            <a:r>
              <a:rPr lang="en-US" sz="6500" dirty="0" err="1"/>
              <a:t>autteli</a:t>
            </a:r>
            <a:r>
              <a:rPr lang="en-US" sz="6500" dirty="0"/>
              <a:t> </a:t>
            </a:r>
            <a:r>
              <a:rPr lang="en-US" sz="6500" dirty="0" err="1"/>
              <a:t>sinua</a:t>
            </a:r>
            <a:r>
              <a:rPr lang="en-US" sz="6500" dirty="0"/>
              <a:t> </a:t>
            </a:r>
            <a:r>
              <a:rPr lang="en-US" sz="6500" dirty="0" err="1"/>
              <a:t>puutarhassa</a:t>
            </a:r>
            <a:r>
              <a:rPr lang="en-US" sz="6500" dirty="0"/>
              <a:t>?</a:t>
            </a:r>
            <a:endParaRPr sz="6500"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sz="6500" dirty="0"/>
              <a:t>		</a:t>
            </a:r>
            <a:r>
              <a:rPr lang="en-US" sz="6500" dirty="0">
                <a:solidFill>
                  <a:schemeClr val="bg2"/>
                </a:solidFill>
              </a:rPr>
              <a:t>Who</a:t>
            </a:r>
            <a:r>
              <a:rPr lang="en-US" sz="65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 was helping</a:t>
            </a:r>
            <a:r>
              <a:rPr lang="en-US" sz="6500" dirty="0">
                <a:solidFill>
                  <a:schemeClr val="bg2"/>
                </a:solidFill>
              </a:rPr>
              <a:t> you in the garden?</a:t>
            </a:r>
            <a:endParaRPr sz="65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endParaRPr sz="5550" dirty="0"/>
          </a:p>
        </p:txBody>
      </p:sp>
      <p:sp>
        <p:nvSpPr>
          <p:cNvPr id="129" name="Google Shape;129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31E70CD0-5585-48EF-A241-CC5DD2D996E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D7A6E8A-88C3-467E-B92A-629D84914382}"/>
</file>

<file path=customXml/itemProps2.xml><?xml version="1.0" encoding="utf-8"?>
<ds:datastoreItem xmlns:ds="http://schemas.openxmlformats.org/officeDocument/2006/customXml" ds:itemID="{5FE5A88E-DB18-4824-8C2B-766366172CC9}"/>
</file>

<file path=customXml/itemProps3.xml><?xml version="1.0" encoding="utf-8"?>
<ds:datastoreItem xmlns:ds="http://schemas.openxmlformats.org/officeDocument/2006/customXml" ds:itemID="{FC052690-6186-427E-BAB9-A43642F39A23}"/>
</file>

<file path=docProps/app.xml><?xml version="1.0" encoding="utf-8"?>
<Properties xmlns="http://schemas.openxmlformats.org/officeDocument/2006/extended-properties" xmlns:vt="http://schemas.openxmlformats.org/officeDocument/2006/docPropsVTypes">
  <TotalTime>761</TotalTime>
  <Words>440</Words>
  <Application>Microsoft Office PowerPoint</Application>
  <PresentationFormat>Mukautettu</PresentationFormat>
  <Paragraphs>59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Office-teema</vt:lpstr>
      <vt:lpstr>Kestoimperfekti</vt:lpstr>
      <vt:lpstr>What were these people doing  when you opened the door to the kitchen?</vt:lpstr>
      <vt:lpstr>Kestoimperfekti – Muodostus</vt:lpstr>
      <vt:lpstr>Kestoimperfekti – Kielto ja kysymys </vt:lpstr>
      <vt:lpstr>Kestoimperfekti – Käyttö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Kestoimperfekti</dc:title>
  <dc:creator>Väänänen Anna</dc:creator>
  <cp:lastModifiedBy>Paavilainen Laura</cp:lastModifiedBy>
  <cp:revision>5</cp:revision>
  <dcterms:created xsi:type="dcterms:W3CDTF">2020-05-05T09:10:38Z</dcterms:created>
  <dcterms:modified xsi:type="dcterms:W3CDTF">2022-08-16T08:11:20Z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