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9"/>
  </p:notesMasterIdLst>
  <p:handoutMasterIdLst>
    <p:handoutMasterId r:id="rId30"/>
  </p:handoutMasterIdLst>
  <p:sldIdLst>
    <p:sldId id="256" r:id="rId3"/>
    <p:sldId id="290" r:id="rId4"/>
    <p:sldId id="257" r:id="rId5"/>
    <p:sldId id="286" r:id="rId6"/>
    <p:sldId id="258" r:id="rId7"/>
    <p:sldId id="285" r:id="rId8"/>
    <p:sldId id="276" r:id="rId9"/>
    <p:sldId id="273" r:id="rId10"/>
    <p:sldId id="275" r:id="rId11"/>
    <p:sldId id="272" r:id="rId12"/>
    <p:sldId id="278" r:id="rId13"/>
    <p:sldId id="279" r:id="rId14"/>
    <p:sldId id="274" r:id="rId15"/>
    <p:sldId id="291" r:id="rId16"/>
    <p:sldId id="292" r:id="rId17"/>
    <p:sldId id="269" r:id="rId18"/>
    <p:sldId id="293" r:id="rId19"/>
    <p:sldId id="283" r:id="rId20"/>
    <p:sldId id="287" r:id="rId21"/>
    <p:sldId id="282" r:id="rId22"/>
    <p:sldId id="288" r:id="rId23"/>
    <p:sldId id="270" r:id="rId24"/>
    <p:sldId id="284" r:id="rId25"/>
    <p:sldId id="271" r:id="rId26"/>
    <p:sldId id="281" r:id="rId27"/>
    <p:sldId id="27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4663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34475077-A074-4E8C-B45E-964494945228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5DE4C80B-8910-445E-8D30-7A590951118B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6A2B48A4-4B96-49F4-8C25-4C9D06114B2C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5D81F1E7-4EFD-4BFF-B438-FCD52FD36B17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Kokeessa vastataan tähän kysymykseen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81F1E7-4EFD-4BFF-B438-FCD52FD36B1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82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 latinLnBrk="0">
              <a:defRPr lang="fi-FI" sz="58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fi-FI"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 latinLnBrk="0">
              <a:buNone/>
              <a:defRPr lang="fi-FI" sz="2800"/>
            </a:lvl2pPr>
            <a:lvl3pPr marL="914400" indent="0" algn="ctr" latinLnBrk="0">
              <a:buNone/>
              <a:defRPr lang="fi-FI" sz="2400"/>
            </a:lvl3pPr>
            <a:lvl4pPr marL="1371600" indent="0" algn="ctr" latinLnBrk="0">
              <a:buNone/>
              <a:defRPr lang="fi-FI" sz="2000"/>
            </a:lvl4pPr>
            <a:lvl5pPr marL="1828800" indent="0" algn="ctr" latinLnBrk="0">
              <a:buNone/>
              <a:defRPr lang="fi-FI" sz="2000"/>
            </a:lvl5pPr>
            <a:lvl6pPr marL="2286000" indent="0" algn="ctr" latinLnBrk="0">
              <a:buNone/>
              <a:defRPr lang="fi-FI" sz="2000"/>
            </a:lvl6pPr>
            <a:lvl7pPr marL="2743200" indent="0" algn="ctr" latinLnBrk="0">
              <a:buNone/>
              <a:defRPr lang="fi-FI" sz="2000"/>
            </a:lvl7pPr>
            <a:lvl8pPr marL="3200400" indent="0" algn="ctr" latinLnBrk="0">
              <a:buNone/>
              <a:defRPr lang="fi-FI" sz="2000"/>
            </a:lvl8pPr>
            <a:lvl9pPr marL="3657600" indent="0" algn="ctr" latinLnBrk="0">
              <a:buNone/>
              <a:defRPr lang="fi-FI" sz="20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9" name="Kuva 8" descr="Lähikuva koeputkista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 latinLnBrk="0">
              <a:defRPr lang="fi-FI" sz="58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fi-FI"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 latinLnBrk="0">
              <a:spcBef>
                <a:spcPts val="2000"/>
              </a:spcBef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 latinLnBrk="0">
              <a:spcBef>
                <a:spcPts val="2000"/>
              </a:spcBef>
              <a:defRPr lang="fi-FI" sz="2000"/>
            </a:lvl1pPr>
            <a:lvl2pPr latinLnBrk="0">
              <a:defRPr lang="fi-FI" sz="1800"/>
            </a:lvl2pPr>
            <a:lvl3pPr latinLnBrk="0">
              <a:defRPr lang="fi-FI" sz="1600"/>
            </a:lvl3pPr>
            <a:lvl4pPr latinLnBrk="0">
              <a:defRPr lang="fi-FI" sz="1400"/>
            </a:lvl4pPr>
            <a:lvl5pPr latinLnBrk="0">
              <a:defRPr lang="fi-FI" sz="1400"/>
            </a:lvl5pPr>
            <a:lvl6pPr latinLnBrk="0">
              <a:defRPr lang="fi-FI" sz="1400"/>
            </a:lvl6pPr>
            <a:lvl7pPr latinLnBrk="0">
              <a:defRPr lang="fi-FI" sz="1400"/>
            </a:lvl7pPr>
            <a:lvl8pPr latinLnBrk="0">
              <a:defRPr lang="fi-FI" sz="1400"/>
            </a:lvl8pPr>
            <a:lvl9pPr latinLnBrk="0">
              <a:defRPr lang="fi-FI"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 latinLnBrk="0">
              <a:lnSpc>
                <a:spcPct val="90000"/>
              </a:lnSpc>
              <a:spcBef>
                <a:spcPts val="0"/>
              </a:spcBef>
              <a:buNone/>
              <a:defRPr lang="fi-FI" sz="2400" b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 latinLnBrk="0">
              <a:spcBef>
                <a:spcPts val="2000"/>
              </a:spcBef>
              <a:defRPr lang="fi-FI" sz="20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 latinLnBrk="0">
              <a:lnSpc>
                <a:spcPct val="90000"/>
              </a:lnSpc>
              <a:spcBef>
                <a:spcPts val="0"/>
              </a:spcBef>
              <a:buNone/>
              <a:defRPr lang="fi-FI" sz="2400" b="0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 latinLnBrk="0">
              <a:spcBef>
                <a:spcPts val="2000"/>
              </a:spcBef>
              <a:defRPr lang="fi-FI" sz="20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 latinLnBrk="0">
              <a:defRPr lang="fi-FI" sz="28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 latinLnBrk="0">
              <a:defRPr lang="fi-FI" sz="22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1600"/>
            </a:lvl6pPr>
            <a:lvl7pPr latinLnBrk="0">
              <a:defRPr lang="fi-FI" sz="1600"/>
            </a:lvl7pPr>
            <a:lvl8pPr latinLnBrk="0">
              <a:defRPr lang="fi-FI" sz="1600"/>
            </a:lvl8pPr>
            <a:lvl9pPr latinLnBrk="0">
              <a:defRPr lang="fi-FI"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 latinLnBrk="0">
              <a:defRPr lang="fi-FI" sz="28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 latinLnBrk="0">
              <a:buNone/>
              <a:defRPr lang="fi-FI" sz="24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fi-FI" sz="1600"/>
            </a:lvl1pPr>
            <a:lvl2pPr marL="457200" indent="0" latinLnBrk="0">
              <a:buNone/>
              <a:defRPr lang="fi-FI" sz="1200"/>
            </a:lvl2pPr>
            <a:lvl3pPr marL="914400" indent="0" latinLnBrk="0">
              <a:buNone/>
              <a:defRPr lang="fi-FI" sz="1000"/>
            </a:lvl3pPr>
            <a:lvl4pPr marL="1371600" indent="0" latinLnBrk="0">
              <a:buNone/>
              <a:defRPr lang="fi-FI" sz="900"/>
            </a:lvl4pPr>
            <a:lvl5pPr marL="1828800" indent="0" latinLnBrk="0">
              <a:buNone/>
              <a:defRPr lang="fi-FI" sz="900"/>
            </a:lvl5pPr>
            <a:lvl6pPr marL="2286000" indent="0" latinLnBrk="0">
              <a:buNone/>
              <a:defRPr lang="fi-FI" sz="900"/>
            </a:lvl6pPr>
            <a:lvl7pPr marL="2743200" indent="0" latinLnBrk="0">
              <a:buNone/>
              <a:defRPr lang="fi-FI" sz="900"/>
            </a:lvl7pPr>
            <a:lvl8pPr marL="3200400" indent="0" latinLnBrk="0">
              <a:buNone/>
              <a:defRPr lang="fi-FI" sz="900"/>
            </a:lvl8pPr>
            <a:lvl9pPr marL="3657600" indent="0" latinLnBrk="0">
              <a:buNone/>
              <a:defRPr lang="fi-FI"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402902D-A5F5-4D7D-AAA7-32469BA0BC4D}" type="datetimeFigureOut">
              <a:rPr lang="fi-FI"/>
              <a:pPr/>
              <a:t>5.12.2019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fi-FI"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fi/url?sa=i&amp;rct=j&amp;q=&amp;esrc=s&amp;source=images&amp;cd=&amp;cad=rja&amp;uact=8&amp;ved=0ahUKEwjM-eXk5vzOAhWBGCwKHZPBAD0QjRwIBw&amp;url=http://ib.bioninja.com.au/higher-level/topic-10-genetics-and-evolu/101-meiosis/crossing-over.html&amp;psig=AFQjCNHmk5xORG2ekvFoCWHan2ZcxTMMdA&amp;ust=1473322053993942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cc.oulu.fi/~ehohtola/kb/kb02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botit.botany.wisc.edu/botany_130/mitosis/Allium/Prophase.html" TargetMode="External"/><Relationship Id="rId7" Type="http://schemas.openxmlformats.org/officeDocument/2006/relationships/hyperlink" Target="http://www.buzzle.com/articles/different-stages-in-the-process-of-meiosis.html" TargetMode="External"/><Relationship Id="rId2" Type="http://schemas.openxmlformats.org/officeDocument/2006/relationships/hyperlink" Target="http://www.itsokaytobesmar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amannayebaran.blogfa.com/" TargetMode="External"/><Relationship Id="rId5" Type="http://schemas.openxmlformats.org/officeDocument/2006/relationships/hyperlink" Target="http://www.pdcfaculty.org/science1/biology-labmanual/lab7mitmei/mitosismeiosis.htm" TargetMode="External"/><Relationship Id="rId4" Type="http://schemas.openxmlformats.org/officeDocument/2006/relationships/hyperlink" Target="http://fineartamerica.com/featured/whitefish-cells-in-metaphase-lm-eric-v-grave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4800" dirty="0"/>
              <a:t>Mitoosi, meioosi ja solunjakautuminen</a:t>
            </a:r>
          </a:p>
        </p:txBody>
      </p:sp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chemeClr val="tx2">
                    <a:lumMod val="90000"/>
                  </a:schemeClr>
                </a:solidFill>
              </a:rPr>
              <a:t>Mitoosi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714499"/>
            <a:ext cx="10058400" cy="4763573"/>
          </a:xfrm>
        </p:spPr>
        <p:txBody>
          <a:bodyPr>
            <a:normAutofit/>
          </a:bodyPr>
          <a:lstStyle/>
          <a:p>
            <a:r>
              <a:rPr lang="fi-FI" sz="3200" dirty="0"/>
              <a:t>2. Metafaasi (keskivaihe)</a:t>
            </a:r>
          </a:p>
          <a:p>
            <a:pPr lvl="1"/>
            <a:r>
              <a:rPr lang="fi-FI" sz="2800" dirty="0"/>
              <a:t>Kahdentuneet kromosomit solun </a:t>
            </a:r>
            <a:r>
              <a:rPr lang="fi-FI" sz="2800" dirty="0" err="1"/>
              <a:t>keski</a:t>
            </a:r>
            <a:r>
              <a:rPr lang="fi-FI" sz="2800" dirty="0"/>
              <a:t>- / jakotasossa </a:t>
            </a:r>
          </a:p>
          <a:p>
            <a:pPr lvl="1"/>
            <a:r>
              <a:rPr lang="fi-FI" sz="2800" dirty="0"/>
              <a:t>Sukkularihmat kiinnittyvät kromosomeihin.</a:t>
            </a:r>
          </a:p>
          <a:p>
            <a:pPr lvl="1"/>
            <a:endParaRPr lang="fi-FI" sz="2800" dirty="0"/>
          </a:p>
          <a:p>
            <a:r>
              <a:rPr lang="fi-FI" sz="3200" dirty="0"/>
              <a:t>3. </a:t>
            </a:r>
            <a:r>
              <a:rPr lang="fi-FI" sz="3200" dirty="0" err="1"/>
              <a:t>Anafaasi</a:t>
            </a:r>
            <a:r>
              <a:rPr lang="fi-FI" sz="3200" dirty="0"/>
              <a:t> (jälkivaihe)</a:t>
            </a:r>
          </a:p>
          <a:p>
            <a:pPr lvl="1"/>
            <a:r>
              <a:rPr lang="fi-FI" sz="2800" dirty="0"/>
              <a:t>Sukkularihmat vetävät </a:t>
            </a:r>
            <a:r>
              <a:rPr lang="fi-FI" sz="2800" dirty="0" err="1"/>
              <a:t>sisarkromatidit</a:t>
            </a:r>
            <a:r>
              <a:rPr lang="fi-FI" sz="2800" dirty="0"/>
              <a:t> solun päihin.</a:t>
            </a:r>
          </a:p>
          <a:p>
            <a:pPr lvl="1"/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868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6.media.tumblr.com/tumblr_l2znfqvgjG1qbh26io1_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351686"/>
            <a:ext cx="5687078" cy="30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237150" y="450761"/>
            <a:ext cx="1893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2. Metafaasi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540913" y="2910625"/>
            <a:ext cx="162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3. </a:t>
            </a:r>
            <a:r>
              <a:rPr lang="fi-FI" dirty="0" err="1">
                <a:solidFill>
                  <a:schemeClr val="bg1"/>
                </a:solidFill>
              </a:rPr>
              <a:t>Anafaasi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mages.fineartamerica.com/images-medium-large/whitefish-cells-in-metaphase-lm-eric-v-grav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98" y="2137696"/>
            <a:ext cx="6947068" cy="455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8783392" y="3567448"/>
            <a:ext cx="888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6130344" y="4687910"/>
            <a:ext cx="553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7129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Mitoosi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4. </a:t>
            </a:r>
            <a:r>
              <a:rPr lang="fi-FI" sz="3200" dirty="0" err="1"/>
              <a:t>Telofaasi</a:t>
            </a:r>
            <a:r>
              <a:rPr lang="fi-FI" sz="3200" dirty="0"/>
              <a:t> (loppuvaihe, </a:t>
            </a:r>
            <a:r>
              <a:rPr lang="fi-FI" sz="3200" i="1" dirty="0"/>
              <a:t>kreikkaa: </a:t>
            </a:r>
            <a:r>
              <a:rPr lang="fi-FI" sz="3200" i="1" dirty="0" err="1"/>
              <a:t>thelos</a:t>
            </a:r>
            <a:r>
              <a:rPr lang="fi-FI" sz="3200" i="1" dirty="0"/>
              <a:t> = loppu</a:t>
            </a:r>
            <a:r>
              <a:rPr lang="fi-FI" sz="3200" dirty="0"/>
              <a:t>)</a:t>
            </a:r>
          </a:p>
          <a:p>
            <a:pPr lvl="1"/>
            <a:r>
              <a:rPr lang="fi-FI" sz="2400" dirty="0"/>
              <a:t>Tumakotelot muodostuvat, ja kromosomien kierteisyys purkautuu. </a:t>
            </a:r>
          </a:p>
          <a:p>
            <a:endParaRPr lang="fi-FI" sz="2400" dirty="0"/>
          </a:p>
          <a:p>
            <a:r>
              <a:rPr lang="fi-FI" sz="3200" dirty="0"/>
              <a:t>5. </a:t>
            </a:r>
            <a:r>
              <a:rPr lang="fi-FI" sz="3200" dirty="0" err="1"/>
              <a:t>Sytokineesi</a:t>
            </a:r>
            <a:endParaRPr lang="fi-FI" sz="3200" dirty="0"/>
          </a:p>
          <a:p>
            <a:pPr lvl="1"/>
            <a:r>
              <a:rPr lang="fi-FI" sz="2400" dirty="0"/>
              <a:t>Solut kuroutuvat erilleen. </a:t>
            </a:r>
          </a:p>
          <a:p>
            <a:pPr lvl="1"/>
            <a:r>
              <a:rPr lang="fi-FI" sz="2400" dirty="0"/>
              <a:t>Syntyy kaksi tytärsolua (2n).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3019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dcfaculty.org/science1/biology-labmanual/lab7mitmei/whitefishte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64" y="208186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36.media.tumblr.com/tumblr_l2znfqvgjG1qbh26io1_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2" y="313050"/>
            <a:ext cx="5687078" cy="30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511380" y="2966296"/>
            <a:ext cx="1584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4. </a:t>
            </a:r>
            <a:r>
              <a:rPr lang="fi-FI" dirty="0" err="1">
                <a:solidFill>
                  <a:schemeClr val="bg1"/>
                </a:solidFill>
              </a:rPr>
              <a:t>Telofaasi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288665" y="2966296"/>
            <a:ext cx="172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5. </a:t>
            </a:r>
            <a:r>
              <a:rPr lang="fi-FI" dirty="0" err="1">
                <a:solidFill>
                  <a:schemeClr val="bg1"/>
                </a:solidFill>
              </a:rPr>
              <a:t>Sytokineesi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2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7A3C8C-712B-479B-9D63-65B71CB72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1974744"/>
            <a:ext cx="10972800" cy="2286000"/>
          </a:xfrm>
        </p:spPr>
        <p:txBody>
          <a:bodyPr>
            <a:normAutofit fontScale="90000"/>
          </a:bodyPr>
          <a:lstStyle/>
          <a:p>
            <a:r>
              <a:rPr lang="fi-FI" dirty="0"/>
              <a:t>Kpl 9: </a:t>
            </a:r>
            <a:br>
              <a:rPr lang="fi-FI" dirty="0"/>
            </a:br>
            <a:r>
              <a:rPr lang="fi-FI" dirty="0"/>
              <a:t>Meioosi: sukusolujen jakautuminen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B1568A1-5288-4B56-B6A9-558F78CB2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997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F6A1AF-CB46-4139-A33B-73D8D7FA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Meioosi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06D110-0939-4915-9453-ED7DB6EE3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Sukusolujen jakautuminen</a:t>
            </a:r>
          </a:p>
          <a:p>
            <a:pPr lvl="1"/>
            <a:r>
              <a:rPr lang="fi-FI" sz="2800" dirty="0"/>
              <a:t>Synnyttää siittiöitä ja munasoluja</a:t>
            </a:r>
          </a:p>
          <a:p>
            <a:r>
              <a:rPr lang="fi-FI" sz="2800" dirty="0"/>
              <a:t>Ihmisellä sukusolut ovat kromosomistoltaan yksinkertaisia = </a:t>
            </a:r>
            <a:r>
              <a:rPr lang="fi-FI" sz="2800" b="1" dirty="0"/>
              <a:t>vain yksi peruskromosomisto, ei kromosomipareja =   1n eli n </a:t>
            </a:r>
            <a:r>
              <a:rPr lang="fi-FI" sz="2800" dirty="0"/>
              <a:t>= haploidinen solu</a:t>
            </a:r>
          </a:p>
          <a:p>
            <a:r>
              <a:rPr lang="fi-FI" sz="2800" i="1" dirty="0">
                <a:solidFill>
                  <a:schemeClr val="tx1">
                    <a:lumMod val="65000"/>
                  </a:schemeClr>
                </a:solidFill>
              </a:rPr>
              <a:t>(Jos kromosomisto olisi 2n (kaksi peruskromosomistoa, vastinkromosomiparit), yhtyessään siittiö ja munasolu tuottaisivat yksilön, jolla on 4n. Tämä ei ole ihminen!!)</a:t>
            </a:r>
          </a:p>
        </p:txBody>
      </p:sp>
    </p:spTree>
    <p:extLst>
      <p:ext uri="{BB962C8B-B14F-4D97-AF65-F5344CB8AC3E}">
        <p14:creationId xmlns:p14="http://schemas.microsoft.com/office/powerpoint/2010/main" val="30542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Meioosi </a:t>
            </a:r>
            <a:r>
              <a:rPr lang="fi-FI" sz="2800" dirty="0"/>
              <a:t>(solunjakautuminen sukusoluilla)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542508"/>
            <a:ext cx="10058400" cy="4811806"/>
          </a:xfrm>
        </p:spPr>
        <p:txBody>
          <a:bodyPr>
            <a:normAutofit/>
          </a:bodyPr>
          <a:lstStyle/>
          <a:p>
            <a:pPr lvl="2"/>
            <a:endParaRPr lang="fi-FI" sz="2000" dirty="0"/>
          </a:p>
          <a:p>
            <a:r>
              <a:rPr lang="fi-FI" sz="2400" dirty="0"/>
              <a:t>Tarkoitus: </a:t>
            </a:r>
          </a:p>
          <a:p>
            <a:pPr lvl="1"/>
            <a:r>
              <a:rPr lang="fi-FI" sz="2800" dirty="0"/>
              <a:t>1. puolittaa kromosomiluku</a:t>
            </a:r>
          </a:p>
          <a:p>
            <a:pPr lvl="1"/>
            <a:r>
              <a:rPr lang="fi-FI" sz="2800" dirty="0"/>
              <a:t>2. valmistaa haploidisia sukusoluja, jotka yhtyessään..</a:t>
            </a:r>
          </a:p>
          <a:p>
            <a:pPr lvl="1"/>
            <a:r>
              <a:rPr lang="fi-FI" sz="2800" dirty="0"/>
              <a:t>3. .. toisen haploidisen sukusolun kanssa muodostavat</a:t>
            </a:r>
          </a:p>
          <a:p>
            <a:pPr marL="320040" lvl="1" indent="0">
              <a:buNone/>
            </a:pPr>
            <a:r>
              <a:rPr lang="fi-FI" sz="2800" dirty="0"/>
              <a:t>uuden diploidisen yksilön:  n + n = 2 n</a:t>
            </a:r>
          </a:p>
          <a:p>
            <a:pPr lvl="1"/>
            <a:endParaRPr lang="fi-FI" sz="2400" dirty="0"/>
          </a:p>
        </p:txBody>
      </p:sp>
      <p:pic>
        <p:nvPicPr>
          <p:cNvPr id="4" name="Picture 2" descr="http://www.upsara.com/images/v1iyx3z9l452hn6e6xj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25"/>
          <a:stretch/>
        </p:blipFill>
        <p:spPr bwMode="auto">
          <a:xfrm>
            <a:off x="9372858" y="626882"/>
            <a:ext cx="3025647" cy="61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90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FA0A1-EC33-4869-9CF6-4F3685A3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Meioosi koostuu…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BCBD58-A805-4CD5-AF23-A0FB0157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Kahdesta solunjakautumisen vaiheesta:</a:t>
            </a:r>
          </a:p>
          <a:p>
            <a:pPr lvl="1"/>
            <a:r>
              <a:rPr lang="fi-FI" dirty="0"/>
              <a:t>1. VÄHENNYSJAKAUTUMINEN</a:t>
            </a:r>
          </a:p>
          <a:p>
            <a:pPr lvl="1"/>
            <a:r>
              <a:rPr lang="fi-FI" dirty="0"/>
              <a:t>2. TASAUSJAKAUTUMINEN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1. VÄHENNYSJAKAUTUMINEN puolittaa kromosomiluvun.</a:t>
            </a:r>
          </a:p>
          <a:p>
            <a:r>
              <a:rPr lang="fi-FI" dirty="0"/>
              <a:t>2. TASAUSJAKAUTUMINEN jakaa kahdentuneen dna:n tytärsoluihin (=mitoosi)</a:t>
            </a:r>
          </a:p>
        </p:txBody>
      </p:sp>
    </p:spTree>
    <p:extLst>
      <p:ext uri="{BB962C8B-B14F-4D97-AF65-F5344CB8AC3E}">
        <p14:creationId xmlns:p14="http://schemas.microsoft.com/office/powerpoint/2010/main" val="199035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.ytimg.com/vi/FODmSmG5z2Y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734" y="834981"/>
            <a:ext cx="7006558" cy="525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21AAAF7-8BA9-4597-B89E-98FC9C7D4BA8}"/>
              </a:ext>
            </a:extLst>
          </p:cNvPr>
          <p:cNvSpPr txBox="1"/>
          <p:nvPr/>
        </p:nvSpPr>
        <p:spPr>
          <a:xfrm>
            <a:off x="282804" y="367645"/>
            <a:ext cx="1602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Tässä eri mitoosin ja meioosin välillä:</a:t>
            </a:r>
          </a:p>
        </p:txBody>
      </p:sp>
    </p:spTree>
    <p:extLst>
      <p:ext uri="{BB962C8B-B14F-4D97-AF65-F5344CB8AC3E}">
        <p14:creationId xmlns:p14="http://schemas.microsoft.com/office/powerpoint/2010/main" val="10641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Meioosin vaiheet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2020" y="1135575"/>
            <a:ext cx="4754880" cy="811583"/>
          </a:xfrm>
        </p:spPr>
        <p:txBody>
          <a:bodyPr/>
          <a:lstStyle/>
          <a:p>
            <a:r>
              <a:rPr lang="fi-FI" dirty="0"/>
              <a:t>VÄHENNYSJAKAUTUMINEN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8325" y="1947158"/>
            <a:ext cx="4754880" cy="3969896"/>
          </a:xfrm>
        </p:spPr>
        <p:txBody>
          <a:bodyPr>
            <a:noAutofit/>
          </a:bodyPr>
          <a:lstStyle/>
          <a:p>
            <a:r>
              <a:rPr lang="fi-FI" sz="2400" dirty="0"/>
              <a:t>1. </a:t>
            </a:r>
            <a:r>
              <a:rPr lang="fi-FI" sz="2400" dirty="0" err="1"/>
              <a:t>Profaasi</a:t>
            </a:r>
            <a:r>
              <a:rPr lang="fi-FI" sz="2400" dirty="0"/>
              <a:t> (esivaihe)</a:t>
            </a:r>
          </a:p>
          <a:p>
            <a:pPr lvl="1"/>
            <a:r>
              <a:rPr lang="fi-FI" sz="2400" dirty="0"/>
              <a:t>kromosomiparit rinnakkain, </a:t>
            </a:r>
            <a:r>
              <a:rPr lang="fi-FI" sz="2400" dirty="0" err="1"/>
              <a:t>crossing</a:t>
            </a:r>
            <a:r>
              <a:rPr lang="fi-FI" sz="2400" dirty="0"/>
              <a:t> </a:t>
            </a:r>
            <a:r>
              <a:rPr lang="fi-FI" sz="2400" dirty="0" err="1"/>
              <a:t>over</a:t>
            </a:r>
            <a:endParaRPr lang="fi-FI" sz="2400" dirty="0"/>
          </a:p>
          <a:p>
            <a:r>
              <a:rPr lang="fi-FI" sz="2400" dirty="0"/>
              <a:t>2. Metafaasi (keskivaihe)</a:t>
            </a:r>
            <a:endParaRPr lang="fi-FI" sz="1800" dirty="0"/>
          </a:p>
          <a:p>
            <a:r>
              <a:rPr lang="fi-FI" sz="2400" dirty="0"/>
              <a:t>3. </a:t>
            </a:r>
            <a:r>
              <a:rPr lang="fi-FI" sz="2400" dirty="0" err="1"/>
              <a:t>Anafaasi</a:t>
            </a:r>
            <a:r>
              <a:rPr lang="fi-FI" sz="2400" dirty="0"/>
              <a:t> (jälkivaihe)</a:t>
            </a:r>
          </a:p>
          <a:p>
            <a:pPr lvl="1"/>
            <a:r>
              <a:rPr lang="fi-FI" sz="2400" dirty="0"/>
              <a:t>vastinkromosomit vedetään erilleen</a:t>
            </a:r>
          </a:p>
          <a:p>
            <a:r>
              <a:rPr lang="fi-FI" sz="2400" dirty="0"/>
              <a:t>4. </a:t>
            </a:r>
            <a:r>
              <a:rPr lang="fi-FI" sz="2400" dirty="0" err="1"/>
              <a:t>Telofaasi</a:t>
            </a:r>
            <a:r>
              <a:rPr lang="fi-FI" sz="2400" dirty="0"/>
              <a:t> (loppuvaihe)</a:t>
            </a:r>
          </a:p>
          <a:p>
            <a:pPr lvl="1"/>
            <a:r>
              <a:rPr lang="fi-FI" sz="1800" dirty="0"/>
              <a:t>Tuloksena on kaksi haploidista (n) solua.</a:t>
            </a:r>
          </a:p>
          <a:p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70320" y="1135574"/>
            <a:ext cx="4754880" cy="811583"/>
          </a:xfrm>
        </p:spPr>
        <p:txBody>
          <a:bodyPr/>
          <a:lstStyle/>
          <a:p>
            <a:r>
              <a:rPr lang="fi-FI" dirty="0"/>
              <a:t>TASAUSJAKAUTUMINEN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70320" y="2135900"/>
            <a:ext cx="4754880" cy="3907143"/>
          </a:xfrm>
        </p:spPr>
        <p:txBody>
          <a:bodyPr/>
          <a:lstStyle/>
          <a:p>
            <a:r>
              <a:rPr lang="fi-FI" dirty="0"/>
              <a:t>mitoottinen solunjakautuminen</a:t>
            </a:r>
          </a:p>
          <a:p>
            <a:r>
              <a:rPr lang="fi-FI" dirty="0"/>
              <a:t>kahdentuneet </a:t>
            </a:r>
            <a:r>
              <a:rPr lang="fi-FI" dirty="0" err="1"/>
              <a:t>dna:t</a:t>
            </a:r>
            <a:r>
              <a:rPr lang="fi-FI" dirty="0"/>
              <a:t> tytärsoluihin</a:t>
            </a:r>
          </a:p>
        </p:txBody>
      </p:sp>
    </p:spTree>
    <p:extLst>
      <p:ext uri="{BB962C8B-B14F-4D97-AF65-F5344CB8AC3E}">
        <p14:creationId xmlns:p14="http://schemas.microsoft.com/office/powerpoint/2010/main" val="387459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CEC3E9-A051-43E2-8761-2CC45E658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2286000"/>
            <a:ext cx="10972800" cy="2286000"/>
          </a:xfrm>
        </p:spPr>
        <p:txBody>
          <a:bodyPr/>
          <a:lstStyle/>
          <a:p>
            <a:r>
              <a:rPr lang="fi-FI" dirty="0"/>
              <a:t>Kpl 8: </a:t>
            </a:r>
            <a:br>
              <a:rPr lang="fi-FI" dirty="0"/>
            </a:br>
            <a:r>
              <a:rPr lang="fi-FI" dirty="0"/>
              <a:t>Mitoosi: solunjakautuminen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A425756-7B3E-4C28-854C-C82216F80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7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uzzle.com/images/diagrams/cell-division/meiosi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7" y="326800"/>
            <a:ext cx="5456006" cy="401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legacy.hopkinsville.kctcs.edu/instructors/Jason-Arnold/VLI/VLI/VLI818/m2celldivision/f9-04_crossing-over-_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62" y="425003"/>
            <a:ext cx="42386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uoli oikealle 1"/>
          <p:cNvSpPr/>
          <p:nvPr/>
        </p:nvSpPr>
        <p:spPr>
          <a:xfrm>
            <a:off x="5563673" y="2125014"/>
            <a:ext cx="1738648" cy="415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2317061" y="4446242"/>
            <a:ext cx="4314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CROSSING OVER (s. 99):</a:t>
            </a:r>
          </a:p>
          <a:p>
            <a:r>
              <a:rPr lang="fi-FI" sz="2400" dirty="0"/>
              <a:t>Kiasmat vastinkromosomien välillä</a:t>
            </a:r>
          </a:p>
          <a:p>
            <a:r>
              <a:rPr lang="fi-FI" sz="2400" dirty="0"/>
              <a:t>&gt; perintöaineksen vaihtuminen kromosomien kesken: </a:t>
            </a:r>
            <a:r>
              <a:rPr lang="fi-FI" sz="2400" dirty="0" err="1"/>
              <a:t>rekombinaatio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12588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crossing ove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67" y="1124744"/>
            <a:ext cx="10027776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</a:t>
            </a:r>
            <a:r>
              <a:rPr lang="fi-FI" sz="2800" dirty="0">
                <a:solidFill>
                  <a:schemeClr val="tx2">
                    <a:lumMod val="90000"/>
                  </a:schemeClr>
                </a:solidFill>
              </a:rPr>
              <a:t>Meioosin vaiheet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6800" y="1714500"/>
            <a:ext cx="10176456" cy="4596148"/>
          </a:xfrm>
        </p:spPr>
        <p:txBody>
          <a:bodyPr>
            <a:normAutofit/>
          </a:bodyPr>
          <a:lstStyle/>
          <a:p>
            <a:r>
              <a:rPr lang="fi-FI" sz="2600" dirty="0"/>
              <a:t>1. </a:t>
            </a:r>
            <a:r>
              <a:rPr lang="fi-FI" sz="2600" dirty="0" err="1"/>
              <a:t>Profaasi</a:t>
            </a:r>
            <a:r>
              <a:rPr lang="fi-FI" sz="2600" dirty="0"/>
              <a:t> (esivaihe)</a:t>
            </a:r>
          </a:p>
          <a:p>
            <a:pPr lvl="1"/>
            <a:r>
              <a:rPr lang="fi-FI" sz="2400" dirty="0"/>
              <a:t>kromosomiparit rinnakkain, </a:t>
            </a:r>
            <a:r>
              <a:rPr lang="fi-FI" sz="2400" dirty="0" err="1"/>
              <a:t>crossing</a:t>
            </a:r>
            <a:r>
              <a:rPr lang="fi-FI" sz="2400" dirty="0"/>
              <a:t> </a:t>
            </a:r>
            <a:r>
              <a:rPr lang="fi-FI" sz="2400" dirty="0" err="1"/>
              <a:t>over</a:t>
            </a:r>
            <a:endParaRPr lang="fi-FI" sz="2400" dirty="0"/>
          </a:p>
          <a:p>
            <a:r>
              <a:rPr lang="fi-FI" sz="2600" dirty="0"/>
              <a:t>2. Metafaasi (keskivaihe)</a:t>
            </a:r>
            <a:endParaRPr lang="fi-FI" dirty="0"/>
          </a:p>
          <a:p>
            <a:r>
              <a:rPr lang="fi-FI" sz="2600" dirty="0"/>
              <a:t>3. </a:t>
            </a:r>
            <a:r>
              <a:rPr lang="fi-FI" sz="2600" dirty="0" err="1"/>
              <a:t>Anafaasi</a:t>
            </a:r>
            <a:r>
              <a:rPr lang="fi-FI" sz="2600" dirty="0"/>
              <a:t> (jälkivaihe)</a:t>
            </a:r>
          </a:p>
          <a:p>
            <a:pPr lvl="1"/>
            <a:r>
              <a:rPr lang="fi-FI" sz="2400" dirty="0"/>
              <a:t>vastinkromosomit vedetään erilleen</a:t>
            </a:r>
          </a:p>
          <a:p>
            <a:r>
              <a:rPr lang="fi-FI" sz="2600" dirty="0"/>
              <a:t>4. </a:t>
            </a:r>
            <a:r>
              <a:rPr lang="fi-FI" sz="2600" dirty="0" err="1"/>
              <a:t>Telofaasi</a:t>
            </a:r>
            <a:r>
              <a:rPr lang="fi-FI" sz="2600" dirty="0"/>
              <a:t> (loppuvaihe)</a:t>
            </a:r>
          </a:p>
          <a:p>
            <a:pPr lvl="1"/>
            <a:r>
              <a:rPr lang="fi-FI" dirty="0"/>
              <a:t>Tuloksena on kaksi haploidista (n) solua.</a:t>
            </a:r>
          </a:p>
          <a:p>
            <a:pPr marL="32004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688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2"/>
                </a:solidFill>
              </a:rPr>
              <a:t>Meioosi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   VÄHENNYSJAKAUTUMINEN</a:t>
            </a:r>
          </a:p>
          <a:p>
            <a:pPr lvl="1"/>
            <a:r>
              <a:rPr lang="fi-FI" sz="2400" dirty="0"/>
              <a:t>1. </a:t>
            </a:r>
            <a:r>
              <a:rPr lang="fi-FI" sz="2400" dirty="0" err="1"/>
              <a:t>Profaasi</a:t>
            </a:r>
            <a:r>
              <a:rPr lang="fi-FI" sz="2400" dirty="0"/>
              <a:t> (esivaihe)</a:t>
            </a:r>
          </a:p>
          <a:p>
            <a:pPr lvl="2"/>
            <a:r>
              <a:rPr lang="fi-FI" sz="2000" dirty="0"/>
              <a:t>tumakotelon hajoaminen</a:t>
            </a:r>
          </a:p>
          <a:p>
            <a:pPr lvl="2"/>
            <a:r>
              <a:rPr lang="fi-FI" sz="2000" dirty="0" err="1"/>
              <a:t>sentriolien</a:t>
            </a:r>
            <a:r>
              <a:rPr lang="fi-FI" sz="2000" dirty="0"/>
              <a:t> ja tumasukkulan toiminta </a:t>
            </a:r>
          </a:p>
          <a:p>
            <a:pPr lvl="2"/>
            <a:r>
              <a:rPr lang="fi-FI" sz="2000" dirty="0"/>
              <a:t>kahdentuneiden kromosomien tiivistyminen</a:t>
            </a:r>
          </a:p>
          <a:p>
            <a:pPr lvl="2"/>
            <a:r>
              <a:rPr lang="fi-FI" sz="2000" dirty="0"/>
              <a:t>vastinkromosomien konjugoituminen (&gt; </a:t>
            </a:r>
            <a:r>
              <a:rPr lang="fi-FI" sz="2000" dirty="0" err="1"/>
              <a:t>rekombinaatio</a:t>
            </a:r>
            <a:r>
              <a:rPr lang="fi-FI" sz="2000" dirty="0"/>
              <a:t>)</a:t>
            </a:r>
          </a:p>
          <a:p>
            <a:pPr lvl="2"/>
            <a:r>
              <a:rPr lang="fi-FI" sz="2000" dirty="0"/>
              <a:t>CROSSING OVER, </a:t>
            </a:r>
            <a:r>
              <a:rPr lang="fi-FI" sz="2000" dirty="0" err="1"/>
              <a:t>kiasmat</a:t>
            </a:r>
            <a:endParaRPr lang="fi-FI" sz="2000" dirty="0"/>
          </a:p>
          <a:p>
            <a:pPr lvl="3"/>
            <a:r>
              <a:rPr lang="fi-FI" sz="2000" dirty="0"/>
              <a:t>geenialleelien ”vaihtuminen” vastinkromosomien kesken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673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>
                <a:solidFill>
                  <a:schemeClr val="tx2">
                    <a:lumMod val="90000"/>
                  </a:schemeClr>
                </a:solidFill>
              </a:rPr>
              <a:t> Meioosi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II TASAUSJAKAUTUMINEN</a:t>
            </a:r>
          </a:p>
          <a:p>
            <a:pPr lvl="1"/>
            <a:r>
              <a:rPr lang="fi-FI" dirty="0"/>
              <a:t>mitoottinen solunjakautuminen</a:t>
            </a:r>
          </a:p>
          <a:p>
            <a:pPr lvl="1"/>
            <a:r>
              <a:rPr lang="fi-FI" dirty="0"/>
              <a:t>kahdentuneet </a:t>
            </a:r>
            <a:r>
              <a:rPr lang="fi-FI" dirty="0" err="1"/>
              <a:t>DNA:t</a:t>
            </a:r>
            <a:r>
              <a:rPr lang="fi-FI" dirty="0"/>
              <a:t> siirtyvät tytärsoluihin</a:t>
            </a:r>
          </a:p>
          <a:p>
            <a:pPr lvl="1"/>
            <a:r>
              <a:rPr lang="fi-FI" dirty="0"/>
              <a:t>Syntyy neljä sukusolua, joiden kromosomisto on n ja joiden perimässä on </a:t>
            </a:r>
            <a:r>
              <a:rPr lang="fi-FI" dirty="0" err="1"/>
              <a:t>rekombinaatiota</a:t>
            </a:r>
            <a:r>
              <a:rPr lang="fi-FI" dirty="0"/>
              <a:t>.</a:t>
            </a:r>
          </a:p>
          <a:p>
            <a:pPr lvl="1"/>
            <a:endParaRPr lang="fi-FI" dirty="0"/>
          </a:p>
          <a:p>
            <a:pPr marL="320040" lvl="1" indent="0">
              <a:buNone/>
            </a:pPr>
            <a:r>
              <a:rPr lang="fi-FI" dirty="0" err="1">
                <a:hlinkClick r:id="rId2"/>
              </a:rPr>
              <a:t>Spermato</a:t>
            </a:r>
            <a:r>
              <a:rPr lang="fi-FI" dirty="0">
                <a:hlinkClick r:id="rId2"/>
              </a:rPr>
              <a:t>- ja </a:t>
            </a:r>
            <a:r>
              <a:rPr lang="fi-FI" dirty="0" err="1">
                <a:hlinkClick r:id="rId2"/>
              </a:rPr>
              <a:t>oogeneesi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93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upsara.com/images/v1iyx3z9l452hn6e6xj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95" y="152400"/>
            <a:ext cx="5923255" cy="65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1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Kuvien lähteet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>
                <a:hlinkClick r:id="rId2"/>
              </a:rPr>
              <a:t>www.itsokaytobesmart.com</a:t>
            </a:r>
            <a:endParaRPr lang="fi-FI" sz="1800" dirty="0"/>
          </a:p>
          <a:p>
            <a:r>
              <a:rPr lang="fi-FI" sz="1800" dirty="0">
                <a:hlinkClick r:id="rId3"/>
              </a:rPr>
              <a:t>http://botit.botany.wisc.edu/botany_130/mitosis/Allium/Prophase.html</a:t>
            </a:r>
            <a:r>
              <a:rPr lang="fi-FI" sz="1800" dirty="0"/>
              <a:t> </a:t>
            </a:r>
          </a:p>
          <a:p>
            <a:r>
              <a:rPr lang="fi-FI" sz="1800" dirty="0"/>
              <a:t> </a:t>
            </a:r>
            <a:r>
              <a:rPr lang="fi-FI" sz="1800" dirty="0">
                <a:hlinkClick r:id="rId4"/>
              </a:rPr>
              <a:t>http://fineartamerica.com/featured/whitefish-cells-in-metaphase-lm-eric-v-grave.html</a:t>
            </a:r>
            <a:endParaRPr lang="fi-FI" sz="1800" dirty="0"/>
          </a:p>
          <a:p>
            <a:r>
              <a:rPr lang="fi-FI" sz="1800" dirty="0">
                <a:hlinkClick r:id="rId5"/>
              </a:rPr>
              <a:t>http://www.pdcfaculty.org/science1/biology-labmanual/lab7mitmei/mitosismeiosis.htm</a:t>
            </a:r>
            <a:endParaRPr lang="fi-FI" sz="1800" dirty="0"/>
          </a:p>
          <a:p>
            <a:r>
              <a:rPr lang="fi-FI" sz="1800" dirty="0">
                <a:hlinkClick r:id="rId6"/>
              </a:rPr>
              <a:t>http://tamannayebaran.blogfa.com/</a:t>
            </a:r>
            <a:endParaRPr lang="fi-FI" sz="1800" dirty="0"/>
          </a:p>
          <a:p>
            <a:r>
              <a:rPr lang="fi-FI" sz="1800" dirty="0">
                <a:hlinkClick r:id="rId7"/>
              </a:rPr>
              <a:t>http://www.buzzle.com/articles/different-stages-in-the-process-of-meiosis.html</a:t>
            </a:r>
            <a:endParaRPr lang="fi-FI" sz="1800" dirty="0"/>
          </a:p>
          <a:p>
            <a:endParaRPr lang="fi-FI" sz="18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404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9200" y="372187"/>
            <a:ext cx="10972800" cy="4067837"/>
          </a:xfrm>
        </p:spPr>
        <p:txBody>
          <a:bodyPr>
            <a:normAutofit/>
          </a:bodyPr>
          <a:lstStyle/>
          <a:p>
            <a:r>
              <a:rPr lang="fi-FI" sz="4400" dirty="0"/>
              <a:t>Solun jakautuminen jaetaan kahteen luokkaan: </a:t>
            </a:r>
            <a:br>
              <a:rPr lang="fi-FI" sz="4400" dirty="0"/>
            </a:br>
            <a:r>
              <a:rPr lang="fi-FI" sz="4400" dirty="0"/>
              <a:t>- mitoosi (tavallinen solunjakautuminen)</a:t>
            </a:r>
            <a:br>
              <a:rPr lang="fi-FI" sz="4400" dirty="0"/>
            </a:br>
            <a:r>
              <a:rPr lang="fi-FI" sz="4400" dirty="0"/>
              <a:t>- meioosi (sukusolujen jakautuminen)</a:t>
            </a:r>
            <a:br>
              <a:rPr lang="fi-FI" sz="4800" dirty="0"/>
            </a:br>
            <a:br>
              <a:rPr lang="fi-FI" sz="4800" dirty="0"/>
            </a:br>
            <a:r>
              <a:rPr lang="fi-FI" sz="4000" dirty="0"/>
              <a:t>Minkä vuoksi solut sitten jakautuvat?</a:t>
            </a:r>
            <a:endParaRPr lang="fi-FI" sz="4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5062776"/>
            <a:ext cx="10972800" cy="450042"/>
          </a:xfrm>
        </p:spPr>
        <p:txBody>
          <a:bodyPr>
            <a:noAutofit/>
          </a:bodyPr>
          <a:lstStyle/>
          <a:p>
            <a:r>
              <a:rPr lang="fi-FI" sz="3200" dirty="0"/>
              <a:t>Jotta solut voisivat lisääntyä, jotta eliöt voisivat lisääntyä.</a:t>
            </a:r>
          </a:p>
        </p:txBody>
      </p:sp>
    </p:spTree>
    <p:extLst>
      <p:ext uri="{BB962C8B-B14F-4D97-AF65-F5344CB8AC3E}">
        <p14:creationId xmlns:p14="http://schemas.microsoft.com/office/powerpoint/2010/main" val="23010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psara.com/images/v1iyx3z9l452hn6e6xj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895" y="152400"/>
            <a:ext cx="5923255" cy="65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Kpl 8: Ennen solunjakautumista, DNA kahdentuu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= INTERFAASI, välivaihe</a:t>
            </a:r>
          </a:p>
          <a:p>
            <a:pPr lvl="1"/>
            <a:r>
              <a:rPr lang="fi-FI" sz="2800" dirty="0"/>
              <a:t>DNA:n kahdentuminen = replikaatio</a:t>
            </a:r>
          </a:p>
          <a:p>
            <a:pPr lvl="1"/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349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Mitoosi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Tapahtuu somaattisissa soluissa </a:t>
            </a:r>
          </a:p>
          <a:p>
            <a:pPr lvl="1"/>
            <a:r>
              <a:rPr lang="fi-FI" sz="2600" dirty="0"/>
              <a:t>= muissa kuin sukusoluissa, esim. sormen solut</a:t>
            </a:r>
          </a:p>
          <a:p>
            <a:r>
              <a:rPr lang="fi-FI" sz="2800" dirty="0"/>
              <a:t>Solun kahtiajakautuminen viiden vaiheen kautta</a:t>
            </a:r>
          </a:p>
          <a:p>
            <a:r>
              <a:rPr lang="fi-FI" sz="2800" dirty="0"/>
              <a:t>DNA:n kahdentaminen uusiin soluihin.</a:t>
            </a:r>
          </a:p>
        </p:txBody>
      </p:sp>
      <p:pic>
        <p:nvPicPr>
          <p:cNvPr id="6" name="Picture 2" descr="http://www.upsara.com/images/v1iyx3z9l452hn6e6xj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7" r="3697"/>
          <a:stretch/>
        </p:blipFill>
        <p:spPr bwMode="auto">
          <a:xfrm>
            <a:off x="9208396" y="127000"/>
            <a:ext cx="2575774" cy="654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9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6.media.tumblr.com/tumblr_l2znfqvgjG1qbh26io1_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12" y="1025614"/>
            <a:ext cx="10459904" cy="55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2588654" y="1482113"/>
            <a:ext cx="194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err="1">
                <a:solidFill>
                  <a:schemeClr val="bg1"/>
                </a:solidFill>
              </a:rPr>
              <a:t>interfaasi</a:t>
            </a:r>
            <a:endParaRPr lang="fi-FI" sz="2800" dirty="0">
              <a:solidFill>
                <a:schemeClr val="bg1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5190186" y="1482113"/>
            <a:ext cx="166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1. </a:t>
            </a:r>
            <a:r>
              <a:rPr lang="fi-FI" sz="2400" dirty="0" err="1">
                <a:solidFill>
                  <a:schemeClr val="bg1"/>
                </a:solidFill>
              </a:rPr>
              <a:t>profaasi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7906782" y="1482113"/>
            <a:ext cx="2377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2. metafaasi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987252" y="5794112"/>
            <a:ext cx="189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3. </a:t>
            </a:r>
            <a:r>
              <a:rPr lang="fi-FI" sz="2400" dirty="0" err="1">
                <a:solidFill>
                  <a:schemeClr val="bg1"/>
                </a:solidFill>
              </a:rPr>
              <a:t>anafaasi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5190186" y="5794113"/>
            <a:ext cx="1983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4. </a:t>
            </a:r>
            <a:r>
              <a:rPr lang="fi-FI" sz="2400" dirty="0" err="1">
                <a:solidFill>
                  <a:schemeClr val="bg1"/>
                </a:solidFill>
              </a:rPr>
              <a:t>telofaasi</a:t>
            </a:r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727324" y="5634940"/>
            <a:ext cx="224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8085731" y="5847445"/>
            <a:ext cx="2828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5. </a:t>
            </a:r>
            <a:r>
              <a:rPr lang="fi-FI" sz="2400" dirty="0" err="1">
                <a:solidFill>
                  <a:schemeClr val="bg1"/>
                </a:solidFill>
              </a:rPr>
              <a:t>sytokineesi</a:t>
            </a:r>
            <a:endParaRPr 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93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Mitoosi</a:t>
            </a:r>
            <a:endParaRPr lang="fi-FI" sz="2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i-FI" sz="3200" dirty="0"/>
              <a:t>1. </a:t>
            </a:r>
            <a:r>
              <a:rPr lang="fi-FI" sz="3200" dirty="0" err="1"/>
              <a:t>Profaasi</a:t>
            </a:r>
            <a:r>
              <a:rPr lang="fi-FI" sz="3200" dirty="0"/>
              <a:t> (esivaihe)</a:t>
            </a:r>
          </a:p>
          <a:p>
            <a:pPr lvl="2"/>
            <a:r>
              <a:rPr lang="fi-FI" sz="2400" dirty="0"/>
              <a:t>tumakotelon hajoaminen</a:t>
            </a:r>
          </a:p>
          <a:p>
            <a:pPr lvl="2"/>
            <a:r>
              <a:rPr lang="fi-FI" sz="2400" dirty="0" err="1"/>
              <a:t>sentriolien</a:t>
            </a:r>
            <a:r>
              <a:rPr lang="fi-FI" sz="2400" dirty="0"/>
              <a:t> siirtyminen solun päihin ja tumasukkulan muodostuminen</a:t>
            </a:r>
          </a:p>
          <a:p>
            <a:pPr lvl="2"/>
            <a:r>
              <a:rPr lang="fi-FI" sz="2400" dirty="0"/>
              <a:t>kahdentuneiden kromosomien tiivistyminen</a:t>
            </a:r>
          </a:p>
        </p:txBody>
      </p:sp>
    </p:spTree>
    <p:extLst>
      <p:ext uri="{BB962C8B-B14F-4D97-AF65-F5344CB8AC3E}">
        <p14:creationId xmlns:p14="http://schemas.microsoft.com/office/powerpoint/2010/main" val="161522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6.media.tumblr.com/tumblr_l2znfqvgjG1qbh26io1_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351686"/>
            <a:ext cx="5687078" cy="302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2495808" y="351686"/>
            <a:ext cx="144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1. </a:t>
            </a:r>
            <a:r>
              <a:rPr lang="fi-FI" dirty="0" err="1">
                <a:solidFill>
                  <a:schemeClr val="bg1"/>
                </a:solidFill>
              </a:rPr>
              <a:t>Profaasi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botit.botany.wisc.edu/botany_130/mitosis/images/proph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45" y="2820473"/>
            <a:ext cx="6696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769986" y="5489108"/>
            <a:ext cx="2524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/>
              <a:t>Profaasi</a:t>
            </a:r>
            <a:r>
              <a:rPr lang="fi-FI" sz="2000" dirty="0"/>
              <a:t> sipulin soluissa</a:t>
            </a:r>
          </a:p>
        </p:txBody>
      </p:sp>
    </p:spTree>
    <p:extLst>
      <p:ext uri="{BB962C8B-B14F-4D97-AF65-F5344CB8AC3E}">
        <p14:creationId xmlns:p14="http://schemas.microsoft.com/office/powerpoint/2010/main" val="26520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Science 16x9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41E042-1DF3-414D-A596-C54509FF2D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Tiedeprojektin esitys (laajakuva)</Template>
  <TotalTime>0</TotalTime>
  <Words>579</Words>
  <Application>Microsoft Office PowerPoint</Application>
  <PresentationFormat>Laajakuva</PresentationFormat>
  <Paragraphs>120</Paragraphs>
  <Slides>26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28" baseType="lpstr">
      <vt:lpstr>Arial</vt:lpstr>
      <vt:lpstr>Academic Science 16x9</vt:lpstr>
      <vt:lpstr>Mitoosi, meioosi ja solunjakautuminen</vt:lpstr>
      <vt:lpstr>Kpl 8:  Mitoosi: solunjakautuminen</vt:lpstr>
      <vt:lpstr>Solun jakautuminen jaetaan kahteen luokkaan:  - mitoosi (tavallinen solunjakautuminen) - meioosi (sukusolujen jakautuminen)  Minkä vuoksi solut sitten jakautuvat?</vt:lpstr>
      <vt:lpstr>PowerPoint-esitys</vt:lpstr>
      <vt:lpstr>Kpl 8: Ennen solunjakautumista, DNA kahdentuu</vt:lpstr>
      <vt:lpstr>Mitoosi</vt:lpstr>
      <vt:lpstr>PowerPoint-esitys</vt:lpstr>
      <vt:lpstr>Mitoosi</vt:lpstr>
      <vt:lpstr>PowerPoint-esitys</vt:lpstr>
      <vt:lpstr>Mitoosi</vt:lpstr>
      <vt:lpstr>PowerPoint-esitys</vt:lpstr>
      <vt:lpstr>Mitoosi</vt:lpstr>
      <vt:lpstr>PowerPoint-esitys</vt:lpstr>
      <vt:lpstr>Kpl 9:  Meioosi: sukusolujen jakautuminen</vt:lpstr>
      <vt:lpstr>Meioosi</vt:lpstr>
      <vt:lpstr>Meioosi (solunjakautuminen sukusoluilla)</vt:lpstr>
      <vt:lpstr>Meioosi koostuu…</vt:lpstr>
      <vt:lpstr>PowerPoint-esitys</vt:lpstr>
      <vt:lpstr>Meioosin vaiheet</vt:lpstr>
      <vt:lpstr>PowerPoint-esitys</vt:lpstr>
      <vt:lpstr>PowerPoint-esitys</vt:lpstr>
      <vt:lpstr> Meioosin vaiheet</vt:lpstr>
      <vt:lpstr>Meioosi</vt:lpstr>
      <vt:lpstr> Meioosi</vt:lpstr>
      <vt:lpstr>PowerPoint-esitys</vt:lpstr>
      <vt:lpstr>Kuvien 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2015-10-27T13:55:54Z</dcterms:created>
  <dcterms:modified xsi:type="dcterms:W3CDTF">2019-12-05T09:24:55Z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TC029226479991</vt:lpwstr>
  </property>
</Properties>
</file>