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3" r:id="rId3"/>
    <p:sldId id="318" r:id="rId4"/>
    <p:sldId id="275" r:id="rId5"/>
    <p:sldId id="319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57D3F9-FD6C-4410-BDC0-1D30EEC45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7031EDE-D5BB-4CD3-BE27-815B7814FD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EA8BEB9-2472-45BD-B1FE-46423511D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6A5-DDFE-4F20-A54B-2D4AFAEA9852}" type="datetimeFigureOut">
              <a:rPr lang="fi-FI" smtClean="0"/>
              <a:t>26.11.2019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4814647-5C3D-4C4E-B52A-240B2A977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55944A-B0BF-409B-9D5E-C4778B2B1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9CDD-A92C-4A49-8DCD-CE2CF8D530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371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52C6C8-D3D4-48D9-BA21-68388497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C1C33BE-F0D7-4D96-99C8-A5B4E708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59E8408-8E38-4CF3-9D09-C982F9DE5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6A5-DDFE-4F20-A54B-2D4AFAEA9852}" type="datetimeFigureOut">
              <a:rPr lang="fi-FI" smtClean="0"/>
              <a:t>26.11.2019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046264A-7761-44EA-B967-864EDB355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DCDBD54-C907-4193-8CB7-1900CC916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9CDD-A92C-4A49-8DCD-CE2CF8D530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357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522E382-DAAD-4E34-BF02-3401610FD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77A3F29-CD73-4DF4-892C-459E9322D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8495DBB-7AA2-46B0-BA6C-EB4043FAE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6A5-DDFE-4F20-A54B-2D4AFAEA9852}" type="datetimeFigureOut">
              <a:rPr lang="fi-FI" smtClean="0"/>
              <a:t>26.11.2019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AD096C0-8218-4082-983A-FB4D2A9A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DF047D-A283-4F7A-AFE2-91C6D9696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9CDD-A92C-4A49-8DCD-CE2CF8D530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1791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7A7396-A28B-435C-A837-9DE63A30D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4F5BA4C-899C-4A65-B77D-21964A7A5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C78B85-5DF9-4829-A0AB-21009B05E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6A5-DDFE-4F20-A54B-2D4AFAEA9852}" type="datetimeFigureOut">
              <a:rPr lang="fi-FI" smtClean="0"/>
              <a:t>26.11.2019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EA52AE4-A73D-4665-9068-094ED00AE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91A3727-E3B2-458E-836E-68839168D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9CDD-A92C-4A49-8DCD-CE2CF8D530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326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72334D-0773-49A8-AE7A-7C5F59902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24359A4-934C-457B-A2FB-088E0A312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20A9754-B5F7-4438-B29F-03F86E38A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6A5-DDFE-4F20-A54B-2D4AFAEA9852}" type="datetimeFigureOut">
              <a:rPr lang="fi-FI" smtClean="0"/>
              <a:t>26.11.2019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EFA62A-4E8E-4568-B387-A3FAE540B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8CBD5C-2D8C-4C72-887D-E1583D89C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9CDD-A92C-4A49-8DCD-CE2CF8D530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849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B8C7D0-49D7-4B6A-B1EB-DCE77A5B1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F79E78-2BCC-42A3-A45D-4E69A17638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A3C6682-EC8B-40BD-9B54-42A5266B2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CF084D1-5163-4DE8-B889-1711B43A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6A5-DDFE-4F20-A54B-2D4AFAEA9852}" type="datetimeFigureOut">
              <a:rPr lang="fi-FI" smtClean="0"/>
              <a:t>26.11.2019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F6893CD-8F76-49EA-BEF6-7E20C060B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409EE62-D41C-41AC-A120-2A69CDC3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9CDD-A92C-4A49-8DCD-CE2CF8D530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369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CAC427-0B95-4EBC-8DFB-9A8C0721D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6919791-4DB0-4EBD-BB5A-CF32B51CE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067F577-4B47-402E-BD84-36ECB62D4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1E70E0C-0B52-4267-9018-ECE7D437C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96071F0-6BC2-424C-9754-58A21C44B9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D62BCC8-7BEB-44A3-8B96-6166DFC7B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6A5-DDFE-4F20-A54B-2D4AFAEA9852}" type="datetimeFigureOut">
              <a:rPr lang="fi-FI" smtClean="0"/>
              <a:t>26.11.2019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DD1D452-5D4E-43DA-BFEB-94BCD2FF5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34E9BCE-2444-4511-94EA-59E29CDA2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9CDD-A92C-4A49-8DCD-CE2CF8D530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963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2A9B53-164A-490F-9116-D0B710F41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7BA0149-A548-43EB-945B-4FA9D00E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6A5-DDFE-4F20-A54B-2D4AFAEA9852}" type="datetimeFigureOut">
              <a:rPr lang="fi-FI" smtClean="0"/>
              <a:t>26.11.2019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A4A2B0A-B8C9-474D-AB1C-35429E6F2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B0727E9-595C-46F6-A0C4-5B7CFFF1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9CDD-A92C-4A49-8DCD-CE2CF8D530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447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C54B07D-6F39-4CCE-AD9E-80DB46962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6A5-DDFE-4F20-A54B-2D4AFAEA9852}" type="datetimeFigureOut">
              <a:rPr lang="fi-FI" smtClean="0"/>
              <a:t>26.11.2019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B675690-7778-4A10-B301-C75461668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03AEC4-0B56-4306-AA05-08983768E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9CDD-A92C-4A49-8DCD-CE2CF8D530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523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2C7287-A207-409D-A953-4EFC2B3A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A24831-D881-44E6-BA91-82481EE36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F399C92-6D88-436B-A183-797726F73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5639AFA-B090-4CB9-ABC0-31B46D595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6A5-DDFE-4F20-A54B-2D4AFAEA9852}" type="datetimeFigureOut">
              <a:rPr lang="fi-FI" smtClean="0"/>
              <a:t>26.11.2019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70938EE-16B4-4EE3-95D3-04BA4749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B3F25A5-3111-42F1-94F2-19725F507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9CDD-A92C-4A49-8DCD-CE2CF8D530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95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1BFF2E-8EE0-4DA4-B069-552CE5542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3891C1F-B797-49BB-B6DA-B86FCDFA73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12CFAD0-F3FE-4A1D-AF1C-95FE3B4BC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5B78814-898A-4059-8780-0F0AF803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6A5-DDFE-4F20-A54B-2D4AFAEA9852}" type="datetimeFigureOut">
              <a:rPr lang="fi-FI" smtClean="0"/>
              <a:t>26.11.2019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F7E9D3-17AC-4659-A9F8-30016FDFE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E1D3CB3-716B-4E11-9C17-82C597C74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9CDD-A92C-4A49-8DCD-CE2CF8D530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737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B4F6BDC-CF16-47B6-BD07-BFA2F4E6B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ED4158-C68D-4A3B-B119-023881F22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975EE3-4892-42CF-B4C1-6BA1746A2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D56A5-DDFE-4F20-A54B-2D4AFAEA9852}" type="datetimeFigureOut">
              <a:rPr lang="fi-FI" smtClean="0"/>
              <a:t>26.11.2019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B5C0BCB-7827-4380-B61B-ED7F3821C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32681A5-FC48-4F68-B3E9-13DF4AD3E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49CDD-A92C-4A49-8DCD-CE2CF8D530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611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Un64HY5bu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dMVRL4oaUo" TargetMode="External"/><Relationship Id="rId2" Type="http://schemas.openxmlformats.org/officeDocument/2006/relationships/hyperlink" Target="https://www.youtube.com/watch?v=XUn64HY5bu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76AC80C-421B-45AE-9F59-E0E124134D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Entsyymit, kpl 5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3E146A24-36A4-4BA2-8DE8-95ABC1A25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3200"/>
              <a:t>Nopeuttavat elimistön kemiallisia reaktioita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/>
              <a:t>&gt; </a:t>
            </a:r>
            <a:r>
              <a:rPr lang="fi-FI" altLang="fi-FI" sz="2800"/>
              <a:t>ovat katalyytteja</a:t>
            </a:r>
          </a:p>
          <a:p>
            <a:pPr lvl="1" eaLnBrk="1" hangingPunct="1">
              <a:lnSpc>
                <a:spcPct val="90000"/>
              </a:lnSpc>
            </a:pPr>
            <a:endParaRPr lang="fi-FI" altLang="fi-FI" sz="2800"/>
          </a:p>
          <a:p>
            <a:pPr eaLnBrk="1" hangingPunct="1">
              <a:lnSpc>
                <a:spcPct val="90000"/>
              </a:lnSpc>
            </a:pPr>
            <a:r>
              <a:rPr lang="fi-FI" altLang="fi-FI"/>
              <a:t>Entsyymit ovat 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800"/>
              <a:t>1. kokoavia / rakentavia = anaboliset entsyymit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800"/>
              <a:t>2. hajottavia = kataboliset entsyymit</a:t>
            </a:r>
          </a:p>
          <a:p>
            <a:pPr eaLnBrk="1" hangingPunct="1">
              <a:lnSpc>
                <a:spcPct val="90000"/>
              </a:lnSpc>
            </a:pPr>
            <a:endParaRPr lang="fi-FI" alt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5" descr="Entsyymireaktioita">
            <a:extLst>
              <a:ext uri="{FF2B5EF4-FFF2-40B4-BE49-F238E27FC236}">
                <a16:creationId xmlns:a16="http://schemas.microsoft.com/office/drawing/2014/main" id="{9649CB41-B111-4247-92E2-B29BD5C40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1125539"/>
            <a:ext cx="4286250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Text Box 6">
            <a:extLst>
              <a:ext uri="{FF2B5EF4-FFF2-40B4-BE49-F238E27FC236}">
                <a16:creationId xmlns:a16="http://schemas.microsoft.com/office/drawing/2014/main" id="{90C2C91A-82A0-42EF-8B20-8A22F1486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6" y="260351"/>
            <a:ext cx="5472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i-FI" altLang="fi-FI"/>
              <a:t>Entsyymin toiminta</a:t>
            </a:r>
          </a:p>
        </p:txBody>
      </p:sp>
      <p:sp>
        <p:nvSpPr>
          <p:cNvPr id="57348" name="Tekstiruutu 1">
            <a:extLst>
              <a:ext uri="{FF2B5EF4-FFF2-40B4-BE49-F238E27FC236}">
                <a16:creationId xmlns:a16="http://schemas.microsoft.com/office/drawing/2014/main" id="{8AE30246-1F5B-4365-8958-DE1F98637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6950" y="5013326"/>
            <a:ext cx="15113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i-FI" altLang="fi-FI">
                <a:hlinkClick r:id="rId3"/>
              </a:rPr>
              <a:t>https://www.youtube.com/watch?v=XUn64HY5bug</a:t>
            </a:r>
            <a:endParaRPr lang="fi-FI" alt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tsikko 1">
            <a:extLst>
              <a:ext uri="{FF2B5EF4-FFF2-40B4-BE49-F238E27FC236}">
                <a16:creationId xmlns:a16="http://schemas.microsoft.com/office/drawing/2014/main" id="{05A89D75-D6CD-4C7D-8851-FEE6A0DB6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 </a:t>
            </a:r>
          </a:p>
        </p:txBody>
      </p:sp>
      <p:sp>
        <p:nvSpPr>
          <p:cNvPr id="35843" name="Sisällön paikkamerkki 2">
            <a:extLst>
              <a:ext uri="{FF2B5EF4-FFF2-40B4-BE49-F238E27FC236}">
                <a16:creationId xmlns:a16="http://schemas.microsoft.com/office/drawing/2014/main" id="{51C40D06-7899-45AB-BBD0-B3271DC8E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 u="sng"/>
              <a:t>Entsyymi</a:t>
            </a:r>
            <a:r>
              <a:rPr lang="fi-FI" altLang="fi-FI"/>
              <a:t>n rakenne</a:t>
            </a:r>
          </a:p>
          <a:p>
            <a:pPr lvl="1" eaLnBrk="1" hangingPunct="1"/>
            <a:r>
              <a:rPr lang="fi-FI" altLang="fi-FI" u="sng"/>
              <a:t>Proteiiniosa</a:t>
            </a:r>
            <a:r>
              <a:rPr lang="fi-FI" altLang="fi-FI"/>
              <a:t>, jossa </a:t>
            </a:r>
            <a:r>
              <a:rPr lang="fi-FI" altLang="fi-FI" u="sng"/>
              <a:t>aktiivinen kesk</a:t>
            </a:r>
            <a:r>
              <a:rPr lang="fi-FI" altLang="fi-FI"/>
              <a:t>us</a:t>
            </a:r>
          </a:p>
          <a:p>
            <a:pPr lvl="1" eaLnBrk="1" hangingPunct="1"/>
            <a:r>
              <a:rPr lang="fi-FI" altLang="fi-FI"/>
              <a:t>Liittyneenä </a:t>
            </a:r>
            <a:r>
              <a:rPr lang="fi-FI" altLang="fi-FI" u="sng"/>
              <a:t>kofaktori</a:t>
            </a:r>
            <a:r>
              <a:rPr lang="fi-FI" altLang="fi-FI"/>
              <a:t> (cofactor) eli ”kanssatoimija”, kuten vitamiini</a:t>
            </a:r>
          </a:p>
          <a:p>
            <a:pPr eaLnBrk="1" hangingPunct="1"/>
            <a:r>
              <a:rPr lang="fi-FI" altLang="fi-FI"/>
              <a:t>Entsyymin toiminta kohdistuu </a:t>
            </a:r>
            <a:r>
              <a:rPr lang="fi-FI" altLang="fi-FI" u="sng"/>
              <a:t>substraattiin</a:t>
            </a:r>
            <a:r>
              <a:rPr lang="fi-FI" altLang="fi-FI"/>
              <a:t>.</a:t>
            </a:r>
          </a:p>
          <a:p>
            <a:pPr eaLnBrk="1" hangingPunct="1"/>
            <a:r>
              <a:rPr lang="fi-FI" altLang="fi-FI" u="sng"/>
              <a:t>Inhibiittori</a:t>
            </a:r>
            <a:r>
              <a:rPr lang="fi-FI" altLang="fi-FI"/>
              <a:t> voi liittyä aktiiviseen keskukseen ja estää entsyymin toiminnan.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 descr="Aktivaatioenergia reaktioissa">
            <a:extLst>
              <a:ext uri="{FF2B5EF4-FFF2-40B4-BE49-F238E27FC236}">
                <a16:creationId xmlns:a16="http://schemas.microsoft.com/office/drawing/2014/main" id="{2757193B-5271-4C0C-957A-6F9DEDF6B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3" y="1484314"/>
            <a:ext cx="6337300" cy="337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tsikko 1">
            <a:extLst>
              <a:ext uri="{FF2B5EF4-FFF2-40B4-BE49-F238E27FC236}">
                <a16:creationId xmlns:a16="http://schemas.microsoft.com/office/drawing/2014/main" id="{0EC86A58-4B63-4227-AA4A-8DF3E229F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 </a:t>
            </a:r>
          </a:p>
        </p:txBody>
      </p:sp>
      <p:sp>
        <p:nvSpPr>
          <p:cNvPr id="37891" name="Sisällön paikkamerkki 2">
            <a:extLst>
              <a:ext uri="{FF2B5EF4-FFF2-40B4-BE49-F238E27FC236}">
                <a16:creationId xmlns:a16="http://schemas.microsoft.com/office/drawing/2014/main" id="{5C9564F1-A3BF-46C7-AAAF-120A356D8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Kukin entsyymi toimii vain sille oikeanlaisissa olosuhteissa (optimiolot)</a:t>
            </a:r>
          </a:p>
          <a:p>
            <a:pPr lvl="1" eaLnBrk="1" hangingPunct="1"/>
            <a:r>
              <a:rPr lang="fi-FI" altLang="fi-FI"/>
              <a:t>pH, lämpötila…</a:t>
            </a:r>
          </a:p>
          <a:p>
            <a:pPr lvl="1" eaLnBrk="1" hangingPunct="1"/>
            <a:r>
              <a:rPr lang="fi-FI" altLang="fi-FI"/>
              <a:t>Väärissä olosuhteissa entsyymin rakenne rikkoutuu.</a:t>
            </a:r>
          </a:p>
          <a:p>
            <a:pPr lvl="1" eaLnBrk="1" hangingPunct="1"/>
            <a:endParaRPr lang="fi-FI" altLang="fi-FI"/>
          </a:p>
          <a:p>
            <a:pPr lvl="1" eaLnBrk="1" hangingPunct="1"/>
            <a:r>
              <a:rPr lang="fi-FI" altLang="fi-FI">
                <a:hlinkClick r:id="rId2"/>
              </a:rPr>
              <a:t>https://www.youtube.com/watch?v=XUn64HY5bug</a:t>
            </a:r>
            <a:endParaRPr lang="fi-FI" altLang="fi-FI"/>
          </a:p>
          <a:p>
            <a:pPr lvl="1" eaLnBrk="1" hangingPunct="1"/>
            <a:r>
              <a:rPr lang="fi-FI" altLang="fi-FI">
                <a:hlinkClick r:id="rId3"/>
              </a:rPr>
              <a:t>https://www.youtube.com/watch?v=NdMVRL4oaUo</a:t>
            </a:r>
            <a:endParaRPr lang="fi-FI" altLang="fi-FI"/>
          </a:p>
          <a:p>
            <a:pPr lvl="1" eaLnBrk="1" hangingPunct="1"/>
            <a:endParaRPr lang="fi-FI" altLang="fi-FI"/>
          </a:p>
          <a:p>
            <a:pPr lvl="1" eaLnBrk="1" hangingPunct="1"/>
            <a:endParaRPr lang="fi-FI" altLang="fi-FI"/>
          </a:p>
          <a:p>
            <a:pPr lvl="1" eaLnBrk="1" hangingPunct="1"/>
            <a:endParaRPr lang="fi-FI" alt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123</Words>
  <Application>Microsoft Office PowerPoint</Application>
  <PresentationFormat>Laajakuva</PresentationFormat>
  <Paragraphs>23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Entsyymit, kpl 5</vt:lpstr>
      <vt:lpstr>PowerPoint-esitys</vt:lpstr>
      <vt:lpstr> </vt:lpstr>
      <vt:lpstr>PowerPoint-esitys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Entsyymit, kpl 5</dc:title>
  <dc:creator>Ulla-Maija Wallin</dc:creator>
  <cp:lastModifiedBy>Ulla-Maija Wallin</cp:lastModifiedBy>
  <cp:revision>1</cp:revision>
  <dcterms:created xsi:type="dcterms:W3CDTF">2019-11-26T08:04:09Z</dcterms:created>
  <dcterms:modified xsi:type="dcterms:W3CDTF">2019-11-26T08:06:50Z</dcterms:modified>
</cp:coreProperties>
</file>