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616" r:id="rId4"/>
    <p:sldMasterId id="2147484636" r:id="rId5"/>
  </p:sldMasterIdLst>
  <p:notesMasterIdLst>
    <p:notesMasterId r:id="rId12"/>
  </p:notesMasterIdLst>
  <p:sldIdLst>
    <p:sldId id="288" r:id="rId6"/>
    <p:sldId id="257" r:id="rId7"/>
    <p:sldId id="259" r:id="rId8"/>
    <p:sldId id="262" r:id="rId9"/>
    <p:sldId id="260" r:id="rId10"/>
    <p:sldId id="264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6B0171B-E3ED-F8BC-566E-673FB29DB1C9}" name="Vieras" initials="Vi" userId="S::urn:spo:anon#41b9419064f99cc46a186989a9ebd9f45ec7f376f76158c6a3f16195475d74ae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64" autoAdjust="0"/>
  </p:normalViewPr>
  <p:slideViewPr>
    <p:cSldViewPr snapToGrid="0">
      <p:cViewPr varScale="1">
        <p:scale>
          <a:sx n="60" d="100"/>
          <a:sy n="60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1A7F93-598D-E845-A973-B40846A769DA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A4641EC3-E993-EF41-B54D-982077F2348C}">
      <dgm:prSet phldrT="[Teksti]" custT="1"/>
      <dgm:spPr>
        <a:ln>
          <a:solidFill>
            <a:schemeClr val="tx1"/>
          </a:solidFill>
        </a:ln>
      </dgm:spPr>
      <dgm:t>
        <a:bodyPr/>
        <a:lstStyle/>
        <a:p>
          <a:r>
            <a:rPr lang="fi-FI" sz="2400" b="1" dirty="0"/>
            <a:t>Environment</a:t>
          </a:r>
        </a:p>
        <a:p>
          <a:r>
            <a:rPr lang="fi-FI" sz="2100" dirty="0"/>
            <a:t>(ympäristö)</a:t>
          </a:r>
        </a:p>
      </dgm:t>
    </dgm:pt>
    <dgm:pt modelId="{C16FEBAA-440B-264F-9D54-51C55CB7C088}" type="parTrans" cxnId="{C72F7D2D-7A23-584A-A493-1BC4DCD8F2BA}">
      <dgm:prSet/>
      <dgm:spPr/>
      <dgm:t>
        <a:bodyPr/>
        <a:lstStyle/>
        <a:p>
          <a:endParaRPr lang="fi-FI"/>
        </a:p>
      </dgm:t>
    </dgm:pt>
    <dgm:pt modelId="{02153FFF-6E90-5143-BF3A-05FE25C1FDD6}" type="sibTrans" cxnId="{C72F7D2D-7A23-584A-A493-1BC4DCD8F2BA}">
      <dgm:prSet/>
      <dgm:spPr/>
      <dgm:t>
        <a:bodyPr/>
        <a:lstStyle/>
        <a:p>
          <a:endParaRPr lang="fi-FI"/>
        </a:p>
      </dgm:t>
    </dgm:pt>
    <dgm:pt modelId="{54583963-82AD-AD4E-9357-014E4B646438}">
      <dgm:prSet phldrT="[Teksti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i-FI" dirty="0"/>
            <a:t>energiatehokkuus</a:t>
          </a:r>
        </a:p>
      </dgm:t>
    </dgm:pt>
    <dgm:pt modelId="{44EA59FC-6DE1-8549-BB5A-C9F4E81EB863}" type="parTrans" cxnId="{6B0BB0FE-8E53-DE45-8C6C-C88FE50DEA53}">
      <dgm:prSet/>
      <dgm:spPr/>
      <dgm:t>
        <a:bodyPr/>
        <a:lstStyle/>
        <a:p>
          <a:endParaRPr lang="fi-FI"/>
        </a:p>
      </dgm:t>
    </dgm:pt>
    <dgm:pt modelId="{6CD9EE5F-FD19-2D43-860D-4279D8335E26}" type="sibTrans" cxnId="{6B0BB0FE-8E53-DE45-8C6C-C88FE50DEA53}">
      <dgm:prSet/>
      <dgm:spPr/>
      <dgm:t>
        <a:bodyPr/>
        <a:lstStyle/>
        <a:p>
          <a:endParaRPr lang="fi-FI"/>
        </a:p>
      </dgm:t>
    </dgm:pt>
    <dgm:pt modelId="{50AA19C6-C829-874C-9D18-8616CCF368FD}">
      <dgm:prSet phldrT="[Teksti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i-FI" dirty="0"/>
            <a:t>ilmastonmuutos</a:t>
          </a:r>
        </a:p>
      </dgm:t>
    </dgm:pt>
    <dgm:pt modelId="{9DC04331-1664-654C-888C-73C3355CDB5D}" type="parTrans" cxnId="{F693CBD3-B68E-9349-B5F3-BF29F9754AE2}">
      <dgm:prSet/>
      <dgm:spPr/>
      <dgm:t>
        <a:bodyPr/>
        <a:lstStyle/>
        <a:p>
          <a:endParaRPr lang="fi-FI"/>
        </a:p>
      </dgm:t>
    </dgm:pt>
    <dgm:pt modelId="{803270A9-7037-8C4A-BB26-E11B3985BCA9}" type="sibTrans" cxnId="{F693CBD3-B68E-9349-B5F3-BF29F9754AE2}">
      <dgm:prSet/>
      <dgm:spPr/>
      <dgm:t>
        <a:bodyPr/>
        <a:lstStyle/>
        <a:p>
          <a:endParaRPr lang="fi-FI"/>
        </a:p>
      </dgm:t>
    </dgm:pt>
    <dgm:pt modelId="{6B95397C-7FDD-F74D-9510-C5051B969E65}">
      <dgm:prSet phldrT="[Teksti]" custT="1"/>
      <dgm:spPr>
        <a:solidFill>
          <a:schemeClr val="accent5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fi-FI" sz="2400" b="1" dirty="0" err="1"/>
            <a:t>Social</a:t>
          </a:r>
        </a:p>
        <a:p>
          <a:r>
            <a:rPr lang="fi-FI" sz="2100" dirty="0"/>
            <a:t>(yhteiskuntavastuu)</a:t>
          </a:r>
        </a:p>
      </dgm:t>
    </dgm:pt>
    <dgm:pt modelId="{8D5C6358-D1C4-3A43-9026-E8BB8AAD4382}" type="parTrans" cxnId="{D95473E2-D1EC-B145-B348-622EA95245E1}">
      <dgm:prSet/>
      <dgm:spPr/>
      <dgm:t>
        <a:bodyPr/>
        <a:lstStyle/>
        <a:p>
          <a:endParaRPr lang="fi-FI"/>
        </a:p>
      </dgm:t>
    </dgm:pt>
    <dgm:pt modelId="{5973CA99-061F-B643-AD27-BE76FDBAE3C1}" type="sibTrans" cxnId="{D95473E2-D1EC-B145-B348-622EA95245E1}">
      <dgm:prSet/>
      <dgm:spPr/>
      <dgm:t>
        <a:bodyPr/>
        <a:lstStyle/>
        <a:p>
          <a:endParaRPr lang="fi-FI"/>
        </a:p>
      </dgm:t>
    </dgm:pt>
    <dgm:pt modelId="{E2FF2000-6DAE-7947-A548-803DA55863C9}">
      <dgm:prSet phldrT="[Teksti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i-FI" dirty="0"/>
            <a:t>ihmisoikeudet</a:t>
          </a:r>
        </a:p>
      </dgm:t>
    </dgm:pt>
    <dgm:pt modelId="{AD1D35D5-F25C-1649-B318-7A4FE9CF6377}" type="parTrans" cxnId="{FB6A8001-BE98-934B-A0E1-32E1766956BB}">
      <dgm:prSet/>
      <dgm:spPr/>
      <dgm:t>
        <a:bodyPr/>
        <a:lstStyle/>
        <a:p>
          <a:endParaRPr lang="fi-FI"/>
        </a:p>
      </dgm:t>
    </dgm:pt>
    <dgm:pt modelId="{1168689D-3AFF-094B-9466-D23C4BD5EE02}" type="sibTrans" cxnId="{FB6A8001-BE98-934B-A0E1-32E1766956BB}">
      <dgm:prSet/>
      <dgm:spPr/>
      <dgm:t>
        <a:bodyPr/>
        <a:lstStyle/>
        <a:p>
          <a:endParaRPr lang="fi-FI"/>
        </a:p>
      </dgm:t>
    </dgm:pt>
    <dgm:pt modelId="{B1303160-B5A1-9347-B7C1-E7AECCE53DEB}">
      <dgm:prSet phldrT="[Teksti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i-FI" dirty="0"/>
            <a:t>vaikutus lähiyhteisöön</a:t>
          </a:r>
        </a:p>
      </dgm:t>
    </dgm:pt>
    <dgm:pt modelId="{952809F0-0D3B-1140-88DF-8EBD105A14DE}" type="parTrans" cxnId="{79C2F147-BA8D-1040-9BD3-ADDC8FF72E2A}">
      <dgm:prSet/>
      <dgm:spPr/>
      <dgm:t>
        <a:bodyPr/>
        <a:lstStyle/>
        <a:p>
          <a:endParaRPr lang="fi-FI"/>
        </a:p>
      </dgm:t>
    </dgm:pt>
    <dgm:pt modelId="{3182AD0C-6017-034D-91F4-FAF96014B493}" type="sibTrans" cxnId="{79C2F147-BA8D-1040-9BD3-ADDC8FF72E2A}">
      <dgm:prSet/>
      <dgm:spPr/>
      <dgm:t>
        <a:bodyPr/>
        <a:lstStyle/>
        <a:p>
          <a:endParaRPr lang="fi-FI"/>
        </a:p>
      </dgm:t>
    </dgm:pt>
    <dgm:pt modelId="{A1D610C3-78DD-9746-A212-34419705D75F}">
      <dgm:prSet phldrT="[Teksti]" custT="1"/>
      <dgm:spPr>
        <a:solidFill>
          <a:schemeClr val="tx2"/>
        </a:solidFill>
        <a:ln>
          <a:solidFill>
            <a:schemeClr val="tx1"/>
          </a:solidFill>
        </a:ln>
      </dgm:spPr>
      <dgm:t>
        <a:bodyPr/>
        <a:lstStyle/>
        <a:p>
          <a:r>
            <a:rPr lang="fi-FI" sz="2400" b="1" dirty="0" err="1">
              <a:latin typeface="Arial"/>
            </a:rPr>
            <a:t>Governance</a:t>
          </a:r>
          <a:endParaRPr lang="fi-FI" sz="2400" b="1" dirty="0" err="1"/>
        </a:p>
        <a:p>
          <a:r>
            <a:rPr lang="fi-FI" sz="2100" dirty="0"/>
            <a:t>(hyvä hallinto)</a:t>
          </a:r>
        </a:p>
      </dgm:t>
    </dgm:pt>
    <dgm:pt modelId="{02B9650A-4B5B-A949-939F-4178B40CF35B}" type="parTrans" cxnId="{B2615B3B-9F1F-2440-B8D0-9159F76D710F}">
      <dgm:prSet/>
      <dgm:spPr/>
      <dgm:t>
        <a:bodyPr/>
        <a:lstStyle/>
        <a:p>
          <a:endParaRPr lang="fi-FI"/>
        </a:p>
      </dgm:t>
    </dgm:pt>
    <dgm:pt modelId="{440354A8-2F6F-F14E-918A-5E93699B0EF9}" type="sibTrans" cxnId="{B2615B3B-9F1F-2440-B8D0-9159F76D710F}">
      <dgm:prSet/>
      <dgm:spPr/>
      <dgm:t>
        <a:bodyPr/>
        <a:lstStyle/>
        <a:p>
          <a:endParaRPr lang="fi-FI"/>
        </a:p>
      </dgm:t>
    </dgm:pt>
    <dgm:pt modelId="{65ED9683-87DD-D54B-8082-20699FF4CE31}">
      <dgm:prSet phldrT="[Teksti]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i-FI" dirty="0"/>
            <a:t>hallituksen riippumattomuus ja palkitseminen</a:t>
          </a:r>
        </a:p>
      </dgm:t>
    </dgm:pt>
    <dgm:pt modelId="{ACB268C4-3BE9-2044-A5DF-7BE566CBE1F0}" type="parTrans" cxnId="{67CBAD8B-88D1-AD4D-A0B7-85F2981B1C07}">
      <dgm:prSet/>
      <dgm:spPr/>
      <dgm:t>
        <a:bodyPr/>
        <a:lstStyle/>
        <a:p>
          <a:endParaRPr lang="fi-FI"/>
        </a:p>
      </dgm:t>
    </dgm:pt>
    <dgm:pt modelId="{A00BF13D-DD12-8B4D-856D-34A761295BA6}" type="sibTrans" cxnId="{67CBAD8B-88D1-AD4D-A0B7-85F2981B1C07}">
      <dgm:prSet/>
      <dgm:spPr/>
      <dgm:t>
        <a:bodyPr/>
        <a:lstStyle/>
        <a:p>
          <a:endParaRPr lang="fi-FI"/>
        </a:p>
      </dgm:t>
    </dgm:pt>
    <dgm:pt modelId="{83B03FE4-2CA7-BE4B-BFAA-E63E60A104ED}">
      <dgm:prSet phldrT="[Teksti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i-FI" dirty="0"/>
            <a:t>saasteet</a:t>
          </a:r>
        </a:p>
      </dgm:t>
    </dgm:pt>
    <dgm:pt modelId="{D5B73940-8CDD-794E-8E16-8F1C11E61ABA}" type="parTrans" cxnId="{ADABE552-039E-FD4C-87A5-73DC2540EF1B}">
      <dgm:prSet/>
      <dgm:spPr/>
      <dgm:t>
        <a:bodyPr/>
        <a:lstStyle/>
        <a:p>
          <a:endParaRPr lang="fi-FI"/>
        </a:p>
      </dgm:t>
    </dgm:pt>
    <dgm:pt modelId="{0B304CFB-EDF6-8A46-8D4A-4C6322DF3F23}" type="sibTrans" cxnId="{ADABE552-039E-FD4C-87A5-73DC2540EF1B}">
      <dgm:prSet/>
      <dgm:spPr/>
      <dgm:t>
        <a:bodyPr/>
        <a:lstStyle/>
        <a:p>
          <a:endParaRPr lang="fi-FI"/>
        </a:p>
      </dgm:t>
    </dgm:pt>
    <dgm:pt modelId="{E7205975-ACFE-474B-BF1C-CA531FEBB536}">
      <dgm:prSet phldrT="[Teksti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i-FI" dirty="0"/>
            <a:t>luonnon monimuotoisuus</a:t>
          </a:r>
        </a:p>
      </dgm:t>
    </dgm:pt>
    <dgm:pt modelId="{5976ABEA-8F8E-F54A-9AE1-DDD138EEF178}" type="parTrans" cxnId="{3F6B6337-D114-9A44-8273-9A81A953025F}">
      <dgm:prSet/>
      <dgm:spPr/>
      <dgm:t>
        <a:bodyPr/>
        <a:lstStyle/>
        <a:p>
          <a:endParaRPr lang="fi-FI"/>
        </a:p>
      </dgm:t>
    </dgm:pt>
    <dgm:pt modelId="{585B45E0-FCCA-1D4A-A49E-E8440026CF5B}" type="sibTrans" cxnId="{3F6B6337-D114-9A44-8273-9A81A953025F}">
      <dgm:prSet/>
      <dgm:spPr/>
      <dgm:t>
        <a:bodyPr/>
        <a:lstStyle/>
        <a:p>
          <a:endParaRPr lang="fi-FI"/>
        </a:p>
      </dgm:t>
    </dgm:pt>
    <dgm:pt modelId="{EDDF0B6A-9407-CB4E-8B1B-1845415FBCE9}">
      <dgm:prSet phldrT="[Teksti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i-FI" dirty="0"/>
            <a:t>lasten oikeudet</a:t>
          </a:r>
        </a:p>
      </dgm:t>
    </dgm:pt>
    <dgm:pt modelId="{46936353-D34C-364B-B560-B8C272A34295}" type="parTrans" cxnId="{12A45719-72D5-D942-A538-C11D5BF76B74}">
      <dgm:prSet/>
      <dgm:spPr/>
      <dgm:t>
        <a:bodyPr/>
        <a:lstStyle/>
        <a:p>
          <a:endParaRPr lang="fi-FI"/>
        </a:p>
      </dgm:t>
    </dgm:pt>
    <dgm:pt modelId="{E865A1EB-5985-DF4E-AAC6-EE0B8FF3A651}" type="sibTrans" cxnId="{12A45719-72D5-D942-A538-C11D5BF76B74}">
      <dgm:prSet/>
      <dgm:spPr/>
      <dgm:t>
        <a:bodyPr/>
        <a:lstStyle/>
        <a:p>
          <a:endParaRPr lang="fi-FI"/>
        </a:p>
      </dgm:t>
    </dgm:pt>
    <dgm:pt modelId="{AF749546-D237-D149-8F08-20F0FA53FD4A}">
      <dgm:prSet phldrT="[Teksti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i-FI" dirty="0"/>
            <a:t>kiertotalous</a:t>
          </a:r>
        </a:p>
      </dgm:t>
    </dgm:pt>
    <dgm:pt modelId="{8C257874-7987-6C47-8BF4-5D2399D25A94}" type="parTrans" cxnId="{97366C6C-717A-FA41-9B5D-C17F99A01C60}">
      <dgm:prSet/>
      <dgm:spPr/>
      <dgm:t>
        <a:bodyPr/>
        <a:lstStyle/>
        <a:p>
          <a:endParaRPr lang="fi-FI"/>
        </a:p>
      </dgm:t>
    </dgm:pt>
    <dgm:pt modelId="{2ED9D7E3-C3DD-DA4A-B357-6C85B52AB2D9}" type="sibTrans" cxnId="{97366C6C-717A-FA41-9B5D-C17F99A01C60}">
      <dgm:prSet/>
      <dgm:spPr/>
      <dgm:t>
        <a:bodyPr/>
        <a:lstStyle/>
        <a:p>
          <a:endParaRPr lang="fi-FI"/>
        </a:p>
      </dgm:t>
    </dgm:pt>
    <dgm:pt modelId="{3758F585-E4A2-7F4C-BCE3-233AF283450C}">
      <dgm:prSet phldrT="[Teksti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i-FI" dirty="0"/>
            <a:t>eläinten kohtelu</a:t>
          </a:r>
        </a:p>
      </dgm:t>
    </dgm:pt>
    <dgm:pt modelId="{2DC24C16-FD57-5240-8327-F1DBF6D3B4CC}" type="parTrans" cxnId="{3199C6CA-E914-C543-9E5B-5309DBA79380}">
      <dgm:prSet/>
      <dgm:spPr/>
      <dgm:t>
        <a:bodyPr/>
        <a:lstStyle/>
        <a:p>
          <a:endParaRPr lang="fi-FI"/>
        </a:p>
      </dgm:t>
    </dgm:pt>
    <dgm:pt modelId="{0192396F-85CF-E147-90CD-70F8CA6AF725}" type="sibTrans" cxnId="{3199C6CA-E914-C543-9E5B-5309DBA79380}">
      <dgm:prSet/>
      <dgm:spPr/>
      <dgm:t>
        <a:bodyPr/>
        <a:lstStyle/>
        <a:p>
          <a:endParaRPr lang="fi-FI"/>
        </a:p>
      </dgm:t>
    </dgm:pt>
    <dgm:pt modelId="{708C28C4-564A-564E-BA9D-FE1DE00A9B47}">
      <dgm:prSet phldrT="[Teksti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fi-FI"/>
        </a:p>
      </dgm:t>
    </dgm:pt>
    <dgm:pt modelId="{C6F11FF9-EE61-A146-8006-B9C748063AEF}" type="parTrans" cxnId="{DD41D9DE-E289-C644-BD63-87EC31A9D5F1}">
      <dgm:prSet/>
      <dgm:spPr/>
      <dgm:t>
        <a:bodyPr/>
        <a:lstStyle/>
        <a:p>
          <a:endParaRPr lang="fi-FI"/>
        </a:p>
      </dgm:t>
    </dgm:pt>
    <dgm:pt modelId="{474C60AA-C9CE-5A47-A03A-55DD473289CC}" type="sibTrans" cxnId="{DD41D9DE-E289-C644-BD63-87EC31A9D5F1}">
      <dgm:prSet/>
      <dgm:spPr/>
      <dgm:t>
        <a:bodyPr/>
        <a:lstStyle/>
        <a:p>
          <a:endParaRPr lang="fi-FI"/>
        </a:p>
      </dgm:t>
    </dgm:pt>
    <dgm:pt modelId="{A00CC6AB-C83B-7745-B91D-39FA7917D13E}">
      <dgm:prSet phldrT="[Teksti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i-FI" dirty="0"/>
            <a:t>työelämän oikeudet</a:t>
          </a:r>
        </a:p>
      </dgm:t>
    </dgm:pt>
    <dgm:pt modelId="{FBF1A9D5-69D0-2C4C-9919-E18607B1F308}" type="parTrans" cxnId="{02D4623B-1921-1546-A41E-8AEDD9F900B7}">
      <dgm:prSet/>
      <dgm:spPr/>
      <dgm:t>
        <a:bodyPr/>
        <a:lstStyle/>
        <a:p>
          <a:endParaRPr lang="fi-FI"/>
        </a:p>
      </dgm:t>
    </dgm:pt>
    <dgm:pt modelId="{7AB97661-96E4-3947-8520-1431C9C7A959}" type="sibTrans" cxnId="{02D4623B-1921-1546-A41E-8AEDD9F900B7}">
      <dgm:prSet/>
      <dgm:spPr/>
      <dgm:t>
        <a:bodyPr/>
        <a:lstStyle/>
        <a:p>
          <a:endParaRPr lang="fi-FI"/>
        </a:p>
      </dgm:t>
    </dgm:pt>
    <dgm:pt modelId="{2DD86079-46A6-B14D-BFA8-32B750B90769}">
      <dgm:prSet phldrT="[Teksti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i-FI" dirty="0"/>
            <a:t>henkilöstöpolitiikka</a:t>
          </a:r>
        </a:p>
      </dgm:t>
    </dgm:pt>
    <dgm:pt modelId="{BF4069A0-2BA4-1349-99E8-6AE93A345E8A}" type="parTrans" cxnId="{83388D9C-87DF-1243-8CB8-B3BADE07E491}">
      <dgm:prSet/>
      <dgm:spPr/>
      <dgm:t>
        <a:bodyPr/>
        <a:lstStyle/>
        <a:p>
          <a:endParaRPr lang="fi-FI"/>
        </a:p>
      </dgm:t>
    </dgm:pt>
    <dgm:pt modelId="{4E3D3BD0-C98C-244F-B98A-26C2FF2E61B1}" type="sibTrans" cxnId="{83388D9C-87DF-1243-8CB8-B3BADE07E491}">
      <dgm:prSet/>
      <dgm:spPr/>
      <dgm:t>
        <a:bodyPr/>
        <a:lstStyle/>
        <a:p>
          <a:endParaRPr lang="fi-FI"/>
        </a:p>
      </dgm:t>
    </dgm:pt>
    <dgm:pt modelId="{DCD4218B-D3B4-D145-968A-BFC692F0417C}">
      <dgm:prSet phldrT="[Teksti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i-FI" dirty="0"/>
            <a:t>tuotevastuu</a:t>
          </a:r>
        </a:p>
      </dgm:t>
    </dgm:pt>
    <dgm:pt modelId="{EE99C8A1-30D1-6141-9CD2-FDE11ADE3DE2}" type="parTrans" cxnId="{B8329E34-5169-114B-BF85-FFCB1A548EC9}">
      <dgm:prSet/>
      <dgm:spPr/>
      <dgm:t>
        <a:bodyPr/>
        <a:lstStyle/>
        <a:p>
          <a:endParaRPr lang="fi-FI"/>
        </a:p>
      </dgm:t>
    </dgm:pt>
    <dgm:pt modelId="{57DD42A8-686B-3142-A57C-B54846A55DD4}" type="sibTrans" cxnId="{B8329E34-5169-114B-BF85-FFCB1A548EC9}">
      <dgm:prSet/>
      <dgm:spPr/>
      <dgm:t>
        <a:bodyPr/>
        <a:lstStyle/>
        <a:p>
          <a:endParaRPr lang="fi-FI"/>
        </a:p>
      </dgm:t>
    </dgm:pt>
    <dgm:pt modelId="{3EBDF77B-C1F8-7641-A64D-EBD359182928}">
      <dgm:prSet phldrT="[Teksti]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i-FI" dirty="0"/>
            <a:t>toimitusjohtaja ja johtoryhmä</a:t>
          </a:r>
        </a:p>
      </dgm:t>
    </dgm:pt>
    <dgm:pt modelId="{2650E8B5-FC0C-7944-B46E-9FC57DD37741}" type="parTrans" cxnId="{0B444E24-4B63-3847-AB81-B5DAEBED8F21}">
      <dgm:prSet/>
      <dgm:spPr/>
      <dgm:t>
        <a:bodyPr/>
        <a:lstStyle/>
        <a:p>
          <a:endParaRPr lang="fi-FI"/>
        </a:p>
      </dgm:t>
    </dgm:pt>
    <dgm:pt modelId="{7DC3DB8A-6B46-DE46-86A7-7B242AD8647B}" type="sibTrans" cxnId="{0B444E24-4B63-3847-AB81-B5DAEBED8F21}">
      <dgm:prSet/>
      <dgm:spPr/>
      <dgm:t>
        <a:bodyPr/>
        <a:lstStyle/>
        <a:p>
          <a:endParaRPr lang="fi-FI"/>
        </a:p>
      </dgm:t>
    </dgm:pt>
    <dgm:pt modelId="{C8F43C3B-C0C2-9047-837B-01CFB61A3168}">
      <dgm:prSet phldrT="[Teksti]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i-FI" dirty="0"/>
            <a:t>palkitsemisjärjestelmät</a:t>
          </a:r>
        </a:p>
      </dgm:t>
    </dgm:pt>
    <dgm:pt modelId="{21B13AF9-1B23-9447-8A89-8C3D25E181C0}" type="parTrans" cxnId="{74667A1F-020D-9947-93AD-DB13A94157E2}">
      <dgm:prSet/>
      <dgm:spPr/>
      <dgm:t>
        <a:bodyPr/>
        <a:lstStyle/>
        <a:p>
          <a:endParaRPr lang="fi-FI"/>
        </a:p>
      </dgm:t>
    </dgm:pt>
    <dgm:pt modelId="{C9EDFDB4-6B6E-7149-BE7E-7CFF1AF98F3D}" type="sibTrans" cxnId="{74667A1F-020D-9947-93AD-DB13A94157E2}">
      <dgm:prSet/>
      <dgm:spPr/>
      <dgm:t>
        <a:bodyPr/>
        <a:lstStyle/>
        <a:p>
          <a:endParaRPr lang="fi-FI"/>
        </a:p>
      </dgm:t>
    </dgm:pt>
    <dgm:pt modelId="{3040B6A4-577F-A14A-BF71-3D9966E31BFC}">
      <dgm:prSet phldrT="[Teksti]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i-FI" dirty="0"/>
            <a:t>korruption vastainen toiminta</a:t>
          </a:r>
        </a:p>
      </dgm:t>
    </dgm:pt>
    <dgm:pt modelId="{35D0E148-0AD4-9149-8C4B-2314205ED728}" type="parTrans" cxnId="{CF5D384B-6078-D648-AD27-AFB657AFAA05}">
      <dgm:prSet/>
      <dgm:spPr/>
      <dgm:t>
        <a:bodyPr/>
        <a:lstStyle/>
        <a:p>
          <a:endParaRPr lang="fi-FI"/>
        </a:p>
      </dgm:t>
    </dgm:pt>
    <dgm:pt modelId="{C0257EEE-E1C1-1E4F-B01B-DEE9FD0C4334}" type="sibTrans" cxnId="{CF5D384B-6078-D648-AD27-AFB657AFAA05}">
      <dgm:prSet/>
      <dgm:spPr/>
      <dgm:t>
        <a:bodyPr/>
        <a:lstStyle/>
        <a:p>
          <a:endParaRPr lang="fi-FI"/>
        </a:p>
      </dgm:t>
    </dgm:pt>
    <dgm:pt modelId="{446551A2-35DC-5C4D-8E46-0161BFD36AA0}">
      <dgm:prSet phldrT="[Teksti]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i-FI" dirty="0"/>
            <a:t>veronmaksu</a:t>
          </a:r>
        </a:p>
      </dgm:t>
    </dgm:pt>
    <dgm:pt modelId="{DEC8FB96-5923-5944-9225-C6EAA74C740E}" type="parTrans" cxnId="{E7CB162C-C17D-1C44-BB1F-EACF53580245}">
      <dgm:prSet/>
      <dgm:spPr/>
      <dgm:t>
        <a:bodyPr/>
        <a:lstStyle/>
        <a:p>
          <a:endParaRPr lang="fi-FI"/>
        </a:p>
      </dgm:t>
    </dgm:pt>
    <dgm:pt modelId="{FAF95EEF-2A22-8B43-B706-B33432DC7B65}" type="sibTrans" cxnId="{E7CB162C-C17D-1C44-BB1F-EACF53580245}">
      <dgm:prSet/>
      <dgm:spPr/>
      <dgm:t>
        <a:bodyPr/>
        <a:lstStyle/>
        <a:p>
          <a:endParaRPr lang="fi-FI"/>
        </a:p>
      </dgm:t>
    </dgm:pt>
    <dgm:pt modelId="{C1D4D4F3-BC79-2D4E-AA7C-A48DD9FFE98E}">
      <dgm:prSet phldrT="[Teksti]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fi-FI" dirty="0"/>
            <a:t>viestintä</a:t>
          </a:r>
        </a:p>
      </dgm:t>
    </dgm:pt>
    <dgm:pt modelId="{B8E98388-F839-2946-9D00-19B3FD200FDC}" type="parTrans" cxnId="{7A5FCA80-7F57-0C4E-8143-BF08C7E5D55F}">
      <dgm:prSet/>
      <dgm:spPr/>
      <dgm:t>
        <a:bodyPr/>
        <a:lstStyle/>
        <a:p>
          <a:endParaRPr lang="fi-FI"/>
        </a:p>
      </dgm:t>
    </dgm:pt>
    <dgm:pt modelId="{FD9540C5-629B-7946-9CD3-8F43992783E8}" type="sibTrans" cxnId="{7A5FCA80-7F57-0C4E-8143-BF08C7E5D55F}">
      <dgm:prSet/>
      <dgm:spPr/>
      <dgm:t>
        <a:bodyPr/>
        <a:lstStyle/>
        <a:p>
          <a:endParaRPr lang="fi-FI"/>
        </a:p>
      </dgm:t>
    </dgm:pt>
    <dgm:pt modelId="{A2091CD0-5F68-0141-A52D-E5B71E999837}">
      <dgm:prSet phldrT="[Teksti]"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fi-FI"/>
        </a:p>
      </dgm:t>
    </dgm:pt>
    <dgm:pt modelId="{AD63F0CC-2FCA-0442-95D3-A917EBB0106D}" type="parTrans" cxnId="{15278124-8103-BE48-9E93-0B70AC5701B2}">
      <dgm:prSet/>
      <dgm:spPr/>
      <dgm:t>
        <a:bodyPr/>
        <a:lstStyle/>
        <a:p>
          <a:endParaRPr lang="fi-FI"/>
        </a:p>
      </dgm:t>
    </dgm:pt>
    <dgm:pt modelId="{D7FE41DA-F739-E442-B8B3-F79291911B62}" type="sibTrans" cxnId="{15278124-8103-BE48-9E93-0B70AC5701B2}">
      <dgm:prSet/>
      <dgm:spPr/>
      <dgm:t>
        <a:bodyPr/>
        <a:lstStyle/>
        <a:p>
          <a:endParaRPr lang="fi-FI"/>
        </a:p>
      </dgm:t>
    </dgm:pt>
    <dgm:pt modelId="{C9808E69-6412-D141-8C8E-C78CC8A5E47B}">
      <dgm:prSet phldrT="[Teksti]"/>
      <dgm:spPr>
        <a:solidFill>
          <a:schemeClr val="accent6">
            <a:lumMod val="40000"/>
            <a:lumOff val="6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fi-FI"/>
        </a:p>
      </dgm:t>
    </dgm:pt>
    <dgm:pt modelId="{C7F24472-EC5B-3445-8AD7-F091C25DFAD2}" type="parTrans" cxnId="{42A353AB-2DE1-2D42-B582-08A8022EED2D}">
      <dgm:prSet/>
      <dgm:spPr/>
      <dgm:t>
        <a:bodyPr/>
        <a:lstStyle/>
        <a:p>
          <a:endParaRPr lang="fi-FI"/>
        </a:p>
      </dgm:t>
    </dgm:pt>
    <dgm:pt modelId="{0F7E640A-9C28-5346-8A7C-BD530C08A5E3}" type="sibTrans" cxnId="{42A353AB-2DE1-2D42-B582-08A8022EED2D}">
      <dgm:prSet/>
      <dgm:spPr/>
      <dgm:t>
        <a:bodyPr/>
        <a:lstStyle/>
        <a:p>
          <a:endParaRPr lang="fi-FI"/>
        </a:p>
      </dgm:t>
    </dgm:pt>
    <dgm:pt modelId="{87323313-155A-D747-8007-AB8E714FD783}">
      <dgm:prSet phldrT="[Teksti]"/>
      <dgm:spPr>
        <a:solidFill>
          <a:schemeClr val="tx2">
            <a:lumMod val="20000"/>
            <a:lumOff val="8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fi-FI"/>
        </a:p>
      </dgm:t>
    </dgm:pt>
    <dgm:pt modelId="{328FC22D-493E-B549-B4D7-C31718C68FB6}" type="parTrans" cxnId="{17AE6BDF-D1C8-9444-9822-D7A3B5146BF2}">
      <dgm:prSet/>
      <dgm:spPr/>
      <dgm:t>
        <a:bodyPr/>
        <a:lstStyle/>
        <a:p>
          <a:endParaRPr lang="fi-FI"/>
        </a:p>
      </dgm:t>
    </dgm:pt>
    <dgm:pt modelId="{6021A7F9-D08B-AE4E-B5B1-725D66FEC41F}" type="sibTrans" cxnId="{17AE6BDF-D1C8-9444-9822-D7A3B5146BF2}">
      <dgm:prSet/>
      <dgm:spPr/>
      <dgm:t>
        <a:bodyPr/>
        <a:lstStyle/>
        <a:p>
          <a:endParaRPr lang="fi-FI"/>
        </a:p>
      </dgm:t>
    </dgm:pt>
    <dgm:pt modelId="{D0F5DCF4-C88E-1B4C-809A-9A1E7227CEEE}" type="pres">
      <dgm:prSet presAssocID="{9E1A7F93-598D-E845-A973-B40846A769D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B811F85C-C1BA-3C4F-A4B3-4BC430CB32DF}" type="pres">
      <dgm:prSet presAssocID="{A4641EC3-E993-EF41-B54D-982077F2348C}" presName="composite" presStyleCnt="0"/>
      <dgm:spPr/>
    </dgm:pt>
    <dgm:pt modelId="{31748C09-FBE3-CA45-8B57-B9391433EA42}" type="pres">
      <dgm:prSet presAssocID="{A4641EC3-E993-EF41-B54D-982077F2348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F84A7D3-02D4-AF4F-8AF4-13F4B47F1A77}" type="pres">
      <dgm:prSet presAssocID="{A4641EC3-E993-EF41-B54D-982077F2348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4B361B6-378C-F849-B13D-11F594EAAC3F}" type="pres">
      <dgm:prSet presAssocID="{02153FFF-6E90-5143-BF3A-05FE25C1FDD6}" presName="space" presStyleCnt="0"/>
      <dgm:spPr/>
    </dgm:pt>
    <dgm:pt modelId="{1DF23697-A51A-1846-A0EF-3577F4C7A4A7}" type="pres">
      <dgm:prSet presAssocID="{6B95397C-7FDD-F74D-9510-C5051B969E65}" presName="composite" presStyleCnt="0"/>
      <dgm:spPr/>
    </dgm:pt>
    <dgm:pt modelId="{1C9155FB-42C4-8E47-847A-DF640B5B41D7}" type="pres">
      <dgm:prSet presAssocID="{6B95397C-7FDD-F74D-9510-C5051B969E6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DBF9FFE-34DD-9945-837A-28F92A5A0DB2}" type="pres">
      <dgm:prSet presAssocID="{6B95397C-7FDD-F74D-9510-C5051B969E65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0753F4E-FBEF-A44F-9745-3407553A53DA}" type="pres">
      <dgm:prSet presAssocID="{5973CA99-061F-B643-AD27-BE76FDBAE3C1}" presName="space" presStyleCnt="0"/>
      <dgm:spPr/>
    </dgm:pt>
    <dgm:pt modelId="{7C7828A9-52A4-9048-8C90-447366135DEB}" type="pres">
      <dgm:prSet presAssocID="{A1D610C3-78DD-9746-A212-34419705D75F}" presName="composite" presStyleCnt="0"/>
      <dgm:spPr/>
    </dgm:pt>
    <dgm:pt modelId="{320FF062-9301-C544-9A0A-A0092D1C2284}" type="pres">
      <dgm:prSet presAssocID="{A1D610C3-78DD-9746-A212-34419705D75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15E7C5C-C019-B640-A808-14A3C6372377}" type="pres">
      <dgm:prSet presAssocID="{A1D610C3-78DD-9746-A212-34419705D75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F5D384B-6078-D648-AD27-AFB657AFAA05}" srcId="{A1D610C3-78DD-9746-A212-34419705D75F}" destId="{3040B6A4-577F-A14A-BF71-3D9966E31BFC}" srcOrd="4" destOrd="0" parTransId="{35D0E148-0AD4-9149-8C4B-2314205ED728}" sibTransId="{C0257EEE-E1C1-1E4F-B01B-DEE9FD0C4334}"/>
    <dgm:cxn modelId="{79C2F147-BA8D-1040-9BD3-ADDC8FF72E2A}" srcId="{6B95397C-7FDD-F74D-9510-C5051B969E65}" destId="{B1303160-B5A1-9347-B7C1-E7AECCE53DEB}" srcOrd="3" destOrd="0" parTransId="{952809F0-0D3B-1140-88DF-8EBD105A14DE}" sibTransId="{3182AD0C-6017-034D-91F4-FAF96014B493}"/>
    <dgm:cxn modelId="{F07FB39A-9BFC-164D-A3EB-F499B4FA8F41}" type="presOf" srcId="{54583963-82AD-AD4E-9357-014E4B646438}" destId="{0F84A7D3-02D4-AF4F-8AF4-13F4B47F1A77}" srcOrd="0" destOrd="1" presId="urn:microsoft.com/office/officeart/2005/8/layout/hList1"/>
    <dgm:cxn modelId="{565CDA3E-807F-7940-9DDF-8F22F9060BB7}" type="presOf" srcId="{9E1A7F93-598D-E845-A973-B40846A769DA}" destId="{D0F5DCF4-C88E-1B4C-809A-9A1E7227CEEE}" srcOrd="0" destOrd="0" presId="urn:microsoft.com/office/officeart/2005/8/layout/hList1"/>
    <dgm:cxn modelId="{6B0BB0FE-8E53-DE45-8C6C-C88FE50DEA53}" srcId="{A4641EC3-E993-EF41-B54D-982077F2348C}" destId="{54583963-82AD-AD4E-9357-014E4B646438}" srcOrd="1" destOrd="0" parTransId="{44EA59FC-6DE1-8549-BB5A-C9F4E81EB863}" sibTransId="{6CD9EE5F-FD19-2D43-860D-4279D8335E26}"/>
    <dgm:cxn modelId="{FB6A8001-BE98-934B-A0E1-32E1766956BB}" srcId="{6B95397C-7FDD-F74D-9510-C5051B969E65}" destId="{E2FF2000-6DAE-7947-A548-803DA55863C9}" srcOrd="1" destOrd="0" parTransId="{AD1D35D5-F25C-1649-B318-7A4FE9CF6377}" sibTransId="{1168689D-3AFF-094B-9466-D23C4BD5EE02}"/>
    <dgm:cxn modelId="{17AE6BDF-D1C8-9444-9822-D7A3B5146BF2}" srcId="{A1D610C3-78DD-9746-A212-34419705D75F}" destId="{87323313-155A-D747-8007-AB8E714FD783}" srcOrd="0" destOrd="0" parTransId="{328FC22D-493E-B549-B4D7-C31718C68FB6}" sibTransId="{6021A7F9-D08B-AE4E-B5B1-725D66FEC41F}"/>
    <dgm:cxn modelId="{F693CBD3-B68E-9349-B5F3-BF29F9754AE2}" srcId="{A4641EC3-E993-EF41-B54D-982077F2348C}" destId="{50AA19C6-C829-874C-9D18-8616CCF368FD}" srcOrd="2" destOrd="0" parTransId="{9DC04331-1664-654C-888C-73C3355CDB5D}" sibTransId="{803270A9-7037-8C4A-BB26-E11B3985BCA9}"/>
    <dgm:cxn modelId="{93083264-3756-A14F-95D5-AC82826103DF}" type="presOf" srcId="{3040B6A4-577F-A14A-BF71-3D9966E31BFC}" destId="{B15E7C5C-C019-B640-A808-14A3C6372377}" srcOrd="0" destOrd="4" presId="urn:microsoft.com/office/officeart/2005/8/layout/hList1"/>
    <dgm:cxn modelId="{3038CFE3-0AF9-904F-A5B0-EE7739DD9CD1}" type="presOf" srcId="{E7205975-ACFE-474B-BF1C-CA531FEBB536}" destId="{0F84A7D3-02D4-AF4F-8AF4-13F4B47F1A77}" srcOrd="0" destOrd="4" presId="urn:microsoft.com/office/officeart/2005/8/layout/hList1"/>
    <dgm:cxn modelId="{AA0D8BB6-23FF-C444-8127-72D216F87A02}" type="presOf" srcId="{A4641EC3-E993-EF41-B54D-982077F2348C}" destId="{31748C09-FBE3-CA45-8B57-B9391433EA42}" srcOrd="0" destOrd="0" presId="urn:microsoft.com/office/officeart/2005/8/layout/hList1"/>
    <dgm:cxn modelId="{E7CB162C-C17D-1C44-BB1F-EACF53580245}" srcId="{A1D610C3-78DD-9746-A212-34419705D75F}" destId="{446551A2-35DC-5C4D-8E46-0161BFD36AA0}" srcOrd="5" destOrd="0" parTransId="{DEC8FB96-5923-5944-9225-C6EAA74C740E}" sibTransId="{FAF95EEF-2A22-8B43-B706-B33432DC7B65}"/>
    <dgm:cxn modelId="{3199C6CA-E914-C543-9E5B-5309DBA79380}" srcId="{A4641EC3-E993-EF41-B54D-982077F2348C}" destId="{3758F585-E4A2-7F4C-BCE3-233AF283450C}" srcOrd="6" destOrd="0" parTransId="{2DC24C16-FD57-5240-8327-F1DBF6D3B4CC}" sibTransId="{0192396F-85CF-E147-90CD-70F8CA6AF725}"/>
    <dgm:cxn modelId="{54380C8F-F683-674B-907F-B78E82D4CB4A}" type="presOf" srcId="{6B95397C-7FDD-F74D-9510-C5051B969E65}" destId="{1C9155FB-42C4-8E47-847A-DF640B5B41D7}" srcOrd="0" destOrd="0" presId="urn:microsoft.com/office/officeart/2005/8/layout/hList1"/>
    <dgm:cxn modelId="{1EF80252-C048-0D4C-8C3E-1E2176CA0969}" type="presOf" srcId="{C1D4D4F3-BC79-2D4E-AA7C-A48DD9FFE98E}" destId="{B15E7C5C-C019-B640-A808-14A3C6372377}" srcOrd="0" destOrd="6" presId="urn:microsoft.com/office/officeart/2005/8/layout/hList1"/>
    <dgm:cxn modelId="{74667A1F-020D-9947-93AD-DB13A94157E2}" srcId="{A1D610C3-78DD-9746-A212-34419705D75F}" destId="{C8F43C3B-C0C2-9047-837B-01CFB61A3168}" srcOrd="3" destOrd="0" parTransId="{21B13AF9-1B23-9447-8A89-8C3D25E181C0}" sibTransId="{C9EDFDB4-6B6E-7149-BE7E-7CFF1AF98F3D}"/>
    <dgm:cxn modelId="{ADABE552-039E-FD4C-87A5-73DC2540EF1B}" srcId="{A4641EC3-E993-EF41-B54D-982077F2348C}" destId="{83B03FE4-2CA7-BE4B-BFAA-E63E60A104ED}" srcOrd="3" destOrd="0" parTransId="{D5B73940-8CDD-794E-8E16-8F1C11E61ABA}" sibTransId="{0B304CFB-EDF6-8A46-8D4A-4C6322DF3F23}"/>
    <dgm:cxn modelId="{61B3D5BA-5BF4-F24B-8DF5-8D06EB1F4247}" type="presOf" srcId="{83B03FE4-2CA7-BE4B-BFAA-E63E60A104ED}" destId="{0F84A7D3-02D4-AF4F-8AF4-13F4B47F1A77}" srcOrd="0" destOrd="3" presId="urn:microsoft.com/office/officeart/2005/8/layout/hList1"/>
    <dgm:cxn modelId="{15278124-8103-BE48-9E93-0B70AC5701B2}" srcId="{A4641EC3-E993-EF41-B54D-982077F2348C}" destId="{A2091CD0-5F68-0141-A52D-E5B71E999837}" srcOrd="0" destOrd="0" parTransId="{AD63F0CC-2FCA-0442-95D3-A917EBB0106D}" sibTransId="{D7FE41DA-F739-E442-B8B3-F79291911B62}"/>
    <dgm:cxn modelId="{B2615B3B-9F1F-2440-B8D0-9159F76D710F}" srcId="{9E1A7F93-598D-E845-A973-B40846A769DA}" destId="{A1D610C3-78DD-9746-A212-34419705D75F}" srcOrd="2" destOrd="0" parTransId="{02B9650A-4B5B-A949-939F-4178B40CF35B}" sibTransId="{440354A8-2F6F-F14E-918A-5E93699B0EF9}"/>
    <dgm:cxn modelId="{67CBAD8B-88D1-AD4D-A0B7-85F2981B1C07}" srcId="{A1D610C3-78DD-9746-A212-34419705D75F}" destId="{65ED9683-87DD-D54B-8082-20699FF4CE31}" srcOrd="1" destOrd="0" parTransId="{ACB268C4-3BE9-2044-A5DF-7BE566CBE1F0}" sibTransId="{A00BF13D-DD12-8B4D-856D-34A761295BA6}"/>
    <dgm:cxn modelId="{42A353AB-2DE1-2D42-B582-08A8022EED2D}" srcId="{6B95397C-7FDD-F74D-9510-C5051B969E65}" destId="{C9808E69-6412-D141-8C8E-C78CC8A5E47B}" srcOrd="0" destOrd="0" parTransId="{C7F24472-EC5B-3445-8AD7-F091C25DFAD2}" sibTransId="{0F7E640A-9C28-5346-8A7C-BD530C08A5E3}"/>
    <dgm:cxn modelId="{69E2658D-B883-A14B-B44B-F59C07D7DA66}" type="presOf" srcId="{B1303160-B5A1-9347-B7C1-E7AECCE53DEB}" destId="{9DBF9FFE-34DD-9945-837A-28F92A5A0DB2}" srcOrd="0" destOrd="3" presId="urn:microsoft.com/office/officeart/2005/8/layout/hList1"/>
    <dgm:cxn modelId="{F5C4358E-2931-C44A-860A-F020392A0B55}" type="presOf" srcId="{446551A2-35DC-5C4D-8E46-0161BFD36AA0}" destId="{B15E7C5C-C019-B640-A808-14A3C6372377}" srcOrd="0" destOrd="5" presId="urn:microsoft.com/office/officeart/2005/8/layout/hList1"/>
    <dgm:cxn modelId="{10F8FAFD-FAB5-F749-B54A-BB71E98D8700}" type="presOf" srcId="{A00CC6AB-C83B-7745-B91D-39FA7917D13E}" destId="{9DBF9FFE-34DD-9945-837A-28F92A5A0DB2}" srcOrd="0" destOrd="4" presId="urn:microsoft.com/office/officeart/2005/8/layout/hList1"/>
    <dgm:cxn modelId="{CC5E676D-5961-E240-B5BB-8A63E202051C}" type="presOf" srcId="{3758F585-E4A2-7F4C-BCE3-233AF283450C}" destId="{0F84A7D3-02D4-AF4F-8AF4-13F4B47F1A77}" srcOrd="0" destOrd="6" presId="urn:microsoft.com/office/officeart/2005/8/layout/hList1"/>
    <dgm:cxn modelId="{64A00DE4-55AD-0A48-9424-CB654492E29C}" type="presOf" srcId="{87323313-155A-D747-8007-AB8E714FD783}" destId="{B15E7C5C-C019-B640-A808-14A3C6372377}" srcOrd="0" destOrd="0" presId="urn:microsoft.com/office/officeart/2005/8/layout/hList1"/>
    <dgm:cxn modelId="{97366C6C-717A-FA41-9B5D-C17F99A01C60}" srcId="{A4641EC3-E993-EF41-B54D-982077F2348C}" destId="{AF749546-D237-D149-8F08-20F0FA53FD4A}" srcOrd="5" destOrd="0" parTransId="{8C257874-7987-6C47-8BF4-5D2399D25A94}" sibTransId="{2ED9D7E3-C3DD-DA4A-B357-6C85B52AB2D9}"/>
    <dgm:cxn modelId="{9CDFD389-72C9-5A4B-A7BB-FEC9A18CA39A}" type="presOf" srcId="{C8F43C3B-C0C2-9047-837B-01CFB61A3168}" destId="{B15E7C5C-C019-B640-A808-14A3C6372377}" srcOrd="0" destOrd="3" presId="urn:microsoft.com/office/officeart/2005/8/layout/hList1"/>
    <dgm:cxn modelId="{FCB7D855-923A-714C-AF9F-04AE290EB93C}" type="presOf" srcId="{DCD4218B-D3B4-D145-968A-BFC692F0417C}" destId="{9DBF9FFE-34DD-9945-837A-28F92A5A0DB2}" srcOrd="0" destOrd="6" presId="urn:microsoft.com/office/officeart/2005/8/layout/hList1"/>
    <dgm:cxn modelId="{0B444E24-4B63-3847-AB81-B5DAEBED8F21}" srcId="{A1D610C3-78DD-9746-A212-34419705D75F}" destId="{3EBDF77B-C1F8-7641-A64D-EBD359182928}" srcOrd="2" destOrd="0" parTransId="{2650E8B5-FC0C-7944-B46E-9FC57DD37741}" sibTransId="{7DC3DB8A-6B46-DE46-86A7-7B242AD8647B}"/>
    <dgm:cxn modelId="{D7B251AB-9509-5A40-A2C2-519144424117}" type="presOf" srcId="{3EBDF77B-C1F8-7641-A64D-EBD359182928}" destId="{B15E7C5C-C019-B640-A808-14A3C6372377}" srcOrd="0" destOrd="2" presId="urn:microsoft.com/office/officeart/2005/8/layout/hList1"/>
    <dgm:cxn modelId="{D95473E2-D1EC-B145-B348-622EA95245E1}" srcId="{9E1A7F93-598D-E845-A973-B40846A769DA}" destId="{6B95397C-7FDD-F74D-9510-C5051B969E65}" srcOrd="1" destOrd="0" parTransId="{8D5C6358-D1C4-3A43-9026-E8BB8AAD4382}" sibTransId="{5973CA99-061F-B643-AD27-BE76FDBAE3C1}"/>
    <dgm:cxn modelId="{9F6977A1-F8B2-E943-9BA5-9CC32591EB81}" type="presOf" srcId="{EDDF0B6A-9407-CB4E-8B1B-1845415FBCE9}" destId="{9DBF9FFE-34DD-9945-837A-28F92A5A0DB2}" srcOrd="0" destOrd="2" presId="urn:microsoft.com/office/officeart/2005/8/layout/hList1"/>
    <dgm:cxn modelId="{12A45719-72D5-D942-A538-C11D5BF76B74}" srcId="{6B95397C-7FDD-F74D-9510-C5051B969E65}" destId="{EDDF0B6A-9407-CB4E-8B1B-1845415FBCE9}" srcOrd="2" destOrd="0" parTransId="{46936353-D34C-364B-B560-B8C272A34295}" sibTransId="{E865A1EB-5985-DF4E-AAC6-EE0B8FF3A651}"/>
    <dgm:cxn modelId="{79CF18FD-81DC-744A-9E31-FA3C93320D74}" type="presOf" srcId="{708C28C4-564A-564E-BA9D-FE1DE00A9B47}" destId="{9DBF9FFE-34DD-9945-837A-28F92A5A0DB2}" srcOrd="0" destOrd="7" presId="urn:microsoft.com/office/officeart/2005/8/layout/hList1"/>
    <dgm:cxn modelId="{3F6B6337-D114-9A44-8273-9A81A953025F}" srcId="{A4641EC3-E993-EF41-B54D-982077F2348C}" destId="{E7205975-ACFE-474B-BF1C-CA531FEBB536}" srcOrd="4" destOrd="0" parTransId="{5976ABEA-8F8E-F54A-9AE1-DDD138EEF178}" sibTransId="{585B45E0-FCCA-1D4A-A49E-E8440026CF5B}"/>
    <dgm:cxn modelId="{61AB52FF-0F10-624D-BF47-59D49F653ADC}" type="presOf" srcId="{E2FF2000-6DAE-7947-A548-803DA55863C9}" destId="{9DBF9FFE-34DD-9945-837A-28F92A5A0DB2}" srcOrd="0" destOrd="1" presId="urn:microsoft.com/office/officeart/2005/8/layout/hList1"/>
    <dgm:cxn modelId="{73A7BF4C-7ABB-9D45-82B2-6237766FB7A6}" type="presOf" srcId="{65ED9683-87DD-D54B-8082-20699FF4CE31}" destId="{B15E7C5C-C019-B640-A808-14A3C6372377}" srcOrd="0" destOrd="1" presId="urn:microsoft.com/office/officeart/2005/8/layout/hList1"/>
    <dgm:cxn modelId="{5FA54FEC-B447-CB45-8DF1-43FA8A14F49F}" type="presOf" srcId="{C9808E69-6412-D141-8C8E-C78CC8A5E47B}" destId="{9DBF9FFE-34DD-9945-837A-28F92A5A0DB2}" srcOrd="0" destOrd="0" presId="urn:microsoft.com/office/officeart/2005/8/layout/hList1"/>
    <dgm:cxn modelId="{02D4623B-1921-1546-A41E-8AEDD9F900B7}" srcId="{6B95397C-7FDD-F74D-9510-C5051B969E65}" destId="{A00CC6AB-C83B-7745-B91D-39FA7917D13E}" srcOrd="4" destOrd="0" parTransId="{FBF1A9D5-69D0-2C4C-9919-E18607B1F308}" sibTransId="{7AB97661-96E4-3947-8520-1431C9C7A959}"/>
    <dgm:cxn modelId="{7A5FCA80-7F57-0C4E-8143-BF08C7E5D55F}" srcId="{A1D610C3-78DD-9746-A212-34419705D75F}" destId="{C1D4D4F3-BC79-2D4E-AA7C-A48DD9FFE98E}" srcOrd="6" destOrd="0" parTransId="{B8E98388-F839-2946-9D00-19B3FD200FDC}" sibTransId="{FD9540C5-629B-7946-9CD3-8F43992783E8}"/>
    <dgm:cxn modelId="{DD41D9DE-E289-C644-BD63-87EC31A9D5F1}" srcId="{6B95397C-7FDD-F74D-9510-C5051B969E65}" destId="{708C28C4-564A-564E-BA9D-FE1DE00A9B47}" srcOrd="7" destOrd="0" parTransId="{C6F11FF9-EE61-A146-8006-B9C748063AEF}" sibTransId="{474C60AA-C9CE-5A47-A03A-55DD473289CC}"/>
    <dgm:cxn modelId="{C668B505-8B28-DF42-B7C2-5EC02E2C2618}" type="presOf" srcId="{50AA19C6-C829-874C-9D18-8616CCF368FD}" destId="{0F84A7D3-02D4-AF4F-8AF4-13F4B47F1A77}" srcOrd="0" destOrd="2" presId="urn:microsoft.com/office/officeart/2005/8/layout/hList1"/>
    <dgm:cxn modelId="{B8329E34-5169-114B-BF85-FFCB1A548EC9}" srcId="{6B95397C-7FDD-F74D-9510-C5051B969E65}" destId="{DCD4218B-D3B4-D145-968A-BFC692F0417C}" srcOrd="6" destOrd="0" parTransId="{EE99C8A1-30D1-6141-9CD2-FDE11ADE3DE2}" sibTransId="{57DD42A8-686B-3142-A57C-B54846A55DD4}"/>
    <dgm:cxn modelId="{DA59FA73-2534-B44C-960E-6A95D52350BD}" type="presOf" srcId="{2DD86079-46A6-B14D-BFA8-32B750B90769}" destId="{9DBF9FFE-34DD-9945-837A-28F92A5A0DB2}" srcOrd="0" destOrd="5" presId="urn:microsoft.com/office/officeart/2005/8/layout/hList1"/>
    <dgm:cxn modelId="{C72F7D2D-7A23-584A-A493-1BC4DCD8F2BA}" srcId="{9E1A7F93-598D-E845-A973-B40846A769DA}" destId="{A4641EC3-E993-EF41-B54D-982077F2348C}" srcOrd="0" destOrd="0" parTransId="{C16FEBAA-440B-264F-9D54-51C55CB7C088}" sibTransId="{02153FFF-6E90-5143-BF3A-05FE25C1FDD6}"/>
    <dgm:cxn modelId="{BF2F9CAB-D08B-D848-8F88-88A8012BFE73}" type="presOf" srcId="{A2091CD0-5F68-0141-A52D-E5B71E999837}" destId="{0F84A7D3-02D4-AF4F-8AF4-13F4B47F1A77}" srcOrd="0" destOrd="0" presId="urn:microsoft.com/office/officeart/2005/8/layout/hList1"/>
    <dgm:cxn modelId="{83388D9C-87DF-1243-8CB8-B3BADE07E491}" srcId="{6B95397C-7FDD-F74D-9510-C5051B969E65}" destId="{2DD86079-46A6-B14D-BFA8-32B750B90769}" srcOrd="5" destOrd="0" parTransId="{BF4069A0-2BA4-1349-99E8-6AE93A345E8A}" sibTransId="{4E3D3BD0-C98C-244F-B98A-26C2FF2E61B1}"/>
    <dgm:cxn modelId="{A5014445-A511-9E42-94B9-8FB1FAA56BD8}" type="presOf" srcId="{AF749546-D237-D149-8F08-20F0FA53FD4A}" destId="{0F84A7D3-02D4-AF4F-8AF4-13F4B47F1A77}" srcOrd="0" destOrd="5" presId="urn:microsoft.com/office/officeart/2005/8/layout/hList1"/>
    <dgm:cxn modelId="{6AA5E4A6-F800-3C46-BB24-0B39D3B36304}" type="presOf" srcId="{A1D610C3-78DD-9746-A212-34419705D75F}" destId="{320FF062-9301-C544-9A0A-A0092D1C2284}" srcOrd="0" destOrd="0" presId="urn:microsoft.com/office/officeart/2005/8/layout/hList1"/>
    <dgm:cxn modelId="{74659405-B169-7440-8A7D-DC036E3E45A5}" type="presParOf" srcId="{D0F5DCF4-C88E-1B4C-809A-9A1E7227CEEE}" destId="{B811F85C-C1BA-3C4F-A4B3-4BC430CB32DF}" srcOrd="0" destOrd="0" presId="urn:microsoft.com/office/officeart/2005/8/layout/hList1"/>
    <dgm:cxn modelId="{1CD3BCCB-5AFA-0740-A6F8-1CB8A7FD89E9}" type="presParOf" srcId="{B811F85C-C1BA-3C4F-A4B3-4BC430CB32DF}" destId="{31748C09-FBE3-CA45-8B57-B9391433EA42}" srcOrd="0" destOrd="0" presId="urn:microsoft.com/office/officeart/2005/8/layout/hList1"/>
    <dgm:cxn modelId="{13FE357F-D4D8-2E48-AD46-BB13A61587A7}" type="presParOf" srcId="{B811F85C-C1BA-3C4F-A4B3-4BC430CB32DF}" destId="{0F84A7D3-02D4-AF4F-8AF4-13F4B47F1A77}" srcOrd="1" destOrd="0" presId="urn:microsoft.com/office/officeart/2005/8/layout/hList1"/>
    <dgm:cxn modelId="{5FD93D5D-8FBC-4845-BD58-80051919E32F}" type="presParOf" srcId="{D0F5DCF4-C88E-1B4C-809A-9A1E7227CEEE}" destId="{04B361B6-378C-F849-B13D-11F594EAAC3F}" srcOrd="1" destOrd="0" presId="urn:microsoft.com/office/officeart/2005/8/layout/hList1"/>
    <dgm:cxn modelId="{A553C69E-71B8-4C45-B987-C2D3EB26AA2D}" type="presParOf" srcId="{D0F5DCF4-C88E-1B4C-809A-9A1E7227CEEE}" destId="{1DF23697-A51A-1846-A0EF-3577F4C7A4A7}" srcOrd="2" destOrd="0" presId="urn:microsoft.com/office/officeart/2005/8/layout/hList1"/>
    <dgm:cxn modelId="{21A04F5D-1464-EE40-AE4F-681F48DF5E0C}" type="presParOf" srcId="{1DF23697-A51A-1846-A0EF-3577F4C7A4A7}" destId="{1C9155FB-42C4-8E47-847A-DF640B5B41D7}" srcOrd="0" destOrd="0" presId="urn:microsoft.com/office/officeart/2005/8/layout/hList1"/>
    <dgm:cxn modelId="{E0BF5D6D-1BAA-DD44-A60E-755A89A72FFB}" type="presParOf" srcId="{1DF23697-A51A-1846-A0EF-3577F4C7A4A7}" destId="{9DBF9FFE-34DD-9945-837A-28F92A5A0DB2}" srcOrd="1" destOrd="0" presId="urn:microsoft.com/office/officeart/2005/8/layout/hList1"/>
    <dgm:cxn modelId="{E6F45C46-A1C3-A647-B8C4-5E65D2F61347}" type="presParOf" srcId="{D0F5DCF4-C88E-1B4C-809A-9A1E7227CEEE}" destId="{80753F4E-FBEF-A44F-9745-3407553A53DA}" srcOrd="3" destOrd="0" presId="urn:microsoft.com/office/officeart/2005/8/layout/hList1"/>
    <dgm:cxn modelId="{A2257B0C-1CE3-AD4B-993E-6AF52A4D84D9}" type="presParOf" srcId="{D0F5DCF4-C88E-1B4C-809A-9A1E7227CEEE}" destId="{7C7828A9-52A4-9048-8C90-447366135DEB}" srcOrd="4" destOrd="0" presId="urn:microsoft.com/office/officeart/2005/8/layout/hList1"/>
    <dgm:cxn modelId="{01AC5588-0405-2446-B4C8-01959FD0289E}" type="presParOf" srcId="{7C7828A9-52A4-9048-8C90-447366135DEB}" destId="{320FF062-9301-C544-9A0A-A0092D1C2284}" srcOrd="0" destOrd="0" presId="urn:microsoft.com/office/officeart/2005/8/layout/hList1"/>
    <dgm:cxn modelId="{3FA15CC4-BB69-6D4A-9D39-D14A3FB1287C}" type="presParOf" srcId="{7C7828A9-52A4-9048-8C90-447366135DEB}" destId="{B15E7C5C-C019-B640-A808-14A3C63723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48C09-FBE3-CA45-8B57-B9391433EA42}">
      <dsp:nvSpPr>
        <dsp:cNvPr id="0" name=""/>
        <dsp:cNvSpPr/>
      </dsp:nvSpPr>
      <dsp:spPr>
        <a:xfrm>
          <a:off x="3575" y="358557"/>
          <a:ext cx="3485817" cy="91399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/>
            <a:t>Environment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/>
            <a:t>(ympäristö)</a:t>
          </a:r>
        </a:p>
      </dsp:txBody>
      <dsp:txXfrm>
        <a:off x="3575" y="358557"/>
        <a:ext cx="3485817" cy="913999"/>
      </dsp:txXfrm>
    </dsp:sp>
    <dsp:sp modelId="{0F84A7D3-02D4-AF4F-8AF4-13F4B47F1A77}">
      <dsp:nvSpPr>
        <dsp:cNvPr id="0" name=""/>
        <dsp:cNvSpPr/>
      </dsp:nvSpPr>
      <dsp:spPr>
        <a:xfrm>
          <a:off x="3575" y="1272557"/>
          <a:ext cx="3485817" cy="40041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/>
            <a:t>energiatehokkuus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/>
            <a:t>ilmastonmuutos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/>
            <a:t>saasteet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/>
            <a:t>luonnon monimuotoisuus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/>
            <a:t>kiertotalous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/>
            <a:t>eläinten kohtelu</a:t>
          </a:r>
        </a:p>
      </dsp:txBody>
      <dsp:txXfrm>
        <a:off x="3575" y="1272557"/>
        <a:ext cx="3485817" cy="4004140"/>
      </dsp:txXfrm>
    </dsp:sp>
    <dsp:sp modelId="{1C9155FB-42C4-8E47-847A-DF640B5B41D7}">
      <dsp:nvSpPr>
        <dsp:cNvPr id="0" name=""/>
        <dsp:cNvSpPr/>
      </dsp:nvSpPr>
      <dsp:spPr>
        <a:xfrm>
          <a:off x="3977407" y="358557"/>
          <a:ext cx="3485817" cy="913999"/>
        </a:xfrm>
        <a:prstGeom prst="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err="1"/>
            <a:t>Social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/>
            <a:t>(yhteiskuntavastuu)</a:t>
          </a:r>
        </a:p>
      </dsp:txBody>
      <dsp:txXfrm>
        <a:off x="3977407" y="358557"/>
        <a:ext cx="3485817" cy="913999"/>
      </dsp:txXfrm>
    </dsp:sp>
    <dsp:sp modelId="{9DBF9FFE-34DD-9945-837A-28F92A5A0DB2}">
      <dsp:nvSpPr>
        <dsp:cNvPr id="0" name=""/>
        <dsp:cNvSpPr/>
      </dsp:nvSpPr>
      <dsp:spPr>
        <a:xfrm>
          <a:off x="3977407" y="1272557"/>
          <a:ext cx="3485817" cy="4004140"/>
        </a:xfrm>
        <a:prstGeom prst="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/>
            <a:t>ihmisoikeudet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/>
            <a:t>lasten oikeudet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/>
            <a:t>vaikutus lähiyhteisöön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/>
            <a:t>työelämän oikeudet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/>
            <a:t>henkilöstöpolitiikka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/>
            <a:t>tuotevastuu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2300" kern="1200"/>
        </a:p>
      </dsp:txBody>
      <dsp:txXfrm>
        <a:off x="3977407" y="1272557"/>
        <a:ext cx="3485817" cy="4004140"/>
      </dsp:txXfrm>
    </dsp:sp>
    <dsp:sp modelId="{320FF062-9301-C544-9A0A-A0092D1C2284}">
      <dsp:nvSpPr>
        <dsp:cNvPr id="0" name=""/>
        <dsp:cNvSpPr/>
      </dsp:nvSpPr>
      <dsp:spPr>
        <a:xfrm>
          <a:off x="7951239" y="358557"/>
          <a:ext cx="3485817" cy="913999"/>
        </a:xfrm>
        <a:prstGeom prst="rect">
          <a:avLst/>
        </a:prstGeom>
        <a:solidFill>
          <a:schemeClr val="tx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err="1">
              <a:latin typeface="Arial"/>
            </a:rPr>
            <a:t>Governance</a:t>
          </a:r>
          <a:endParaRPr lang="fi-FI" sz="2400" b="1" kern="1200" dirty="0" err="1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100" kern="1200" dirty="0"/>
            <a:t>(hyvä hallinto)</a:t>
          </a:r>
        </a:p>
      </dsp:txBody>
      <dsp:txXfrm>
        <a:off x="7951239" y="358557"/>
        <a:ext cx="3485817" cy="913999"/>
      </dsp:txXfrm>
    </dsp:sp>
    <dsp:sp modelId="{B15E7C5C-C019-B640-A808-14A3C6372377}">
      <dsp:nvSpPr>
        <dsp:cNvPr id="0" name=""/>
        <dsp:cNvSpPr/>
      </dsp:nvSpPr>
      <dsp:spPr>
        <a:xfrm>
          <a:off x="7951239" y="1272557"/>
          <a:ext cx="3485817" cy="4004140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/>
            <a:t>hallituksen riippumattomuus ja palkitseminen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/>
            <a:t>toimitusjohtaja ja johtoryhmä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/>
            <a:t>palkitsemisjärjestelmät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/>
            <a:t>korruption vastainen toiminta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/>
            <a:t>veronmaksu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2300" kern="1200" dirty="0"/>
            <a:t>viestintä</a:t>
          </a:r>
        </a:p>
      </dsp:txBody>
      <dsp:txXfrm>
        <a:off x="7951239" y="1272557"/>
        <a:ext cx="3485817" cy="4004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69836-73F4-9747-9A5D-BAF70346C376}" type="datetimeFigureOut">
              <a:rPr lang="fi-FI" smtClean="0"/>
              <a:t>13.9.2023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i-FI"/>
              <a:t>Muokkaa tekstin perustyylejä
toinen taso
kolmas taso
neljäs taso
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15765-0BA9-9640-A279-94A0ED342D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221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Mahdollisia perusteluita:</a:t>
            </a:r>
          </a:p>
          <a:p>
            <a:pPr marL="171450" indent="-171450">
              <a:buFontTx/>
              <a:buChar char="-"/>
            </a:pPr>
            <a:r>
              <a:rPr lang="fi-FI"/>
              <a:t>Näin vastuullisille yrityksille kanavoituu enemmän rahoitusta, jolla he voivat kasvattaa liiketoimintaansa ja markkinaosuuksia. </a:t>
            </a:r>
          </a:p>
          <a:p>
            <a:pPr marL="171450" indent="-171450">
              <a:buFontTx/>
              <a:buChar char="-"/>
            </a:pPr>
            <a:r>
              <a:rPr lang="fi-FI"/>
              <a:t>Vastuullisuusvaatimukset luovat painetta kaikille yrityksille parantaa liiketoimintaansa. </a:t>
            </a:r>
          </a:p>
          <a:p>
            <a:pPr marL="171450" indent="-171450">
              <a:buFontTx/>
              <a:buChar char="-"/>
            </a:pPr>
            <a:r>
              <a:rPr lang="fi-FI"/>
              <a:t>Yritysten omistajina sijoittajilla on ylin päätäntävalta esimerkiksi yritysten yhtiökokouksissa. He hyväksyvät yrityksen strategian ja nimittävät hallituksen jäsenet. </a:t>
            </a:r>
          </a:p>
          <a:p>
            <a:pPr marL="171450" indent="-171450">
              <a:buFontTx/>
              <a:buChar char="-"/>
            </a:pPr>
            <a:r>
              <a:rPr lang="fi-FI"/>
              <a:t>Vastuullinen sijoittaminen luo paineita läpinäkyvyyteen, jolloin yritysten vastuullisuus tulee paremmin esille ja siitä on helpommin löydettävissä tietoa. 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15765-0BA9-9640-A279-94A0ED342D9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99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815765-0BA9-9640-A279-94A0ED342D9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306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27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15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0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75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56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624771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8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69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88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72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sivu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AA80F056-C4FA-7348-A02C-E513A7203B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5804631-9EEC-7942-9235-E819D6132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1E9AE8-70DA-FF4F-B848-6404DFEEE5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3788" y="342742"/>
            <a:ext cx="977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444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_värillä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459616" y="6375522"/>
            <a:ext cx="882074" cy="216048"/>
          </a:xfrm>
          <a:prstGeom prst="rect">
            <a:avLst/>
          </a:prstGeom>
        </p:spPr>
        <p:txBody>
          <a:bodyPr/>
          <a:lstStyle/>
          <a:p>
            <a:fld id="{A8A2535C-B8DA-DC49-8DF4-EEB5B9DCFAA3}" type="datetime1">
              <a:t>13.9.2023</a:t>
            </a:fld>
            <a:endParaRPr lang="fi-FI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1388009" y="6375522"/>
            <a:ext cx="2881313" cy="215899"/>
          </a:xfrm>
          <a:prstGeom prst="rect">
            <a:avLst/>
          </a:prstGeom>
        </p:spPr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99531" y="6375522"/>
            <a:ext cx="719137" cy="215900"/>
          </a:xfrm>
          <a:prstGeom prst="rect">
            <a:avLst/>
          </a:prstGeom>
        </p:spPr>
        <p:txBody>
          <a:bodyPr/>
          <a:lstStyle/>
          <a:p>
            <a:fld id="{FFFEBCAA-439F-41B8-BD49-91774E008E4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531629" y="3607877"/>
            <a:ext cx="7657780" cy="1133937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07" y="904010"/>
            <a:ext cx="9695538" cy="2506426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DEB45B-E7B8-D94E-8BC2-1220FB7CF3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8" y="323289"/>
            <a:ext cx="975821" cy="45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91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3" y="638519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35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459616" y="6375522"/>
            <a:ext cx="882074" cy="216048"/>
          </a:xfrm>
          <a:prstGeom prst="rect">
            <a:avLst/>
          </a:prstGeom>
        </p:spPr>
        <p:txBody>
          <a:bodyPr/>
          <a:lstStyle/>
          <a:p>
            <a:fld id="{70E110F7-09D5-0440-A77B-531B3CBD6C23}" type="datetime1">
              <a:t>13.9.2023</a:t>
            </a:fld>
            <a:endParaRPr lang="fi-FI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1388009" y="6375522"/>
            <a:ext cx="2881313" cy="215899"/>
          </a:xfrm>
          <a:prstGeom prst="rect">
            <a:avLst/>
          </a:prstGeom>
        </p:spPr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499531" y="6375522"/>
            <a:ext cx="719137" cy="215900"/>
          </a:xfrm>
          <a:prstGeom prst="rect">
            <a:avLst/>
          </a:prstGeom>
        </p:spPr>
        <p:txBody>
          <a:bodyPr/>
          <a:lstStyle/>
          <a:p>
            <a:fld id="{FFFEBCAA-439F-41B8-BD49-91774E008E46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1629" y="1570074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</a:p>
        </p:txBody>
      </p:sp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539508" y="311729"/>
            <a:ext cx="9695538" cy="1132608"/>
          </a:xfr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D00B00-E492-3241-B54C-11E906992F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0269" y="328197"/>
            <a:ext cx="972237" cy="44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36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_ja 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>
                <a:solidFill>
                  <a:schemeClr val="bg2">
                    <a:lumMod val="50000"/>
                  </a:schemeClr>
                </a:solidFill>
              </a:defRPr>
            </a:lvl6pPr>
            <a:lvl7pPr>
              <a:defRPr sz="1800">
                <a:solidFill>
                  <a:schemeClr val="bg2">
                    <a:lumMod val="50000"/>
                  </a:schemeClr>
                </a:solidFill>
              </a:defRPr>
            </a:lvl7pPr>
            <a:lvl8pPr>
              <a:defRPr sz="1800">
                <a:solidFill>
                  <a:schemeClr val="bg2">
                    <a:lumMod val="50000"/>
                  </a:schemeClr>
                </a:solidFill>
              </a:defRPr>
            </a:lvl8pPr>
            <a:lvl9pPr>
              <a:buClr>
                <a:srgbClr val="37116F"/>
              </a:buClr>
              <a:defRPr sz="1400">
                <a:solidFill>
                  <a:schemeClr val="bg2">
                    <a:lumMod val="50000"/>
                  </a:schemeClr>
                </a:solidFill>
              </a:defRPr>
            </a:lvl9pPr>
          </a:lstStyle>
          <a:p>
            <a:pPr lvl="0"/>
            <a:r>
              <a:rPr lang="fi-FI"/>
              <a:t>Lisää sisältöä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  <a:p>
            <a:pPr lvl="5"/>
            <a:r>
              <a:rPr lang="fi-FI"/>
              <a:t>kuudes taso</a:t>
            </a:r>
          </a:p>
          <a:p>
            <a:pPr lvl="6"/>
            <a:r>
              <a:rPr lang="fi-FI"/>
              <a:t>seitsemäs taso </a:t>
            </a:r>
          </a:p>
          <a:p>
            <a:pPr lvl="7"/>
            <a:r>
              <a:rPr lang="fi-FI"/>
              <a:t>kahdeksas taso 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0269" y="328197"/>
            <a:ext cx="972237" cy="44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5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8764" y="1655089"/>
            <a:ext cx="5403272" cy="4464050"/>
          </a:xfrm>
        </p:spPr>
        <p:txBody>
          <a:bodyPr/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>
                <a:solidFill>
                  <a:schemeClr val="bg2">
                    <a:lumMod val="50000"/>
                  </a:schemeClr>
                </a:solidFill>
              </a:defRPr>
            </a:lvl6pPr>
            <a:lvl7pPr>
              <a:defRPr sz="1800">
                <a:solidFill>
                  <a:schemeClr val="bg2">
                    <a:lumMod val="50000"/>
                  </a:schemeClr>
                </a:solidFill>
              </a:defRPr>
            </a:lvl7pPr>
            <a:lvl8pPr>
              <a:defRPr sz="1800">
                <a:solidFill>
                  <a:schemeClr val="bg2">
                    <a:lumMod val="50000"/>
                  </a:schemeClr>
                </a:solidFill>
              </a:defRPr>
            </a:lvl8pPr>
            <a:lvl9pPr marL="1878012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9pPr>
          </a:lstStyle>
          <a:p>
            <a:pPr lvl="0"/>
            <a:r>
              <a:rPr lang="fi-FI"/>
              <a:t>Lisää sisätöä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44936" y="1634307"/>
            <a:ext cx="5413664" cy="4464050"/>
          </a:xfrm>
        </p:spPr>
        <p:txBody>
          <a:bodyPr/>
          <a:lstStyle>
            <a:lvl1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buClr>
                <a:schemeClr val="accent1"/>
              </a:buCl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>
                <a:solidFill>
                  <a:schemeClr val="bg2">
                    <a:lumMod val="50000"/>
                  </a:schemeClr>
                </a:solidFill>
              </a:defRPr>
            </a:lvl6pPr>
            <a:lvl7pPr>
              <a:defRPr sz="1800">
                <a:solidFill>
                  <a:schemeClr val="bg2">
                    <a:lumMod val="50000"/>
                  </a:schemeClr>
                </a:solidFill>
              </a:defRPr>
            </a:lvl7pPr>
            <a:lvl8pPr>
              <a:defRPr sz="1800">
                <a:solidFill>
                  <a:schemeClr val="bg2">
                    <a:lumMod val="50000"/>
                  </a:schemeClr>
                </a:solidFill>
              </a:defRPr>
            </a:lvl8pPr>
            <a:lvl9pPr>
              <a:defRPr sz="1800">
                <a:solidFill>
                  <a:schemeClr val="bg2">
                    <a:lumMod val="50000"/>
                  </a:schemeClr>
                </a:solidFill>
              </a:defRPr>
            </a:lvl9pPr>
          </a:lstStyle>
          <a:p>
            <a:pPr lvl="0"/>
            <a:r>
              <a:rPr lang="fi-FI"/>
              <a:t>Lisää sisältöä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464418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_ja_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F38EBE-329F-AD48-BDB0-35C13D3170B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96888" y="1633538"/>
            <a:ext cx="7127875" cy="4464050"/>
          </a:xfrm>
        </p:spPr>
        <p:txBody>
          <a:bodyPr/>
          <a:lstStyle/>
          <a:p>
            <a:pPr lvl="0"/>
            <a:r>
              <a:rPr lang="en-US"/>
              <a:t>Lisää sisältöä klikkaamalla ikonia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/>
              <a:t>Lisää 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913340" y="1634307"/>
            <a:ext cx="3776433" cy="4464050"/>
          </a:xfrm>
        </p:spPr>
        <p:txBody>
          <a:bodyPr/>
          <a:lstStyle/>
          <a:p>
            <a:pPr lvl="0"/>
            <a:r>
              <a:rPr lang="fi-FI"/>
              <a:t>Lisää sisältöä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492953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palstaa_ja_apu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8374" y="1634307"/>
            <a:ext cx="5320290" cy="3594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37116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apuotsikko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74" y="2065807"/>
            <a:ext cx="5320290" cy="40325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83338" y="1634307"/>
            <a:ext cx="5285654" cy="3594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37116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apuotsikko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3338" y="2065807"/>
            <a:ext cx="5285653" cy="40325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7116F"/>
                </a:solidFill>
              </a:defRPr>
            </a:lvl1pPr>
          </a:lstStyle>
          <a:p>
            <a:r>
              <a:rPr lang="fi-FI"/>
              <a:t>Lisää otsikko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4393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_palstaa_ja_apuots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88374" y="1634307"/>
            <a:ext cx="3731200" cy="3594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37116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apuotsikko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373" y="2065807"/>
            <a:ext cx="3731201" cy="40325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7116F"/>
                </a:solidFill>
              </a:defRPr>
            </a:lvl1pPr>
          </a:lstStyle>
          <a:p>
            <a:r>
              <a:rPr lang="fi-FI"/>
              <a:t>Lisää otsikko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2E8D385-EFE4-472C-A4C2-270A4143DEB6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371974" y="1639839"/>
            <a:ext cx="3731200" cy="3594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37116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apuotsikko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3C806C4-CAC2-4E69-BE23-093DBC4EF200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371974" y="2065807"/>
            <a:ext cx="3731201" cy="40325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FC9295F-66FC-4AAD-8031-A486CAAAD0D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255575" y="1639839"/>
            <a:ext cx="3731200" cy="359494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37116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Lisää apuotsikko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86E9234-CA59-4744-ACB8-91E2DB35ACA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55574" y="2071339"/>
            <a:ext cx="3731201" cy="40325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056177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lkkä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539508" y="311729"/>
            <a:ext cx="9695538" cy="1132608"/>
          </a:xfrm>
        </p:spPr>
        <p:txBody>
          <a:bodyPr anchor="b"/>
          <a:lstStyle>
            <a:lvl1pPr>
              <a:defRPr>
                <a:solidFill>
                  <a:srgbClr val="37116F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51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_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2636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äysikokoinen_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/>
            </a:lvl1pPr>
          </a:lstStyle>
          <a:p>
            <a:r>
              <a:rPr lang="fi-FI"/>
              <a:t>Lisää kuva napsauttamalla kuvaketta</a:t>
            </a:r>
            <a:endParaRPr lang="en-GB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459616" y="6375522"/>
            <a:ext cx="882074" cy="216048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9C1E3C27-C693-3A47-B0CC-9C99BE3A6056}" type="datetime1">
              <a:t>13.9.2023</a:t>
            </a:fld>
            <a:endParaRPr lang="fi-FI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>
          <a:xfrm>
            <a:off x="1388009" y="6375522"/>
            <a:ext cx="2881313" cy="215899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>
          <a:xfrm>
            <a:off x="499531" y="6375522"/>
            <a:ext cx="719137" cy="2159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FFFEBCAA-439F-41B8-BD49-91774E008E4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4621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oletti_otsikkosiv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3DB670-9BA8-554A-8C8B-616623744F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8" y="323289"/>
            <a:ext cx="975821" cy="45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5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52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AA80F056-C4FA-7348-A02C-E513A7203B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05804631-9EEC-7942-9235-E819D6132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1E9AE8-70DA-FF4F-B848-6404DFEEE5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3788" y="342742"/>
            <a:ext cx="977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036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F608FE32-316E-344E-BBC4-55A84AD4D9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A1B98FA-CBDC-EE41-BA17-60621AE0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9593A7-AC33-1C42-BB9C-037E9A5CD0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3788" y="342742"/>
            <a:ext cx="977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92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sivu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>
            <a:extLst>
              <a:ext uri="{FF2B5EF4-FFF2-40B4-BE49-F238E27FC236}">
                <a16:creationId xmlns:a16="http://schemas.microsoft.com/office/drawing/2014/main" id="{F608FE32-316E-344E-BBC4-55A84AD4D9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9A1B98FA-CBDC-EE41-BA17-60621AE06E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9593A7-AC33-1C42-BB9C-037E9A5CD0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93788" y="342742"/>
            <a:ext cx="977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885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inen_otsikkosivu">
    <p:bg>
      <p:bgPr>
        <a:solidFill>
          <a:srgbClr val="00B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5C525B-F72D-CB4C-A499-30356DE831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8" y="323289"/>
            <a:ext cx="975821" cy="45125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11CE3E4F-89C9-794F-AFF2-29A82A87FD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C05AA80D-7CBA-C24D-A0AF-A5BBA4A78D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182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rkoosi_otsikkosiv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838E52-FA83-B043-9FFB-5629814B7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8" y="323289"/>
            <a:ext cx="975821" cy="45125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63273D20-D105-8B4E-A8C7-C6C758F619C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885529FC-CC25-9749-8BA9-E7E17A05D7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6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enta_otsikkosiv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5857FD-E646-1B44-8255-EF12388BE2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8" y="323289"/>
            <a:ext cx="975821" cy="45125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951F8BF-A798-4C4B-B23C-B16376995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6D99DC74-F2E6-D345-8B02-B1E44C139E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003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ssi_otsikkosiv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4B9376-BA9B-2A4A-A8C0-DC60DE303E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3788" y="323289"/>
            <a:ext cx="975821" cy="451253"/>
          </a:xfrm>
          <a:prstGeom prst="rect">
            <a:avLst/>
          </a:prstGeom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C178FD2D-C1AC-024F-9204-66FCDF0800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1629" y="3143693"/>
            <a:ext cx="7657780" cy="647526"/>
          </a:xfrm>
        </p:spPr>
        <p:txBody>
          <a:bodyPr anchor="t" anchorCtr="0"/>
          <a:lstStyle>
            <a:lvl1pPr marL="0" indent="0" algn="l">
              <a:spcBef>
                <a:spcPts val="8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Lisää apuotsikko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0ACA8C3B-B0B6-514C-9E4B-34E2002F2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07" y="1812610"/>
            <a:ext cx="9695538" cy="1236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otsikko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0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2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9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1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47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19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247652"/>
            <a:ext cx="12496800" cy="6946858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fi-FI"/>
            </a:p>
          </p:txBody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618327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
toinen taso
kolmas taso
neljäs taso
viides taso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1" y="6391839"/>
            <a:ext cx="2066698" cy="3073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9C761F26-9AA2-C748-8A5A-249F1A36A3DA}"/>
              </a:ext>
            </a:extLst>
          </p:cNvPr>
          <p:cNvSpPr/>
          <p:nvPr userDrawn="1"/>
        </p:nvSpPr>
        <p:spPr>
          <a:xfrm>
            <a:off x="8353865" y="6410886"/>
            <a:ext cx="3688041" cy="434372"/>
          </a:xfrm>
          <a:prstGeom prst="rect">
            <a:avLst/>
          </a:prstGeom>
          <a:noFill/>
          <a:ln>
            <a:noFill/>
          </a:ln>
          <a:effectLst>
            <a:softEdge rad="0"/>
          </a:effectLst>
          <a:scene3d>
            <a:camera prst="orthographicFront"/>
            <a:lightRig rig="freezing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0" i="0">
                <a:solidFill>
                  <a:schemeClr val="accent1"/>
                </a:solidFill>
                <a:latin typeface="Avenir" panose="02000503020000020003" pitchFamily="2" charset="0"/>
                <a:ea typeface="Apple Color Emoji" pitchFamily="2" charset="0"/>
                <a:cs typeface="Arial Hebrew Scholar" pitchFamily="2" charset="-79"/>
              </a:rPr>
              <a:t>LUKIOLAISTEN ⏣ SIJOITTAJAKOULU</a:t>
            </a:r>
          </a:p>
        </p:txBody>
      </p:sp>
    </p:spTree>
    <p:extLst>
      <p:ext uri="{BB962C8B-B14F-4D97-AF65-F5344CB8AC3E}">
        <p14:creationId xmlns:p14="http://schemas.microsoft.com/office/powerpoint/2010/main" val="159760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17" r:id="rId1"/>
    <p:sldLayoutId id="2147484618" r:id="rId2"/>
    <p:sldLayoutId id="2147484619" r:id="rId3"/>
    <p:sldLayoutId id="2147484620" r:id="rId4"/>
    <p:sldLayoutId id="2147484621" r:id="rId5"/>
    <p:sldLayoutId id="2147484622" r:id="rId6"/>
    <p:sldLayoutId id="2147484623" r:id="rId7"/>
    <p:sldLayoutId id="2147484624" r:id="rId8"/>
    <p:sldLayoutId id="2147484625" r:id="rId9"/>
    <p:sldLayoutId id="2147484626" r:id="rId10"/>
    <p:sldLayoutId id="2147484627" r:id="rId11"/>
    <p:sldLayoutId id="2147484628" r:id="rId12"/>
    <p:sldLayoutId id="2147484629" r:id="rId13"/>
    <p:sldLayoutId id="2147484630" r:id="rId14"/>
    <p:sldLayoutId id="2147484631" r:id="rId15"/>
    <p:sldLayoutId id="2147484632" r:id="rId16"/>
    <p:sldLayoutId id="2147484633" r:id="rId17"/>
    <p:sldLayoutId id="214748463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943" y="358412"/>
            <a:ext cx="11217442" cy="1108923"/>
          </a:xfrm>
          <a:prstGeom prst="rect">
            <a:avLst/>
          </a:prstGeom>
        </p:spPr>
        <p:txBody>
          <a:bodyPr vert="horz" lIns="0" tIns="36000" rIns="0" bIns="0" rtlCol="0" anchor="ctr" anchorCtr="0">
            <a:noAutofit/>
          </a:bodyPr>
          <a:lstStyle/>
          <a:p>
            <a:r>
              <a:rPr lang="fi-FI"/>
              <a:t>Lisää otsikko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943" y="1615613"/>
            <a:ext cx="11219135" cy="44645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Lisää sisältöä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  <a:p>
            <a:pPr lvl="5"/>
            <a:r>
              <a:rPr lang="fi-FI" noProof="0"/>
              <a:t>kuudes taso</a:t>
            </a:r>
          </a:p>
          <a:p>
            <a:pPr lvl="6"/>
            <a:r>
              <a:rPr lang="fi-FI" noProof="0"/>
              <a:t>seitsemäs taso </a:t>
            </a:r>
          </a:p>
          <a:p>
            <a:pPr lvl="7"/>
            <a:r>
              <a:rPr lang="fi-FI" noProof="0"/>
              <a:t>kahdeksas taso</a:t>
            </a:r>
          </a:p>
          <a:p>
            <a:pPr lvl="7"/>
            <a:endParaRPr lang="fi-FI" noProof="0"/>
          </a:p>
        </p:txBody>
      </p:sp>
      <p:sp>
        <p:nvSpPr>
          <p:cNvPr id="19" name="(c)" hidden="1"/>
          <p:cNvSpPr txBox="1"/>
          <p:nvPr/>
        </p:nvSpPr>
        <p:spPr>
          <a:xfrm>
            <a:off x="11991132" y="6885384"/>
            <a:ext cx="200376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</a:rPr>
              <a:t>©grow. for</a:t>
            </a:r>
            <a:r>
              <a:rPr lang="fi-FI" sz="200" baseline="0">
                <a:solidFill>
                  <a:schemeClr val="bg1"/>
                </a:solidFill>
              </a:rPr>
              <a:t>  fingrid</a:t>
            </a:r>
            <a:endParaRPr lang="en-GB" sz="200" err="1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DE1883-6FBE-2846-806D-CEB0E26D8F0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0269" y="328197"/>
            <a:ext cx="972237" cy="44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39" r:id="rId3"/>
    <p:sldLayoutId id="2147484640" r:id="rId4"/>
    <p:sldLayoutId id="2147484641" r:id="rId5"/>
    <p:sldLayoutId id="2147484642" r:id="rId6"/>
    <p:sldLayoutId id="2147484643" r:id="rId7"/>
    <p:sldLayoutId id="2147484644" r:id="rId8"/>
    <p:sldLayoutId id="2147484645" r:id="rId9"/>
    <p:sldLayoutId id="2147484646" r:id="rId10"/>
    <p:sldLayoutId id="2147484647" r:id="rId11"/>
    <p:sldLayoutId id="2147484648" r:id="rId12"/>
    <p:sldLayoutId id="2147484649" r:id="rId13"/>
    <p:sldLayoutId id="2147484650" r:id="rId14"/>
    <p:sldLayoutId id="2147484651" r:id="rId15"/>
    <p:sldLayoutId id="2147484652" r:id="rId16"/>
    <p:sldLayoutId id="2147484653" r:id="rId17"/>
    <p:sldLayoutId id="2147484654" r:id="rId18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500" b="1" kern="1200">
          <a:solidFill>
            <a:srgbClr val="37116F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898650" indent="-28575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reena.yle.fi/1-50690200" TargetMode="Externa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>
            <a:extLst>
              <a:ext uri="{FF2B5EF4-FFF2-40B4-BE49-F238E27FC236}">
                <a16:creationId xmlns:a16="http://schemas.microsoft.com/office/drawing/2014/main" id="{B0905C7D-B361-5346-8C15-CC339E93F8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Vastuullinen sijoittaminen 1/2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9B2E8CF-E4BC-F641-8E34-AD3BA3F8D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Sijoittajakoulu #9</a:t>
            </a:r>
          </a:p>
        </p:txBody>
      </p:sp>
    </p:spTree>
    <p:extLst>
      <p:ext uri="{BB962C8B-B14F-4D97-AF65-F5344CB8AC3E}">
        <p14:creationId xmlns:p14="http://schemas.microsoft.com/office/powerpoint/2010/main" val="2708579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65170D-5DFA-8B4A-B1C7-9803B513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on vastuullinen sijoittaminen?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F70F5D-4747-2F46-9D02-24C7AB8DF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00100" lvl="1" indent="-342900" algn="l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i-FI" sz="2000" b="1"/>
          </a:p>
          <a:p>
            <a:pPr marL="800100" lvl="1" indent="-342900" algn="l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i-FI" sz="2000" b="1"/>
              <a:t>Vastuullinen sijoittaja </a:t>
            </a:r>
            <a:r>
              <a:rPr lang="fi-FI" sz="2000"/>
              <a:t>huomioi yritysten liiketoiminnan vaikutukset ympäristöön ja yhteiskuntaan. 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</a:pPr>
            <a:r>
              <a:rPr lang="fi-FI" sz="2000"/>
              <a:t>Vastuullinen sijoittaminen ei ole hyväntekeväisyyttä: sijoituskohteilta edellytetään hyvää kannattavuutta tai esimerkiksi kasvua.</a:t>
            </a:r>
            <a:endParaRPr lang="fi-FI" sz="1800"/>
          </a:p>
          <a:p>
            <a:pPr marL="800100" lvl="1" indent="-342900" algn="l"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i-FI" sz="2000"/>
              <a:t>Vastuullinen sijoittaminen on voimakkaasti kasvava trendi. Mikä näkyy muun muassa tarjolla olevien vastuullisten rahastojen lukumäärässä.   </a:t>
            </a:r>
          </a:p>
          <a:p>
            <a:pPr lvl="1"/>
            <a:endParaRPr lang="fi-FI" sz="2000"/>
          </a:p>
          <a:p>
            <a:pPr lvl="1"/>
            <a:endParaRPr lang="fi-FI" sz="200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B1368418-FCEA-E145-B4D8-DBF96472364C}"/>
              </a:ext>
            </a:extLst>
          </p:cNvPr>
          <p:cNvSpPr/>
          <p:nvPr/>
        </p:nvSpPr>
        <p:spPr>
          <a:xfrm>
            <a:off x="4990715" y="4403807"/>
            <a:ext cx="6422351" cy="1676401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/>
              <a:t>Perustele vierustoverisi kanssa väite:</a:t>
            </a:r>
          </a:p>
          <a:p>
            <a:pPr algn="ctr"/>
            <a:r>
              <a:rPr lang="fi-FI" sz="1600"/>
              <a:t>”Mitä suurempi osuus sijoittajista vaatii yrityksiltä vastuullisuutta, sitä vastuullisemmin yritykset myös harjoittavat liiketoimintaa."</a:t>
            </a:r>
          </a:p>
        </p:txBody>
      </p:sp>
    </p:spTree>
    <p:extLst>
      <p:ext uri="{BB962C8B-B14F-4D97-AF65-F5344CB8AC3E}">
        <p14:creationId xmlns:p14="http://schemas.microsoft.com/office/powerpoint/2010/main" val="15790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769B733-753C-C040-B94D-F55FD650A25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69167" y="1121569"/>
            <a:ext cx="10356850" cy="4614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400" dirty="0"/>
              <a:t>Vastaa oheisen videokatkelman perusteella kysymyksiin. </a:t>
            </a:r>
            <a:endParaRPr lang="fi-FI" sz="2400" dirty="0">
              <a:hlinkClick r:id="rId2"/>
            </a:endParaRPr>
          </a:p>
          <a:p>
            <a:pPr marL="0" indent="0">
              <a:buNone/>
            </a:pPr>
            <a:r>
              <a:rPr lang="fi-FI" sz="2400" dirty="0">
                <a:hlinkClick r:id="rId2"/>
              </a:rPr>
              <a:t>https://areena.yle.fi/1-50690200</a:t>
            </a:r>
            <a:endParaRPr lang="fi-FI" sz="2400" dirty="0"/>
          </a:p>
          <a:p>
            <a:pPr marL="0" indent="0">
              <a:buNone/>
            </a:pPr>
            <a:endParaRPr lang="fi-FI" sz="2400" dirty="0"/>
          </a:p>
          <a:p>
            <a:pPr>
              <a:buAutoNum type="arabicPeriod"/>
            </a:pPr>
            <a:r>
              <a:rPr lang="fi-FI" sz="2400" dirty="0"/>
              <a:t>Tutkimusten mukaan vastuulliset yritykset ovat tarjonneet jopa keskimääräistä parempaa tuottoa. Miksi tämä on kenties yllättävää, ja mistä ilmiö voisi johtua? </a:t>
            </a:r>
          </a:p>
          <a:p>
            <a:pPr>
              <a:buAutoNum type="arabicPeriod"/>
            </a:pPr>
            <a:r>
              <a:rPr lang="fi-FI" sz="2400" dirty="0"/>
              <a:t>Miksi yksityissijoittajan voi olla haastavaa arvioida, onko jokin rahasto vastuullinen vai ei?</a:t>
            </a:r>
          </a:p>
          <a:p>
            <a:pPr>
              <a:buAutoNum type="arabicPeriod"/>
            </a:pPr>
            <a:r>
              <a:rPr lang="fi-FI" sz="2400" dirty="0"/>
              <a:t>Mikä on ehkä helpoin tapa arvioida nopeasti yrityksen vastuullisuutta? </a:t>
            </a:r>
          </a:p>
          <a:p>
            <a:pPr>
              <a:buAutoNum type="arabicPeriod"/>
            </a:pPr>
            <a:r>
              <a:rPr lang="fi-FI" sz="2400" dirty="0"/>
              <a:t>Miten EU:n laatima </a:t>
            </a:r>
            <a:r>
              <a:rPr lang="fi-FI" sz="2400" b="1" dirty="0"/>
              <a:t>EU-taksonomia</a:t>
            </a:r>
            <a:r>
              <a:rPr lang="fi-FI" sz="2400" dirty="0"/>
              <a:t> eli kestävän rahoituksen luokittelujärjestelmä helpottaa vastuullisten sijoitusten tekemistä? 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9996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>
            <a:extLst>
              <a:ext uri="{FF2B5EF4-FFF2-40B4-BE49-F238E27FC236}">
                <a16:creationId xmlns:a16="http://schemas.microsoft.com/office/drawing/2014/main" id="{46C4BC6C-6454-E348-B217-5E7091E51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3261779"/>
              </p:ext>
            </p:extLst>
          </p:nvPr>
        </p:nvGraphicFramePr>
        <p:xfrm>
          <a:off x="446567" y="935665"/>
          <a:ext cx="11440633" cy="5635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kstiruutu 1">
            <a:extLst>
              <a:ext uri="{FF2B5EF4-FFF2-40B4-BE49-F238E27FC236}">
                <a16:creationId xmlns:a16="http://schemas.microsoft.com/office/drawing/2014/main" id="{D298C072-AE89-544D-9D82-1598C2CF4C6B}"/>
              </a:ext>
            </a:extLst>
          </p:cNvPr>
          <p:cNvSpPr txBox="1"/>
          <p:nvPr/>
        </p:nvSpPr>
        <p:spPr>
          <a:xfrm>
            <a:off x="446567" y="350890"/>
            <a:ext cx="5989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b="1"/>
              <a:t>VASTUULLISUUS NÄKÖKULMAT</a:t>
            </a:r>
          </a:p>
        </p:txBody>
      </p:sp>
    </p:spTree>
    <p:extLst>
      <p:ext uri="{BB962C8B-B14F-4D97-AF65-F5344CB8AC3E}">
        <p14:creationId xmlns:p14="http://schemas.microsoft.com/office/powerpoint/2010/main" val="234782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8C2F940-1EB4-0546-90A4-6A781369BC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2521" y="626645"/>
            <a:ext cx="8761413" cy="728663"/>
          </a:xfrm>
        </p:spPr>
        <p:txBody>
          <a:bodyPr/>
          <a:lstStyle/>
          <a:p>
            <a:r>
              <a:rPr lang="fi-FI"/>
              <a:t>Strategioita vastuulliseen sijoittamiseen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F04CCD7-4314-7741-91EA-0A668642644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46175" y="2603500"/>
            <a:ext cx="9899650" cy="3416300"/>
          </a:xfrm>
        </p:spPr>
        <p:txBody>
          <a:bodyPr/>
          <a:lstStyle/>
          <a:p>
            <a:r>
              <a:rPr lang="fi-FI" b="1"/>
              <a:t>Poissulkeminen</a:t>
            </a:r>
            <a:r>
              <a:rPr lang="fi-FI"/>
              <a:t>: vältetään sijoittamista tiettyihin tuotteisiin, toimialoihin, maihin tai yrityksiin, joiden toimintaa pidetään vastuuttomana (esim. tupakka, kivihiili)</a:t>
            </a:r>
          </a:p>
          <a:p>
            <a:r>
              <a:rPr lang="fi-FI" b="1"/>
              <a:t>Toimialansa parhaat</a:t>
            </a:r>
            <a:r>
              <a:rPr lang="fi-FI"/>
              <a:t>: valikoidaan salkkuun toimialoittain ESG-kriteerien mukaan vastuullisimmat yritykset</a:t>
            </a:r>
          </a:p>
          <a:p>
            <a:r>
              <a:rPr lang="fi-FI" b="1"/>
              <a:t>Aktiivinen omistajuus</a:t>
            </a:r>
            <a:r>
              <a:rPr lang="fi-FI"/>
              <a:t>: vaikutetaan omistettujen yritysten johtoon esim. yhtiökokousten tai keskustelujen kautta</a:t>
            </a:r>
          </a:p>
          <a:p>
            <a:r>
              <a:rPr lang="fi-FI" b="1"/>
              <a:t>Teemasijoitukset</a:t>
            </a:r>
            <a:r>
              <a:rPr lang="fi-FI"/>
              <a:t>: etsitään yrityksiä, joiden liiketoiminta perustuu yhteiskunnallisten ja ympäristöongelmien ratkaisuun (esim. aurinkoenergia, puhdas vesi, kasvisruoka)</a:t>
            </a:r>
          </a:p>
          <a:p>
            <a:r>
              <a:rPr lang="fi-FI" b="1"/>
              <a:t>Yritysten seulominen kotimaan mukaan</a:t>
            </a:r>
            <a:r>
              <a:rPr lang="fi-FI"/>
              <a:t>: sijoitetaan sellaisten valtioiden yrityksiin, joissa vastuullisuusnäkökulmat huomioidaan erityisen hyvin</a:t>
            </a:r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75467AE5-DAB5-6642-9914-6AFCEBAEE3C7}"/>
              </a:ext>
            </a:extLst>
          </p:cNvPr>
          <p:cNvSpPr/>
          <p:nvPr/>
        </p:nvSpPr>
        <p:spPr>
          <a:xfrm>
            <a:off x="4045527" y="424889"/>
            <a:ext cx="7793952" cy="1884219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b="1"/>
              <a:t>Pohdittavaksi</a:t>
            </a:r>
            <a:r>
              <a:rPr lang="fi-FI" sz="1600"/>
              <a:t>:</a:t>
            </a:r>
          </a:p>
          <a:p>
            <a:pPr algn="ctr"/>
            <a:r>
              <a:rPr lang="fi-FI" sz="1600"/>
              <a:t>Mikä strategioista sopii parhaiten yksityissijoittajalle? </a:t>
            </a:r>
          </a:p>
          <a:p>
            <a:pPr algn="ctr"/>
            <a:r>
              <a:rPr lang="fi-FI" sz="1600"/>
              <a:t>Mikä puolestaan institutionaaliselle sijoittajalla? </a:t>
            </a:r>
          </a:p>
          <a:p>
            <a:pPr algn="ctr"/>
            <a:r>
              <a:rPr lang="fi-FI" sz="1600"/>
              <a:t>Millä menetelmällä saadaan aikaiseksi suurin positiivinen vaikutus? </a:t>
            </a:r>
          </a:p>
        </p:txBody>
      </p:sp>
    </p:spTree>
    <p:extLst>
      <p:ext uri="{BB962C8B-B14F-4D97-AF65-F5344CB8AC3E}">
        <p14:creationId xmlns:p14="http://schemas.microsoft.com/office/powerpoint/2010/main" val="353582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BDAABB-4291-B744-B446-DB701E1A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Mitä yksityissijoittaja voi tehdä?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E50B1F-4AB0-2D43-8DE2-991529D07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Mieti omaa arvomaailmaasi. Millaisiin toimialoihin tai yrityksiin et halua sijoittaa rahojasi? Mihin haluat erityisesti vaikuttaa?</a:t>
            </a:r>
          </a:p>
          <a:p>
            <a:r>
              <a:rPr lang="fi-FI" dirty="0"/>
              <a:t>Etsi rahastoja, joiden sijoitustoimintaa ohjaavat sinulle sopivat vastuullisuuskriteerit (esim. YK:n PRI = </a:t>
            </a:r>
            <a:r>
              <a:rPr lang="fi-FI" i="1" dirty="0" err="1"/>
              <a:t>Principles</a:t>
            </a:r>
            <a:r>
              <a:rPr lang="fi-FI" i="1" dirty="0"/>
              <a:t> for </a:t>
            </a:r>
            <a:r>
              <a:rPr lang="fi-FI" i="1" dirty="0" err="1"/>
              <a:t>Responsible</a:t>
            </a:r>
            <a:r>
              <a:rPr lang="fi-FI" i="1" dirty="0"/>
              <a:t> </a:t>
            </a:r>
            <a:r>
              <a:rPr lang="fi-FI" i="1" dirty="0" err="1"/>
              <a:t>Investment</a:t>
            </a:r>
            <a:r>
              <a:rPr lang="fi-FI" dirty="0"/>
              <a:t>).</a:t>
            </a:r>
            <a:endParaRPr lang="fi-FI" dirty="0">
              <a:cs typeface="Arial"/>
            </a:endParaRPr>
          </a:p>
          <a:p>
            <a:r>
              <a:rPr lang="fi-FI" dirty="0"/>
              <a:t>Vertaile yritysten ja rahastojen vastuullisuusluokituksia (esim. </a:t>
            </a:r>
            <a:r>
              <a:rPr lang="fi-FI" dirty="0" err="1"/>
              <a:t>Morningstar</a:t>
            </a:r>
            <a:r>
              <a:rPr lang="fi-FI" dirty="0"/>
              <a:t> / </a:t>
            </a:r>
            <a:r>
              <a:rPr lang="fi-FI" dirty="0" err="1"/>
              <a:t>Sustainalytics</a:t>
            </a:r>
            <a:r>
              <a:rPr lang="fi-FI" dirty="0"/>
              <a:t>).</a:t>
            </a:r>
          </a:p>
          <a:p>
            <a:r>
              <a:rPr lang="fi-FI" dirty="0"/>
              <a:t>Jos sijoitat yrityksiin, tutustu niiden vastuullisuusraportteihin (GRI). </a:t>
            </a:r>
            <a:endParaRPr lang="fi-FI" dirty="0">
              <a:cs typeface="Arial"/>
            </a:endParaRPr>
          </a:p>
          <a:p>
            <a:r>
              <a:rPr lang="fi-FI" dirty="0"/>
              <a:t>Osallistu yhtiökokouksiin ja julkiseen keskusteluun. </a:t>
            </a:r>
            <a:endParaRPr lang="fi-FI" dirty="0">
              <a:cs typeface="Arial"/>
            </a:endParaRPr>
          </a:p>
          <a:p>
            <a:r>
              <a:rPr lang="fi-FI" dirty="0"/>
              <a:t>Seuraa uutisia. Onko yritys jäänyt mediassa kiinni vastuuttomasta toiminnasta?</a:t>
            </a:r>
            <a:endParaRPr lang="fi-FI" dirty="0">
              <a:cs typeface="Arial"/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061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i (johtoryhmä)">
  <a:themeElements>
    <a:clrScheme name="Vihreä-keltaine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i (johtoryhmä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i (johtoryhmä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TAT 2019">
  <a:themeElements>
    <a:clrScheme name="TAT 2019">
      <a:dk1>
        <a:srgbClr val="282828"/>
      </a:dk1>
      <a:lt1>
        <a:srgbClr val="FFFFFF"/>
      </a:lt1>
      <a:dk2>
        <a:srgbClr val="BABABA"/>
      </a:dk2>
      <a:lt2>
        <a:srgbClr val="EFEFEF"/>
      </a:lt2>
      <a:accent1>
        <a:srgbClr val="300F5E"/>
      </a:accent1>
      <a:accent2>
        <a:srgbClr val="00D8CC"/>
      </a:accent2>
      <a:accent3>
        <a:srgbClr val="EC008C"/>
      </a:accent3>
      <a:accent4>
        <a:srgbClr val="FF8C00"/>
      </a:accent4>
      <a:accent5>
        <a:srgbClr val="00BCF2"/>
      </a:accent5>
      <a:accent6>
        <a:srgbClr val="EFEFEF"/>
      </a:accent6>
      <a:hlink>
        <a:srgbClr val="EC008C"/>
      </a:hlink>
      <a:folHlink>
        <a:srgbClr val="66666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>
                <a:lumMod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itys3" id="{2738EE57-4CE7-4F79-9D45-F248CF6B26A9}" vid="{9FE6CAF8-8A74-43DF-895A-D60A02243DF9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0B6B78A6941408A90372B3F68DBDA" ma:contentTypeVersion="16" ma:contentTypeDescription="Create a new document." ma:contentTypeScope="" ma:versionID="c9b8e94b80d4a8f2da18cdee8e852442">
  <xsd:schema xmlns:xsd="http://www.w3.org/2001/XMLSchema" xmlns:xs="http://www.w3.org/2001/XMLSchema" xmlns:p="http://schemas.microsoft.com/office/2006/metadata/properties" xmlns:ns2="0e3cafc4-93ba-489e-88e0-5310d8e166b9" xmlns:ns3="2b104ebc-4fe4-4568-ac24-b34eb1a23887" targetNamespace="http://schemas.microsoft.com/office/2006/metadata/properties" ma:root="true" ma:fieldsID="cd793d8d932bbe54802952aa24e06a35" ns2:_="" ns3:_="">
    <xsd:import namespace="0e3cafc4-93ba-489e-88e0-5310d8e166b9"/>
    <xsd:import namespace="2b104ebc-4fe4-4568-ac24-b34eb1a23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3cafc4-93ba-489e-88e0-5310d8e166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2b0897a-976a-40fc-9eb3-43b30155ff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104ebc-4fe4-4568-ac24-b34eb1a23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5c1e218-6636-438d-a491-0946a4a52d6f}" ma:internalName="TaxCatchAll" ma:showField="CatchAllData" ma:web="2b104ebc-4fe4-4568-ac24-b34eb1a238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104ebc-4fe4-4568-ac24-b34eb1a23887" xsi:nil="true"/>
    <lcf76f155ced4ddcb4097134ff3c332f xmlns="0e3cafc4-93ba-489e-88e0-5310d8e166b9">
      <Terms xmlns="http://schemas.microsoft.com/office/infopath/2007/PartnerControls"/>
    </lcf76f155ced4ddcb4097134ff3c332f>
    <MediaLengthInSeconds xmlns="0e3cafc4-93ba-489e-88e0-5310d8e166b9" xsi:nil="true"/>
    <SharedWithUsers xmlns="2b104ebc-4fe4-4568-ac24-b34eb1a23887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6478BE-5653-4A8F-A3D0-5F78E420B0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3cafc4-93ba-489e-88e0-5310d8e166b9"/>
    <ds:schemaRef ds:uri="2b104ebc-4fe4-4568-ac24-b34eb1a238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2E0C41-BC4A-41D6-9142-ABA7FA20D783}">
  <ds:schemaRefs>
    <ds:schemaRef ds:uri="http://schemas.microsoft.com/office/2006/metadata/properties"/>
    <ds:schemaRef ds:uri="http://schemas.microsoft.com/office/infopath/2007/PartnerControls"/>
    <ds:schemaRef ds:uri="2b104ebc-4fe4-4568-ac24-b34eb1a23887"/>
    <ds:schemaRef ds:uri="0e3cafc4-93ba-489e-88e0-5310d8e166b9"/>
  </ds:schemaRefs>
</ds:datastoreItem>
</file>

<file path=customXml/itemProps3.xml><?xml version="1.0" encoding="utf-8"?>
<ds:datastoreItem xmlns:ds="http://schemas.openxmlformats.org/officeDocument/2006/customXml" ds:itemID="{E0796EDD-FE41-44EC-96A3-5D9AD12683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{A4CD45A3-2CFB-6A48-BB99-0CA4EDE72B7B}tf10001076</Template>
  <TotalTime>30</TotalTime>
  <Words>445</Words>
  <Application>Microsoft Office PowerPoint</Application>
  <PresentationFormat>Laajakuva</PresentationFormat>
  <Paragraphs>65</Paragraphs>
  <Slides>6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6</vt:i4>
      </vt:variant>
    </vt:vector>
  </HeadingPairs>
  <TitlesOfParts>
    <vt:vector size="15" baseType="lpstr">
      <vt:lpstr>Apple Color Emoji</vt:lpstr>
      <vt:lpstr>Arial</vt:lpstr>
      <vt:lpstr>Arial Hebrew Scholar</vt:lpstr>
      <vt:lpstr>Avenir</vt:lpstr>
      <vt:lpstr>Calibri</vt:lpstr>
      <vt:lpstr>Century Gothic</vt:lpstr>
      <vt:lpstr>Wingdings 3</vt:lpstr>
      <vt:lpstr>Ioni (johtoryhmä)</vt:lpstr>
      <vt:lpstr>TAT 2019</vt:lpstr>
      <vt:lpstr>Sijoittajakoulu #9</vt:lpstr>
      <vt:lpstr>Mitä on vastuullinen sijoittaminen? </vt:lpstr>
      <vt:lpstr>PowerPoint-esitys</vt:lpstr>
      <vt:lpstr>PowerPoint-esitys</vt:lpstr>
      <vt:lpstr>Strategioita vastuulliseen sijoittamiseen</vt:lpstr>
      <vt:lpstr>Mitä yksityissijoittaja voi tehdä?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Sijoittajakoulu #1</dc:title>
  <dc:creator>Timo Holmström</dc:creator>
  <cp:lastModifiedBy>juho.kankare</cp:lastModifiedBy>
  <cp:revision>10</cp:revision>
  <dcterms:created xsi:type="dcterms:W3CDTF">2018-09-05T15:05:25Z</dcterms:created>
  <dcterms:modified xsi:type="dcterms:W3CDTF">2023-09-13T12:15:19Z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0x0101001C90B6B78A6941408A90372B3F68DBDA</vt:lpwstr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