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0" r:id="rId2"/>
    <p:sldMasterId id="2147483673" r:id="rId3"/>
  </p:sldMasterIdLst>
  <p:notesMasterIdLst>
    <p:notesMasterId r:id="rId41"/>
  </p:notesMasterIdLst>
  <p:sldIdLst>
    <p:sldId id="256" r:id="rId4"/>
    <p:sldId id="4071" r:id="rId5"/>
    <p:sldId id="377" r:id="rId6"/>
    <p:sldId id="277" r:id="rId7"/>
    <p:sldId id="258" r:id="rId8"/>
    <p:sldId id="379" r:id="rId9"/>
    <p:sldId id="339" r:id="rId10"/>
    <p:sldId id="7409" r:id="rId11"/>
    <p:sldId id="7406" r:id="rId12"/>
    <p:sldId id="272" r:id="rId13"/>
    <p:sldId id="274" r:id="rId14"/>
    <p:sldId id="361" r:id="rId15"/>
    <p:sldId id="360" r:id="rId16"/>
    <p:sldId id="4068" r:id="rId17"/>
    <p:sldId id="275" r:id="rId18"/>
    <p:sldId id="375" r:id="rId19"/>
    <p:sldId id="7407" r:id="rId20"/>
    <p:sldId id="370" r:id="rId21"/>
    <p:sldId id="262" r:id="rId22"/>
    <p:sldId id="293" r:id="rId23"/>
    <p:sldId id="371" r:id="rId24"/>
    <p:sldId id="276" r:id="rId25"/>
    <p:sldId id="4072" r:id="rId26"/>
    <p:sldId id="7403" r:id="rId27"/>
    <p:sldId id="4067" r:id="rId28"/>
    <p:sldId id="273" r:id="rId29"/>
    <p:sldId id="7401" r:id="rId30"/>
    <p:sldId id="263" r:id="rId31"/>
    <p:sldId id="7399" r:id="rId32"/>
    <p:sldId id="7400" r:id="rId33"/>
    <p:sldId id="267" r:id="rId34"/>
    <p:sldId id="378" r:id="rId35"/>
    <p:sldId id="7404" r:id="rId36"/>
    <p:sldId id="7405" r:id="rId37"/>
    <p:sldId id="315" r:id="rId38"/>
    <p:sldId id="7408" r:id="rId39"/>
    <p:sldId id="270" r:id="rId4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Vaalea tyyli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5" autoAdjust="0"/>
    <p:restoredTop sz="92349"/>
  </p:normalViewPr>
  <p:slideViewPr>
    <p:cSldViewPr snapToGrid="0" snapToObjects="1">
      <p:cViewPr varScale="1">
        <p:scale>
          <a:sx n="153" d="100"/>
          <a:sy n="153" d="100"/>
        </p:scale>
        <p:origin x="516" y="126"/>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90E845-C152-4134-9360-CA5EB4845FD6}" type="doc">
      <dgm:prSet loTypeId="urn:microsoft.com/office/officeart/2005/8/layout/cycle6" loCatId="cycle" qsTypeId="urn:microsoft.com/office/officeart/2005/8/quickstyle/simple1" qsCatId="simple" csTypeId="urn:microsoft.com/office/officeart/2005/8/colors/colorful5" csCatId="colorful" phldr="1"/>
      <dgm:spPr/>
      <dgm:t>
        <a:bodyPr/>
        <a:lstStyle/>
        <a:p>
          <a:endParaRPr lang="fi-FI"/>
        </a:p>
      </dgm:t>
    </dgm:pt>
    <dgm:pt modelId="{E6C1D101-E4FF-486D-8466-7A56831CB9B6}">
      <dgm:prSet phldrT="[Teksti]" custT="1"/>
      <dgm:spPr>
        <a:solidFill>
          <a:srgbClr val="82D4FF"/>
        </a:solidFill>
      </dgm:spPr>
      <dgm:t>
        <a:bodyPr/>
        <a:lstStyle/>
        <a:p>
          <a:r>
            <a:rPr lang="fi-FI" sz="1400">
              <a:solidFill>
                <a:schemeClr val="tx1"/>
              </a:solidFill>
            </a:rPr>
            <a:t>Kaikkia lapsia koskevat yhtäläiset oikeudet</a:t>
          </a:r>
        </a:p>
      </dgm:t>
    </dgm:pt>
    <dgm:pt modelId="{EB599A96-1ECF-4529-A3F9-5100F5A364F5}" type="parTrans" cxnId="{1CCF2C75-6F62-4A28-8F37-D7113A34A3BC}">
      <dgm:prSet/>
      <dgm:spPr/>
      <dgm:t>
        <a:bodyPr/>
        <a:lstStyle/>
        <a:p>
          <a:endParaRPr lang="fi-FI"/>
        </a:p>
      </dgm:t>
    </dgm:pt>
    <dgm:pt modelId="{EB369083-3E3D-4592-8F5D-B363968314E7}" type="sibTrans" cxnId="{1CCF2C75-6F62-4A28-8F37-D7113A34A3BC}">
      <dgm:prSet/>
      <dgm:spPr/>
      <dgm:t>
        <a:bodyPr/>
        <a:lstStyle/>
        <a:p>
          <a:endParaRPr lang="fi-FI"/>
        </a:p>
      </dgm:t>
    </dgm:pt>
    <dgm:pt modelId="{B50E9797-F707-44A2-849A-00FBD574FEA0}">
      <dgm:prSet phldrT="[Teksti]" custT="1"/>
      <dgm:spPr>
        <a:solidFill>
          <a:srgbClr val="66CCCC"/>
        </a:solidFill>
      </dgm:spPr>
      <dgm:t>
        <a:bodyPr/>
        <a:lstStyle/>
        <a:p>
          <a:r>
            <a:rPr lang="fi-FI" sz="1600" b="0">
              <a:solidFill>
                <a:schemeClr val="tx1"/>
              </a:solidFill>
            </a:rPr>
            <a:t>Tasa-arvoisuus</a:t>
          </a:r>
        </a:p>
      </dgm:t>
    </dgm:pt>
    <dgm:pt modelId="{A7C74394-0556-40F9-B091-7C85CE9052AF}" type="parTrans" cxnId="{A26A7DC2-3275-4312-95B0-282537E53239}">
      <dgm:prSet/>
      <dgm:spPr/>
      <dgm:t>
        <a:bodyPr/>
        <a:lstStyle/>
        <a:p>
          <a:endParaRPr lang="fi-FI"/>
        </a:p>
      </dgm:t>
    </dgm:pt>
    <dgm:pt modelId="{616C2B99-F3B8-4016-9E77-1ED7F9EAB842}" type="sibTrans" cxnId="{A26A7DC2-3275-4312-95B0-282537E53239}">
      <dgm:prSet/>
      <dgm:spPr/>
      <dgm:t>
        <a:bodyPr/>
        <a:lstStyle/>
        <a:p>
          <a:endParaRPr lang="fi-FI"/>
        </a:p>
      </dgm:t>
    </dgm:pt>
    <dgm:pt modelId="{E5F49C76-4877-4BDD-9A4D-07DA31ECEEC5}">
      <dgm:prSet phldrT="[Teksti]" custT="1"/>
      <dgm:spPr>
        <a:solidFill>
          <a:srgbClr val="5BCA13"/>
        </a:solidFill>
      </dgm:spPr>
      <dgm:t>
        <a:bodyPr/>
        <a:lstStyle/>
        <a:p>
          <a:r>
            <a:rPr lang="fi-FI" sz="1600">
              <a:solidFill>
                <a:schemeClr val="tx1"/>
              </a:solidFill>
            </a:rPr>
            <a:t>Yhden-vertaisuus</a:t>
          </a:r>
        </a:p>
      </dgm:t>
    </dgm:pt>
    <dgm:pt modelId="{7467A2FF-9070-4AAD-86C6-3798AF283238}" type="parTrans" cxnId="{611B96AC-F8CD-4B03-B43B-7E135612A832}">
      <dgm:prSet/>
      <dgm:spPr/>
      <dgm:t>
        <a:bodyPr/>
        <a:lstStyle/>
        <a:p>
          <a:endParaRPr lang="fi-FI"/>
        </a:p>
      </dgm:t>
    </dgm:pt>
    <dgm:pt modelId="{91DDAC22-5556-49A4-A685-4F905690D944}" type="sibTrans" cxnId="{611B96AC-F8CD-4B03-B43B-7E135612A832}">
      <dgm:prSet/>
      <dgm:spPr/>
      <dgm:t>
        <a:bodyPr/>
        <a:lstStyle/>
        <a:p>
          <a:endParaRPr lang="fi-FI"/>
        </a:p>
      </dgm:t>
    </dgm:pt>
    <dgm:pt modelId="{3D318C15-9059-43E5-ACAA-32D03F3CD06D}">
      <dgm:prSet phldrT="[Teksti]" custT="1"/>
      <dgm:spPr>
        <a:solidFill>
          <a:srgbClr val="CCFFCC"/>
        </a:solidFill>
      </dgm:spPr>
      <dgm:t>
        <a:bodyPr/>
        <a:lstStyle/>
        <a:p>
          <a:r>
            <a:rPr lang="fi-FI" sz="1600">
              <a:solidFill>
                <a:schemeClr val="tx1"/>
              </a:solidFill>
            </a:rPr>
            <a:t>Syrjimättömyys</a:t>
          </a:r>
        </a:p>
      </dgm:t>
    </dgm:pt>
    <dgm:pt modelId="{383069E0-2C18-475D-A5D3-8963C15D1A99}" type="parTrans" cxnId="{DE2D6770-F154-4433-A9B6-99CE9D43C695}">
      <dgm:prSet/>
      <dgm:spPr/>
      <dgm:t>
        <a:bodyPr/>
        <a:lstStyle/>
        <a:p>
          <a:endParaRPr lang="fi-FI"/>
        </a:p>
      </dgm:t>
    </dgm:pt>
    <dgm:pt modelId="{913269AF-D1DA-49A3-97FA-A7CDF8E3D4F6}" type="sibTrans" cxnId="{DE2D6770-F154-4433-A9B6-99CE9D43C695}">
      <dgm:prSet/>
      <dgm:spPr/>
      <dgm:t>
        <a:bodyPr/>
        <a:lstStyle/>
        <a:p>
          <a:endParaRPr lang="fi-FI"/>
        </a:p>
      </dgm:t>
    </dgm:pt>
    <dgm:pt modelId="{A5338527-DB7A-48F5-97F0-57E5E3D9DF46}">
      <dgm:prSet phldrT="[Teksti]" custT="1"/>
      <dgm:spPr>
        <a:solidFill>
          <a:srgbClr val="C0E9FF"/>
        </a:solidFill>
      </dgm:spPr>
      <dgm:t>
        <a:bodyPr/>
        <a:lstStyle/>
        <a:p>
          <a:r>
            <a:rPr lang="fi-FI" sz="1600" dirty="0">
              <a:solidFill>
                <a:schemeClr val="tx1"/>
              </a:solidFill>
            </a:rPr>
            <a:t>Moninaisuuden arvostaminen</a:t>
          </a:r>
        </a:p>
      </dgm:t>
    </dgm:pt>
    <dgm:pt modelId="{E809942E-5737-4CD0-B6EB-06F85480757E}" type="parTrans" cxnId="{3DE2FD0B-A66F-4C7D-AB07-740FC8FBF624}">
      <dgm:prSet/>
      <dgm:spPr/>
      <dgm:t>
        <a:bodyPr/>
        <a:lstStyle/>
        <a:p>
          <a:endParaRPr lang="fi-FI"/>
        </a:p>
      </dgm:t>
    </dgm:pt>
    <dgm:pt modelId="{D9EAA630-20CE-4404-B4B8-3F11B6DC4B84}" type="sibTrans" cxnId="{3DE2FD0B-A66F-4C7D-AB07-740FC8FBF624}">
      <dgm:prSet/>
      <dgm:spPr/>
      <dgm:t>
        <a:bodyPr/>
        <a:lstStyle/>
        <a:p>
          <a:endParaRPr lang="fi-FI"/>
        </a:p>
      </dgm:t>
    </dgm:pt>
    <dgm:pt modelId="{9B5AE7BC-B2ED-4421-A117-65C9284952EF}">
      <dgm:prSet phldrT="[Teksti]" custT="1"/>
      <dgm:spPr/>
      <dgm:t>
        <a:bodyPr/>
        <a:lstStyle/>
        <a:p>
          <a:r>
            <a:rPr lang="fi-FI" sz="1600"/>
            <a:t>Sosiaalinen osallisuus</a:t>
          </a:r>
        </a:p>
      </dgm:t>
    </dgm:pt>
    <dgm:pt modelId="{727AF451-060B-4521-8CF7-B173CFC9BA16}" type="parTrans" cxnId="{956A6A99-E67B-4D66-B4D6-2B44F77EC683}">
      <dgm:prSet/>
      <dgm:spPr/>
      <dgm:t>
        <a:bodyPr/>
        <a:lstStyle/>
        <a:p>
          <a:endParaRPr lang="fi-FI"/>
        </a:p>
      </dgm:t>
    </dgm:pt>
    <dgm:pt modelId="{7846585C-5CA1-4346-92D8-B3B987719504}" type="sibTrans" cxnId="{956A6A99-E67B-4D66-B4D6-2B44F77EC683}">
      <dgm:prSet/>
      <dgm:spPr/>
      <dgm:t>
        <a:bodyPr/>
        <a:lstStyle/>
        <a:p>
          <a:endParaRPr lang="fi-FI"/>
        </a:p>
      </dgm:t>
    </dgm:pt>
    <dgm:pt modelId="{3562CA26-58A9-410A-94DE-D2C545C56918}">
      <dgm:prSet phldrT="[Teksti]" custT="1"/>
      <dgm:spPr/>
      <dgm:t>
        <a:bodyPr/>
        <a:lstStyle/>
        <a:p>
          <a:r>
            <a:rPr lang="fi-FI" sz="1600"/>
            <a:t>Yhteisöllisyys</a:t>
          </a:r>
        </a:p>
      </dgm:t>
    </dgm:pt>
    <dgm:pt modelId="{4E686E72-2C5E-4AAD-AD0E-D3B03FD4FB37}" type="parTrans" cxnId="{F380B58F-0EED-45E2-B671-46E2BFD96F37}">
      <dgm:prSet/>
      <dgm:spPr/>
      <dgm:t>
        <a:bodyPr/>
        <a:lstStyle/>
        <a:p>
          <a:endParaRPr lang="fi-FI"/>
        </a:p>
      </dgm:t>
    </dgm:pt>
    <dgm:pt modelId="{783B50F4-2DAB-4DB8-9813-33E9AD123996}" type="sibTrans" cxnId="{F380B58F-0EED-45E2-B671-46E2BFD96F37}">
      <dgm:prSet/>
      <dgm:spPr/>
      <dgm:t>
        <a:bodyPr/>
        <a:lstStyle/>
        <a:p>
          <a:endParaRPr lang="fi-FI"/>
        </a:p>
      </dgm:t>
    </dgm:pt>
    <dgm:pt modelId="{12115493-67D4-4723-8FDB-ABF47AAE30DE}" type="pres">
      <dgm:prSet presAssocID="{AB90E845-C152-4134-9360-CA5EB4845FD6}" presName="cycle" presStyleCnt="0">
        <dgm:presLayoutVars>
          <dgm:dir/>
          <dgm:resizeHandles val="exact"/>
        </dgm:presLayoutVars>
      </dgm:prSet>
      <dgm:spPr/>
    </dgm:pt>
    <dgm:pt modelId="{E2A8A842-0F2F-473F-ACBB-F8CD6F2F4060}" type="pres">
      <dgm:prSet presAssocID="{E6C1D101-E4FF-486D-8466-7A56831CB9B6}" presName="node" presStyleLbl="node1" presStyleIdx="0" presStyleCnt="7" custScaleX="105768" custScaleY="128250">
        <dgm:presLayoutVars>
          <dgm:bulletEnabled val="1"/>
        </dgm:presLayoutVars>
      </dgm:prSet>
      <dgm:spPr/>
    </dgm:pt>
    <dgm:pt modelId="{468AFD7F-6D12-48F7-9BD5-9639E0D0EB66}" type="pres">
      <dgm:prSet presAssocID="{E6C1D101-E4FF-486D-8466-7A56831CB9B6}" presName="spNode" presStyleCnt="0"/>
      <dgm:spPr/>
    </dgm:pt>
    <dgm:pt modelId="{1FD98EF2-ED97-432D-9566-58CC5E6DBC57}" type="pres">
      <dgm:prSet presAssocID="{EB369083-3E3D-4592-8F5D-B363968314E7}" presName="sibTrans" presStyleLbl="sibTrans1D1" presStyleIdx="0" presStyleCnt="7"/>
      <dgm:spPr/>
    </dgm:pt>
    <dgm:pt modelId="{8D323263-6D21-4826-94A7-8B986CB3666B}" type="pres">
      <dgm:prSet presAssocID="{B50E9797-F707-44A2-849A-00FBD574FEA0}" presName="node" presStyleLbl="node1" presStyleIdx="1" presStyleCnt="7">
        <dgm:presLayoutVars>
          <dgm:bulletEnabled val="1"/>
        </dgm:presLayoutVars>
      </dgm:prSet>
      <dgm:spPr/>
    </dgm:pt>
    <dgm:pt modelId="{C74928BA-A109-4ECE-BC07-B396E130E321}" type="pres">
      <dgm:prSet presAssocID="{B50E9797-F707-44A2-849A-00FBD574FEA0}" presName="spNode" presStyleCnt="0"/>
      <dgm:spPr/>
    </dgm:pt>
    <dgm:pt modelId="{E9BB4798-B59C-4EC6-AEDE-1ED0F7C0622B}" type="pres">
      <dgm:prSet presAssocID="{616C2B99-F3B8-4016-9E77-1ED7F9EAB842}" presName="sibTrans" presStyleLbl="sibTrans1D1" presStyleIdx="1" presStyleCnt="7"/>
      <dgm:spPr/>
    </dgm:pt>
    <dgm:pt modelId="{C44EF340-DB6C-495C-8A49-BAE295F75F4F}" type="pres">
      <dgm:prSet presAssocID="{E5F49C76-4877-4BDD-9A4D-07DA31ECEEC5}" presName="node" presStyleLbl="node1" presStyleIdx="2" presStyleCnt="7">
        <dgm:presLayoutVars>
          <dgm:bulletEnabled val="1"/>
        </dgm:presLayoutVars>
      </dgm:prSet>
      <dgm:spPr/>
    </dgm:pt>
    <dgm:pt modelId="{1EFDC87F-2740-4E40-8D17-9AA7225BE3BC}" type="pres">
      <dgm:prSet presAssocID="{E5F49C76-4877-4BDD-9A4D-07DA31ECEEC5}" presName="spNode" presStyleCnt="0"/>
      <dgm:spPr/>
    </dgm:pt>
    <dgm:pt modelId="{9CE2E271-50E5-48BB-AC07-EB552FD8C83B}" type="pres">
      <dgm:prSet presAssocID="{91DDAC22-5556-49A4-A685-4F905690D944}" presName="sibTrans" presStyleLbl="sibTrans1D1" presStyleIdx="2" presStyleCnt="7"/>
      <dgm:spPr/>
    </dgm:pt>
    <dgm:pt modelId="{F0994210-F406-4CD1-BE7B-A2EAAD35CD13}" type="pres">
      <dgm:prSet presAssocID="{3D318C15-9059-43E5-ACAA-32D03F3CD06D}" presName="node" presStyleLbl="node1" presStyleIdx="3" presStyleCnt="7" custScaleX="143826" custScaleY="121713" custRadScaleRad="106496" custRadScaleInc="-32608">
        <dgm:presLayoutVars>
          <dgm:bulletEnabled val="1"/>
        </dgm:presLayoutVars>
      </dgm:prSet>
      <dgm:spPr/>
    </dgm:pt>
    <dgm:pt modelId="{A3ED2DD0-AD56-4711-AE3C-F6DEE49A9D1E}" type="pres">
      <dgm:prSet presAssocID="{3D318C15-9059-43E5-ACAA-32D03F3CD06D}" presName="spNode" presStyleCnt="0"/>
      <dgm:spPr/>
    </dgm:pt>
    <dgm:pt modelId="{1F787CFC-9C6B-4656-A897-D236106AF554}" type="pres">
      <dgm:prSet presAssocID="{913269AF-D1DA-49A3-97FA-A7CDF8E3D4F6}" presName="sibTrans" presStyleLbl="sibTrans1D1" presStyleIdx="3" presStyleCnt="7"/>
      <dgm:spPr/>
    </dgm:pt>
    <dgm:pt modelId="{1EB651D6-4E9D-4AD3-90D2-EA98115E25CB}" type="pres">
      <dgm:prSet presAssocID="{A5338527-DB7A-48F5-97F0-57E5E3D9DF46}" presName="node" presStyleLbl="node1" presStyleIdx="4" presStyleCnt="7" custScaleX="157605" custScaleY="111497" custRadScaleRad="104393" custRadScaleInc="34794">
        <dgm:presLayoutVars>
          <dgm:bulletEnabled val="1"/>
        </dgm:presLayoutVars>
      </dgm:prSet>
      <dgm:spPr/>
    </dgm:pt>
    <dgm:pt modelId="{408E816E-0A1B-49D3-8895-9A7E93374EAE}" type="pres">
      <dgm:prSet presAssocID="{A5338527-DB7A-48F5-97F0-57E5E3D9DF46}" presName="spNode" presStyleCnt="0"/>
      <dgm:spPr/>
    </dgm:pt>
    <dgm:pt modelId="{8EC4C78A-D82C-4666-95E0-85644954B04B}" type="pres">
      <dgm:prSet presAssocID="{D9EAA630-20CE-4404-B4B8-3F11B6DC4B84}" presName="sibTrans" presStyleLbl="sibTrans1D1" presStyleIdx="4" presStyleCnt="7"/>
      <dgm:spPr/>
    </dgm:pt>
    <dgm:pt modelId="{9A0E0FDF-0D97-4532-BC7C-E30C2FECB98F}" type="pres">
      <dgm:prSet presAssocID="{9B5AE7BC-B2ED-4421-A117-65C9284952EF}" presName="node" presStyleLbl="node1" presStyleIdx="5" presStyleCnt="7" custScaleX="112242">
        <dgm:presLayoutVars>
          <dgm:bulletEnabled val="1"/>
        </dgm:presLayoutVars>
      </dgm:prSet>
      <dgm:spPr/>
    </dgm:pt>
    <dgm:pt modelId="{65FEF84F-A0EF-4287-8E77-7181C783D45A}" type="pres">
      <dgm:prSet presAssocID="{9B5AE7BC-B2ED-4421-A117-65C9284952EF}" presName="spNode" presStyleCnt="0"/>
      <dgm:spPr/>
    </dgm:pt>
    <dgm:pt modelId="{EE6EB823-B83D-4E03-9E5E-B36F68FEEBF0}" type="pres">
      <dgm:prSet presAssocID="{7846585C-5CA1-4346-92D8-B3B987719504}" presName="sibTrans" presStyleLbl="sibTrans1D1" presStyleIdx="5" presStyleCnt="7"/>
      <dgm:spPr/>
    </dgm:pt>
    <dgm:pt modelId="{4067D396-5016-4254-8A44-6ED5C0C0B81A}" type="pres">
      <dgm:prSet presAssocID="{3562CA26-58A9-410A-94DE-D2C545C56918}" presName="node" presStyleLbl="node1" presStyleIdx="6" presStyleCnt="7" custScaleX="123395" custRadScaleRad="101101" custRadScaleInc="4526">
        <dgm:presLayoutVars>
          <dgm:bulletEnabled val="1"/>
        </dgm:presLayoutVars>
      </dgm:prSet>
      <dgm:spPr/>
    </dgm:pt>
    <dgm:pt modelId="{C10B85DE-DDD5-4201-A51E-3566DEAAD211}" type="pres">
      <dgm:prSet presAssocID="{3562CA26-58A9-410A-94DE-D2C545C56918}" presName="spNode" presStyleCnt="0"/>
      <dgm:spPr/>
    </dgm:pt>
    <dgm:pt modelId="{776E3FFF-F860-401A-ADEC-0C745E9D8606}" type="pres">
      <dgm:prSet presAssocID="{783B50F4-2DAB-4DB8-9813-33E9AD123996}" presName="sibTrans" presStyleLbl="sibTrans1D1" presStyleIdx="6" presStyleCnt="7"/>
      <dgm:spPr/>
    </dgm:pt>
  </dgm:ptLst>
  <dgm:cxnLst>
    <dgm:cxn modelId="{F8DCBD02-6F73-431D-8D47-38EBCA23069F}" type="presOf" srcId="{783B50F4-2DAB-4DB8-9813-33E9AD123996}" destId="{776E3FFF-F860-401A-ADEC-0C745E9D8606}" srcOrd="0" destOrd="0" presId="urn:microsoft.com/office/officeart/2005/8/layout/cycle6"/>
    <dgm:cxn modelId="{3DE2FD0B-A66F-4C7D-AB07-740FC8FBF624}" srcId="{AB90E845-C152-4134-9360-CA5EB4845FD6}" destId="{A5338527-DB7A-48F5-97F0-57E5E3D9DF46}" srcOrd="4" destOrd="0" parTransId="{E809942E-5737-4CD0-B6EB-06F85480757E}" sibTransId="{D9EAA630-20CE-4404-B4B8-3F11B6DC4B84}"/>
    <dgm:cxn modelId="{4EE4C529-923B-4C25-A79B-03FD3299A8C1}" type="presOf" srcId="{EB369083-3E3D-4592-8F5D-B363968314E7}" destId="{1FD98EF2-ED97-432D-9566-58CC5E6DBC57}" srcOrd="0" destOrd="0" presId="urn:microsoft.com/office/officeart/2005/8/layout/cycle6"/>
    <dgm:cxn modelId="{E07BA52B-058E-47FE-B5F9-468E61B801D5}" type="presOf" srcId="{9B5AE7BC-B2ED-4421-A117-65C9284952EF}" destId="{9A0E0FDF-0D97-4532-BC7C-E30C2FECB98F}" srcOrd="0" destOrd="0" presId="urn:microsoft.com/office/officeart/2005/8/layout/cycle6"/>
    <dgm:cxn modelId="{99F22E2D-2C0D-4EAC-B1E9-57011F9C5C9A}" type="presOf" srcId="{E5F49C76-4877-4BDD-9A4D-07DA31ECEEC5}" destId="{C44EF340-DB6C-495C-8A49-BAE295F75F4F}" srcOrd="0" destOrd="0" presId="urn:microsoft.com/office/officeart/2005/8/layout/cycle6"/>
    <dgm:cxn modelId="{B0D47833-50AC-4264-B724-2F28AD145A66}" type="presOf" srcId="{D9EAA630-20CE-4404-B4B8-3F11B6DC4B84}" destId="{8EC4C78A-D82C-4666-95E0-85644954B04B}" srcOrd="0" destOrd="0" presId="urn:microsoft.com/office/officeart/2005/8/layout/cycle6"/>
    <dgm:cxn modelId="{DE2D6770-F154-4433-A9B6-99CE9D43C695}" srcId="{AB90E845-C152-4134-9360-CA5EB4845FD6}" destId="{3D318C15-9059-43E5-ACAA-32D03F3CD06D}" srcOrd="3" destOrd="0" parTransId="{383069E0-2C18-475D-A5D3-8963C15D1A99}" sibTransId="{913269AF-D1DA-49A3-97FA-A7CDF8E3D4F6}"/>
    <dgm:cxn modelId="{1CCF2C75-6F62-4A28-8F37-D7113A34A3BC}" srcId="{AB90E845-C152-4134-9360-CA5EB4845FD6}" destId="{E6C1D101-E4FF-486D-8466-7A56831CB9B6}" srcOrd="0" destOrd="0" parTransId="{EB599A96-1ECF-4529-A3F9-5100F5A364F5}" sibTransId="{EB369083-3E3D-4592-8F5D-B363968314E7}"/>
    <dgm:cxn modelId="{E5FC265A-2922-4869-B693-5BF7821E17EB}" type="presOf" srcId="{913269AF-D1DA-49A3-97FA-A7CDF8E3D4F6}" destId="{1F787CFC-9C6B-4656-A897-D236106AF554}" srcOrd="0" destOrd="0" presId="urn:microsoft.com/office/officeart/2005/8/layout/cycle6"/>
    <dgm:cxn modelId="{70D1B77C-E514-40E9-9B33-3ECDC5ED9C67}" type="presOf" srcId="{616C2B99-F3B8-4016-9E77-1ED7F9EAB842}" destId="{E9BB4798-B59C-4EC6-AEDE-1ED0F7C0622B}" srcOrd="0" destOrd="0" presId="urn:microsoft.com/office/officeart/2005/8/layout/cycle6"/>
    <dgm:cxn modelId="{FC562481-6994-4CC1-A16D-49877953CD6C}" type="presOf" srcId="{3562CA26-58A9-410A-94DE-D2C545C56918}" destId="{4067D396-5016-4254-8A44-6ED5C0C0B81A}" srcOrd="0" destOrd="0" presId="urn:microsoft.com/office/officeart/2005/8/layout/cycle6"/>
    <dgm:cxn modelId="{523F2689-D6BA-4C9A-A8AD-BC000CD75B15}" type="presOf" srcId="{7846585C-5CA1-4346-92D8-B3B987719504}" destId="{EE6EB823-B83D-4E03-9E5E-B36F68FEEBF0}" srcOrd="0" destOrd="0" presId="urn:microsoft.com/office/officeart/2005/8/layout/cycle6"/>
    <dgm:cxn modelId="{F380B58F-0EED-45E2-B671-46E2BFD96F37}" srcId="{AB90E845-C152-4134-9360-CA5EB4845FD6}" destId="{3562CA26-58A9-410A-94DE-D2C545C56918}" srcOrd="6" destOrd="0" parTransId="{4E686E72-2C5E-4AAD-AD0E-D3B03FD4FB37}" sibTransId="{783B50F4-2DAB-4DB8-9813-33E9AD123996}"/>
    <dgm:cxn modelId="{956A6A99-E67B-4D66-B4D6-2B44F77EC683}" srcId="{AB90E845-C152-4134-9360-CA5EB4845FD6}" destId="{9B5AE7BC-B2ED-4421-A117-65C9284952EF}" srcOrd="5" destOrd="0" parTransId="{727AF451-060B-4521-8CF7-B173CFC9BA16}" sibTransId="{7846585C-5CA1-4346-92D8-B3B987719504}"/>
    <dgm:cxn modelId="{611B96AC-F8CD-4B03-B43B-7E135612A832}" srcId="{AB90E845-C152-4134-9360-CA5EB4845FD6}" destId="{E5F49C76-4877-4BDD-9A4D-07DA31ECEEC5}" srcOrd="2" destOrd="0" parTransId="{7467A2FF-9070-4AAD-86C6-3798AF283238}" sibTransId="{91DDAC22-5556-49A4-A685-4F905690D944}"/>
    <dgm:cxn modelId="{A26A7DC2-3275-4312-95B0-282537E53239}" srcId="{AB90E845-C152-4134-9360-CA5EB4845FD6}" destId="{B50E9797-F707-44A2-849A-00FBD574FEA0}" srcOrd="1" destOrd="0" parTransId="{A7C74394-0556-40F9-B091-7C85CE9052AF}" sibTransId="{616C2B99-F3B8-4016-9E77-1ED7F9EAB842}"/>
    <dgm:cxn modelId="{4B83B2C3-8759-49C5-B640-21B44855351B}" type="presOf" srcId="{91DDAC22-5556-49A4-A685-4F905690D944}" destId="{9CE2E271-50E5-48BB-AC07-EB552FD8C83B}" srcOrd="0" destOrd="0" presId="urn:microsoft.com/office/officeart/2005/8/layout/cycle6"/>
    <dgm:cxn modelId="{53ABE5C8-FC03-46DB-84FA-74CBD89E7FD5}" type="presOf" srcId="{A5338527-DB7A-48F5-97F0-57E5E3D9DF46}" destId="{1EB651D6-4E9D-4AD3-90D2-EA98115E25CB}" srcOrd="0" destOrd="0" presId="urn:microsoft.com/office/officeart/2005/8/layout/cycle6"/>
    <dgm:cxn modelId="{6FDE18CF-A51A-49F0-9307-79D617E7B90A}" type="presOf" srcId="{AB90E845-C152-4134-9360-CA5EB4845FD6}" destId="{12115493-67D4-4723-8FDB-ABF47AAE30DE}" srcOrd="0" destOrd="0" presId="urn:microsoft.com/office/officeart/2005/8/layout/cycle6"/>
    <dgm:cxn modelId="{90C3A7E1-5094-49FE-825D-98903B255AA6}" type="presOf" srcId="{3D318C15-9059-43E5-ACAA-32D03F3CD06D}" destId="{F0994210-F406-4CD1-BE7B-A2EAAD35CD13}" srcOrd="0" destOrd="0" presId="urn:microsoft.com/office/officeart/2005/8/layout/cycle6"/>
    <dgm:cxn modelId="{6A0217F7-870C-4852-AAED-46705F3B7A1A}" type="presOf" srcId="{B50E9797-F707-44A2-849A-00FBD574FEA0}" destId="{8D323263-6D21-4826-94A7-8B986CB3666B}" srcOrd="0" destOrd="0" presId="urn:microsoft.com/office/officeart/2005/8/layout/cycle6"/>
    <dgm:cxn modelId="{E41896FC-F43B-44CB-9606-4A140313CC69}" type="presOf" srcId="{E6C1D101-E4FF-486D-8466-7A56831CB9B6}" destId="{E2A8A842-0F2F-473F-ACBB-F8CD6F2F4060}" srcOrd="0" destOrd="0" presId="urn:microsoft.com/office/officeart/2005/8/layout/cycle6"/>
    <dgm:cxn modelId="{0B760B41-8F47-414A-9D75-58331891D21D}" type="presParOf" srcId="{12115493-67D4-4723-8FDB-ABF47AAE30DE}" destId="{E2A8A842-0F2F-473F-ACBB-F8CD6F2F4060}" srcOrd="0" destOrd="0" presId="urn:microsoft.com/office/officeart/2005/8/layout/cycle6"/>
    <dgm:cxn modelId="{3D9C67F4-E292-4231-BDDD-6942287A2AFE}" type="presParOf" srcId="{12115493-67D4-4723-8FDB-ABF47AAE30DE}" destId="{468AFD7F-6D12-48F7-9BD5-9639E0D0EB66}" srcOrd="1" destOrd="0" presId="urn:microsoft.com/office/officeart/2005/8/layout/cycle6"/>
    <dgm:cxn modelId="{6CB45E59-ADFB-4F84-98FF-B9836BB0CA57}" type="presParOf" srcId="{12115493-67D4-4723-8FDB-ABF47AAE30DE}" destId="{1FD98EF2-ED97-432D-9566-58CC5E6DBC57}" srcOrd="2" destOrd="0" presId="urn:microsoft.com/office/officeart/2005/8/layout/cycle6"/>
    <dgm:cxn modelId="{83374980-D01B-4860-88CB-D331C08C3FBE}" type="presParOf" srcId="{12115493-67D4-4723-8FDB-ABF47AAE30DE}" destId="{8D323263-6D21-4826-94A7-8B986CB3666B}" srcOrd="3" destOrd="0" presId="urn:microsoft.com/office/officeart/2005/8/layout/cycle6"/>
    <dgm:cxn modelId="{6A8972FB-EB63-4A5F-AC7D-EED328AE5244}" type="presParOf" srcId="{12115493-67D4-4723-8FDB-ABF47AAE30DE}" destId="{C74928BA-A109-4ECE-BC07-B396E130E321}" srcOrd="4" destOrd="0" presId="urn:microsoft.com/office/officeart/2005/8/layout/cycle6"/>
    <dgm:cxn modelId="{7ED786D5-CE44-47EC-A9D9-FAC5BF641782}" type="presParOf" srcId="{12115493-67D4-4723-8FDB-ABF47AAE30DE}" destId="{E9BB4798-B59C-4EC6-AEDE-1ED0F7C0622B}" srcOrd="5" destOrd="0" presId="urn:microsoft.com/office/officeart/2005/8/layout/cycle6"/>
    <dgm:cxn modelId="{21D811F0-FBE5-4C4E-A594-EDE902969B7D}" type="presParOf" srcId="{12115493-67D4-4723-8FDB-ABF47AAE30DE}" destId="{C44EF340-DB6C-495C-8A49-BAE295F75F4F}" srcOrd="6" destOrd="0" presId="urn:microsoft.com/office/officeart/2005/8/layout/cycle6"/>
    <dgm:cxn modelId="{D863B2EC-59C1-43BD-8D46-E7BB52A55891}" type="presParOf" srcId="{12115493-67D4-4723-8FDB-ABF47AAE30DE}" destId="{1EFDC87F-2740-4E40-8D17-9AA7225BE3BC}" srcOrd="7" destOrd="0" presId="urn:microsoft.com/office/officeart/2005/8/layout/cycle6"/>
    <dgm:cxn modelId="{D20CD0BF-E488-42D8-B55D-6D2C8C7E3712}" type="presParOf" srcId="{12115493-67D4-4723-8FDB-ABF47AAE30DE}" destId="{9CE2E271-50E5-48BB-AC07-EB552FD8C83B}" srcOrd="8" destOrd="0" presId="urn:microsoft.com/office/officeart/2005/8/layout/cycle6"/>
    <dgm:cxn modelId="{443F84A7-6CB3-4B93-82E3-D2A79E81585F}" type="presParOf" srcId="{12115493-67D4-4723-8FDB-ABF47AAE30DE}" destId="{F0994210-F406-4CD1-BE7B-A2EAAD35CD13}" srcOrd="9" destOrd="0" presId="urn:microsoft.com/office/officeart/2005/8/layout/cycle6"/>
    <dgm:cxn modelId="{019062E8-15F4-44B6-B2AC-131F3DAE1F9D}" type="presParOf" srcId="{12115493-67D4-4723-8FDB-ABF47AAE30DE}" destId="{A3ED2DD0-AD56-4711-AE3C-F6DEE49A9D1E}" srcOrd="10" destOrd="0" presId="urn:microsoft.com/office/officeart/2005/8/layout/cycle6"/>
    <dgm:cxn modelId="{00233C0B-6225-449F-B19C-9D36867505F0}" type="presParOf" srcId="{12115493-67D4-4723-8FDB-ABF47AAE30DE}" destId="{1F787CFC-9C6B-4656-A897-D236106AF554}" srcOrd="11" destOrd="0" presId="urn:microsoft.com/office/officeart/2005/8/layout/cycle6"/>
    <dgm:cxn modelId="{7ACA66B9-B051-4B30-A7BA-CF0BF379F87F}" type="presParOf" srcId="{12115493-67D4-4723-8FDB-ABF47AAE30DE}" destId="{1EB651D6-4E9D-4AD3-90D2-EA98115E25CB}" srcOrd="12" destOrd="0" presId="urn:microsoft.com/office/officeart/2005/8/layout/cycle6"/>
    <dgm:cxn modelId="{5CFB7377-8AC6-4B4F-9461-BF150E825540}" type="presParOf" srcId="{12115493-67D4-4723-8FDB-ABF47AAE30DE}" destId="{408E816E-0A1B-49D3-8895-9A7E93374EAE}" srcOrd="13" destOrd="0" presId="urn:microsoft.com/office/officeart/2005/8/layout/cycle6"/>
    <dgm:cxn modelId="{8903AAE4-0EF4-4301-A1ED-83EF746C19B3}" type="presParOf" srcId="{12115493-67D4-4723-8FDB-ABF47AAE30DE}" destId="{8EC4C78A-D82C-4666-95E0-85644954B04B}" srcOrd="14" destOrd="0" presId="urn:microsoft.com/office/officeart/2005/8/layout/cycle6"/>
    <dgm:cxn modelId="{E7A46747-F8CA-465E-A93D-061812E15549}" type="presParOf" srcId="{12115493-67D4-4723-8FDB-ABF47AAE30DE}" destId="{9A0E0FDF-0D97-4532-BC7C-E30C2FECB98F}" srcOrd="15" destOrd="0" presId="urn:microsoft.com/office/officeart/2005/8/layout/cycle6"/>
    <dgm:cxn modelId="{95C565DA-289A-4BD8-BE17-1CBAA99D944C}" type="presParOf" srcId="{12115493-67D4-4723-8FDB-ABF47AAE30DE}" destId="{65FEF84F-A0EF-4287-8E77-7181C783D45A}" srcOrd="16" destOrd="0" presId="urn:microsoft.com/office/officeart/2005/8/layout/cycle6"/>
    <dgm:cxn modelId="{0E4006E5-7F5B-45A6-A957-18B924A929A4}" type="presParOf" srcId="{12115493-67D4-4723-8FDB-ABF47AAE30DE}" destId="{EE6EB823-B83D-4E03-9E5E-B36F68FEEBF0}" srcOrd="17" destOrd="0" presId="urn:microsoft.com/office/officeart/2005/8/layout/cycle6"/>
    <dgm:cxn modelId="{108C0114-39D7-4706-B0C2-F853B41541DD}" type="presParOf" srcId="{12115493-67D4-4723-8FDB-ABF47AAE30DE}" destId="{4067D396-5016-4254-8A44-6ED5C0C0B81A}" srcOrd="18" destOrd="0" presId="urn:microsoft.com/office/officeart/2005/8/layout/cycle6"/>
    <dgm:cxn modelId="{07FD0B09-ADC1-4CCA-AF1A-3F72BDD96D80}" type="presParOf" srcId="{12115493-67D4-4723-8FDB-ABF47AAE30DE}" destId="{C10B85DE-DDD5-4201-A51E-3566DEAAD211}" srcOrd="19" destOrd="0" presId="urn:microsoft.com/office/officeart/2005/8/layout/cycle6"/>
    <dgm:cxn modelId="{98830344-C262-4A09-A699-1B6DB8BECFA7}" type="presParOf" srcId="{12115493-67D4-4723-8FDB-ABF47AAE30DE}" destId="{776E3FFF-F860-401A-ADEC-0C745E9D8606}" srcOrd="2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593A3A-52BE-411D-BBF2-94E56505D1AE}" type="doc">
      <dgm:prSet loTypeId="urn:microsoft.com/office/officeart/2005/8/layout/pyramid1" loCatId="pyramid" qsTypeId="urn:microsoft.com/office/officeart/2005/8/quickstyle/simple1" qsCatId="simple" csTypeId="urn:microsoft.com/office/officeart/2005/8/colors/accent1_2" csCatId="accent1" phldr="1"/>
      <dgm:spPr/>
    </dgm:pt>
    <dgm:pt modelId="{C9848E78-D533-424E-8724-76F82D4FA901}">
      <dgm:prSet phldrT="[Teksti]" custT="1"/>
      <dgm:spPr>
        <a:solidFill>
          <a:srgbClr val="FF0000"/>
        </a:solidFill>
      </dgm:spPr>
      <dgm: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800" b="1"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800" b="1"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800" b="1"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800" b="1"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800" b="1"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800" b="1"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800" b="1" i="0" u="none" strike="noStrike" kern="1200" cap="none" spc="0" normalizeH="0" baseline="0" noProof="0" dirty="0">
              <a:ln>
                <a:noFill/>
              </a:ln>
              <a:solidFill>
                <a:schemeClr val="tx1"/>
              </a:solidFill>
              <a:effectLst/>
              <a:uLnTx/>
              <a:uFillTx/>
              <a:latin typeface="Trebuchet MS"/>
              <a:ea typeface="+mn-ea"/>
              <a:cs typeface="+mn-cs"/>
            </a:rPr>
            <a:t>PERUSOPETUKSEN</a:t>
          </a:r>
          <a:br>
            <a:rPr kumimoji="0" lang="fi-FI" sz="800" b="1" i="0" u="none" strike="noStrike" kern="1200" cap="none" spc="0" normalizeH="0" baseline="0" noProof="0" dirty="0">
              <a:ln>
                <a:noFill/>
              </a:ln>
              <a:solidFill>
                <a:schemeClr val="tx1"/>
              </a:solidFill>
              <a:effectLst/>
              <a:uLnTx/>
              <a:uFillTx/>
              <a:latin typeface="Trebuchet MS"/>
              <a:ea typeface="+mn-ea"/>
              <a:cs typeface="+mn-cs"/>
            </a:rPr>
          </a:br>
          <a:r>
            <a:rPr kumimoji="0" lang="fi-FI" sz="800" b="1" i="0" u="none" strike="noStrike" kern="1200" cap="none" spc="0" normalizeH="0" baseline="0" noProof="0" dirty="0">
              <a:ln>
                <a:noFill/>
              </a:ln>
              <a:solidFill>
                <a:schemeClr val="tx1"/>
              </a:solidFill>
              <a:effectLst/>
              <a:uLnTx/>
              <a:uFillTx/>
              <a:latin typeface="Trebuchet MS"/>
              <a:ea typeface="+mn-ea"/>
              <a:cs typeface="+mn-cs"/>
            </a:rPr>
            <a:t> OPPIMÄÄRÄSTÄ </a:t>
          </a:r>
          <a:br>
            <a:rPr kumimoji="0" lang="fi-FI" sz="800" b="1" i="0" u="none" strike="noStrike" kern="1200" cap="none" spc="0" normalizeH="0" baseline="0" noProof="0" dirty="0">
              <a:ln>
                <a:noFill/>
              </a:ln>
              <a:solidFill>
                <a:schemeClr val="tx1"/>
              </a:solidFill>
              <a:effectLst/>
              <a:uLnTx/>
              <a:uFillTx/>
              <a:latin typeface="Trebuchet MS"/>
              <a:ea typeface="+mn-ea"/>
              <a:cs typeface="+mn-cs"/>
            </a:rPr>
          </a:br>
          <a:r>
            <a:rPr kumimoji="0" lang="fi-FI" sz="800" b="1" i="0" u="none" strike="noStrike" kern="1200" cap="none" spc="0" normalizeH="0" baseline="0" noProof="0" dirty="0">
              <a:ln>
                <a:noFill/>
              </a:ln>
              <a:solidFill>
                <a:schemeClr val="tx1"/>
              </a:solidFill>
              <a:effectLst/>
              <a:uLnTx/>
              <a:uFillTx/>
              <a:latin typeface="Trebuchet MS"/>
              <a:ea typeface="+mn-ea"/>
              <a:cs typeface="+mn-cs"/>
            </a:rPr>
            <a:t>TAI </a:t>
          </a:r>
          <a:br>
            <a:rPr kumimoji="0" lang="fi-FI" sz="800" b="1" i="0" u="none" strike="noStrike" kern="1200" cap="none" spc="0" normalizeH="0" baseline="0" noProof="0" dirty="0">
              <a:ln>
                <a:noFill/>
              </a:ln>
              <a:solidFill>
                <a:schemeClr val="tx1"/>
              </a:solidFill>
              <a:effectLst/>
              <a:uLnTx/>
              <a:uFillTx/>
              <a:latin typeface="Trebuchet MS"/>
              <a:ea typeface="+mn-ea"/>
              <a:cs typeface="+mn-cs"/>
            </a:rPr>
          </a:br>
          <a:r>
            <a:rPr kumimoji="0" lang="fi-FI" sz="800" b="1" i="0" u="none" strike="noStrike" kern="1200" cap="none" spc="0" normalizeH="0" baseline="0" noProof="0" dirty="0">
              <a:ln>
                <a:noFill/>
              </a:ln>
              <a:solidFill>
                <a:schemeClr val="tx1"/>
              </a:solidFill>
              <a:effectLst/>
              <a:uLnTx/>
              <a:uFillTx/>
              <a:latin typeface="Trebuchet MS"/>
              <a:ea typeface="+mn-ea"/>
              <a:cs typeface="+mn-cs"/>
            </a:rPr>
            <a:t>OPETUSSUUNNITELMAN </a:t>
          </a:r>
          <a:br>
            <a:rPr kumimoji="0" lang="fi-FI" sz="800" b="1" i="0" u="none" strike="noStrike" kern="1200" cap="none" spc="0" normalizeH="0" baseline="0" noProof="0" dirty="0">
              <a:ln>
                <a:noFill/>
              </a:ln>
              <a:solidFill>
                <a:schemeClr val="tx1"/>
              </a:solidFill>
              <a:effectLst/>
              <a:uLnTx/>
              <a:uFillTx/>
              <a:latin typeface="Trebuchet MS"/>
              <a:ea typeface="+mn-ea"/>
              <a:cs typeface="+mn-cs"/>
            </a:rPr>
          </a:br>
          <a:r>
            <a:rPr kumimoji="0" lang="fi-FI" sz="800" b="1" i="0" u="none" strike="noStrike" kern="1200" cap="none" spc="0" normalizeH="0" baseline="0" noProof="0" dirty="0">
              <a:ln>
                <a:noFill/>
              </a:ln>
              <a:solidFill>
                <a:schemeClr val="tx1"/>
              </a:solidFill>
              <a:effectLst/>
              <a:uLnTx/>
              <a:uFillTx/>
              <a:latin typeface="Trebuchet MS"/>
              <a:ea typeface="+mn-ea"/>
              <a:cs typeface="+mn-cs"/>
            </a:rPr>
            <a:t>TAVOITTEISTA POIKKEAMINEN</a:t>
          </a:r>
          <a:endParaRPr kumimoji="0" lang="fi-FI" sz="1050" b="1" i="0" u="none" strike="noStrike" kern="1200" cap="none" spc="0" normalizeH="0" baseline="0" noProof="0" dirty="0">
            <a:ln>
              <a:noFill/>
            </a:ln>
            <a:solidFill>
              <a:schemeClr val="tx1"/>
            </a:solidFill>
            <a:effectLst/>
            <a:uLnTx/>
            <a:uFillTx/>
            <a:latin typeface="Trebuchet MS"/>
            <a:ea typeface="+mn-ea"/>
            <a:cs typeface="+mn-cs"/>
          </a:endParaRPr>
        </a:p>
        <a:p>
          <a:endParaRPr lang="fi-FI" sz="1400" b="1" dirty="0"/>
        </a:p>
      </dgm:t>
    </dgm:pt>
    <dgm:pt modelId="{EBFD67B9-6B05-4976-A395-D00199B9AFC4}" type="parTrans" cxnId="{C6C25588-B7AD-4DAC-8A7E-1EB5821B33A5}">
      <dgm:prSet/>
      <dgm:spPr/>
      <dgm:t>
        <a:bodyPr/>
        <a:lstStyle/>
        <a:p>
          <a:endParaRPr lang="fi-FI"/>
        </a:p>
      </dgm:t>
    </dgm:pt>
    <dgm:pt modelId="{C3F147FD-99A2-4063-81FB-2F37AEAC02C6}" type="sibTrans" cxnId="{C6C25588-B7AD-4DAC-8A7E-1EB5821B33A5}">
      <dgm:prSet/>
      <dgm:spPr/>
      <dgm:t>
        <a:bodyPr/>
        <a:lstStyle/>
        <a:p>
          <a:endParaRPr lang="fi-FI"/>
        </a:p>
      </dgm:t>
    </dgm:pt>
    <dgm:pt modelId="{9D7682EF-1196-4591-843F-270DE1CC2A77}">
      <dgm:prSet phldrT="[Teksti]" custT="1"/>
      <dgm:spPr>
        <a:solidFill>
          <a:srgbClr val="FFC000"/>
        </a:solidFill>
      </dgm:spPr>
      <dgm:t>
        <a:bodyPr/>
        <a:lstStyle/>
        <a:p>
          <a:br>
            <a:rPr lang="fi-FI" sz="2000" dirty="0"/>
          </a:br>
          <a:r>
            <a:rPr lang="fi-FI" sz="2000" dirty="0"/>
            <a:t>OPPILAS-</a:t>
          </a:r>
          <a:br>
            <a:rPr lang="fi-FI" sz="2000" dirty="0"/>
          </a:br>
          <a:r>
            <a:rPr lang="fi-FI" sz="2000" dirty="0"/>
            <a:t>KOHTAISET</a:t>
          </a:r>
          <a:br>
            <a:rPr lang="fi-FI" sz="2000" dirty="0"/>
          </a:br>
          <a:r>
            <a:rPr lang="fi-FI" sz="2000" u="sng" dirty="0"/>
            <a:t>TUKITOIMET</a:t>
          </a:r>
        </a:p>
        <a:p>
          <a:endParaRPr lang="fi-FI" sz="2000" dirty="0"/>
        </a:p>
      </dgm:t>
    </dgm:pt>
    <dgm:pt modelId="{FBB45505-3B96-4CCF-9C17-17E9F88545A0}" type="parTrans" cxnId="{9E63752F-E4EB-4A54-9A73-CC23C010C6CB}">
      <dgm:prSet/>
      <dgm:spPr/>
      <dgm:t>
        <a:bodyPr/>
        <a:lstStyle/>
        <a:p>
          <a:endParaRPr lang="fi-FI"/>
        </a:p>
      </dgm:t>
    </dgm:pt>
    <dgm:pt modelId="{8F8C3C92-338A-4527-81C2-90F975ED9672}" type="sibTrans" cxnId="{9E63752F-E4EB-4A54-9A73-CC23C010C6CB}">
      <dgm:prSet/>
      <dgm:spPr/>
      <dgm:t>
        <a:bodyPr/>
        <a:lstStyle/>
        <a:p>
          <a:endParaRPr lang="fi-FI"/>
        </a:p>
      </dgm:t>
    </dgm:pt>
    <dgm:pt modelId="{B7755876-389A-4440-982F-EB2022E7D7AA}">
      <dgm:prSet phldrT="[Teksti]" custT="1"/>
      <dgm:spPr>
        <a:solidFill>
          <a:schemeClr val="accent6"/>
        </a:solidFill>
      </dgm:spPr>
      <dgm:t>
        <a:bodyPr/>
        <a:lstStyle/>
        <a:p>
          <a:pPr>
            <a:buClrTx/>
            <a:buSzTx/>
            <a:buFontTx/>
            <a:buNone/>
          </a:pPr>
          <a:r>
            <a:rPr kumimoji="0" lang="fi-FI" sz="1800" b="0" i="0" u="none" strike="noStrike" cap="none" spc="0" normalizeH="0" baseline="0" noProof="0" dirty="0">
              <a:ln>
                <a:noFill/>
              </a:ln>
              <a:solidFill>
                <a:schemeClr val="tx1"/>
              </a:solidFill>
              <a:effectLst/>
              <a:uLnTx/>
              <a:uFillTx/>
              <a:latin typeface="Trebuchet MS"/>
              <a:ea typeface="+mn-ea"/>
              <a:cs typeface="+mn-cs"/>
            </a:rPr>
            <a:t>RYHMÄKOHTAISET </a:t>
          </a:r>
          <a:r>
            <a:rPr kumimoji="0" lang="fi-FI" sz="1800" b="0" i="0" u="sng" strike="noStrike" cap="none" spc="0" normalizeH="0" baseline="0" noProof="0" dirty="0">
              <a:ln>
                <a:noFill/>
              </a:ln>
              <a:solidFill>
                <a:schemeClr val="tx1"/>
              </a:solidFill>
              <a:effectLst/>
              <a:uLnTx/>
              <a:uFillTx/>
              <a:latin typeface="Trebuchet MS"/>
              <a:ea typeface="+mn-ea"/>
              <a:cs typeface="+mn-cs"/>
            </a:rPr>
            <a:t>TUKIMUODOT</a:t>
          </a:r>
          <a:endParaRPr lang="fi-FI" sz="1800" dirty="0">
            <a:solidFill>
              <a:schemeClr val="tx1"/>
            </a:solidFill>
          </a:endParaRPr>
        </a:p>
      </dgm:t>
    </dgm:pt>
    <dgm:pt modelId="{1B30E362-2909-4887-81A6-CE466A8D804C}" type="parTrans" cxnId="{74DD8B0E-BFDB-48D4-A440-6ECC3673B92C}">
      <dgm:prSet/>
      <dgm:spPr/>
      <dgm:t>
        <a:bodyPr/>
        <a:lstStyle/>
        <a:p>
          <a:endParaRPr lang="fi-FI"/>
        </a:p>
      </dgm:t>
    </dgm:pt>
    <dgm:pt modelId="{0E38E60E-5D26-430D-86F9-24A5167C9829}" type="sibTrans" cxnId="{74DD8B0E-BFDB-48D4-A440-6ECC3673B92C}">
      <dgm:prSet/>
      <dgm:spPr/>
      <dgm:t>
        <a:bodyPr/>
        <a:lstStyle/>
        <a:p>
          <a:endParaRPr lang="fi-FI"/>
        </a:p>
      </dgm:t>
    </dgm:pt>
    <dgm:pt modelId="{A19F427C-E33D-410F-89DF-E3F4F415BD26}">
      <dgm:prSet custT="1"/>
      <dgm:spPr>
        <a:solidFill>
          <a:schemeClr val="accent6"/>
        </a:solidFill>
      </dgm:spPr>
      <dgm:t>
        <a:bodyPr/>
        <a:lstStyle/>
        <a:p>
          <a:pPr algn="ctr"/>
          <a:endParaRPr lang="fi-FI" sz="1600" dirty="0"/>
        </a:p>
        <a:p>
          <a:pPr algn="ctr"/>
          <a:r>
            <a:rPr lang="fi-FI" sz="1800" dirty="0"/>
            <a:t>OPPIMISEN EDELLYTYKSIÄ TUKEVAT </a:t>
          </a:r>
          <a:r>
            <a:rPr lang="fi-FI" sz="1800" u="sng" dirty="0"/>
            <a:t>OPETUSJÄRJESTELYT</a:t>
          </a:r>
        </a:p>
        <a:p>
          <a:pPr algn="ctr"/>
          <a:r>
            <a:rPr lang="fi-FI" sz="1600" dirty="0"/>
            <a:t>Inklusiiviset periaatteet -  Lapsen etu -  Toimintakulttuuri </a:t>
          </a:r>
        </a:p>
        <a:p>
          <a:pPr algn="ctr"/>
          <a:endParaRPr lang="fi-FI" sz="1600" dirty="0"/>
        </a:p>
      </dgm:t>
    </dgm:pt>
    <dgm:pt modelId="{BBBDC481-C6B5-4E15-BC86-1C9343C8563D}" type="parTrans" cxnId="{A2BF238F-4F0F-4C24-9328-5AD7C06EF07C}">
      <dgm:prSet/>
      <dgm:spPr/>
      <dgm:t>
        <a:bodyPr/>
        <a:lstStyle/>
        <a:p>
          <a:endParaRPr lang="fi-FI"/>
        </a:p>
      </dgm:t>
    </dgm:pt>
    <dgm:pt modelId="{DA87AEB7-593E-433E-88B9-AFA7BEB80863}" type="sibTrans" cxnId="{A2BF238F-4F0F-4C24-9328-5AD7C06EF07C}">
      <dgm:prSet/>
      <dgm:spPr/>
      <dgm:t>
        <a:bodyPr/>
        <a:lstStyle/>
        <a:p>
          <a:endParaRPr lang="fi-FI"/>
        </a:p>
      </dgm:t>
    </dgm:pt>
    <dgm:pt modelId="{C11B655F-BBF3-4C0C-BE4A-9BC05C70B753}" type="pres">
      <dgm:prSet presAssocID="{D6593A3A-52BE-411D-BBF2-94E56505D1AE}" presName="Name0" presStyleCnt="0">
        <dgm:presLayoutVars>
          <dgm:dir/>
          <dgm:animLvl val="lvl"/>
          <dgm:resizeHandles val="exact"/>
        </dgm:presLayoutVars>
      </dgm:prSet>
      <dgm:spPr/>
    </dgm:pt>
    <dgm:pt modelId="{E70A5A17-58C4-4F57-8311-F2F50BEF3EE5}" type="pres">
      <dgm:prSet presAssocID="{C9848E78-D533-424E-8724-76F82D4FA901}" presName="Name8" presStyleCnt="0"/>
      <dgm:spPr/>
    </dgm:pt>
    <dgm:pt modelId="{180FC6F1-6382-4D1A-9FC8-5631C9A3A437}" type="pres">
      <dgm:prSet presAssocID="{C9848E78-D533-424E-8724-76F82D4FA901}" presName="level" presStyleLbl="node1" presStyleIdx="0" presStyleCnt="4" custScaleY="111534" custLinFactNeighborY="2184">
        <dgm:presLayoutVars>
          <dgm:chMax val="1"/>
          <dgm:bulletEnabled val="1"/>
        </dgm:presLayoutVars>
      </dgm:prSet>
      <dgm:spPr/>
    </dgm:pt>
    <dgm:pt modelId="{FE51AF8A-9E28-459E-8887-A43ED575085C}" type="pres">
      <dgm:prSet presAssocID="{C9848E78-D533-424E-8724-76F82D4FA901}" presName="levelTx" presStyleLbl="revTx" presStyleIdx="0" presStyleCnt="0">
        <dgm:presLayoutVars>
          <dgm:chMax val="1"/>
          <dgm:bulletEnabled val="1"/>
        </dgm:presLayoutVars>
      </dgm:prSet>
      <dgm:spPr/>
    </dgm:pt>
    <dgm:pt modelId="{B9DA6003-5AB9-4ECA-ABF1-A7DD7340000A}" type="pres">
      <dgm:prSet presAssocID="{9D7682EF-1196-4591-843F-270DE1CC2A77}" presName="Name8" presStyleCnt="0"/>
      <dgm:spPr/>
    </dgm:pt>
    <dgm:pt modelId="{6323F5B5-DC07-4A19-AA8B-D48CF31A4BBF}" type="pres">
      <dgm:prSet presAssocID="{9D7682EF-1196-4591-843F-270DE1CC2A77}" presName="level" presStyleLbl="node1" presStyleIdx="1" presStyleCnt="4">
        <dgm:presLayoutVars>
          <dgm:chMax val="1"/>
          <dgm:bulletEnabled val="1"/>
        </dgm:presLayoutVars>
      </dgm:prSet>
      <dgm:spPr/>
    </dgm:pt>
    <dgm:pt modelId="{7D896257-E3B0-4657-91B0-8620B9DF5266}" type="pres">
      <dgm:prSet presAssocID="{9D7682EF-1196-4591-843F-270DE1CC2A77}" presName="levelTx" presStyleLbl="revTx" presStyleIdx="0" presStyleCnt="0">
        <dgm:presLayoutVars>
          <dgm:chMax val="1"/>
          <dgm:bulletEnabled val="1"/>
        </dgm:presLayoutVars>
      </dgm:prSet>
      <dgm:spPr/>
    </dgm:pt>
    <dgm:pt modelId="{06374FCB-72C3-47BB-85A5-CF7797074169}" type="pres">
      <dgm:prSet presAssocID="{B7755876-389A-4440-982F-EB2022E7D7AA}" presName="Name8" presStyleCnt="0"/>
      <dgm:spPr/>
    </dgm:pt>
    <dgm:pt modelId="{D0C7DC22-895A-46B3-9433-0910BE860AC4}" type="pres">
      <dgm:prSet presAssocID="{B7755876-389A-4440-982F-EB2022E7D7AA}" presName="level" presStyleLbl="node1" presStyleIdx="2" presStyleCnt="4">
        <dgm:presLayoutVars>
          <dgm:chMax val="1"/>
          <dgm:bulletEnabled val="1"/>
        </dgm:presLayoutVars>
      </dgm:prSet>
      <dgm:spPr/>
    </dgm:pt>
    <dgm:pt modelId="{540DDD6B-DBAB-4BF4-93E3-6ACDE4C12581}" type="pres">
      <dgm:prSet presAssocID="{B7755876-389A-4440-982F-EB2022E7D7AA}" presName="levelTx" presStyleLbl="revTx" presStyleIdx="0" presStyleCnt="0">
        <dgm:presLayoutVars>
          <dgm:chMax val="1"/>
          <dgm:bulletEnabled val="1"/>
        </dgm:presLayoutVars>
      </dgm:prSet>
      <dgm:spPr/>
    </dgm:pt>
    <dgm:pt modelId="{B42F4D8D-C8AF-4C6D-AA23-E0AE00DBF59C}" type="pres">
      <dgm:prSet presAssocID="{A19F427C-E33D-410F-89DF-E3F4F415BD26}" presName="Name8" presStyleCnt="0"/>
      <dgm:spPr/>
    </dgm:pt>
    <dgm:pt modelId="{2D8F5DF5-A1DF-4B15-9B6D-D11C01239077}" type="pres">
      <dgm:prSet presAssocID="{A19F427C-E33D-410F-89DF-E3F4F415BD26}" presName="level" presStyleLbl="node1" presStyleIdx="3" presStyleCnt="4" custLinFactNeighborY="-332">
        <dgm:presLayoutVars>
          <dgm:chMax val="1"/>
          <dgm:bulletEnabled val="1"/>
        </dgm:presLayoutVars>
      </dgm:prSet>
      <dgm:spPr/>
    </dgm:pt>
    <dgm:pt modelId="{D3DF1775-71B3-4D6D-9DB0-70A287FF04EE}" type="pres">
      <dgm:prSet presAssocID="{A19F427C-E33D-410F-89DF-E3F4F415BD26}" presName="levelTx" presStyleLbl="revTx" presStyleIdx="0" presStyleCnt="0">
        <dgm:presLayoutVars>
          <dgm:chMax val="1"/>
          <dgm:bulletEnabled val="1"/>
        </dgm:presLayoutVars>
      </dgm:prSet>
      <dgm:spPr/>
    </dgm:pt>
  </dgm:ptLst>
  <dgm:cxnLst>
    <dgm:cxn modelId="{3BA0C600-1635-4271-B8DE-B9B84067A182}" type="presOf" srcId="{C9848E78-D533-424E-8724-76F82D4FA901}" destId="{FE51AF8A-9E28-459E-8887-A43ED575085C}" srcOrd="1" destOrd="0" presId="urn:microsoft.com/office/officeart/2005/8/layout/pyramid1"/>
    <dgm:cxn modelId="{74DD8B0E-BFDB-48D4-A440-6ECC3673B92C}" srcId="{D6593A3A-52BE-411D-BBF2-94E56505D1AE}" destId="{B7755876-389A-4440-982F-EB2022E7D7AA}" srcOrd="2" destOrd="0" parTransId="{1B30E362-2909-4887-81A6-CE466A8D804C}" sibTransId="{0E38E60E-5D26-430D-86F9-24A5167C9829}"/>
    <dgm:cxn modelId="{1A6BB92E-B624-4148-989A-CF4F2A3EBE60}" type="presOf" srcId="{B7755876-389A-4440-982F-EB2022E7D7AA}" destId="{540DDD6B-DBAB-4BF4-93E3-6ACDE4C12581}" srcOrd="1" destOrd="0" presId="urn:microsoft.com/office/officeart/2005/8/layout/pyramid1"/>
    <dgm:cxn modelId="{9E63752F-E4EB-4A54-9A73-CC23C010C6CB}" srcId="{D6593A3A-52BE-411D-BBF2-94E56505D1AE}" destId="{9D7682EF-1196-4591-843F-270DE1CC2A77}" srcOrd="1" destOrd="0" parTransId="{FBB45505-3B96-4CCF-9C17-17E9F88545A0}" sibTransId="{8F8C3C92-338A-4527-81C2-90F975ED9672}"/>
    <dgm:cxn modelId="{CC057765-A147-4220-AC54-40829690D10A}" type="presOf" srcId="{A19F427C-E33D-410F-89DF-E3F4F415BD26}" destId="{D3DF1775-71B3-4D6D-9DB0-70A287FF04EE}" srcOrd="1" destOrd="0" presId="urn:microsoft.com/office/officeart/2005/8/layout/pyramid1"/>
    <dgm:cxn modelId="{C6C25588-B7AD-4DAC-8A7E-1EB5821B33A5}" srcId="{D6593A3A-52BE-411D-BBF2-94E56505D1AE}" destId="{C9848E78-D533-424E-8724-76F82D4FA901}" srcOrd="0" destOrd="0" parTransId="{EBFD67B9-6B05-4976-A395-D00199B9AFC4}" sibTransId="{C3F147FD-99A2-4063-81FB-2F37AEAC02C6}"/>
    <dgm:cxn modelId="{A2BF238F-4F0F-4C24-9328-5AD7C06EF07C}" srcId="{D6593A3A-52BE-411D-BBF2-94E56505D1AE}" destId="{A19F427C-E33D-410F-89DF-E3F4F415BD26}" srcOrd="3" destOrd="0" parTransId="{BBBDC481-C6B5-4E15-BC86-1C9343C8563D}" sibTransId="{DA87AEB7-593E-433E-88B9-AFA7BEB80863}"/>
    <dgm:cxn modelId="{9A46FC8F-3590-4FAE-A910-3E96D9C9653C}" type="presOf" srcId="{C9848E78-D533-424E-8724-76F82D4FA901}" destId="{180FC6F1-6382-4D1A-9FC8-5631C9A3A437}" srcOrd="0" destOrd="0" presId="urn:microsoft.com/office/officeart/2005/8/layout/pyramid1"/>
    <dgm:cxn modelId="{7FF5A1E8-567B-4A81-B85B-1DD0CED554EA}" type="presOf" srcId="{B7755876-389A-4440-982F-EB2022E7D7AA}" destId="{D0C7DC22-895A-46B3-9433-0910BE860AC4}" srcOrd="0" destOrd="0" presId="urn:microsoft.com/office/officeart/2005/8/layout/pyramid1"/>
    <dgm:cxn modelId="{9B910DEA-180C-49B3-A422-36135469D006}" type="presOf" srcId="{9D7682EF-1196-4591-843F-270DE1CC2A77}" destId="{6323F5B5-DC07-4A19-AA8B-D48CF31A4BBF}" srcOrd="0" destOrd="0" presId="urn:microsoft.com/office/officeart/2005/8/layout/pyramid1"/>
    <dgm:cxn modelId="{98595BEF-8881-4097-A205-EC8A34793F87}" type="presOf" srcId="{A19F427C-E33D-410F-89DF-E3F4F415BD26}" destId="{2D8F5DF5-A1DF-4B15-9B6D-D11C01239077}" srcOrd="0" destOrd="0" presId="urn:microsoft.com/office/officeart/2005/8/layout/pyramid1"/>
    <dgm:cxn modelId="{1A1063F7-3D3E-46DC-B192-622611127DE5}" type="presOf" srcId="{D6593A3A-52BE-411D-BBF2-94E56505D1AE}" destId="{C11B655F-BBF3-4C0C-BE4A-9BC05C70B753}" srcOrd="0" destOrd="0" presId="urn:microsoft.com/office/officeart/2005/8/layout/pyramid1"/>
    <dgm:cxn modelId="{C25788F8-972F-4D80-AB92-BDFE73DE1F6F}" type="presOf" srcId="{9D7682EF-1196-4591-843F-270DE1CC2A77}" destId="{7D896257-E3B0-4657-91B0-8620B9DF5266}" srcOrd="1" destOrd="0" presId="urn:microsoft.com/office/officeart/2005/8/layout/pyramid1"/>
    <dgm:cxn modelId="{DE225FAA-1E98-444D-A41D-4E6D93366BF0}" type="presParOf" srcId="{C11B655F-BBF3-4C0C-BE4A-9BC05C70B753}" destId="{E70A5A17-58C4-4F57-8311-F2F50BEF3EE5}" srcOrd="0" destOrd="0" presId="urn:microsoft.com/office/officeart/2005/8/layout/pyramid1"/>
    <dgm:cxn modelId="{C68CA955-3A9B-4810-8F5E-BCA5B47944BA}" type="presParOf" srcId="{E70A5A17-58C4-4F57-8311-F2F50BEF3EE5}" destId="{180FC6F1-6382-4D1A-9FC8-5631C9A3A437}" srcOrd="0" destOrd="0" presId="urn:microsoft.com/office/officeart/2005/8/layout/pyramid1"/>
    <dgm:cxn modelId="{FB2B2128-918C-44BE-AB12-343F305E35D8}" type="presParOf" srcId="{E70A5A17-58C4-4F57-8311-F2F50BEF3EE5}" destId="{FE51AF8A-9E28-459E-8887-A43ED575085C}" srcOrd="1" destOrd="0" presId="urn:microsoft.com/office/officeart/2005/8/layout/pyramid1"/>
    <dgm:cxn modelId="{E31F0BCF-FF51-486D-BC6C-536D957E3C83}" type="presParOf" srcId="{C11B655F-BBF3-4C0C-BE4A-9BC05C70B753}" destId="{B9DA6003-5AB9-4ECA-ABF1-A7DD7340000A}" srcOrd="1" destOrd="0" presId="urn:microsoft.com/office/officeart/2005/8/layout/pyramid1"/>
    <dgm:cxn modelId="{E6E98F42-4E6A-4363-969A-77885BE252E2}" type="presParOf" srcId="{B9DA6003-5AB9-4ECA-ABF1-A7DD7340000A}" destId="{6323F5B5-DC07-4A19-AA8B-D48CF31A4BBF}" srcOrd="0" destOrd="0" presId="urn:microsoft.com/office/officeart/2005/8/layout/pyramid1"/>
    <dgm:cxn modelId="{61C949C3-E368-4BAB-B4AC-583CFC3D4953}" type="presParOf" srcId="{B9DA6003-5AB9-4ECA-ABF1-A7DD7340000A}" destId="{7D896257-E3B0-4657-91B0-8620B9DF5266}" srcOrd="1" destOrd="0" presId="urn:microsoft.com/office/officeart/2005/8/layout/pyramid1"/>
    <dgm:cxn modelId="{1A93C6A6-05D1-4882-BCC8-FF463F429816}" type="presParOf" srcId="{C11B655F-BBF3-4C0C-BE4A-9BC05C70B753}" destId="{06374FCB-72C3-47BB-85A5-CF7797074169}" srcOrd="2" destOrd="0" presId="urn:microsoft.com/office/officeart/2005/8/layout/pyramid1"/>
    <dgm:cxn modelId="{1C79F660-6571-4B40-94C0-960DA0C6E80E}" type="presParOf" srcId="{06374FCB-72C3-47BB-85A5-CF7797074169}" destId="{D0C7DC22-895A-46B3-9433-0910BE860AC4}" srcOrd="0" destOrd="0" presId="urn:microsoft.com/office/officeart/2005/8/layout/pyramid1"/>
    <dgm:cxn modelId="{C930B41F-A2AA-4484-8126-F91DB6C237F5}" type="presParOf" srcId="{06374FCB-72C3-47BB-85A5-CF7797074169}" destId="{540DDD6B-DBAB-4BF4-93E3-6ACDE4C12581}" srcOrd="1" destOrd="0" presId="urn:microsoft.com/office/officeart/2005/8/layout/pyramid1"/>
    <dgm:cxn modelId="{4D693D63-3633-4AA3-BC94-BC0DFCA878F3}" type="presParOf" srcId="{C11B655F-BBF3-4C0C-BE4A-9BC05C70B753}" destId="{B42F4D8D-C8AF-4C6D-AA23-E0AE00DBF59C}" srcOrd="3" destOrd="0" presId="urn:microsoft.com/office/officeart/2005/8/layout/pyramid1"/>
    <dgm:cxn modelId="{CBA9DCDE-5F98-47ED-AD0B-C9CE62E25FC5}" type="presParOf" srcId="{B42F4D8D-C8AF-4C6D-AA23-E0AE00DBF59C}" destId="{2D8F5DF5-A1DF-4B15-9B6D-D11C01239077}" srcOrd="0" destOrd="0" presId="urn:microsoft.com/office/officeart/2005/8/layout/pyramid1"/>
    <dgm:cxn modelId="{6AFDABDE-4C06-4C63-AB1E-27D83FB64D30}" type="presParOf" srcId="{B42F4D8D-C8AF-4C6D-AA23-E0AE00DBF59C}" destId="{D3DF1775-71B3-4D6D-9DB0-70A287FF04EE}" srcOrd="1" destOrd="0" presId="urn:microsoft.com/office/officeart/2005/8/layout/pyramid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8A842-0F2F-473F-ACBB-F8CD6F2F4060}">
      <dsp:nvSpPr>
        <dsp:cNvPr id="0" name=""/>
        <dsp:cNvSpPr/>
      </dsp:nvSpPr>
      <dsp:spPr>
        <a:xfrm>
          <a:off x="3718698" y="-86385"/>
          <a:ext cx="1138263" cy="897137"/>
        </a:xfrm>
        <a:prstGeom prst="roundRect">
          <a:avLst/>
        </a:prstGeom>
        <a:solidFill>
          <a:srgbClr val="82D4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solidFill>
                <a:schemeClr val="tx1"/>
              </a:solidFill>
            </a:rPr>
            <a:t>Kaikkia lapsia koskevat yhtäläiset oikeudet</a:t>
          </a:r>
        </a:p>
      </dsp:txBody>
      <dsp:txXfrm>
        <a:off x="3762493" y="-42590"/>
        <a:ext cx="1050673" cy="809547"/>
      </dsp:txXfrm>
    </dsp:sp>
    <dsp:sp modelId="{1FD98EF2-ED97-432D-9566-58CC5E6DBC57}">
      <dsp:nvSpPr>
        <dsp:cNvPr id="0" name=""/>
        <dsp:cNvSpPr/>
      </dsp:nvSpPr>
      <dsp:spPr>
        <a:xfrm>
          <a:off x="2292131" y="362183"/>
          <a:ext cx="3991397" cy="3991397"/>
        </a:xfrm>
        <a:custGeom>
          <a:avLst/>
          <a:gdLst/>
          <a:ahLst/>
          <a:cxnLst/>
          <a:rect l="0" t="0" r="0" b="0"/>
          <a:pathLst>
            <a:path>
              <a:moveTo>
                <a:pt x="2571608" y="84902"/>
              </a:moveTo>
              <a:arcTo wR="1995698" hR="1995698" stAng="17206361" swAng="1200813"/>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D323263-6D21-4826-94A7-8B986CB3666B}">
      <dsp:nvSpPr>
        <dsp:cNvPr id="0" name=""/>
        <dsp:cNvSpPr/>
      </dsp:nvSpPr>
      <dsp:spPr>
        <a:xfrm>
          <a:off x="5310035" y="763822"/>
          <a:ext cx="1076188" cy="699522"/>
        </a:xfrm>
        <a:prstGeom prst="roundRect">
          <a:avLst/>
        </a:prstGeom>
        <a:solidFill>
          <a:srgbClr val="66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b="0" kern="1200">
              <a:solidFill>
                <a:schemeClr val="tx1"/>
              </a:solidFill>
            </a:rPr>
            <a:t>Tasa-arvoisuus</a:t>
          </a:r>
        </a:p>
      </dsp:txBody>
      <dsp:txXfrm>
        <a:off x="5344183" y="797970"/>
        <a:ext cx="1007892" cy="631226"/>
      </dsp:txXfrm>
    </dsp:sp>
    <dsp:sp modelId="{E9BB4798-B59C-4EC6-AEDE-1ED0F7C0622B}">
      <dsp:nvSpPr>
        <dsp:cNvPr id="0" name=""/>
        <dsp:cNvSpPr/>
      </dsp:nvSpPr>
      <dsp:spPr>
        <a:xfrm>
          <a:off x="2292131" y="362183"/>
          <a:ext cx="3991397" cy="3991397"/>
        </a:xfrm>
        <a:custGeom>
          <a:avLst/>
          <a:gdLst/>
          <a:ahLst/>
          <a:cxnLst/>
          <a:rect l="0" t="0" r="0" b="0"/>
          <a:pathLst>
            <a:path>
              <a:moveTo>
                <a:pt x="3784195" y="1110209"/>
              </a:moveTo>
              <a:arcTo wR="1995698" hR="1995698" stAng="20019593" swAng="1725535"/>
            </a:path>
          </a:pathLst>
        </a:custGeom>
        <a:noFill/>
        <a:ln w="6350" cap="flat" cmpd="sng" algn="ctr">
          <a:solidFill>
            <a:schemeClr val="accent5">
              <a:hueOff val="-1225557"/>
              <a:satOff val="-1705"/>
              <a:lumOff val="-654"/>
              <a:alphaOff val="0"/>
            </a:schemeClr>
          </a:solidFill>
          <a:prstDash val="solid"/>
          <a:miter lim="800000"/>
        </a:ln>
        <a:effectLst/>
      </dsp:spPr>
      <dsp:style>
        <a:lnRef idx="1">
          <a:scrgbClr r="0" g="0" b="0"/>
        </a:lnRef>
        <a:fillRef idx="0">
          <a:scrgbClr r="0" g="0" b="0"/>
        </a:fillRef>
        <a:effectRef idx="0">
          <a:scrgbClr r="0" g="0" b="0"/>
        </a:effectRef>
        <a:fontRef idx="minor"/>
      </dsp:style>
    </dsp:sp>
    <dsp:sp modelId="{C44EF340-DB6C-495C-8A49-BAE295F75F4F}">
      <dsp:nvSpPr>
        <dsp:cNvPr id="0" name=""/>
        <dsp:cNvSpPr/>
      </dsp:nvSpPr>
      <dsp:spPr>
        <a:xfrm>
          <a:off x="5695398" y="2452205"/>
          <a:ext cx="1076188" cy="699522"/>
        </a:xfrm>
        <a:prstGeom prst="roundRect">
          <a:avLst/>
        </a:prstGeom>
        <a:solidFill>
          <a:srgbClr val="5BCA1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a:solidFill>
                <a:schemeClr val="tx1"/>
              </a:solidFill>
            </a:rPr>
            <a:t>Yhden-vertaisuus</a:t>
          </a:r>
        </a:p>
      </dsp:txBody>
      <dsp:txXfrm>
        <a:off x="5729546" y="2486353"/>
        <a:ext cx="1007892" cy="631226"/>
      </dsp:txXfrm>
    </dsp:sp>
    <dsp:sp modelId="{9CE2E271-50E5-48BB-AC07-EB552FD8C83B}">
      <dsp:nvSpPr>
        <dsp:cNvPr id="0" name=""/>
        <dsp:cNvSpPr/>
      </dsp:nvSpPr>
      <dsp:spPr>
        <a:xfrm>
          <a:off x="2175218" y="721999"/>
          <a:ext cx="3991397" cy="3991397"/>
        </a:xfrm>
        <a:custGeom>
          <a:avLst/>
          <a:gdLst/>
          <a:ahLst/>
          <a:cxnLst/>
          <a:rect l="0" t="0" r="0" b="0"/>
          <a:pathLst>
            <a:path>
              <a:moveTo>
                <a:pt x="3942266" y="2435796"/>
              </a:moveTo>
              <a:arcTo wR="1995698" hR="1995698" stAng="764385" swAng="1054197"/>
            </a:path>
          </a:pathLst>
        </a:custGeom>
        <a:noFill/>
        <a:ln w="6350" cap="flat" cmpd="sng" algn="ctr">
          <a:solidFill>
            <a:schemeClr val="accent5">
              <a:hueOff val="-2451115"/>
              <a:satOff val="-3409"/>
              <a:lumOff val="-1307"/>
              <a:alphaOff val="0"/>
            </a:schemeClr>
          </a:solidFill>
          <a:prstDash val="solid"/>
          <a:miter lim="800000"/>
        </a:ln>
        <a:effectLst/>
      </dsp:spPr>
      <dsp:style>
        <a:lnRef idx="1">
          <a:scrgbClr r="0" g="0" b="0"/>
        </a:lnRef>
        <a:fillRef idx="0">
          <a:scrgbClr r="0" g="0" b="0"/>
        </a:fillRef>
        <a:effectRef idx="0">
          <a:scrgbClr r="0" g="0" b="0"/>
        </a:effectRef>
        <a:fontRef idx="minor"/>
      </dsp:style>
    </dsp:sp>
    <dsp:sp modelId="{F0994210-F406-4CD1-BE7B-A2EAAD35CD13}">
      <dsp:nvSpPr>
        <dsp:cNvPr id="0" name=""/>
        <dsp:cNvSpPr/>
      </dsp:nvSpPr>
      <dsp:spPr>
        <a:xfrm>
          <a:off x="4618198" y="3730239"/>
          <a:ext cx="1547839" cy="851410"/>
        </a:xfrm>
        <a:prstGeom prst="roundRect">
          <a:avLst/>
        </a:prstGeom>
        <a:solidFill>
          <a:srgbClr val="CCFF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a:solidFill>
                <a:schemeClr val="tx1"/>
              </a:solidFill>
            </a:rPr>
            <a:t>Syrjimättömyys</a:t>
          </a:r>
        </a:p>
      </dsp:txBody>
      <dsp:txXfrm>
        <a:off x="4659760" y="3771801"/>
        <a:ext cx="1464715" cy="768286"/>
      </dsp:txXfrm>
    </dsp:sp>
    <dsp:sp modelId="{1F787CFC-9C6B-4656-A897-D236106AF554}">
      <dsp:nvSpPr>
        <dsp:cNvPr id="0" name=""/>
        <dsp:cNvSpPr/>
      </dsp:nvSpPr>
      <dsp:spPr>
        <a:xfrm>
          <a:off x="2386617" y="464541"/>
          <a:ext cx="3991397" cy="3991397"/>
        </a:xfrm>
        <a:custGeom>
          <a:avLst/>
          <a:gdLst/>
          <a:ahLst/>
          <a:cxnLst/>
          <a:rect l="0" t="0" r="0" b="0"/>
          <a:pathLst>
            <a:path>
              <a:moveTo>
                <a:pt x="2225855" y="3978081"/>
              </a:moveTo>
              <a:arcTo wR="1995698" hR="1995698" stAng="5002654" swAng="976876"/>
            </a:path>
          </a:pathLst>
        </a:custGeom>
        <a:noFill/>
        <a:ln w="6350" cap="flat" cmpd="sng" algn="ctr">
          <a:solidFill>
            <a:schemeClr val="accent5">
              <a:hueOff val="-3676672"/>
              <a:satOff val="-5114"/>
              <a:lumOff val="-1961"/>
              <a:alphaOff val="0"/>
            </a:schemeClr>
          </a:solidFill>
          <a:prstDash val="solid"/>
          <a:miter lim="800000"/>
        </a:ln>
        <a:effectLst/>
      </dsp:spPr>
      <dsp:style>
        <a:lnRef idx="1">
          <a:scrgbClr r="0" g="0" b="0"/>
        </a:lnRef>
        <a:fillRef idx="0">
          <a:scrgbClr r="0" g="0" b="0"/>
        </a:fillRef>
        <a:effectRef idx="0">
          <a:scrgbClr r="0" g="0" b="0"/>
        </a:effectRef>
        <a:fontRef idx="minor"/>
      </dsp:style>
    </dsp:sp>
    <dsp:sp modelId="{1EB651D6-4E9D-4AD3-90D2-EA98115E25CB}">
      <dsp:nvSpPr>
        <dsp:cNvPr id="0" name=""/>
        <dsp:cNvSpPr/>
      </dsp:nvSpPr>
      <dsp:spPr>
        <a:xfrm>
          <a:off x="2345665" y="3740864"/>
          <a:ext cx="1696127" cy="779946"/>
        </a:xfrm>
        <a:prstGeom prst="roundRect">
          <a:avLst/>
        </a:prstGeom>
        <a:solidFill>
          <a:srgbClr val="C0E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dirty="0">
              <a:solidFill>
                <a:schemeClr val="tx1"/>
              </a:solidFill>
            </a:rPr>
            <a:t>Moninaisuuden arvostaminen</a:t>
          </a:r>
        </a:p>
      </dsp:txBody>
      <dsp:txXfrm>
        <a:off x="2383739" y="3778938"/>
        <a:ext cx="1619979" cy="703798"/>
      </dsp:txXfrm>
    </dsp:sp>
    <dsp:sp modelId="{8EC4C78A-D82C-4666-95E0-85644954B04B}">
      <dsp:nvSpPr>
        <dsp:cNvPr id="0" name=""/>
        <dsp:cNvSpPr/>
      </dsp:nvSpPr>
      <dsp:spPr>
        <a:xfrm>
          <a:off x="2384312" y="622995"/>
          <a:ext cx="3991397" cy="3991397"/>
        </a:xfrm>
        <a:custGeom>
          <a:avLst/>
          <a:gdLst/>
          <a:ahLst/>
          <a:cxnLst/>
          <a:rect l="0" t="0" r="0" b="0"/>
          <a:pathLst>
            <a:path>
              <a:moveTo>
                <a:pt x="341739" y="3112494"/>
              </a:moveTo>
              <a:arcTo wR="1995698" hR="1995698" stAng="8758307" swAng="1101033"/>
            </a:path>
          </a:pathLst>
        </a:custGeom>
        <a:noFill/>
        <a:ln w="6350" cap="flat" cmpd="sng" algn="ctr">
          <a:solidFill>
            <a:schemeClr val="accent5">
              <a:hueOff val="-4902230"/>
              <a:satOff val="-6819"/>
              <a:lumOff val="-2615"/>
              <a:alphaOff val="0"/>
            </a:schemeClr>
          </a:solidFill>
          <a:prstDash val="solid"/>
          <a:miter lim="800000"/>
        </a:ln>
        <a:effectLst/>
      </dsp:spPr>
      <dsp:style>
        <a:lnRef idx="1">
          <a:scrgbClr r="0" g="0" b="0"/>
        </a:lnRef>
        <a:fillRef idx="0">
          <a:scrgbClr r="0" g="0" b="0"/>
        </a:fillRef>
        <a:effectRef idx="0">
          <a:scrgbClr r="0" g="0" b="0"/>
        </a:effectRef>
        <a:fontRef idx="minor"/>
      </dsp:style>
    </dsp:sp>
    <dsp:sp modelId="{9A0E0FDF-0D97-4532-BC7C-E30C2FECB98F}">
      <dsp:nvSpPr>
        <dsp:cNvPr id="0" name=""/>
        <dsp:cNvSpPr/>
      </dsp:nvSpPr>
      <dsp:spPr>
        <a:xfrm>
          <a:off x="1738199" y="2452205"/>
          <a:ext cx="1207935" cy="699522"/>
        </a:xfrm>
        <a:prstGeom prst="roundRect">
          <a:avLst/>
        </a:prstGeom>
        <a:solidFill>
          <a:schemeClr val="accent5">
            <a:hueOff val="-6127787"/>
            <a:satOff val="-8523"/>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a:t>Sosiaalinen osallisuus</a:t>
          </a:r>
        </a:p>
      </dsp:txBody>
      <dsp:txXfrm>
        <a:off x="1772347" y="2486353"/>
        <a:ext cx="1139639" cy="631226"/>
      </dsp:txXfrm>
    </dsp:sp>
    <dsp:sp modelId="{EE6EB823-B83D-4E03-9E5E-B36F68FEEBF0}">
      <dsp:nvSpPr>
        <dsp:cNvPr id="0" name=""/>
        <dsp:cNvSpPr/>
      </dsp:nvSpPr>
      <dsp:spPr>
        <a:xfrm>
          <a:off x="2289592" y="318613"/>
          <a:ext cx="3991397" cy="3991397"/>
        </a:xfrm>
        <a:custGeom>
          <a:avLst/>
          <a:gdLst/>
          <a:ahLst/>
          <a:cxnLst/>
          <a:rect l="0" t="0" r="0" b="0"/>
          <a:pathLst>
            <a:path>
              <a:moveTo>
                <a:pt x="4075" y="2123178"/>
              </a:moveTo>
              <a:arcTo wR="1995698" hR="1995698" stAng="10580257" swAng="1782986"/>
            </a:path>
          </a:pathLst>
        </a:custGeom>
        <a:noFill/>
        <a:ln w="6350" cap="flat" cmpd="sng" algn="ctr">
          <a:solidFill>
            <a:schemeClr val="accent5">
              <a:hueOff val="-6127787"/>
              <a:satOff val="-8523"/>
              <a:lumOff val="-3268"/>
              <a:alphaOff val="0"/>
            </a:schemeClr>
          </a:solidFill>
          <a:prstDash val="solid"/>
          <a:miter lim="800000"/>
        </a:ln>
        <a:effectLst/>
      </dsp:spPr>
      <dsp:style>
        <a:lnRef idx="1">
          <a:scrgbClr r="0" g="0" b="0"/>
        </a:lnRef>
        <a:fillRef idx="0">
          <a:scrgbClr r="0" g="0" b="0"/>
        </a:fillRef>
        <a:effectRef idx="0">
          <a:scrgbClr r="0" g="0" b="0"/>
        </a:effectRef>
        <a:fontRef idx="minor"/>
      </dsp:style>
    </dsp:sp>
    <dsp:sp modelId="{4067D396-5016-4254-8A44-6ED5C0C0B81A}">
      <dsp:nvSpPr>
        <dsp:cNvPr id="0" name=""/>
        <dsp:cNvSpPr/>
      </dsp:nvSpPr>
      <dsp:spPr>
        <a:xfrm>
          <a:off x="2063549" y="728877"/>
          <a:ext cx="1327963" cy="699522"/>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a:t>Yhteisöllisyys</a:t>
          </a:r>
        </a:p>
      </dsp:txBody>
      <dsp:txXfrm>
        <a:off x="2097697" y="763025"/>
        <a:ext cx="1259667" cy="631226"/>
      </dsp:txXfrm>
    </dsp:sp>
    <dsp:sp modelId="{776E3FFF-F860-401A-ADEC-0C745E9D8606}">
      <dsp:nvSpPr>
        <dsp:cNvPr id="0" name=""/>
        <dsp:cNvSpPr/>
      </dsp:nvSpPr>
      <dsp:spPr>
        <a:xfrm>
          <a:off x="2229214" y="379787"/>
          <a:ext cx="3991397" cy="3991397"/>
        </a:xfrm>
        <a:custGeom>
          <a:avLst/>
          <a:gdLst/>
          <a:ahLst/>
          <a:cxnLst/>
          <a:rect l="0" t="0" r="0" b="0"/>
          <a:pathLst>
            <a:path>
              <a:moveTo>
                <a:pt x="873736" y="345239"/>
              </a:moveTo>
              <a:arcTo wR="1995698" hR="1995698" stAng="14147557" swAng="1159048"/>
            </a:path>
          </a:pathLst>
        </a:custGeom>
        <a:noFill/>
        <a:ln w="6350" cap="flat" cmpd="sng" algn="ctr">
          <a:solidFill>
            <a:schemeClr val="accent5">
              <a:hueOff val="-7353344"/>
              <a:satOff val="-10228"/>
              <a:lumOff val="-3922"/>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FC6F1-6382-4D1A-9FC8-5631C9A3A437}">
      <dsp:nvSpPr>
        <dsp:cNvPr id="0" name=""/>
        <dsp:cNvSpPr/>
      </dsp:nvSpPr>
      <dsp:spPr>
        <a:xfrm>
          <a:off x="1779061" y="24825"/>
          <a:ext cx="1322838" cy="1267806"/>
        </a:xfrm>
        <a:prstGeom prst="trapezoid">
          <a:avLst>
            <a:gd name="adj" fmla="val 5217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800" b="1"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800" b="1"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800" b="1"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800" b="1"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800" b="1"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800" b="1"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800" b="1" i="0" u="none" strike="noStrike" kern="1200" cap="none" spc="0" normalizeH="0" baseline="0" noProof="0" dirty="0">
              <a:ln>
                <a:noFill/>
              </a:ln>
              <a:solidFill>
                <a:schemeClr val="tx1"/>
              </a:solidFill>
              <a:effectLst/>
              <a:uLnTx/>
              <a:uFillTx/>
              <a:latin typeface="Trebuchet MS"/>
              <a:ea typeface="+mn-ea"/>
              <a:cs typeface="+mn-cs"/>
            </a:rPr>
            <a:t>PERUSOPETUKSEN</a:t>
          </a:r>
          <a:br>
            <a:rPr kumimoji="0" lang="fi-FI" sz="800" b="1" i="0" u="none" strike="noStrike" kern="1200" cap="none" spc="0" normalizeH="0" baseline="0" noProof="0" dirty="0">
              <a:ln>
                <a:noFill/>
              </a:ln>
              <a:solidFill>
                <a:schemeClr val="tx1"/>
              </a:solidFill>
              <a:effectLst/>
              <a:uLnTx/>
              <a:uFillTx/>
              <a:latin typeface="Trebuchet MS"/>
              <a:ea typeface="+mn-ea"/>
              <a:cs typeface="+mn-cs"/>
            </a:rPr>
          </a:br>
          <a:r>
            <a:rPr kumimoji="0" lang="fi-FI" sz="800" b="1" i="0" u="none" strike="noStrike" kern="1200" cap="none" spc="0" normalizeH="0" baseline="0" noProof="0" dirty="0">
              <a:ln>
                <a:noFill/>
              </a:ln>
              <a:solidFill>
                <a:schemeClr val="tx1"/>
              </a:solidFill>
              <a:effectLst/>
              <a:uLnTx/>
              <a:uFillTx/>
              <a:latin typeface="Trebuchet MS"/>
              <a:ea typeface="+mn-ea"/>
              <a:cs typeface="+mn-cs"/>
            </a:rPr>
            <a:t> OPPIMÄÄRÄSTÄ </a:t>
          </a:r>
          <a:br>
            <a:rPr kumimoji="0" lang="fi-FI" sz="800" b="1" i="0" u="none" strike="noStrike" kern="1200" cap="none" spc="0" normalizeH="0" baseline="0" noProof="0" dirty="0">
              <a:ln>
                <a:noFill/>
              </a:ln>
              <a:solidFill>
                <a:schemeClr val="tx1"/>
              </a:solidFill>
              <a:effectLst/>
              <a:uLnTx/>
              <a:uFillTx/>
              <a:latin typeface="Trebuchet MS"/>
              <a:ea typeface="+mn-ea"/>
              <a:cs typeface="+mn-cs"/>
            </a:rPr>
          </a:br>
          <a:r>
            <a:rPr kumimoji="0" lang="fi-FI" sz="800" b="1" i="0" u="none" strike="noStrike" kern="1200" cap="none" spc="0" normalizeH="0" baseline="0" noProof="0" dirty="0">
              <a:ln>
                <a:noFill/>
              </a:ln>
              <a:solidFill>
                <a:schemeClr val="tx1"/>
              </a:solidFill>
              <a:effectLst/>
              <a:uLnTx/>
              <a:uFillTx/>
              <a:latin typeface="Trebuchet MS"/>
              <a:ea typeface="+mn-ea"/>
              <a:cs typeface="+mn-cs"/>
            </a:rPr>
            <a:t>TAI </a:t>
          </a:r>
          <a:br>
            <a:rPr kumimoji="0" lang="fi-FI" sz="800" b="1" i="0" u="none" strike="noStrike" kern="1200" cap="none" spc="0" normalizeH="0" baseline="0" noProof="0" dirty="0">
              <a:ln>
                <a:noFill/>
              </a:ln>
              <a:solidFill>
                <a:schemeClr val="tx1"/>
              </a:solidFill>
              <a:effectLst/>
              <a:uLnTx/>
              <a:uFillTx/>
              <a:latin typeface="Trebuchet MS"/>
              <a:ea typeface="+mn-ea"/>
              <a:cs typeface="+mn-cs"/>
            </a:rPr>
          </a:br>
          <a:r>
            <a:rPr kumimoji="0" lang="fi-FI" sz="800" b="1" i="0" u="none" strike="noStrike" kern="1200" cap="none" spc="0" normalizeH="0" baseline="0" noProof="0" dirty="0">
              <a:ln>
                <a:noFill/>
              </a:ln>
              <a:solidFill>
                <a:schemeClr val="tx1"/>
              </a:solidFill>
              <a:effectLst/>
              <a:uLnTx/>
              <a:uFillTx/>
              <a:latin typeface="Trebuchet MS"/>
              <a:ea typeface="+mn-ea"/>
              <a:cs typeface="+mn-cs"/>
            </a:rPr>
            <a:t>OPETUSSUUNNITELMAN </a:t>
          </a:r>
          <a:br>
            <a:rPr kumimoji="0" lang="fi-FI" sz="800" b="1" i="0" u="none" strike="noStrike" kern="1200" cap="none" spc="0" normalizeH="0" baseline="0" noProof="0" dirty="0">
              <a:ln>
                <a:noFill/>
              </a:ln>
              <a:solidFill>
                <a:schemeClr val="tx1"/>
              </a:solidFill>
              <a:effectLst/>
              <a:uLnTx/>
              <a:uFillTx/>
              <a:latin typeface="Trebuchet MS"/>
              <a:ea typeface="+mn-ea"/>
              <a:cs typeface="+mn-cs"/>
            </a:rPr>
          </a:br>
          <a:r>
            <a:rPr kumimoji="0" lang="fi-FI" sz="800" b="1" i="0" u="none" strike="noStrike" kern="1200" cap="none" spc="0" normalizeH="0" baseline="0" noProof="0" dirty="0">
              <a:ln>
                <a:noFill/>
              </a:ln>
              <a:solidFill>
                <a:schemeClr val="tx1"/>
              </a:solidFill>
              <a:effectLst/>
              <a:uLnTx/>
              <a:uFillTx/>
              <a:latin typeface="Trebuchet MS"/>
              <a:ea typeface="+mn-ea"/>
              <a:cs typeface="+mn-cs"/>
            </a:rPr>
            <a:t>TAVOITTEISTA POIKKEAMINEN</a:t>
          </a:r>
          <a:endParaRPr kumimoji="0" lang="fi-FI" sz="1050" b="1" i="0" u="none" strike="noStrike" kern="1200" cap="none" spc="0" normalizeH="0" baseline="0" noProof="0" dirty="0">
            <a:ln>
              <a:noFill/>
            </a:ln>
            <a:solidFill>
              <a:schemeClr val="tx1"/>
            </a:solidFill>
            <a:effectLst/>
            <a:uLnTx/>
            <a:uFillTx/>
            <a:latin typeface="Trebuchet MS"/>
            <a:ea typeface="+mn-ea"/>
            <a:cs typeface="+mn-cs"/>
          </a:endParaRPr>
        </a:p>
        <a:p>
          <a:pPr>
            <a:buNone/>
          </a:pPr>
          <a:endParaRPr lang="fi-FI" sz="1400" b="1" dirty="0"/>
        </a:p>
      </dsp:txBody>
      <dsp:txXfrm>
        <a:off x="1779061" y="24825"/>
        <a:ext cx="1322838" cy="1267806"/>
      </dsp:txXfrm>
    </dsp:sp>
    <dsp:sp modelId="{6323F5B5-DC07-4A19-AA8B-D48CF31A4BBF}">
      <dsp:nvSpPr>
        <dsp:cNvPr id="0" name=""/>
        <dsp:cNvSpPr/>
      </dsp:nvSpPr>
      <dsp:spPr>
        <a:xfrm>
          <a:off x="1186041" y="1267806"/>
          <a:ext cx="2508879" cy="1136699"/>
        </a:xfrm>
        <a:prstGeom prst="trapezoid">
          <a:avLst>
            <a:gd name="adj" fmla="val 5217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br>
            <a:rPr lang="fi-FI" sz="2000" kern="1200" dirty="0"/>
          </a:br>
          <a:r>
            <a:rPr lang="fi-FI" sz="2000" kern="1200" dirty="0"/>
            <a:t>OPPILAS-</a:t>
          </a:r>
          <a:br>
            <a:rPr lang="fi-FI" sz="2000" kern="1200" dirty="0"/>
          </a:br>
          <a:r>
            <a:rPr lang="fi-FI" sz="2000" kern="1200" dirty="0"/>
            <a:t>KOHTAISET</a:t>
          </a:r>
          <a:br>
            <a:rPr lang="fi-FI" sz="2000" kern="1200" dirty="0"/>
          </a:br>
          <a:r>
            <a:rPr lang="fi-FI" sz="2000" u="sng" kern="1200" dirty="0"/>
            <a:t>TUKITOIMET</a:t>
          </a:r>
        </a:p>
        <a:p>
          <a:pPr marL="0" lvl="0" indent="0" algn="ctr" defTabSz="889000">
            <a:lnSpc>
              <a:spcPct val="90000"/>
            </a:lnSpc>
            <a:spcBef>
              <a:spcPct val="0"/>
            </a:spcBef>
            <a:spcAft>
              <a:spcPct val="35000"/>
            </a:spcAft>
            <a:buNone/>
          </a:pPr>
          <a:endParaRPr lang="fi-FI" sz="2000" kern="1200" dirty="0"/>
        </a:p>
      </dsp:txBody>
      <dsp:txXfrm>
        <a:off x="1625095" y="1267806"/>
        <a:ext cx="1630771" cy="1136699"/>
      </dsp:txXfrm>
    </dsp:sp>
    <dsp:sp modelId="{D0C7DC22-895A-46B3-9433-0910BE860AC4}">
      <dsp:nvSpPr>
        <dsp:cNvPr id="0" name=""/>
        <dsp:cNvSpPr/>
      </dsp:nvSpPr>
      <dsp:spPr>
        <a:xfrm>
          <a:off x="593020" y="2404505"/>
          <a:ext cx="3694920" cy="1136699"/>
        </a:xfrm>
        <a:prstGeom prst="trapezoid">
          <a:avLst>
            <a:gd name="adj" fmla="val 5217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ClrTx/>
            <a:buSzTx/>
            <a:buFontTx/>
            <a:buNone/>
          </a:pPr>
          <a:r>
            <a:rPr kumimoji="0" lang="fi-FI" sz="1800" b="0" i="0" u="none" strike="noStrike" kern="1200" cap="none" spc="0" normalizeH="0" baseline="0" noProof="0" dirty="0">
              <a:ln>
                <a:noFill/>
              </a:ln>
              <a:solidFill>
                <a:schemeClr val="tx1"/>
              </a:solidFill>
              <a:effectLst/>
              <a:uLnTx/>
              <a:uFillTx/>
              <a:latin typeface="Trebuchet MS"/>
              <a:ea typeface="+mn-ea"/>
              <a:cs typeface="+mn-cs"/>
            </a:rPr>
            <a:t>RYHMÄKOHTAISET </a:t>
          </a:r>
          <a:r>
            <a:rPr kumimoji="0" lang="fi-FI" sz="1800" b="0" i="0" u="sng" strike="noStrike" kern="1200" cap="none" spc="0" normalizeH="0" baseline="0" noProof="0" dirty="0">
              <a:ln>
                <a:noFill/>
              </a:ln>
              <a:solidFill>
                <a:schemeClr val="tx1"/>
              </a:solidFill>
              <a:effectLst/>
              <a:uLnTx/>
              <a:uFillTx/>
              <a:latin typeface="Trebuchet MS"/>
              <a:ea typeface="+mn-ea"/>
              <a:cs typeface="+mn-cs"/>
            </a:rPr>
            <a:t>TUKIMUODOT</a:t>
          </a:r>
          <a:endParaRPr lang="fi-FI" sz="1800" kern="1200" dirty="0">
            <a:solidFill>
              <a:schemeClr val="tx1"/>
            </a:solidFill>
          </a:endParaRPr>
        </a:p>
      </dsp:txBody>
      <dsp:txXfrm>
        <a:off x="1239631" y="2404505"/>
        <a:ext cx="2401698" cy="1136699"/>
      </dsp:txXfrm>
    </dsp:sp>
    <dsp:sp modelId="{2D8F5DF5-A1DF-4B15-9B6D-D11C01239077}">
      <dsp:nvSpPr>
        <dsp:cNvPr id="0" name=""/>
        <dsp:cNvSpPr/>
      </dsp:nvSpPr>
      <dsp:spPr>
        <a:xfrm>
          <a:off x="0" y="3537431"/>
          <a:ext cx="4880961" cy="1136699"/>
        </a:xfrm>
        <a:prstGeom prst="trapezoid">
          <a:avLst>
            <a:gd name="adj" fmla="val 5217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fi-FI" sz="1600" kern="1200" dirty="0"/>
        </a:p>
        <a:p>
          <a:pPr marL="0" lvl="0" indent="0" algn="ctr" defTabSz="711200">
            <a:lnSpc>
              <a:spcPct val="90000"/>
            </a:lnSpc>
            <a:spcBef>
              <a:spcPct val="0"/>
            </a:spcBef>
            <a:spcAft>
              <a:spcPct val="35000"/>
            </a:spcAft>
            <a:buNone/>
          </a:pPr>
          <a:r>
            <a:rPr lang="fi-FI" sz="1800" kern="1200" dirty="0"/>
            <a:t>OPPIMISEN EDELLYTYKSIÄ TUKEVAT </a:t>
          </a:r>
          <a:r>
            <a:rPr lang="fi-FI" sz="1800" u="sng" kern="1200" dirty="0"/>
            <a:t>OPETUSJÄRJESTELYT</a:t>
          </a:r>
        </a:p>
        <a:p>
          <a:pPr marL="0" lvl="0" indent="0" algn="ctr" defTabSz="711200">
            <a:lnSpc>
              <a:spcPct val="90000"/>
            </a:lnSpc>
            <a:spcBef>
              <a:spcPct val="0"/>
            </a:spcBef>
            <a:spcAft>
              <a:spcPct val="35000"/>
            </a:spcAft>
            <a:buNone/>
          </a:pPr>
          <a:r>
            <a:rPr lang="fi-FI" sz="1600" kern="1200" dirty="0"/>
            <a:t>Inklusiiviset periaatteet -  Lapsen etu -  Toimintakulttuuri </a:t>
          </a:r>
        </a:p>
        <a:p>
          <a:pPr marL="0" lvl="0" indent="0" algn="ctr" defTabSz="711200">
            <a:lnSpc>
              <a:spcPct val="90000"/>
            </a:lnSpc>
            <a:spcBef>
              <a:spcPct val="0"/>
            </a:spcBef>
            <a:spcAft>
              <a:spcPct val="35000"/>
            </a:spcAft>
            <a:buNone/>
          </a:pPr>
          <a:endParaRPr lang="fi-FI" sz="1600" kern="1200" dirty="0"/>
        </a:p>
      </dsp:txBody>
      <dsp:txXfrm>
        <a:off x="854168" y="3537431"/>
        <a:ext cx="3172625" cy="1136699"/>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795658-B68D-4833-8B2E-DFC6B01C48DA}" type="datetimeFigureOut">
              <a:rPr lang="fi-FI" smtClean="0"/>
              <a:t>26.8.2025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7661F2-6AEF-4C27-8FB3-3B5477F6D11A}" type="slidenum">
              <a:rPr lang="fi-FI" smtClean="0"/>
              <a:t>‹#›</a:t>
            </a:fld>
            <a:endParaRPr lang="fi-FI"/>
          </a:p>
        </p:txBody>
      </p:sp>
    </p:spTree>
    <p:extLst>
      <p:ext uri="{BB962C8B-B14F-4D97-AF65-F5344CB8AC3E}">
        <p14:creationId xmlns:p14="http://schemas.microsoft.com/office/powerpoint/2010/main" val="4269508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4A3D8-BBC7-401E-A6FA-17696582833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494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841772"/>
            <a:ext cx="6858000" cy="1790700"/>
          </a:xfrm>
        </p:spPr>
        <p:txBody>
          <a:bodyPr anchor="b"/>
          <a:lstStyle>
            <a:lvl1pPr algn="ctr">
              <a:defRPr sz="4500"/>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Click to edit Master subtitle style</a:t>
            </a:r>
            <a:endParaRPr lang="en-US" dirty="0"/>
          </a:p>
        </p:txBody>
      </p:sp>
      <p:sp>
        <p:nvSpPr>
          <p:cNvPr id="4" name="Date Placeholder 3"/>
          <p:cNvSpPr>
            <a:spLocks noGrp="1"/>
          </p:cNvSpPr>
          <p:nvPr>
            <p:ph type="dt" sz="half" idx="10"/>
          </p:nvPr>
        </p:nvSpPr>
        <p:spPr/>
        <p:txBody>
          <a:bodyPr/>
          <a:lstStyle/>
          <a:p>
            <a:fld id="{4556ECF8-21AD-B441-9C7F-E7E585EEDC35}"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103152-0252-1E4E-BE70-864784E45F6B}" type="slidenum">
              <a:rPr lang="en-US" smtClean="0"/>
              <a:pPr/>
              <a:t>‹#›</a:t>
            </a:fld>
            <a:endParaRPr lang="en-US"/>
          </a:p>
        </p:txBody>
      </p:sp>
    </p:spTree>
    <p:extLst>
      <p:ext uri="{BB962C8B-B14F-4D97-AF65-F5344CB8AC3E}">
        <p14:creationId xmlns:p14="http://schemas.microsoft.com/office/powerpoint/2010/main" val="1808471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sastamala_etusivu_2.jpg"/>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4885438" y="1457089"/>
            <a:ext cx="3939453" cy="797041"/>
          </a:xfrm>
        </p:spPr>
        <p:txBody>
          <a:bodyPr anchor="t">
            <a:normAutofit/>
          </a:bodyPr>
          <a:lstStyle>
            <a:lvl1pPr algn="ctr">
              <a:spcAft>
                <a:spcPts val="1200"/>
              </a:spcAft>
              <a:defRPr sz="2200"/>
            </a:lvl1pPr>
          </a:lstStyle>
          <a:p>
            <a:r>
              <a:rPr lang="fi-FI" dirty="0"/>
              <a:t>LOREM IPSUM</a:t>
            </a:r>
            <a:br>
              <a:rPr lang="fi-FI" dirty="0"/>
            </a:br>
            <a:r>
              <a:rPr lang="fi-FI" dirty="0"/>
              <a:t>ESITYKSEN PÄÄPTSIKKO</a:t>
            </a:r>
            <a:endParaRPr lang="en-US" dirty="0"/>
          </a:p>
        </p:txBody>
      </p:sp>
      <p:sp>
        <p:nvSpPr>
          <p:cNvPr id="3" name="Subtitle 2"/>
          <p:cNvSpPr>
            <a:spLocks noGrp="1"/>
          </p:cNvSpPr>
          <p:nvPr>
            <p:ph type="subTitle" idx="1" hasCustomPrompt="1"/>
          </p:nvPr>
        </p:nvSpPr>
        <p:spPr>
          <a:xfrm>
            <a:off x="4885438" y="2280490"/>
            <a:ext cx="3939453" cy="421435"/>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Valinnainen apuotsikko</a:t>
            </a:r>
            <a:endParaRPr lang="en-US" dirty="0"/>
          </a:p>
        </p:txBody>
      </p:sp>
      <p:pic>
        <p:nvPicPr>
          <p:cNvPr id="8" name="Picture 7" descr="sastamala_logo.jpg"/>
          <p:cNvPicPr>
            <a:picLocks noChangeAspect="1"/>
          </p:cNvPicPr>
          <p:nvPr userDrawn="1"/>
        </p:nvPicPr>
        <p:blipFill>
          <a:blip r:embed="rId3"/>
          <a:stretch>
            <a:fillRect/>
          </a:stretch>
        </p:blipFill>
        <p:spPr>
          <a:xfrm>
            <a:off x="5846622" y="4071338"/>
            <a:ext cx="2095103" cy="597104"/>
          </a:xfrm>
          <a:prstGeom prst="rect">
            <a:avLst/>
          </a:prstGeom>
        </p:spPr>
      </p:pic>
      <p:sp>
        <p:nvSpPr>
          <p:cNvPr id="14" name="Text Placeholder 13"/>
          <p:cNvSpPr>
            <a:spLocks noGrp="1"/>
          </p:cNvSpPr>
          <p:nvPr>
            <p:ph type="body" sz="quarter" idx="10" hasCustomPrompt="1"/>
          </p:nvPr>
        </p:nvSpPr>
        <p:spPr>
          <a:xfrm>
            <a:off x="4884738" y="3135313"/>
            <a:ext cx="3940175" cy="381762"/>
          </a:xfrm>
        </p:spPr>
        <p:txBody>
          <a:bodyPr>
            <a:noAutofit/>
          </a:bodyPr>
          <a:lstStyle>
            <a:lvl1pPr algn="ctr">
              <a:buNone/>
              <a:defRPr sz="1000"/>
            </a:lvl1pPr>
          </a:lstStyle>
          <a:p>
            <a:pPr lvl="0"/>
            <a:r>
              <a:rPr kumimoji="0" lang="fi-FI" sz="900" b="0" i="0" u="none" strike="noStrike" kern="1200" cap="none" spc="0" normalizeH="0" baseline="0" noProof="0" dirty="0">
                <a:ln>
                  <a:noFill/>
                </a:ln>
                <a:solidFill>
                  <a:schemeClr val="tx1"/>
                </a:solidFill>
                <a:effectLst/>
                <a:uLnTx/>
                <a:uFillTx/>
                <a:latin typeface="Verdana" charset="0"/>
                <a:ea typeface="Verdana" charset="0"/>
                <a:cs typeface="Verdana" charset="0"/>
              </a:rPr>
              <a:t>Etunimi Sukunimi, tapahtuma 2019</a:t>
            </a:r>
            <a:endParaRPr lang="en-US" dirty="0"/>
          </a:p>
        </p:txBody>
      </p:sp>
      <p:sp>
        <p:nvSpPr>
          <p:cNvPr id="16" name="Text Placeholder 15"/>
          <p:cNvSpPr>
            <a:spLocks noGrp="1"/>
          </p:cNvSpPr>
          <p:nvPr>
            <p:ph type="body" sz="quarter" idx="11" hasCustomPrompt="1"/>
          </p:nvPr>
        </p:nvSpPr>
        <p:spPr>
          <a:xfrm>
            <a:off x="4884738" y="639468"/>
            <a:ext cx="3940175" cy="195263"/>
          </a:xfrm>
        </p:spPr>
        <p:txBody>
          <a:bodyPr>
            <a:noAutofit/>
          </a:bodyPr>
          <a:lstStyle>
            <a:lvl1pPr algn="ctr">
              <a:buNone/>
              <a:defRPr sz="800"/>
            </a:lvl1pPr>
            <a:lvl2pPr>
              <a:buNone/>
              <a:defRPr sz="800"/>
            </a:lvl2pPr>
            <a:lvl3pPr>
              <a:buNone/>
              <a:defRPr sz="800"/>
            </a:lvl3pPr>
            <a:lvl4pPr>
              <a:buNone/>
              <a:defRPr sz="800"/>
            </a:lvl4pPr>
            <a:lvl5pPr>
              <a:buNone/>
              <a:defRPr sz="800"/>
            </a:lvl5pPr>
          </a:lstStyle>
          <a:p>
            <a:pPr lvl="0"/>
            <a:r>
              <a:rPr lang="fi-FI" dirty="0" err="1"/>
              <a:t>www.sastamala.fi</a:t>
            </a:r>
            <a:endParaRPr lang="en-US" dirty="0"/>
          </a:p>
        </p:txBody>
      </p:sp>
    </p:spTree>
    <p:extLst>
      <p:ext uri="{BB962C8B-B14F-4D97-AF65-F5344CB8AC3E}">
        <p14:creationId xmlns:p14="http://schemas.microsoft.com/office/powerpoint/2010/main" val="1151954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sastamala_etusivu_1.jpg"/>
          <p:cNvPicPr>
            <a:picLocks noChangeAspect="1"/>
          </p:cNvPicPr>
          <p:nvPr userDrawn="1"/>
        </p:nvPicPr>
        <p:blipFill>
          <a:blip r:embed="rId2"/>
          <a:stretch>
            <a:fillRect/>
          </a:stretch>
        </p:blipFill>
        <p:spPr>
          <a:xfrm>
            <a:off x="0" y="0"/>
            <a:ext cx="9144000" cy="5143500"/>
          </a:xfrm>
          <a:prstGeom prst="rect">
            <a:avLst/>
          </a:prstGeom>
        </p:spPr>
      </p:pic>
      <p:sp>
        <p:nvSpPr>
          <p:cNvPr id="8" name="Title 1"/>
          <p:cNvSpPr>
            <a:spLocks noGrp="1"/>
          </p:cNvSpPr>
          <p:nvPr>
            <p:ph type="ctrTitle" hasCustomPrompt="1"/>
          </p:nvPr>
        </p:nvSpPr>
        <p:spPr>
          <a:xfrm>
            <a:off x="1650268" y="1652352"/>
            <a:ext cx="5843465" cy="823401"/>
          </a:xfrm>
        </p:spPr>
        <p:txBody>
          <a:bodyPr anchor="t">
            <a:normAutofit/>
          </a:bodyPr>
          <a:lstStyle>
            <a:lvl1pPr algn="ctr">
              <a:spcAft>
                <a:spcPts val="1200"/>
              </a:spcAft>
              <a:defRPr sz="2200"/>
            </a:lvl1pPr>
          </a:lstStyle>
          <a:p>
            <a:r>
              <a:rPr lang="fi-FI" dirty="0"/>
              <a:t>LOREM IPSUM</a:t>
            </a:r>
            <a:br>
              <a:rPr lang="fi-FI" dirty="0"/>
            </a:br>
            <a:r>
              <a:rPr lang="fi-FI" dirty="0"/>
              <a:t>ESITYKSEN PÄÄPTSIKKO</a:t>
            </a:r>
            <a:endParaRPr lang="en-US" dirty="0"/>
          </a:p>
        </p:txBody>
      </p:sp>
      <p:sp>
        <p:nvSpPr>
          <p:cNvPr id="9" name="Subtitle 2"/>
          <p:cNvSpPr>
            <a:spLocks noGrp="1"/>
          </p:cNvSpPr>
          <p:nvPr>
            <p:ph type="subTitle" idx="1" hasCustomPrompt="1"/>
          </p:nvPr>
        </p:nvSpPr>
        <p:spPr>
          <a:xfrm>
            <a:off x="1650448" y="2475753"/>
            <a:ext cx="5843104" cy="421435"/>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Valinnainen apuotsikko</a:t>
            </a:r>
            <a:endParaRPr lang="en-US" dirty="0"/>
          </a:p>
        </p:txBody>
      </p:sp>
      <p:sp>
        <p:nvSpPr>
          <p:cNvPr id="10" name="Text Placeholder 13"/>
          <p:cNvSpPr>
            <a:spLocks noGrp="1"/>
          </p:cNvSpPr>
          <p:nvPr>
            <p:ph type="body" sz="quarter" idx="10" hasCustomPrompt="1"/>
          </p:nvPr>
        </p:nvSpPr>
        <p:spPr>
          <a:xfrm>
            <a:off x="1650358" y="3330576"/>
            <a:ext cx="5843284" cy="279755"/>
          </a:xfrm>
        </p:spPr>
        <p:txBody>
          <a:bodyPr>
            <a:noAutofit/>
          </a:bodyPr>
          <a:lstStyle>
            <a:lvl1pPr algn="ctr">
              <a:buNone/>
              <a:defRPr sz="1000"/>
            </a:lvl1pPr>
          </a:lstStyle>
          <a:p>
            <a:pPr lvl="0"/>
            <a:r>
              <a:rPr kumimoji="0" lang="fi-FI" sz="900" b="0" i="0" u="none" strike="noStrike" kern="1200" cap="none" spc="0" normalizeH="0" baseline="0" noProof="0" dirty="0">
                <a:ln>
                  <a:noFill/>
                </a:ln>
                <a:solidFill>
                  <a:schemeClr val="tx1"/>
                </a:solidFill>
                <a:effectLst/>
                <a:uLnTx/>
                <a:uFillTx/>
                <a:latin typeface="Verdana" charset="0"/>
                <a:ea typeface="Verdana" charset="0"/>
                <a:cs typeface="Verdana" charset="0"/>
              </a:rPr>
              <a:t>Etunimi Sukunimi, tapahtuma 2019</a:t>
            </a:r>
            <a:endParaRPr lang="en-US" dirty="0"/>
          </a:p>
        </p:txBody>
      </p:sp>
      <p:sp>
        <p:nvSpPr>
          <p:cNvPr id="11" name="Text Placeholder 15"/>
          <p:cNvSpPr>
            <a:spLocks noGrp="1"/>
          </p:cNvSpPr>
          <p:nvPr>
            <p:ph type="body" sz="quarter" idx="11" hasCustomPrompt="1"/>
          </p:nvPr>
        </p:nvSpPr>
        <p:spPr>
          <a:xfrm>
            <a:off x="2601913" y="834731"/>
            <a:ext cx="3940175" cy="195263"/>
          </a:xfrm>
        </p:spPr>
        <p:txBody>
          <a:bodyPr>
            <a:noAutofit/>
          </a:bodyPr>
          <a:lstStyle>
            <a:lvl1pPr algn="ctr">
              <a:buNone/>
              <a:defRPr sz="800"/>
            </a:lvl1pPr>
            <a:lvl2pPr>
              <a:buNone/>
              <a:defRPr sz="800"/>
            </a:lvl2pPr>
            <a:lvl3pPr>
              <a:buNone/>
              <a:defRPr sz="800"/>
            </a:lvl3pPr>
            <a:lvl4pPr>
              <a:buNone/>
              <a:defRPr sz="800"/>
            </a:lvl4pPr>
            <a:lvl5pPr>
              <a:buNone/>
              <a:defRPr sz="800"/>
            </a:lvl5pPr>
          </a:lstStyle>
          <a:p>
            <a:pPr lvl="0"/>
            <a:r>
              <a:rPr lang="fi-FI" dirty="0" err="1"/>
              <a:t>www.sastamala.fi</a:t>
            </a:r>
            <a:endParaRPr lang="en-US" dirty="0"/>
          </a:p>
        </p:txBody>
      </p:sp>
    </p:spTree>
    <p:extLst>
      <p:ext uri="{BB962C8B-B14F-4D97-AF65-F5344CB8AC3E}">
        <p14:creationId xmlns:p14="http://schemas.microsoft.com/office/powerpoint/2010/main" val="1330186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fi-FI"/>
              <a:t>Click to edit Master title style</a:t>
            </a:r>
            <a:endParaRPr lang="en-US" dirty="0"/>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dirty="0"/>
          </a:p>
        </p:txBody>
      </p:sp>
      <p:sp>
        <p:nvSpPr>
          <p:cNvPr id="4" name="Date Placeholder 3"/>
          <p:cNvSpPr>
            <a:spLocks noGrp="1"/>
          </p:cNvSpPr>
          <p:nvPr>
            <p:ph type="dt" sz="half" idx="10"/>
          </p:nvPr>
        </p:nvSpPr>
        <p:spPr/>
        <p:txBody>
          <a:bodyPr/>
          <a:lstStyle/>
          <a:p>
            <a:fld id="{4556ECF8-21AD-B441-9C7F-E7E585EEDC35}"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03152-0252-1E4E-BE70-864784E45F6B}" type="slidenum">
              <a:rPr lang="en-US" smtClean="0"/>
              <a:pPr/>
              <a:t>‹#›</a:t>
            </a:fld>
            <a:endParaRPr lang="en-US"/>
          </a:p>
        </p:txBody>
      </p:sp>
    </p:spTree>
    <p:extLst>
      <p:ext uri="{BB962C8B-B14F-4D97-AF65-F5344CB8AC3E}">
        <p14:creationId xmlns:p14="http://schemas.microsoft.com/office/powerpoint/2010/main" val="59048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4556ECF8-21AD-B441-9C7F-E7E585EEDC35}" type="datetimeFigureOut">
              <a:rPr lang="en-US" smtClean="0"/>
              <a:pPr/>
              <a:t>8/26/2025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103152-0252-1E4E-BE70-864784E45F6B}" type="slidenum">
              <a:rPr lang="en-US" smtClean="0"/>
              <a:pPr/>
              <a:t>‹#›</a:t>
            </a:fld>
            <a:endParaRPr lang="en-US"/>
          </a:p>
        </p:txBody>
      </p:sp>
    </p:spTree>
    <p:extLst>
      <p:ext uri="{BB962C8B-B14F-4D97-AF65-F5344CB8AC3E}">
        <p14:creationId xmlns:p14="http://schemas.microsoft.com/office/powerpoint/2010/main" val="3359028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841772"/>
            <a:ext cx="6858000" cy="1790700"/>
          </a:xfrm>
        </p:spPr>
        <p:txBody>
          <a:bodyPr anchor="b"/>
          <a:lstStyle>
            <a:lvl1pPr algn="ctr">
              <a:defRPr sz="4500"/>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Click to edit Master subtitle style</a:t>
            </a:r>
            <a:endParaRPr lang="en-US" dirty="0"/>
          </a:p>
        </p:txBody>
      </p:sp>
      <p:sp>
        <p:nvSpPr>
          <p:cNvPr id="4" name="Date Placeholder 3"/>
          <p:cNvSpPr>
            <a:spLocks noGrp="1"/>
          </p:cNvSpPr>
          <p:nvPr>
            <p:ph type="dt" sz="half" idx="10"/>
          </p:nvPr>
        </p:nvSpPr>
        <p:spPr/>
        <p:txBody>
          <a:bodyPr/>
          <a:lstStyle/>
          <a:p>
            <a:fld id="{4556ECF8-21AD-B441-9C7F-E7E585EEDC35}" type="datetimeFigureOut">
              <a:rPr lang="en-US" smtClean="0"/>
              <a:pPr/>
              <a:t>8/26/2025</a:t>
            </a:fld>
            <a:endParaRPr lang="en-US"/>
          </a:p>
        </p:txBody>
      </p:sp>
      <p:sp>
        <p:nvSpPr>
          <p:cNvPr id="5" name="Footer Placeholder 4"/>
          <p:cNvSpPr>
            <a:spLocks noGrp="1"/>
          </p:cNvSpPr>
          <p:nvPr>
            <p:ph type="ftr" sz="quarter" idx="11"/>
          </p:nvPr>
        </p:nvSpPr>
        <p:spPr/>
        <p:txBody>
          <a:bodyPr/>
          <a:lstStyle/>
          <a:p>
            <a:r>
              <a:rPr lang="en-US" dirty="0"/>
              <a:t>Tiina Torniainen</a:t>
            </a:r>
          </a:p>
          <a:p>
            <a:endParaRPr lang="en-US" dirty="0"/>
          </a:p>
        </p:txBody>
      </p:sp>
      <p:sp>
        <p:nvSpPr>
          <p:cNvPr id="6" name="Slide Number Placeholder 5"/>
          <p:cNvSpPr>
            <a:spLocks noGrp="1"/>
          </p:cNvSpPr>
          <p:nvPr>
            <p:ph type="sldNum" sz="quarter" idx="12"/>
          </p:nvPr>
        </p:nvSpPr>
        <p:spPr/>
        <p:txBody>
          <a:bodyPr/>
          <a:lstStyle/>
          <a:p>
            <a:fld id="{A3103152-0252-1E4E-BE70-864784E45F6B}" type="slidenum">
              <a:rPr lang="en-US" smtClean="0"/>
              <a:pPr/>
              <a:t>‹#›</a:t>
            </a:fld>
            <a:endParaRPr lang="en-US"/>
          </a:p>
        </p:txBody>
      </p:sp>
    </p:spTree>
    <p:extLst>
      <p:ext uri="{BB962C8B-B14F-4D97-AF65-F5344CB8AC3E}">
        <p14:creationId xmlns:p14="http://schemas.microsoft.com/office/powerpoint/2010/main" val="2013054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fi-FI"/>
              <a:t>Click to edit Master title style</a:t>
            </a:r>
            <a:endParaRPr lang="en-US" dirty="0"/>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dirty="0"/>
          </a:p>
        </p:txBody>
      </p:sp>
      <p:sp>
        <p:nvSpPr>
          <p:cNvPr id="4" name="Date Placeholder 3"/>
          <p:cNvSpPr>
            <a:spLocks noGrp="1"/>
          </p:cNvSpPr>
          <p:nvPr>
            <p:ph type="dt" sz="half" idx="10"/>
          </p:nvPr>
        </p:nvSpPr>
        <p:spPr/>
        <p:txBody>
          <a:bodyPr/>
          <a:lstStyle/>
          <a:p>
            <a:fld id="{4556ECF8-21AD-B441-9C7F-E7E585EEDC35}" type="datetimeFigureOut">
              <a:rPr lang="en-US" smtClean="0"/>
              <a:pPr/>
              <a:t>8/26/2025</a:t>
            </a:fld>
            <a:endParaRPr lang="en-US"/>
          </a:p>
        </p:txBody>
      </p:sp>
      <p:sp>
        <p:nvSpPr>
          <p:cNvPr id="5" name="Footer Placeholder 4"/>
          <p:cNvSpPr>
            <a:spLocks noGrp="1"/>
          </p:cNvSpPr>
          <p:nvPr>
            <p:ph type="ftr" sz="quarter" idx="11"/>
          </p:nvPr>
        </p:nvSpPr>
        <p:spPr/>
        <p:txBody>
          <a:bodyPr/>
          <a:lstStyle/>
          <a:p>
            <a:r>
              <a:rPr lang="en-US" dirty="0"/>
              <a:t>Tiina Torniainen</a:t>
            </a:r>
          </a:p>
        </p:txBody>
      </p:sp>
      <p:sp>
        <p:nvSpPr>
          <p:cNvPr id="6" name="Slide Number Placeholder 5"/>
          <p:cNvSpPr>
            <a:spLocks noGrp="1"/>
          </p:cNvSpPr>
          <p:nvPr>
            <p:ph type="sldNum" sz="quarter" idx="12"/>
          </p:nvPr>
        </p:nvSpPr>
        <p:spPr/>
        <p:txBody>
          <a:bodyPr/>
          <a:lstStyle/>
          <a:p>
            <a:fld id="{A3103152-0252-1E4E-BE70-864784E45F6B}" type="slidenum">
              <a:rPr lang="en-US" smtClean="0"/>
              <a:pPr/>
              <a:t>‹#›</a:t>
            </a:fld>
            <a:endParaRPr lang="en-US"/>
          </a:p>
        </p:txBody>
      </p:sp>
    </p:spTree>
    <p:extLst>
      <p:ext uri="{BB962C8B-B14F-4D97-AF65-F5344CB8AC3E}">
        <p14:creationId xmlns:p14="http://schemas.microsoft.com/office/powerpoint/2010/main" val="3491599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23888" y="2379981"/>
            <a:ext cx="7886700" cy="1739899"/>
          </a:xfrm>
        </p:spPr>
        <p:txBody>
          <a:bodyPr anchor="b"/>
          <a:lstStyle>
            <a:lvl1pPr>
              <a:defRPr sz="4500"/>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3" name="Text Placeholder 2"/>
          <p:cNvSpPr>
            <a:spLocks noGrp="1"/>
          </p:cNvSpPr>
          <p:nvPr>
            <p:ph type="body" idx="1"/>
          </p:nvPr>
        </p:nvSpPr>
        <p:spPr>
          <a:xfrm>
            <a:off x="623888" y="1940559"/>
            <a:ext cx="7886700" cy="43942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4556ECF8-21AD-B441-9C7F-E7E585EEDC35}"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103152-0252-1E4E-BE70-864784E45F6B}" type="slidenum">
              <a:rPr lang="en-US" smtClean="0"/>
              <a:pPr/>
              <a:t>‹#›</a:t>
            </a:fld>
            <a:endParaRPr lang="en-US"/>
          </a:p>
        </p:txBody>
      </p:sp>
    </p:spTree>
    <p:extLst>
      <p:ext uri="{BB962C8B-B14F-4D97-AF65-F5344CB8AC3E}">
        <p14:creationId xmlns:p14="http://schemas.microsoft.com/office/powerpoint/2010/main" val="519754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fi-FI"/>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dirty="0"/>
          </a:p>
        </p:txBody>
      </p:sp>
      <p:sp>
        <p:nvSpPr>
          <p:cNvPr id="5" name="Date Placeholder 4"/>
          <p:cNvSpPr>
            <a:spLocks noGrp="1"/>
          </p:cNvSpPr>
          <p:nvPr>
            <p:ph type="dt" sz="half" idx="10"/>
          </p:nvPr>
        </p:nvSpPr>
        <p:spPr/>
        <p:txBody>
          <a:bodyPr/>
          <a:lstStyle/>
          <a:p>
            <a:fld id="{4556ECF8-21AD-B441-9C7F-E7E585EEDC35}" type="datetimeFigureOut">
              <a:rPr lang="en-US" smtClean="0"/>
              <a:pPr/>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03152-0252-1E4E-BE70-864784E45F6B}" type="slidenum">
              <a:rPr lang="en-US" smtClean="0"/>
              <a:pPr/>
              <a:t>‹#›</a:t>
            </a:fld>
            <a:endParaRPr lang="en-US"/>
          </a:p>
        </p:txBody>
      </p:sp>
    </p:spTree>
    <p:extLst>
      <p:ext uri="{BB962C8B-B14F-4D97-AF65-F5344CB8AC3E}">
        <p14:creationId xmlns:p14="http://schemas.microsoft.com/office/powerpoint/2010/main" val="3155629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29841" y="273844"/>
            <a:ext cx="7886700" cy="994172"/>
          </a:xfrm>
        </p:spPr>
        <p:txBody>
          <a:bodyPr/>
          <a:lstStyle/>
          <a:p>
            <a:r>
              <a:rPr lang="fi-FI"/>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dirty="0"/>
          </a:p>
        </p:txBody>
      </p:sp>
      <p:sp>
        <p:nvSpPr>
          <p:cNvPr id="7" name="Date Placeholder 6"/>
          <p:cNvSpPr>
            <a:spLocks noGrp="1"/>
          </p:cNvSpPr>
          <p:nvPr>
            <p:ph type="dt" sz="half" idx="10"/>
          </p:nvPr>
        </p:nvSpPr>
        <p:spPr/>
        <p:txBody>
          <a:bodyPr/>
          <a:lstStyle/>
          <a:p>
            <a:fld id="{4556ECF8-21AD-B441-9C7F-E7E585EEDC35}" type="datetimeFigureOut">
              <a:rPr lang="en-US" smtClean="0"/>
              <a:pPr/>
              <a:t>8/26/2025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103152-0252-1E4E-BE70-864784E45F6B}" type="slidenum">
              <a:rPr lang="en-US" smtClean="0"/>
              <a:pPr/>
              <a:t>‹#›</a:t>
            </a:fld>
            <a:endParaRPr lang="en-US"/>
          </a:p>
        </p:txBody>
      </p:sp>
    </p:spTree>
    <p:extLst>
      <p:ext uri="{BB962C8B-B14F-4D97-AF65-F5344CB8AC3E}">
        <p14:creationId xmlns:p14="http://schemas.microsoft.com/office/powerpoint/2010/main" val="1307318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fi-FI"/>
              <a:t>Click to edit Master title style</a:t>
            </a:r>
            <a:endParaRPr lang="en-US" dirty="0"/>
          </a:p>
        </p:txBody>
      </p:sp>
      <p:sp>
        <p:nvSpPr>
          <p:cNvPr id="3" name="Date Placeholder 2"/>
          <p:cNvSpPr>
            <a:spLocks noGrp="1"/>
          </p:cNvSpPr>
          <p:nvPr>
            <p:ph type="dt" sz="half" idx="10"/>
          </p:nvPr>
        </p:nvSpPr>
        <p:spPr/>
        <p:txBody>
          <a:bodyPr/>
          <a:lstStyle/>
          <a:p>
            <a:fld id="{4556ECF8-21AD-B441-9C7F-E7E585EEDC35}" type="datetimeFigureOut">
              <a:rPr lang="en-US" smtClean="0"/>
              <a:pPr/>
              <a:t>8/26/2025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103152-0252-1E4E-BE70-864784E45F6B}" type="slidenum">
              <a:rPr lang="en-US" smtClean="0"/>
              <a:pPr/>
              <a:t>‹#›</a:t>
            </a:fld>
            <a:endParaRPr lang="en-US"/>
          </a:p>
        </p:txBody>
      </p:sp>
      <p:pic>
        <p:nvPicPr>
          <p:cNvPr id="7" name="Kuva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37451" y="1386755"/>
            <a:ext cx="2777899" cy="2610480"/>
          </a:xfrm>
          <a:prstGeom prst="rect">
            <a:avLst/>
          </a:prstGeom>
        </p:spPr>
      </p:pic>
    </p:spTree>
    <p:extLst>
      <p:ext uri="{BB962C8B-B14F-4D97-AF65-F5344CB8AC3E}">
        <p14:creationId xmlns:p14="http://schemas.microsoft.com/office/powerpoint/2010/main" val="1974596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fi-FI"/>
              <a:t>Click to edit Master title style</a:t>
            </a:r>
            <a:endParaRPr lang="en-US" dirty="0"/>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dirty="0"/>
          </a:p>
        </p:txBody>
      </p:sp>
      <p:sp>
        <p:nvSpPr>
          <p:cNvPr id="4" name="Date Placeholder 3"/>
          <p:cNvSpPr>
            <a:spLocks noGrp="1"/>
          </p:cNvSpPr>
          <p:nvPr>
            <p:ph type="dt" sz="half" idx="10"/>
          </p:nvPr>
        </p:nvSpPr>
        <p:spPr/>
        <p:txBody>
          <a:bodyPr/>
          <a:lstStyle/>
          <a:p>
            <a:fld id="{4556ECF8-21AD-B441-9C7F-E7E585EEDC35}"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03152-0252-1E4E-BE70-864784E45F6B}" type="slidenum">
              <a:rPr lang="en-US" smtClean="0"/>
              <a:pPr/>
              <a:t>‹#›</a:t>
            </a:fld>
            <a:endParaRPr lang="en-US"/>
          </a:p>
        </p:txBody>
      </p:sp>
    </p:spTree>
    <p:extLst>
      <p:ext uri="{BB962C8B-B14F-4D97-AF65-F5344CB8AC3E}">
        <p14:creationId xmlns:p14="http://schemas.microsoft.com/office/powerpoint/2010/main" val="1641688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4556ECF8-21AD-B441-9C7F-E7E585EEDC35}" type="datetimeFigureOut">
              <a:rPr lang="en-US" smtClean="0"/>
              <a:pPr/>
              <a:t>8/26/2025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103152-0252-1E4E-BE70-864784E45F6B}" type="slidenum">
              <a:rPr lang="en-US" smtClean="0"/>
              <a:pPr/>
              <a:t>‹#›</a:t>
            </a:fld>
            <a:endParaRPr lang="en-US"/>
          </a:p>
        </p:txBody>
      </p:sp>
      <p:pic>
        <p:nvPicPr>
          <p:cNvPr id="6" name="Kuva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3000" y="398416"/>
            <a:ext cx="6858000" cy="4266454"/>
          </a:xfrm>
          <a:prstGeom prst="rect">
            <a:avLst/>
          </a:prstGeom>
        </p:spPr>
      </p:pic>
    </p:spTree>
    <p:extLst>
      <p:ext uri="{BB962C8B-B14F-4D97-AF65-F5344CB8AC3E}">
        <p14:creationId xmlns:p14="http://schemas.microsoft.com/office/powerpoint/2010/main" val="2273179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366" y="740569"/>
            <a:ext cx="9144000" cy="5143500"/>
          </a:xfrm>
          <a:prstGeom prst="rect">
            <a:avLst/>
          </a:prstGeom>
        </p:spPr>
      </p:pic>
      <p:sp>
        <p:nvSpPr>
          <p:cNvPr id="2" name="Title 1"/>
          <p:cNvSpPr>
            <a:spLocks noGrp="1"/>
          </p:cNvSpPr>
          <p:nvPr>
            <p:ph type="title"/>
          </p:nvPr>
        </p:nvSpPr>
        <p:spPr>
          <a:xfrm>
            <a:off x="629841" y="342900"/>
            <a:ext cx="2949178" cy="1200150"/>
          </a:xfrm>
        </p:spPr>
        <p:txBody>
          <a:bodyPr anchor="b"/>
          <a:lstStyle>
            <a:lvl1pPr>
              <a:defRPr sz="2400"/>
            </a:lvl1pPr>
          </a:lstStyle>
          <a:p>
            <a:r>
              <a:rPr lang="fi-FI"/>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Click to edit Master text styles</a:t>
            </a:r>
          </a:p>
        </p:txBody>
      </p:sp>
      <p:sp>
        <p:nvSpPr>
          <p:cNvPr id="5" name="Date Placeholder 4"/>
          <p:cNvSpPr>
            <a:spLocks noGrp="1"/>
          </p:cNvSpPr>
          <p:nvPr>
            <p:ph type="dt" sz="half" idx="10"/>
          </p:nvPr>
        </p:nvSpPr>
        <p:spPr/>
        <p:txBody>
          <a:bodyPr/>
          <a:lstStyle/>
          <a:p>
            <a:fld id="{4556ECF8-21AD-B441-9C7F-E7E585EEDC35}" type="datetimeFigureOut">
              <a:rPr lang="en-US" smtClean="0"/>
              <a:pPr/>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03152-0252-1E4E-BE70-864784E45F6B}" type="slidenum">
              <a:rPr lang="en-US" smtClean="0"/>
              <a:pPr/>
              <a:t>‹#›</a:t>
            </a:fld>
            <a:endParaRPr lang="en-US"/>
          </a:p>
        </p:txBody>
      </p:sp>
      <p:pic>
        <p:nvPicPr>
          <p:cNvPr id="9" name="Kuva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7729" y="2011680"/>
            <a:ext cx="3735977" cy="2624581"/>
          </a:xfrm>
          <a:prstGeom prst="rect">
            <a:avLst/>
          </a:prstGeom>
        </p:spPr>
      </p:pic>
      <p:pic>
        <p:nvPicPr>
          <p:cNvPr id="10" name="Kuva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257311" y="552909"/>
            <a:ext cx="2743200" cy="1980282"/>
          </a:xfrm>
          <a:prstGeom prst="rect">
            <a:avLst/>
          </a:prstGeom>
        </p:spPr>
      </p:pic>
      <p:pic>
        <p:nvPicPr>
          <p:cNvPr id="11" name="Kuva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90063" y="171450"/>
            <a:ext cx="3879668" cy="2612198"/>
          </a:xfrm>
          <a:prstGeom prst="rect">
            <a:avLst/>
          </a:prstGeom>
        </p:spPr>
      </p:pic>
    </p:spTree>
    <p:extLst>
      <p:ext uri="{BB962C8B-B14F-4D97-AF65-F5344CB8AC3E}">
        <p14:creationId xmlns:p14="http://schemas.microsoft.com/office/powerpoint/2010/main" val="13717194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29841" y="342900"/>
            <a:ext cx="2949178" cy="1200150"/>
          </a:xfrm>
        </p:spPr>
        <p:txBody>
          <a:bodyPr anchor="b"/>
          <a:lstStyle>
            <a:lvl1pPr>
              <a:defRPr sz="2400"/>
            </a:lvl1pPr>
          </a:lstStyle>
          <a:p>
            <a:r>
              <a:rPr lang="fi-FI"/>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Click to edit Master text styles</a:t>
            </a:r>
          </a:p>
        </p:txBody>
      </p:sp>
      <p:sp>
        <p:nvSpPr>
          <p:cNvPr id="5" name="Date Placeholder 4"/>
          <p:cNvSpPr>
            <a:spLocks noGrp="1"/>
          </p:cNvSpPr>
          <p:nvPr>
            <p:ph type="dt" sz="half" idx="10"/>
          </p:nvPr>
        </p:nvSpPr>
        <p:spPr/>
        <p:txBody>
          <a:bodyPr/>
          <a:lstStyle/>
          <a:p>
            <a:fld id="{4556ECF8-21AD-B441-9C7F-E7E585EEDC35}" type="datetimeFigureOut">
              <a:rPr lang="en-US" smtClean="0"/>
              <a:pPr/>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03152-0252-1E4E-BE70-864784E45F6B}" type="slidenum">
              <a:rPr lang="en-US" smtClean="0"/>
              <a:pPr/>
              <a:t>‹#›</a:t>
            </a:fld>
            <a:endParaRPr lang="en-US"/>
          </a:p>
        </p:txBody>
      </p:sp>
      <p:pic>
        <p:nvPicPr>
          <p:cNvPr id="9" name="Kuva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7391" y="342900"/>
            <a:ext cx="3857625" cy="4052888"/>
          </a:xfrm>
          <a:prstGeom prst="rect">
            <a:avLst/>
          </a:prstGeom>
        </p:spPr>
      </p:pic>
    </p:spTree>
    <p:extLst>
      <p:ext uri="{BB962C8B-B14F-4D97-AF65-F5344CB8AC3E}">
        <p14:creationId xmlns:p14="http://schemas.microsoft.com/office/powerpoint/2010/main" val="1371458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23888" y="2379981"/>
            <a:ext cx="7886700" cy="1739899"/>
          </a:xfrm>
        </p:spPr>
        <p:txBody>
          <a:bodyPr anchor="b"/>
          <a:lstStyle>
            <a:lvl1pPr>
              <a:defRPr sz="4500"/>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3" name="Text Placeholder 2"/>
          <p:cNvSpPr>
            <a:spLocks noGrp="1"/>
          </p:cNvSpPr>
          <p:nvPr>
            <p:ph type="body" idx="1"/>
          </p:nvPr>
        </p:nvSpPr>
        <p:spPr>
          <a:xfrm>
            <a:off x="623888" y="1940559"/>
            <a:ext cx="7886700" cy="43942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4556ECF8-21AD-B441-9C7F-E7E585EEDC35}"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103152-0252-1E4E-BE70-864784E45F6B}" type="slidenum">
              <a:rPr lang="en-US" smtClean="0"/>
              <a:pPr/>
              <a:t>‹#›</a:t>
            </a:fld>
            <a:endParaRPr lang="en-US"/>
          </a:p>
        </p:txBody>
      </p:sp>
    </p:spTree>
    <p:extLst>
      <p:ext uri="{BB962C8B-B14F-4D97-AF65-F5344CB8AC3E}">
        <p14:creationId xmlns:p14="http://schemas.microsoft.com/office/powerpoint/2010/main" val="98302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fi-FI"/>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dirty="0"/>
          </a:p>
        </p:txBody>
      </p:sp>
      <p:sp>
        <p:nvSpPr>
          <p:cNvPr id="5" name="Date Placeholder 4"/>
          <p:cNvSpPr>
            <a:spLocks noGrp="1"/>
          </p:cNvSpPr>
          <p:nvPr>
            <p:ph type="dt" sz="half" idx="10"/>
          </p:nvPr>
        </p:nvSpPr>
        <p:spPr/>
        <p:txBody>
          <a:bodyPr/>
          <a:lstStyle/>
          <a:p>
            <a:fld id="{4556ECF8-21AD-B441-9C7F-E7E585EEDC35}" type="datetimeFigureOut">
              <a:rPr lang="en-US" smtClean="0"/>
              <a:pPr/>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03152-0252-1E4E-BE70-864784E45F6B}" type="slidenum">
              <a:rPr lang="en-US" smtClean="0"/>
              <a:pPr/>
              <a:t>‹#›</a:t>
            </a:fld>
            <a:endParaRPr lang="en-US"/>
          </a:p>
        </p:txBody>
      </p:sp>
    </p:spTree>
    <p:extLst>
      <p:ext uri="{BB962C8B-B14F-4D97-AF65-F5344CB8AC3E}">
        <p14:creationId xmlns:p14="http://schemas.microsoft.com/office/powerpoint/2010/main" val="1114033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29841" y="273844"/>
            <a:ext cx="7886700" cy="994172"/>
          </a:xfrm>
        </p:spPr>
        <p:txBody>
          <a:bodyPr/>
          <a:lstStyle/>
          <a:p>
            <a:r>
              <a:rPr lang="fi-FI"/>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dirty="0"/>
          </a:p>
        </p:txBody>
      </p:sp>
      <p:sp>
        <p:nvSpPr>
          <p:cNvPr id="7" name="Date Placeholder 6"/>
          <p:cNvSpPr>
            <a:spLocks noGrp="1"/>
          </p:cNvSpPr>
          <p:nvPr>
            <p:ph type="dt" sz="half" idx="10"/>
          </p:nvPr>
        </p:nvSpPr>
        <p:spPr/>
        <p:txBody>
          <a:bodyPr/>
          <a:lstStyle/>
          <a:p>
            <a:fld id="{4556ECF8-21AD-B441-9C7F-E7E585EEDC35}" type="datetimeFigureOut">
              <a:rPr lang="en-US" smtClean="0"/>
              <a:pPr/>
              <a:t>8/26/2025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103152-0252-1E4E-BE70-864784E45F6B}" type="slidenum">
              <a:rPr lang="en-US" smtClean="0"/>
              <a:pPr/>
              <a:t>‹#›</a:t>
            </a:fld>
            <a:endParaRPr lang="en-US"/>
          </a:p>
        </p:txBody>
      </p:sp>
    </p:spTree>
    <p:extLst>
      <p:ext uri="{BB962C8B-B14F-4D97-AF65-F5344CB8AC3E}">
        <p14:creationId xmlns:p14="http://schemas.microsoft.com/office/powerpoint/2010/main" val="1795675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fi-FI"/>
              <a:t>Click to edit Master title style</a:t>
            </a:r>
            <a:endParaRPr lang="en-US" dirty="0"/>
          </a:p>
        </p:txBody>
      </p:sp>
      <p:sp>
        <p:nvSpPr>
          <p:cNvPr id="3" name="Date Placeholder 2"/>
          <p:cNvSpPr>
            <a:spLocks noGrp="1"/>
          </p:cNvSpPr>
          <p:nvPr>
            <p:ph type="dt" sz="half" idx="10"/>
          </p:nvPr>
        </p:nvSpPr>
        <p:spPr/>
        <p:txBody>
          <a:bodyPr/>
          <a:lstStyle/>
          <a:p>
            <a:fld id="{4556ECF8-21AD-B441-9C7F-E7E585EEDC35}" type="datetimeFigureOut">
              <a:rPr lang="en-US" smtClean="0"/>
              <a:pPr/>
              <a:t>8/26/2025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103152-0252-1E4E-BE70-864784E45F6B}" type="slidenum">
              <a:rPr lang="en-US" smtClean="0"/>
              <a:pPr/>
              <a:t>‹#›</a:t>
            </a:fld>
            <a:endParaRPr lang="en-US"/>
          </a:p>
        </p:txBody>
      </p:sp>
    </p:spTree>
    <p:extLst>
      <p:ext uri="{BB962C8B-B14F-4D97-AF65-F5344CB8AC3E}">
        <p14:creationId xmlns:p14="http://schemas.microsoft.com/office/powerpoint/2010/main" val="1331042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4556ECF8-21AD-B441-9C7F-E7E585EEDC35}" type="datetimeFigureOut">
              <a:rPr lang="en-US" smtClean="0"/>
              <a:pPr/>
              <a:t>8/26/2025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103152-0252-1E4E-BE70-864784E45F6B}" type="slidenum">
              <a:rPr lang="en-US" smtClean="0"/>
              <a:pPr/>
              <a:t>‹#›</a:t>
            </a:fld>
            <a:endParaRPr lang="en-US"/>
          </a:p>
        </p:txBody>
      </p:sp>
    </p:spTree>
    <p:extLst>
      <p:ext uri="{BB962C8B-B14F-4D97-AF65-F5344CB8AC3E}">
        <p14:creationId xmlns:p14="http://schemas.microsoft.com/office/powerpoint/2010/main" val="490129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29841" y="342900"/>
            <a:ext cx="2949178" cy="1200150"/>
          </a:xfrm>
        </p:spPr>
        <p:txBody>
          <a:bodyPr anchor="b"/>
          <a:lstStyle>
            <a:lvl1pPr>
              <a:defRPr sz="2400"/>
            </a:lvl1pPr>
          </a:lstStyle>
          <a:p>
            <a:r>
              <a:rPr lang="fi-FI"/>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Click to edit Master text styles</a:t>
            </a:r>
          </a:p>
        </p:txBody>
      </p:sp>
      <p:sp>
        <p:nvSpPr>
          <p:cNvPr id="5" name="Date Placeholder 4"/>
          <p:cNvSpPr>
            <a:spLocks noGrp="1"/>
          </p:cNvSpPr>
          <p:nvPr>
            <p:ph type="dt" sz="half" idx="10"/>
          </p:nvPr>
        </p:nvSpPr>
        <p:spPr/>
        <p:txBody>
          <a:bodyPr/>
          <a:lstStyle/>
          <a:p>
            <a:fld id="{4556ECF8-21AD-B441-9C7F-E7E585EEDC35}" type="datetimeFigureOut">
              <a:rPr lang="en-US" smtClean="0"/>
              <a:pPr/>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03152-0252-1E4E-BE70-864784E45F6B}" type="slidenum">
              <a:rPr lang="en-US" smtClean="0"/>
              <a:pPr/>
              <a:t>‹#›</a:t>
            </a:fld>
            <a:endParaRPr lang="en-US"/>
          </a:p>
        </p:txBody>
      </p:sp>
    </p:spTree>
    <p:extLst>
      <p:ext uri="{BB962C8B-B14F-4D97-AF65-F5344CB8AC3E}">
        <p14:creationId xmlns:p14="http://schemas.microsoft.com/office/powerpoint/2010/main" val="2012232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29841" y="342900"/>
            <a:ext cx="2949178" cy="1200150"/>
          </a:xfrm>
        </p:spPr>
        <p:txBody>
          <a:bodyPr anchor="b"/>
          <a:lstStyle>
            <a:lvl1pPr>
              <a:defRPr sz="2400"/>
            </a:lvl1pPr>
          </a:lstStyle>
          <a:p>
            <a:r>
              <a:rPr lang="fi-FI"/>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Click to edit Master text styles</a:t>
            </a:r>
          </a:p>
        </p:txBody>
      </p:sp>
      <p:sp>
        <p:nvSpPr>
          <p:cNvPr id="5" name="Date Placeholder 4"/>
          <p:cNvSpPr>
            <a:spLocks noGrp="1"/>
          </p:cNvSpPr>
          <p:nvPr>
            <p:ph type="dt" sz="half" idx="10"/>
          </p:nvPr>
        </p:nvSpPr>
        <p:spPr/>
        <p:txBody>
          <a:bodyPr/>
          <a:lstStyle/>
          <a:p>
            <a:fld id="{4556ECF8-21AD-B441-9C7F-E7E585EEDC35}" type="datetimeFigureOut">
              <a:rPr lang="en-US" smtClean="0"/>
              <a:pPr/>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03152-0252-1E4E-BE70-864784E45F6B}" type="slidenum">
              <a:rPr lang="en-US" smtClean="0"/>
              <a:pPr/>
              <a:t>‹#›</a:t>
            </a:fld>
            <a:endParaRPr lang="en-US"/>
          </a:p>
        </p:txBody>
      </p:sp>
    </p:spTree>
    <p:extLst>
      <p:ext uri="{BB962C8B-B14F-4D97-AF65-F5344CB8AC3E}">
        <p14:creationId xmlns:p14="http://schemas.microsoft.com/office/powerpoint/2010/main" val="1026734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4.jpg"/><Relationship Id="rId5" Type="http://schemas.openxmlformats.org/officeDocument/2006/relationships/slideLayout" Target="../slideLayouts/slideLayout18.xml"/><Relationship Id="rId10"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Verdana" charset="0"/>
                <a:ea typeface="Verdana" charset="0"/>
                <a:cs typeface="Verdana" charset="0"/>
              </a:defRPr>
            </a:lvl1pPr>
          </a:lstStyle>
          <a:p>
            <a:fld id="{4556ECF8-21AD-B441-9C7F-E7E585EEDC35}" type="datetimeFigureOut">
              <a:rPr lang="en-US" smtClean="0"/>
              <a:pPr/>
              <a:t>8/26/2025</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Verdana" charset="0"/>
                <a:ea typeface="Verdana" charset="0"/>
                <a:cs typeface="Verdana" charset="0"/>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Verdana" charset="0"/>
                <a:ea typeface="Verdana" charset="0"/>
                <a:cs typeface="Verdana" charset="0"/>
              </a:defRPr>
            </a:lvl1pPr>
          </a:lstStyle>
          <a:p>
            <a:fld id="{A3103152-0252-1E4E-BE70-864784E45F6B}" type="slidenum">
              <a:rPr lang="en-US" smtClean="0"/>
              <a:pPr/>
              <a:t>‹#›</a:t>
            </a:fld>
            <a:endParaRPr lang="en-US" dirty="0"/>
          </a:p>
        </p:txBody>
      </p:sp>
    </p:spTree>
    <p:extLst>
      <p:ext uri="{BB962C8B-B14F-4D97-AF65-F5344CB8AC3E}">
        <p14:creationId xmlns:p14="http://schemas.microsoft.com/office/powerpoint/2010/main" val="373971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685800" rtl="0" eaLnBrk="1" latinLnBrk="0" hangingPunct="1">
        <a:lnSpc>
          <a:spcPct val="90000"/>
        </a:lnSpc>
        <a:spcBef>
          <a:spcPct val="0"/>
        </a:spcBef>
        <a:buNone/>
        <a:defRPr sz="2800" kern="1200">
          <a:solidFill>
            <a:schemeClr val="tx2"/>
          </a:solidFill>
          <a:latin typeface="Verdana" charset="0"/>
          <a:ea typeface="Verdana" charset="0"/>
          <a:cs typeface="Verdan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Verdana" charset="0"/>
          <a:ea typeface="Verdana" charset="0"/>
          <a:cs typeface="Verdan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Verdana" charset="0"/>
          <a:ea typeface="Verdana" charset="0"/>
          <a:cs typeface="Verdan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Verdana" charset="0"/>
          <a:ea typeface="Verdana" charset="0"/>
          <a:cs typeface="Verdan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charset="0"/>
          <a:ea typeface="Verdana" charset="0"/>
          <a:cs typeface="Verdan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charset="0"/>
          <a:ea typeface="Verdana" charset="0"/>
          <a:cs typeface="Verdan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latin typeface="Verdana" charset="0"/>
                <a:ea typeface="Verdana" charset="0"/>
                <a:cs typeface="Verdana" charset="0"/>
              </a:defRPr>
            </a:lvl1pPr>
          </a:lstStyle>
          <a:p>
            <a:fld id="{9E60E2F9-1A8C-2F48-A600-B8F7BF65522B}" type="datetimeFigureOut">
              <a:rPr lang="en-US" smtClean="0"/>
              <a:pPr/>
              <a:t>8/26/2025</a:t>
            </a:fld>
            <a:endParaRPr lang="en-US" dirty="0"/>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latin typeface="Verdana" charset="0"/>
                <a:ea typeface="Verdana" charset="0"/>
                <a:cs typeface="Verdana" charset="0"/>
              </a:defRPr>
            </a:lvl1pPr>
          </a:lstStyle>
          <a:p>
            <a:endParaRPr lang="en-US" dirty="0"/>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latin typeface="Verdana" charset="0"/>
                <a:ea typeface="Verdana" charset="0"/>
                <a:cs typeface="Verdana" charset="0"/>
              </a:defRPr>
            </a:lvl1pPr>
          </a:lstStyle>
          <a:p>
            <a:fld id="{16016576-6F3F-124A-A8E1-7A284BA30123}" type="slidenum">
              <a:rPr lang="en-US" smtClean="0"/>
              <a:pPr/>
              <a:t>‹#›</a:t>
            </a:fld>
            <a:endParaRPr lang="en-US" dirty="0"/>
          </a:p>
        </p:txBody>
      </p:sp>
    </p:spTree>
    <p:extLst>
      <p:ext uri="{BB962C8B-B14F-4D97-AF65-F5344CB8AC3E}">
        <p14:creationId xmlns:p14="http://schemas.microsoft.com/office/powerpoint/2010/main" val="63829551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83" r:id="rId3"/>
    <p:sldLayoutId id="2147483684" r:id="rId4"/>
  </p:sldLayoutIdLst>
  <p:txStyles>
    <p:titleStyle>
      <a:lvl1pPr algn="l" defTabSz="914400" rtl="0" eaLnBrk="1" latinLnBrk="0" hangingPunct="1">
        <a:lnSpc>
          <a:spcPct val="90000"/>
        </a:lnSpc>
        <a:spcBef>
          <a:spcPct val="0"/>
        </a:spcBef>
        <a:buNone/>
        <a:defRPr sz="3200" b="0" i="0" kern="1200">
          <a:solidFill>
            <a:schemeClr val="tx2"/>
          </a:solidFill>
          <a:latin typeface="Verdana" charset="0"/>
          <a:ea typeface="Verdana" charset="0"/>
          <a:cs typeface="Verdana"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Verdana" charset="0"/>
                <a:ea typeface="Verdana" charset="0"/>
                <a:cs typeface="Verdana" charset="0"/>
              </a:defRPr>
            </a:lvl1pPr>
          </a:lstStyle>
          <a:p>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Verdana" charset="0"/>
                <a:ea typeface="Verdana" charset="0"/>
                <a:cs typeface="Verdana" charset="0"/>
              </a:defRPr>
            </a:lvl1pPr>
          </a:lstStyle>
          <a:p>
            <a:r>
              <a:rPr lang="en-US" dirty="0"/>
              <a:t>Tiina Torniainen</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Verdana" charset="0"/>
                <a:ea typeface="Verdana" charset="0"/>
                <a:cs typeface="Verdana" charset="0"/>
              </a:defRPr>
            </a:lvl1pPr>
          </a:lstStyle>
          <a:p>
            <a:fld id="{A3103152-0252-1E4E-BE70-864784E45F6B}" type="slidenum">
              <a:rPr lang="en-US" smtClean="0"/>
              <a:pPr/>
              <a:t>‹#›</a:t>
            </a:fld>
            <a:endParaRPr lang="en-US" dirty="0"/>
          </a:p>
        </p:txBody>
      </p:sp>
      <p:pic>
        <p:nvPicPr>
          <p:cNvPr id="7" name="Kuva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328955" y="2651759"/>
            <a:ext cx="2085566" cy="1907177"/>
          </a:xfrm>
          <a:prstGeom prst="rect">
            <a:avLst/>
          </a:prstGeom>
        </p:spPr>
      </p:pic>
    </p:spTree>
    <p:extLst>
      <p:ext uri="{BB962C8B-B14F-4D97-AF65-F5344CB8AC3E}">
        <p14:creationId xmlns:p14="http://schemas.microsoft.com/office/powerpoint/2010/main" val="30975018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txStyles>
    <p:titleStyle>
      <a:lvl1pPr algn="l" defTabSz="685800" rtl="0" eaLnBrk="1" latinLnBrk="0" hangingPunct="1">
        <a:lnSpc>
          <a:spcPct val="90000"/>
        </a:lnSpc>
        <a:spcBef>
          <a:spcPct val="0"/>
        </a:spcBef>
        <a:buNone/>
        <a:defRPr sz="2800" kern="1200">
          <a:solidFill>
            <a:schemeClr val="tx2"/>
          </a:solidFill>
          <a:latin typeface="Kristen ITC" panose="03050502040202030202" pitchFamily="66" charset="0"/>
          <a:ea typeface="Verdana" charset="0"/>
          <a:cs typeface="Verdan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Verdana" charset="0"/>
          <a:cs typeface="Verdan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Verdana" charset="0"/>
          <a:cs typeface="Verdan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Verdana" charset="0"/>
          <a:cs typeface="Verdan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Verdana" charset="0"/>
          <a:cs typeface="Verdan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Verdana" charset="0"/>
          <a:cs typeface="Verdan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18.png"/><Relationship Id="rId7" Type="http://schemas.openxmlformats.org/officeDocument/2006/relationships/image" Target="../media/image22.png"/><Relationship Id="rId12" Type="http://schemas.microsoft.com/office/2007/relationships/diagramDrawing" Target="../diagrams/drawing2.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diagramColors" Target="../diagrams/colors2.xml"/><Relationship Id="rId5" Type="http://schemas.openxmlformats.org/officeDocument/2006/relationships/image" Target="../media/image20.png"/><Relationship Id="rId10" Type="http://schemas.openxmlformats.org/officeDocument/2006/relationships/diagramQuickStyle" Target="../diagrams/quickStyle2.xml"/><Relationship Id="rId4" Type="http://schemas.openxmlformats.org/officeDocument/2006/relationships/image" Target="../media/image19.png"/><Relationship Id="rId9"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ctrTitle"/>
          </p:nvPr>
        </p:nvSpPr>
        <p:spPr>
          <a:xfrm>
            <a:off x="4885438" y="1457089"/>
            <a:ext cx="3939453" cy="876678"/>
          </a:xfrm>
        </p:spPr>
        <p:txBody>
          <a:bodyPr>
            <a:normAutofit/>
          </a:bodyPr>
          <a:lstStyle/>
          <a:p>
            <a:r>
              <a:rPr lang="en-US" dirty="0"/>
              <a:t>Tyrväänkylän </a:t>
            </a:r>
            <a:r>
              <a:rPr lang="en-US" dirty="0" err="1"/>
              <a:t>koulun</a:t>
            </a:r>
            <a:r>
              <a:rPr lang="en-US" dirty="0"/>
              <a:t> </a:t>
            </a:r>
            <a:br>
              <a:rPr lang="en-US" dirty="0"/>
            </a:br>
            <a:r>
              <a:rPr lang="en-US" dirty="0" err="1"/>
              <a:t>vanhempainilta</a:t>
            </a:r>
            <a:endParaRPr lang="en-US" dirty="0"/>
          </a:p>
        </p:txBody>
      </p:sp>
      <p:sp>
        <p:nvSpPr>
          <p:cNvPr id="36" name="Subtitle 35"/>
          <p:cNvSpPr>
            <a:spLocks noGrp="1"/>
          </p:cNvSpPr>
          <p:nvPr>
            <p:ph type="subTitle" idx="1"/>
          </p:nvPr>
        </p:nvSpPr>
        <p:spPr>
          <a:xfrm>
            <a:off x="4885438" y="2436125"/>
            <a:ext cx="3939453" cy="354842"/>
          </a:xfrm>
        </p:spPr>
        <p:txBody>
          <a:bodyPr/>
          <a:lstStyle/>
          <a:p>
            <a:r>
              <a:rPr lang="en-US" dirty="0"/>
              <a:t>26.8.2025</a:t>
            </a:r>
          </a:p>
        </p:txBody>
      </p:sp>
      <p:sp>
        <p:nvSpPr>
          <p:cNvPr id="37" name="Text Placeholder 36"/>
          <p:cNvSpPr>
            <a:spLocks noGrp="1"/>
          </p:cNvSpPr>
          <p:nvPr>
            <p:ph type="body" sz="quarter" idx="10"/>
          </p:nvPr>
        </p:nvSpPr>
        <p:spPr/>
        <p:txBody>
          <a:bodyPr/>
          <a:lstStyle/>
          <a:p>
            <a:r>
              <a:rPr lang="en-US" dirty="0"/>
              <a:t>Tiina Torniainen</a:t>
            </a:r>
          </a:p>
        </p:txBody>
      </p:sp>
      <p:sp>
        <p:nvSpPr>
          <p:cNvPr id="38" name="Text Placeholder 37"/>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593906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548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latin typeface="Verdana" panose="020B0604030504040204" pitchFamily="34" charset="0"/>
                <a:ea typeface="Verdana" panose="020B0604030504040204" pitchFamily="34" charset="0"/>
                <a:cs typeface="Verdana" panose="020B0604030504040204" pitchFamily="34" charset="0"/>
              </a:rPr>
              <a:t>Kiusaamisen ennaltaehkäisy ja kiusaamiseen puuttuminen</a:t>
            </a:r>
          </a:p>
        </p:txBody>
      </p:sp>
      <p:pic>
        <p:nvPicPr>
          <p:cNvPr id="5" name="Kuvan paikkamerkki 4"/>
          <p:cNvPicPr>
            <a:picLocks noGrp="1" noChangeAspect="1"/>
          </p:cNvPicPr>
          <p:nvPr>
            <p:ph type="pic" idx="1"/>
          </p:nvPr>
        </p:nvPicPr>
        <p:blipFill>
          <a:blip r:embed="rId2">
            <a:extLst>
              <a:ext uri="{28A0092B-C50C-407E-A947-70E740481C1C}">
                <a14:useLocalDpi xmlns:a14="http://schemas.microsoft.com/office/drawing/2010/main" val="0"/>
              </a:ext>
            </a:extLst>
          </a:blip>
          <a:srcRect l="20396" r="20396"/>
          <a:stretch>
            <a:fillRect/>
          </a:stretch>
        </p:blipFill>
        <p:spPr>
          <a:xfrm rot="5400000">
            <a:off x="1316931" y="2456163"/>
            <a:ext cx="1746052" cy="3120232"/>
          </a:xfrm>
        </p:spPr>
      </p:pic>
      <p:sp>
        <p:nvSpPr>
          <p:cNvPr id="4" name="Tekstin paikkamerkki 3"/>
          <p:cNvSpPr>
            <a:spLocks noGrp="1"/>
          </p:cNvSpPr>
          <p:nvPr>
            <p:ph type="body" sz="half" idx="2"/>
          </p:nvPr>
        </p:nvSpPr>
        <p:spPr/>
        <p:txBody>
          <a:bodyPr/>
          <a:lstStyle/>
          <a:p>
            <a:pPr marL="171450" indent="-171450">
              <a:buFontTx/>
              <a:buChar char="-"/>
            </a:pPr>
            <a:r>
              <a:rPr lang="fi-FI" dirty="0">
                <a:latin typeface="Verdana" panose="020B0604030504040204" pitchFamily="34" charset="0"/>
                <a:ea typeface="Verdana" panose="020B0604030504040204" pitchFamily="34" charset="0"/>
                <a:cs typeface="Verdana" panose="020B0604030504040204" pitchFamily="34" charset="0"/>
              </a:rPr>
              <a:t>tunne- ja vuorovaikutustaitojen harjoittelu, kaveritaitojen harjoittelu</a:t>
            </a:r>
          </a:p>
          <a:p>
            <a:pPr marL="171450" indent="-171450">
              <a:buFontTx/>
              <a:buChar char="-"/>
            </a:pPr>
            <a:r>
              <a:rPr lang="fi-FI" dirty="0">
                <a:latin typeface="Verdana" panose="020B0604030504040204" pitchFamily="34" charset="0"/>
                <a:ea typeface="Verdana" panose="020B0604030504040204" pitchFamily="34" charset="0"/>
                <a:cs typeface="Verdana" panose="020B0604030504040204" pitchFamily="34" charset="0"/>
              </a:rPr>
              <a:t>Mikä on kinastelua tai riitelyä ja mikä kiusaamista? Selvittely ja puuttuminen</a:t>
            </a:r>
          </a:p>
          <a:p>
            <a:pPr marL="171450" indent="-171450">
              <a:buFontTx/>
              <a:buChar char="-"/>
            </a:pPr>
            <a:r>
              <a:rPr lang="fi-FI" dirty="0">
                <a:latin typeface="Verdana" panose="020B0604030504040204" pitchFamily="34" charset="0"/>
                <a:ea typeface="Verdana" panose="020B0604030504040204" pitchFamily="34" charset="0"/>
                <a:cs typeface="Verdana" panose="020B0604030504040204" pitchFamily="34" charset="0"/>
              </a:rPr>
              <a:t>tärkeää kertoa aikuiselle ja olla yhteydessä kouluun</a:t>
            </a:r>
          </a:p>
        </p:txBody>
      </p:sp>
    </p:spTree>
    <p:extLst>
      <p:ext uri="{BB962C8B-B14F-4D97-AF65-F5344CB8AC3E}">
        <p14:creationId xmlns:p14="http://schemas.microsoft.com/office/powerpoint/2010/main" val="3588759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19B36C-8F03-F75E-1940-2C8CDDDB3596}"/>
              </a:ext>
            </a:extLst>
          </p:cNvPr>
          <p:cNvSpPr>
            <a:spLocks noGrp="1"/>
          </p:cNvSpPr>
          <p:nvPr>
            <p:ph type="title"/>
          </p:nvPr>
        </p:nvSpPr>
        <p:spPr>
          <a:xfrm>
            <a:off x="628650" y="273843"/>
            <a:ext cx="7886700" cy="1337243"/>
          </a:xfrm>
        </p:spPr>
        <p:txBody>
          <a:bodyPr>
            <a:normAutofit/>
          </a:bodyPr>
          <a:lstStyle/>
          <a:p>
            <a:r>
              <a:rPr lang="fi-FI" sz="2800" b="1" dirty="0">
                <a:effectLst/>
                <a:latin typeface="Calibri" panose="020F0502020204030204" pitchFamily="34" charset="0"/>
                <a:ea typeface="Calibri" panose="020F0502020204030204" pitchFamily="34" charset="0"/>
              </a:rPr>
              <a:t>Perusopetuksen kehittämistyön painopisteet</a:t>
            </a:r>
            <a:br>
              <a:rPr lang="fi-FI" sz="2800" dirty="0">
                <a:effectLst/>
                <a:latin typeface="Calibri" panose="020F0502020204030204" pitchFamily="34" charset="0"/>
                <a:ea typeface="Calibri" panose="020F0502020204030204" pitchFamily="34" charset="0"/>
              </a:rPr>
            </a:br>
            <a:endParaRPr lang="fi-FI" dirty="0"/>
          </a:p>
        </p:txBody>
      </p:sp>
      <p:sp>
        <p:nvSpPr>
          <p:cNvPr id="3" name="Sisällön paikkamerkki 2">
            <a:extLst>
              <a:ext uri="{FF2B5EF4-FFF2-40B4-BE49-F238E27FC236}">
                <a16:creationId xmlns:a16="http://schemas.microsoft.com/office/drawing/2014/main" id="{AB0D507E-07DF-9DDD-B6FE-E7538F776B76}"/>
              </a:ext>
            </a:extLst>
          </p:cNvPr>
          <p:cNvSpPr>
            <a:spLocks noGrp="1"/>
          </p:cNvSpPr>
          <p:nvPr>
            <p:ph idx="1"/>
          </p:nvPr>
        </p:nvSpPr>
        <p:spPr>
          <a:xfrm>
            <a:off x="587829" y="1369219"/>
            <a:ext cx="7886700" cy="3263504"/>
          </a:xfrm>
        </p:spPr>
        <p:txBody>
          <a:bodyPr/>
          <a:lstStyle/>
          <a:p>
            <a:r>
              <a:rPr lang="fi-FI" b="1" dirty="0"/>
              <a:t>Tuen uudistuksen mukaisen toimintakulttuurin kehittäminen</a:t>
            </a:r>
          </a:p>
          <a:p>
            <a:r>
              <a:rPr lang="fi-FI" b="1" dirty="0"/>
              <a:t>Kestävän kehityksen toimintamallien edistäminen</a:t>
            </a:r>
          </a:p>
          <a:p>
            <a:pPr marL="0" indent="0">
              <a:buNone/>
            </a:pPr>
            <a:endParaRPr lang="fi-FI" dirty="0"/>
          </a:p>
        </p:txBody>
      </p:sp>
    </p:spTree>
    <p:extLst>
      <p:ext uri="{BB962C8B-B14F-4D97-AF65-F5344CB8AC3E}">
        <p14:creationId xmlns:p14="http://schemas.microsoft.com/office/powerpoint/2010/main" val="1309242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91127F-D091-8060-4FC1-E09173BE070A}"/>
              </a:ext>
            </a:extLst>
          </p:cNvPr>
          <p:cNvSpPr>
            <a:spLocks noGrp="1"/>
          </p:cNvSpPr>
          <p:nvPr>
            <p:ph type="title"/>
          </p:nvPr>
        </p:nvSpPr>
        <p:spPr/>
        <p:txBody>
          <a:bodyPr>
            <a:normAutofit fontScale="90000"/>
          </a:bodyPr>
          <a:lstStyle/>
          <a:p>
            <a:br>
              <a:rPr lang="fi-FI" sz="1800" b="1" dirty="0">
                <a:solidFill>
                  <a:srgbClr val="000000"/>
                </a:solidFill>
                <a:effectLst/>
                <a:latin typeface="Calibri" panose="020F0502020204030204" pitchFamily="34" charset="0"/>
                <a:ea typeface="Calibri" panose="020F0502020204030204" pitchFamily="34" charset="0"/>
              </a:rPr>
            </a:br>
            <a:r>
              <a:rPr lang="fi-FI" sz="2800" b="1" dirty="0">
                <a:solidFill>
                  <a:schemeClr val="accent6"/>
                </a:solidFill>
                <a:effectLst/>
                <a:latin typeface="Calibri" panose="020F0502020204030204" pitchFamily="34" charset="0"/>
                <a:ea typeface="Calibri" panose="020F0502020204030204" pitchFamily="34" charset="0"/>
              </a:rPr>
              <a:t>Opiskeluhuollon ohjausryhmän asettamat tavoitteet lukuvuodelle 2025-2026:</a:t>
            </a:r>
            <a:br>
              <a:rPr lang="fi-FI" sz="2800" dirty="0">
                <a:solidFill>
                  <a:schemeClr val="accent6"/>
                </a:solidFill>
                <a:effectLst/>
                <a:latin typeface="Calibri" panose="020F0502020204030204" pitchFamily="34" charset="0"/>
                <a:ea typeface="Calibri" panose="020F0502020204030204" pitchFamily="34" charset="0"/>
              </a:rPr>
            </a:br>
            <a:endParaRPr lang="fi-FI" dirty="0">
              <a:solidFill>
                <a:schemeClr val="accent6"/>
              </a:solidFill>
            </a:endParaRPr>
          </a:p>
        </p:txBody>
      </p:sp>
      <p:sp>
        <p:nvSpPr>
          <p:cNvPr id="3" name="Sisällön paikkamerkki 2">
            <a:extLst>
              <a:ext uri="{FF2B5EF4-FFF2-40B4-BE49-F238E27FC236}">
                <a16:creationId xmlns:a16="http://schemas.microsoft.com/office/drawing/2014/main" id="{E8D190CF-FC26-052E-89D7-21CB1E1116CF}"/>
              </a:ext>
            </a:extLst>
          </p:cNvPr>
          <p:cNvSpPr>
            <a:spLocks noGrp="1"/>
          </p:cNvSpPr>
          <p:nvPr>
            <p:ph idx="1"/>
          </p:nvPr>
        </p:nvSpPr>
        <p:spPr/>
        <p:txBody>
          <a:bodyPr>
            <a:normAutofit fontScale="62500" lnSpcReduction="20000"/>
          </a:bodyPr>
          <a:lstStyle/>
          <a:p>
            <a:pPr>
              <a:buFontTx/>
              <a:buChar char="-"/>
            </a:pPr>
            <a:r>
              <a:rPr lang="fi-FI" b="1" dirty="0"/>
              <a:t>Tiedolla johtamisen toimintamallien kehittäminen</a:t>
            </a:r>
          </a:p>
          <a:p>
            <a:pPr lvl="1">
              <a:buFontTx/>
              <a:buChar char="-"/>
            </a:pPr>
            <a:r>
              <a:rPr lang="fi-FI" dirty="0"/>
              <a:t>Saatujen kyselytulosten hyödyntäminen kehittämistyössä</a:t>
            </a:r>
          </a:p>
          <a:p>
            <a:pPr>
              <a:buFontTx/>
              <a:buChar char="-"/>
            </a:pPr>
            <a:r>
              <a:rPr lang="fi-FI" b="1" dirty="0"/>
              <a:t>Yhteisöllisyyttä tukevien toimintatapojen vahvistaminen</a:t>
            </a:r>
            <a:endParaRPr lang="fi-FI" dirty="0"/>
          </a:p>
          <a:p>
            <a:pPr lvl="1">
              <a:buFontTx/>
              <a:buChar char="-"/>
            </a:pPr>
            <a:r>
              <a:rPr lang="fi-FI" dirty="0"/>
              <a:t>Yhteiset tapahtumat (tekeminen, retket, kokoukset)</a:t>
            </a:r>
          </a:p>
          <a:p>
            <a:pPr lvl="1">
              <a:buFontTx/>
              <a:buChar char="-"/>
            </a:pPr>
            <a:r>
              <a:rPr lang="fi-FI" dirty="0"/>
              <a:t>Yhteisöön sitoutuminen ja kuuluminen</a:t>
            </a:r>
          </a:p>
          <a:p>
            <a:pPr lvl="1">
              <a:buFontTx/>
              <a:buChar char="-"/>
            </a:pPr>
            <a:r>
              <a:rPr lang="fi-FI" dirty="0"/>
              <a:t>Oman koulun omat perinteet</a:t>
            </a:r>
          </a:p>
          <a:p>
            <a:pPr lvl="1">
              <a:buFontTx/>
              <a:buChar char="-"/>
            </a:pPr>
            <a:r>
              <a:rPr lang="fi-FI" dirty="0"/>
              <a:t>Hyvä vuorovaikutus: auttaminen, kuunteleminen, avoimuus, luottamus</a:t>
            </a:r>
          </a:p>
          <a:p>
            <a:pPr lvl="1">
              <a:buFontTx/>
              <a:buChar char="-"/>
            </a:pPr>
            <a:r>
              <a:rPr lang="fi-FI" dirty="0"/>
              <a:t>Yhdessä oppiminen ja toimiminen</a:t>
            </a:r>
          </a:p>
          <a:p>
            <a:pPr marL="342900" lvl="1" indent="0">
              <a:buNone/>
            </a:pPr>
            <a:endParaRPr lang="fi-FI" dirty="0"/>
          </a:p>
          <a:p>
            <a:pPr>
              <a:buFontTx/>
              <a:buChar char="-"/>
            </a:pPr>
            <a:r>
              <a:rPr lang="fi-FI" b="1" dirty="0" err="1"/>
              <a:t>Tyrväänkylä</a:t>
            </a:r>
            <a:r>
              <a:rPr lang="fi-FI" b="1" dirty="0"/>
              <a:t>: Hyvinvoinnin vuosisuunnitelman toteuttaminen</a:t>
            </a:r>
          </a:p>
          <a:p>
            <a:pPr lvl="1">
              <a:buFontTx/>
              <a:buChar char="-"/>
            </a:pPr>
            <a:endParaRPr lang="fi-FI" dirty="0"/>
          </a:p>
          <a:p>
            <a:pPr marL="0" lvl="0" indent="0">
              <a:lnSpc>
                <a:spcPct val="115000"/>
              </a:lnSpc>
              <a:buNone/>
              <a:tabLst>
                <a:tab pos="457200" algn="l"/>
              </a:tabLst>
            </a:pPr>
            <a:endParaRPr lang="fi-FI" dirty="0"/>
          </a:p>
        </p:txBody>
      </p:sp>
    </p:spTree>
    <p:extLst>
      <p:ext uri="{BB962C8B-B14F-4D97-AF65-F5344CB8AC3E}">
        <p14:creationId xmlns:p14="http://schemas.microsoft.com/office/powerpoint/2010/main" val="3494150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Kehittämiskohteet 2025-27 </a:t>
            </a:r>
            <a:r>
              <a:rPr lang="fi-FI" dirty="0" err="1"/>
              <a:t>Tyrväänkylä</a:t>
            </a:r>
            <a:endParaRPr lang="fi-FI" dirty="0"/>
          </a:p>
        </p:txBody>
      </p:sp>
      <p:sp>
        <p:nvSpPr>
          <p:cNvPr id="3" name="Sisällön paikkamerkki 2"/>
          <p:cNvSpPr>
            <a:spLocks noGrp="1"/>
          </p:cNvSpPr>
          <p:nvPr>
            <p:ph idx="1"/>
          </p:nvPr>
        </p:nvSpPr>
        <p:spPr/>
        <p:txBody>
          <a:bodyPr>
            <a:normAutofit fontScale="55000" lnSpcReduction="20000"/>
          </a:bodyPr>
          <a:lstStyle/>
          <a:p>
            <a:pPr>
              <a:buFontTx/>
              <a:buChar char="-"/>
            </a:pPr>
            <a:r>
              <a:rPr lang="fi-FI" dirty="0"/>
              <a:t>Oppimisen tuen toteuttamista edistävän toimintakulttuurin kehittäminen</a:t>
            </a:r>
          </a:p>
          <a:p>
            <a:pPr lvl="1">
              <a:buFontTx/>
              <a:buChar char="-"/>
            </a:pPr>
            <a:r>
              <a:rPr lang="fi-FI" b="1" dirty="0"/>
              <a:t>Osallisuuden edistäminen ja oppilaskuntatoiminnan kehittäminen</a:t>
            </a:r>
          </a:p>
          <a:p>
            <a:pPr lvl="2">
              <a:buFontTx/>
              <a:buChar char="-"/>
            </a:pPr>
            <a:r>
              <a:rPr lang="fi-FI" dirty="0"/>
              <a:t>Vuosikello</a:t>
            </a:r>
          </a:p>
          <a:p>
            <a:pPr lvl="2">
              <a:buFontTx/>
              <a:buChar char="-"/>
            </a:pPr>
            <a:r>
              <a:rPr lang="fi-FI" dirty="0"/>
              <a:t>kokouskäytännöt</a:t>
            </a:r>
          </a:p>
          <a:p>
            <a:pPr lvl="1">
              <a:buFontTx/>
              <a:buChar char="-"/>
            </a:pPr>
            <a:r>
              <a:rPr lang="fi-FI" b="1" dirty="0"/>
              <a:t>Yhteisen suunnittelun käytäntöjen kehittäminen</a:t>
            </a:r>
          </a:p>
          <a:p>
            <a:pPr lvl="2">
              <a:buFontTx/>
              <a:buChar char="-"/>
            </a:pPr>
            <a:r>
              <a:rPr lang="fi-FI" dirty="0"/>
              <a:t>tiedonkulku </a:t>
            </a:r>
          </a:p>
          <a:p>
            <a:pPr lvl="2">
              <a:buFontTx/>
              <a:buChar char="-"/>
            </a:pPr>
            <a:r>
              <a:rPr lang="fi-FI" dirty="0"/>
              <a:t>Yhteisesti</a:t>
            </a:r>
          </a:p>
          <a:p>
            <a:pPr lvl="2">
              <a:buFontTx/>
              <a:buChar char="-"/>
            </a:pPr>
            <a:r>
              <a:rPr lang="fi-FI" dirty="0"/>
              <a:t>ope-ohjaaja</a:t>
            </a:r>
          </a:p>
          <a:p>
            <a:pPr lvl="2">
              <a:buFontTx/>
              <a:buChar char="-"/>
            </a:pPr>
            <a:r>
              <a:rPr lang="fi-FI" dirty="0"/>
              <a:t>Ope-</a:t>
            </a:r>
            <a:r>
              <a:rPr lang="fi-FI" dirty="0" err="1"/>
              <a:t>eo</a:t>
            </a:r>
            <a:endParaRPr lang="fi-FI" dirty="0"/>
          </a:p>
          <a:p>
            <a:pPr lvl="2">
              <a:buFontTx/>
              <a:buChar char="-"/>
            </a:pPr>
            <a:r>
              <a:rPr lang="fi-FI" dirty="0"/>
              <a:t>Työparit</a:t>
            </a:r>
          </a:p>
          <a:p>
            <a:pPr lvl="2">
              <a:buFontTx/>
              <a:buChar char="-"/>
            </a:pPr>
            <a:r>
              <a:rPr lang="fi-FI" dirty="0"/>
              <a:t>Ohjaajat keskenään</a:t>
            </a:r>
          </a:p>
          <a:p>
            <a:pPr lvl="1">
              <a:buFontTx/>
              <a:buChar char="-"/>
            </a:pPr>
            <a:r>
              <a:rPr lang="fi-FI" dirty="0"/>
              <a:t>Eriyttäminen</a:t>
            </a:r>
          </a:p>
          <a:p>
            <a:pPr lvl="2">
              <a:buFontTx/>
              <a:buChar char="-"/>
            </a:pPr>
            <a:r>
              <a:rPr lang="fi-FI" dirty="0"/>
              <a:t>Eri ulottuvuuksilla</a:t>
            </a:r>
          </a:p>
          <a:p>
            <a:pPr lvl="1">
              <a:buFontTx/>
              <a:buChar char="-"/>
            </a:pPr>
            <a:r>
              <a:rPr lang="fi-FI" dirty="0"/>
              <a:t>Kielitietoinen opetus</a:t>
            </a:r>
          </a:p>
        </p:txBody>
      </p:sp>
    </p:spTree>
    <p:extLst>
      <p:ext uri="{BB962C8B-B14F-4D97-AF65-F5344CB8AC3E}">
        <p14:creationId xmlns:p14="http://schemas.microsoft.com/office/powerpoint/2010/main" val="2659394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Kouluun saapuminen ja lähteminen </a:t>
            </a:r>
          </a:p>
        </p:txBody>
      </p:sp>
      <p:sp>
        <p:nvSpPr>
          <p:cNvPr id="3" name="Sisällön paikkamerkki 2"/>
          <p:cNvSpPr>
            <a:spLocks noGrp="1"/>
          </p:cNvSpPr>
          <p:nvPr>
            <p:ph idx="1"/>
          </p:nvPr>
        </p:nvSpPr>
        <p:spPr/>
        <p:txBody>
          <a:bodyPr>
            <a:normAutofit fontScale="77500" lnSpcReduction="20000"/>
          </a:bodyPr>
          <a:lstStyle/>
          <a:p>
            <a:r>
              <a:rPr lang="fi-FI" dirty="0"/>
              <a:t>Koulukuljetuksista lisäinfoa Wilman tiedotteissa ja kaupungin nettisivuilla</a:t>
            </a:r>
          </a:p>
          <a:p>
            <a:pPr lvl="1"/>
            <a:r>
              <a:rPr lang="fi-FI" dirty="0"/>
              <a:t>Vammalan palveluliikenne, reittiliikenne</a:t>
            </a:r>
          </a:p>
          <a:p>
            <a:pPr lvl="1"/>
            <a:r>
              <a:rPr lang="fi-FI" dirty="0"/>
              <a:t>Ahjo</a:t>
            </a:r>
          </a:p>
          <a:p>
            <a:pPr lvl="1"/>
            <a:r>
              <a:rPr lang="fi-FI" dirty="0"/>
              <a:t>Lapsen poissaolojen ilmoittamisesta kuljetukseen huolehtii huoltaja </a:t>
            </a:r>
          </a:p>
          <a:p>
            <a:r>
              <a:rPr lang="fi-FI" dirty="0"/>
              <a:t>Saattoliikenne vain yläpihalla</a:t>
            </a:r>
          </a:p>
          <a:p>
            <a:r>
              <a:rPr lang="fi-FI" dirty="0"/>
              <a:t>Aamuisin itse saapuvien tavoitesaapumisaika aikaisintaan 15 min. ennen koulupäivän alkua</a:t>
            </a:r>
          </a:p>
          <a:p>
            <a:r>
              <a:rPr lang="fi-FI" dirty="0"/>
              <a:t>Iltapäivisin koulusta lähdetään heti kotiin (paitsi ip-toiminta ja kerhot)</a:t>
            </a:r>
          </a:p>
          <a:p>
            <a:r>
              <a:rPr lang="fi-FI" dirty="0"/>
              <a:t>Pyörällä kulkeminen</a:t>
            </a:r>
          </a:p>
          <a:p>
            <a:pPr lvl="1"/>
            <a:r>
              <a:rPr lang="fi-FI" dirty="0"/>
              <a:t>Kun voit luottaa lapsen liikennekäyttäytymiseen</a:t>
            </a:r>
          </a:p>
          <a:p>
            <a:pPr lvl="1"/>
            <a:r>
              <a:rPr lang="fi-FI" dirty="0"/>
              <a:t>Kypärää käytettävä</a:t>
            </a:r>
          </a:p>
          <a:p>
            <a:pPr lvl="1"/>
            <a:r>
              <a:rPr lang="fi-FI" dirty="0"/>
              <a:t>Talvellakin turvallisesti</a:t>
            </a:r>
          </a:p>
          <a:p>
            <a:pPr marL="342900" lvl="1" indent="0">
              <a:buNone/>
            </a:pPr>
            <a:endParaRPr lang="fi-FI" dirty="0"/>
          </a:p>
        </p:txBody>
      </p:sp>
    </p:spTree>
    <p:extLst>
      <p:ext uri="{BB962C8B-B14F-4D97-AF65-F5344CB8AC3E}">
        <p14:creationId xmlns:p14="http://schemas.microsoft.com/office/powerpoint/2010/main" val="2039620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4C56FEE6-F9A6-0B0A-DA97-64FE1A0D103D}"/>
              </a:ext>
            </a:extLst>
          </p:cNvPr>
          <p:cNvSpPr>
            <a:spLocks noGrp="1"/>
          </p:cNvSpPr>
          <p:nvPr>
            <p:ph type="title"/>
          </p:nvPr>
        </p:nvSpPr>
        <p:spPr>
          <a:xfrm>
            <a:off x="482601" y="482600"/>
            <a:ext cx="3465438" cy="3425353"/>
          </a:xfrm>
        </p:spPr>
        <p:txBody>
          <a:bodyPr vert="horz" lIns="91440" tIns="45720" rIns="91440" bIns="45720" rtlCol="0" anchor="b">
            <a:normAutofit/>
          </a:bodyPr>
          <a:lstStyle/>
          <a:p>
            <a:pPr defTabSz="914400"/>
            <a:r>
              <a:rPr lang="en-US" sz="3300">
                <a:solidFill>
                  <a:schemeClr val="tx1"/>
                </a:solidFill>
                <a:latin typeface="+mj-lt"/>
                <a:ea typeface="+mj-ea"/>
                <a:cs typeface="+mj-cs"/>
              </a:rPr>
              <a:t>Säänmukainen vaatetus</a:t>
            </a:r>
          </a:p>
        </p:txBody>
      </p:sp>
      <p:pic>
        <p:nvPicPr>
          <p:cNvPr id="4" name="Kuva 3" descr="Henkilö pitelee ja seisoo sateenvarjon alla sateessa ulkotakki päällään">
            <a:extLst>
              <a:ext uri="{FF2B5EF4-FFF2-40B4-BE49-F238E27FC236}">
                <a16:creationId xmlns:a16="http://schemas.microsoft.com/office/drawing/2014/main" id="{939C16FE-EF77-4EA2-5241-7D7734AB671B}"/>
              </a:ext>
            </a:extLst>
          </p:cNvPr>
          <p:cNvPicPr>
            <a:picLocks noChangeAspect="1"/>
          </p:cNvPicPr>
          <p:nvPr/>
        </p:nvPicPr>
        <p:blipFill rotWithShape="1">
          <a:blip r:embed="rId2"/>
          <a:srcRect r="42397" b="-2"/>
          <a:stretch/>
        </p:blipFill>
        <p:spPr>
          <a:xfrm>
            <a:off x="4671911" y="10"/>
            <a:ext cx="4472089" cy="51434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170854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C80CFD1-2C51-C06F-FA7E-40B68D686011}"/>
              </a:ext>
            </a:extLst>
          </p:cNvPr>
          <p:cNvSpPr>
            <a:spLocks noGrp="1"/>
          </p:cNvSpPr>
          <p:nvPr>
            <p:ph type="title"/>
          </p:nvPr>
        </p:nvSpPr>
        <p:spPr/>
        <p:txBody>
          <a:bodyPr/>
          <a:lstStyle/>
          <a:p>
            <a:r>
              <a:rPr lang="fi-FI" dirty="0"/>
              <a:t>Valmistava opetus </a:t>
            </a:r>
          </a:p>
        </p:txBody>
      </p:sp>
      <p:sp>
        <p:nvSpPr>
          <p:cNvPr id="3" name="Sisällön paikkamerkki 2">
            <a:extLst>
              <a:ext uri="{FF2B5EF4-FFF2-40B4-BE49-F238E27FC236}">
                <a16:creationId xmlns:a16="http://schemas.microsoft.com/office/drawing/2014/main" id="{A0AEE841-2D2E-A07F-D736-EA4F6D9F2A33}"/>
              </a:ext>
            </a:extLst>
          </p:cNvPr>
          <p:cNvSpPr>
            <a:spLocks noGrp="1"/>
          </p:cNvSpPr>
          <p:nvPr>
            <p:ph idx="1"/>
          </p:nvPr>
        </p:nvSpPr>
        <p:spPr/>
        <p:txBody>
          <a:bodyPr/>
          <a:lstStyle/>
          <a:p>
            <a:r>
              <a:rPr lang="fi-FI" dirty="0"/>
              <a:t>Tällä hetkellä kolme oppilasta</a:t>
            </a:r>
          </a:p>
          <a:p>
            <a:r>
              <a:rPr lang="fi-FI" dirty="0"/>
              <a:t>Opettajana Johanna Malmivaara</a:t>
            </a:r>
          </a:p>
          <a:p>
            <a:r>
              <a:rPr lang="fi-FI" dirty="0"/>
              <a:t>Oppilaat osallistuvat myös muiden luokkien tunneille (1.-2. ja 4. </a:t>
            </a:r>
            <a:r>
              <a:rPr lang="fi-FI" dirty="0" err="1"/>
              <a:t>lk</a:t>
            </a:r>
            <a:r>
              <a:rPr lang="fi-FI" dirty="0"/>
              <a:t>)</a:t>
            </a:r>
          </a:p>
          <a:p>
            <a:r>
              <a:rPr lang="fi-FI" dirty="0"/>
              <a:t>Ensisijaisesti suomen kielen oppiminen tavoitteena</a:t>
            </a:r>
          </a:p>
          <a:p>
            <a:endParaRPr lang="fi-FI" dirty="0"/>
          </a:p>
        </p:txBody>
      </p:sp>
    </p:spTree>
    <p:extLst>
      <p:ext uri="{BB962C8B-B14F-4D97-AF65-F5344CB8AC3E}">
        <p14:creationId xmlns:p14="http://schemas.microsoft.com/office/powerpoint/2010/main" val="3016004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47C5B6-F362-F053-9839-B8AB9C3EE630}"/>
              </a:ext>
            </a:extLst>
          </p:cNvPr>
          <p:cNvSpPr>
            <a:spLocks noGrp="1"/>
          </p:cNvSpPr>
          <p:nvPr>
            <p:ph type="title"/>
          </p:nvPr>
        </p:nvSpPr>
        <p:spPr/>
        <p:txBody>
          <a:bodyPr/>
          <a:lstStyle/>
          <a:p>
            <a:r>
              <a:rPr lang="fi-FI" dirty="0"/>
              <a:t>Poissaolojen ennaltaehkäisy, seuranta ja poissaoloihin puuttuminen</a:t>
            </a:r>
          </a:p>
        </p:txBody>
      </p:sp>
      <p:sp>
        <p:nvSpPr>
          <p:cNvPr id="3" name="Sisällön paikkamerkki 2">
            <a:extLst>
              <a:ext uri="{FF2B5EF4-FFF2-40B4-BE49-F238E27FC236}">
                <a16:creationId xmlns:a16="http://schemas.microsoft.com/office/drawing/2014/main" id="{1921E3A1-F39D-C045-96A6-F53778B2916C}"/>
              </a:ext>
            </a:extLst>
          </p:cNvPr>
          <p:cNvSpPr>
            <a:spLocks noGrp="1"/>
          </p:cNvSpPr>
          <p:nvPr>
            <p:ph idx="1"/>
          </p:nvPr>
        </p:nvSpPr>
        <p:spPr/>
        <p:txBody>
          <a:bodyPr>
            <a:normAutofit fontScale="77500" lnSpcReduction="20000"/>
          </a:bodyPr>
          <a:lstStyle/>
          <a:p>
            <a:r>
              <a:rPr lang="fi-FI" dirty="0"/>
              <a:t>Jokainen koulupäivä on tärkeä</a:t>
            </a:r>
          </a:p>
          <a:p>
            <a:r>
              <a:rPr lang="fi-FI" dirty="0"/>
              <a:t>Läsnäolomalli – kouluun tullaan jokaisena koulupäivänä</a:t>
            </a:r>
          </a:p>
          <a:p>
            <a:r>
              <a:rPr lang="fi-FI" dirty="0"/>
              <a:t>Poissaolojen ilmoittaminen ja selvittäminen jo samana päivänä Wilmassa</a:t>
            </a:r>
          </a:p>
          <a:p>
            <a:r>
              <a:rPr lang="fi-FI" dirty="0"/>
              <a:t>Ennalta anotut vapaat: hakemus lomakkeella Wilmassa</a:t>
            </a:r>
          </a:p>
          <a:p>
            <a:pPr lvl="1"/>
            <a:r>
              <a:rPr lang="fi-FI" dirty="0"/>
              <a:t>Tehtävät annetaan Wilmassa päivittäin.</a:t>
            </a:r>
          </a:p>
          <a:p>
            <a:pPr lvl="1"/>
            <a:r>
              <a:rPr lang="fi-FI" dirty="0"/>
              <a:t>Lomien toivotaan ajoittuvan koulun loma-aikoihin.</a:t>
            </a:r>
          </a:p>
          <a:p>
            <a:r>
              <a:rPr lang="fi-FI" dirty="0"/>
              <a:t>Poissaolojen seuranta kotona ja koulussa</a:t>
            </a:r>
          </a:p>
          <a:p>
            <a:r>
              <a:rPr lang="fi-FI" dirty="0"/>
              <a:t>Wilma </a:t>
            </a:r>
            <a:r>
              <a:rPr lang="fi-FI" dirty="0" err="1"/>
              <a:t>Noti</a:t>
            </a:r>
            <a:r>
              <a:rPr lang="fi-FI" dirty="0"/>
              <a:t>: automaattiset viestit</a:t>
            </a:r>
          </a:p>
          <a:p>
            <a:r>
              <a:rPr lang="fi-FI" dirty="0"/>
              <a:t>Seuranta: huolirajat, jolloin</a:t>
            </a:r>
          </a:p>
          <a:p>
            <a:pPr>
              <a:buFont typeface="Wingdings" panose="05000000000000000000" pitchFamily="2" charset="2"/>
              <a:buChar char="à"/>
            </a:pPr>
            <a:r>
              <a:rPr lang="fi-FI" dirty="0">
                <a:sym typeface="Wingdings" panose="05000000000000000000" pitchFamily="2" charset="2"/>
              </a:rPr>
              <a:t> luokanopettaja on yhteydessä kotiin</a:t>
            </a:r>
          </a:p>
          <a:p>
            <a:pPr>
              <a:buFont typeface="Wingdings" panose="05000000000000000000" pitchFamily="2" charset="2"/>
              <a:buChar char="à"/>
            </a:pPr>
            <a:r>
              <a:rPr lang="fi-FI" dirty="0">
                <a:sym typeface="Wingdings" panose="05000000000000000000" pitchFamily="2" charset="2"/>
              </a:rPr>
              <a:t> suunnitellaan viimeistään/tarvittaessa tukitoimia</a:t>
            </a:r>
          </a:p>
          <a:p>
            <a:pPr lvl="1"/>
            <a:r>
              <a:rPr lang="fi-FI" dirty="0">
                <a:sym typeface="Wingdings" panose="05000000000000000000" pitchFamily="2" charset="2"/>
              </a:rPr>
              <a:t>tukiopetus</a:t>
            </a:r>
          </a:p>
          <a:p>
            <a:pPr lvl="1"/>
            <a:r>
              <a:rPr lang="fi-FI" dirty="0">
                <a:sym typeface="Wingdings" panose="05000000000000000000" pitchFamily="2" charset="2"/>
              </a:rPr>
              <a:t>opiskeluhuolto</a:t>
            </a:r>
            <a:endParaRPr lang="fi-FI" dirty="0"/>
          </a:p>
          <a:p>
            <a:endParaRPr lang="fi-FI" dirty="0"/>
          </a:p>
        </p:txBody>
      </p:sp>
    </p:spTree>
    <p:extLst>
      <p:ext uri="{BB962C8B-B14F-4D97-AF65-F5344CB8AC3E}">
        <p14:creationId xmlns:p14="http://schemas.microsoft.com/office/powerpoint/2010/main" val="944059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A04C354D-1791-EBFF-6070-5A5485C4150F}"/>
              </a:ext>
            </a:extLst>
          </p:cNvPr>
          <p:cNvSpPr>
            <a:spLocks noGrp="1"/>
          </p:cNvSpPr>
          <p:nvPr>
            <p:ph idx="1"/>
          </p:nvPr>
        </p:nvSpPr>
        <p:spPr>
          <a:xfrm>
            <a:off x="410135" y="208429"/>
            <a:ext cx="8451477" cy="4612342"/>
          </a:xfrm>
        </p:spPr>
        <p:txBody>
          <a:bodyPr>
            <a:normAutofit fontScale="77500" lnSpcReduction="20000"/>
          </a:bodyPr>
          <a:lstStyle/>
          <a:p>
            <a:pPr marL="0" indent="0">
              <a:buNone/>
            </a:pPr>
            <a:r>
              <a:rPr lang="fi-FI" dirty="0"/>
              <a:t>Wilma </a:t>
            </a:r>
            <a:r>
              <a:rPr lang="fi-FI" dirty="0" err="1"/>
              <a:t>Noti</a:t>
            </a:r>
            <a:r>
              <a:rPr lang="fi-FI" dirty="0"/>
              <a:t> on tietoturvallinen Wilman ominaisuus (virtuaalinen robotti), joka automatisoi poissaolojen seurannan.</a:t>
            </a:r>
          </a:p>
          <a:p>
            <a:pPr marL="0" indent="0">
              <a:buNone/>
            </a:pPr>
            <a:endParaRPr lang="fi-FI" dirty="0"/>
          </a:p>
          <a:p>
            <a:pPr marL="0" indent="0">
              <a:buNone/>
            </a:pPr>
            <a:r>
              <a:rPr lang="fi-FI" dirty="0"/>
              <a:t>Sastamalan poissaolomalli ja 1.8.2023 muuttuneet lait ovat ennallaan.</a:t>
            </a:r>
          </a:p>
          <a:p>
            <a:pPr marL="0" indent="0">
              <a:buNone/>
            </a:pPr>
            <a:endParaRPr lang="fi-FI" dirty="0"/>
          </a:p>
          <a:p>
            <a:pPr marL="0" indent="0">
              <a:buNone/>
            </a:pPr>
            <a:r>
              <a:rPr lang="fi-FI" b="1" dirty="0"/>
              <a:t>Automaattiset ilmoitukset kolmen rajan kohdalla:</a:t>
            </a:r>
          </a:p>
          <a:p>
            <a:pPr marL="457200" indent="-457200">
              <a:buAutoNum type="arabicPeriod"/>
            </a:pPr>
            <a:r>
              <a:rPr lang="fi-FI" dirty="0"/>
              <a:t>Ennakoiva raja </a:t>
            </a:r>
            <a:r>
              <a:rPr lang="fi-FI" b="1" u="sng" dirty="0"/>
              <a:t>30 h </a:t>
            </a:r>
            <a:r>
              <a:rPr lang="fi-FI" dirty="0"/>
              <a:t>(viesti: oppilas, huoltaja, opettaja)</a:t>
            </a:r>
          </a:p>
          <a:p>
            <a:pPr marL="457200" indent="-457200">
              <a:buAutoNum type="arabicPeriod"/>
            </a:pPr>
            <a:r>
              <a:rPr lang="fi-FI" dirty="0"/>
              <a:t>10 %:iin verrattava raja </a:t>
            </a:r>
            <a:r>
              <a:rPr lang="fi-FI" b="1" u="sng" dirty="0"/>
              <a:t>50 h </a:t>
            </a:r>
            <a:r>
              <a:rPr lang="fi-FI" dirty="0"/>
              <a:t>(viesti: oppilas, huoltaja, opettaja)</a:t>
            </a:r>
          </a:p>
          <a:p>
            <a:pPr marL="457200" indent="-457200">
              <a:buAutoNum type="arabicPeriod"/>
            </a:pPr>
            <a:r>
              <a:rPr lang="fi-FI" dirty="0"/>
              <a:t>20 %:iin verrattava raja </a:t>
            </a:r>
            <a:r>
              <a:rPr lang="fi-FI" b="1" u="sng" dirty="0"/>
              <a:t>100 h </a:t>
            </a:r>
            <a:r>
              <a:rPr lang="fi-FI" dirty="0"/>
              <a:t>(viesti: oppilas, huoltaja, opettaja, rehtori)</a:t>
            </a:r>
          </a:p>
          <a:p>
            <a:pPr marL="0" indent="0">
              <a:buNone/>
            </a:pPr>
            <a:r>
              <a:rPr lang="fi-FI" b="1" dirty="0"/>
              <a:t>Joka kuukausi automaattinen yhteenvetoviesti opettajalle, oppilaalle ja huoltajalle.</a:t>
            </a:r>
          </a:p>
          <a:p>
            <a:pPr marL="0" indent="0">
              <a:buNone/>
            </a:pPr>
            <a:endParaRPr lang="fi-FI" b="1" dirty="0"/>
          </a:p>
          <a:p>
            <a:pPr marL="0" indent="0">
              <a:buNone/>
            </a:pPr>
            <a:r>
              <a:rPr lang="fi-FI" dirty="0"/>
              <a:t>Rajat ovat kaikilla vuosiluokilla samat ja teknisistä syistä ne eivät ole prosentteja. Muutostarpeita pohditaan kokemusten perusteella.</a:t>
            </a:r>
          </a:p>
          <a:p>
            <a:pPr marL="0" indent="0">
              <a:buNone/>
            </a:pPr>
            <a:r>
              <a:rPr lang="fi-FI" dirty="0"/>
              <a:t>Puuttumisherkkyydessä on hyvä huomioida vuosiluokan viikkotuntimäärät (esim. pienellä oppilaalla 30 h on merkityksellisempi määrä). </a:t>
            </a:r>
          </a:p>
          <a:p>
            <a:pPr marL="0" indent="0">
              <a:buNone/>
            </a:pPr>
            <a:r>
              <a:rPr lang="fi-FI" dirty="0" err="1"/>
              <a:t>Noti</a:t>
            </a:r>
            <a:r>
              <a:rPr lang="fi-FI" dirty="0"/>
              <a:t>-toiminto on nyt käytössä, joten ensimmäiset ilmoitusviestit tulevat tuntimäärien täyttyessä. Puuttuminen ja eteneminen aiempaan tapaan.</a:t>
            </a:r>
          </a:p>
          <a:p>
            <a:endParaRPr lang="fi-FI" dirty="0"/>
          </a:p>
        </p:txBody>
      </p:sp>
    </p:spTree>
    <p:extLst>
      <p:ext uri="{BB962C8B-B14F-4D97-AF65-F5344CB8AC3E}">
        <p14:creationId xmlns:p14="http://schemas.microsoft.com/office/powerpoint/2010/main" val="55548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Lukuvuosi 2025-2026</a:t>
            </a:r>
          </a:p>
        </p:txBody>
      </p:sp>
      <p:sp>
        <p:nvSpPr>
          <p:cNvPr id="3" name="Sisällön paikkamerkki 2"/>
          <p:cNvSpPr>
            <a:spLocks noGrp="1"/>
          </p:cNvSpPr>
          <p:nvPr>
            <p:ph idx="1"/>
          </p:nvPr>
        </p:nvSpPr>
        <p:spPr>
          <a:xfrm>
            <a:off x="628650" y="1370013"/>
            <a:ext cx="7886700" cy="3098956"/>
          </a:xfrm>
        </p:spPr>
        <p:txBody>
          <a:bodyPr>
            <a:normAutofit fontScale="32500" lnSpcReduction="20000"/>
          </a:bodyPr>
          <a:lstStyle/>
          <a:p>
            <a:r>
              <a:rPr lang="fi-FI" altLang="fi-FI" sz="3700" dirty="0"/>
              <a:t>1.-2. </a:t>
            </a:r>
            <a:r>
              <a:rPr lang="fi-FI" altLang="fi-FI" sz="3700" dirty="0" err="1"/>
              <a:t>lk</a:t>
            </a:r>
            <a:r>
              <a:rPr lang="fi-FI" altLang="fi-FI" sz="3700" dirty="0"/>
              <a:t>		22 oppilasta	Annemari Laitinen </a:t>
            </a:r>
          </a:p>
          <a:p>
            <a:r>
              <a:rPr lang="fi-FI" altLang="fi-FI" sz="3700" dirty="0"/>
              <a:t>3.lk		16 oppilasta	Kaija-Leena Impola (varajohtaja) </a:t>
            </a:r>
          </a:p>
          <a:p>
            <a:r>
              <a:rPr lang="fi-FI" altLang="fi-FI" sz="3700" dirty="0"/>
              <a:t>4. </a:t>
            </a:r>
            <a:r>
              <a:rPr lang="fi-FI" altLang="fi-FI" sz="3700" dirty="0" err="1"/>
              <a:t>lk</a:t>
            </a:r>
            <a:r>
              <a:rPr lang="fi-FI" altLang="fi-FI" sz="3700" dirty="0"/>
              <a:t> 		15 oppilasta	Mirka Manner</a:t>
            </a:r>
          </a:p>
          <a:p>
            <a:r>
              <a:rPr lang="fi-FI" altLang="fi-FI" sz="3700" dirty="0"/>
              <a:t>5. </a:t>
            </a:r>
            <a:r>
              <a:rPr lang="fi-FI" altLang="fi-FI" sz="3700" dirty="0" err="1"/>
              <a:t>lk</a:t>
            </a:r>
            <a:r>
              <a:rPr lang="fi-FI" altLang="fi-FI" sz="3700" dirty="0"/>
              <a:t>		12 oppilasta	Saku Koski-Vähälä</a:t>
            </a:r>
          </a:p>
          <a:p>
            <a:r>
              <a:rPr lang="fi-FI" altLang="fi-FI" sz="3700" dirty="0"/>
              <a:t>6. </a:t>
            </a:r>
            <a:r>
              <a:rPr lang="fi-FI" altLang="fi-FI" sz="3700" dirty="0" err="1"/>
              <a:t>lk</a:t>
            </a:r>
            <a:r>
              <a:rPr lang="fi-FI" altLang="fi-FI" sz="3700" dirty="0"/>
              <a:t>		14 oppilasta	Juha Salmela</a:t>
            </a:r>
          </a:p>
          <a:p>
            <a:r>
              <a:rPr lang="fi-FI" altLang="fi-FI" sz="3700" dirty="0"/>
              <a:t>Valmistava opetus	3 oppilasta		Johanna Malmivaara</a:t>
            </a:r>
          </a:p>
          <a:p>
            <a:r>
              <a:rPr lang="fi-FI" altLang="fi-FI" sz="3700" dirty="0"/>
              <a:t>Yhteensä	82 oppilasta</a:t>
            </a:r>
          </a:p>
          <a:p>
            <a:r>
              <a:rPr lang="fi-FI" altLang="fi-FI" sz="3700" dirty="0"/>
              <a:t>Ruotsi 				Minna Lehtivuo</a:t>
            </a:r>
          </a:p>
          <a:p>
            <a:r>
              <a:rPr lang="fi-FI" altLang="fi-FI" sz="3700" dirty="0"/>
              <a:t>Erityisluokanopettaja (Tk., Stormi ja Sylvää)	Krista </a:t>
            </a:r>
            <a:r>
              <a:rPr lang="fi-FI" altLang="fi-FI" sz="3700" dirty="0" err="1"/>
              <a:t>Ryömä</a:t>
            </a:r>
            <a:r>
              <a:rPr lang="fi-FI" altLang="fi-FI" sz="3700" dirty="0"/>
              <a:t> (ma 9.05-10.45, ke 11.20-14.05)</a:t>
            </a:r>
          </a:p>
          <a:p>
            <a:r>
              <a:rPr lang="fi-FI" altLang="fi-FI" sz="3700" dirty="0"/>
              <a:t>Erityisopettaja ja koulunjohtaja 		Tiina Torniainen 040 513 7064</a:t>
            </a:r>
          </a:p>
          <a:p>
            <a:r>
              <a:rPr lang="fi-FI" altLang="fi-FI" sz="3700" dirty="0"/>
              <a:t>Koulunkäynninohjaajat 		Marika Arhilahti, Seija Hakanen ja Jemina Siltanen</a:t>
            </a:r>
          </a:p>
          <a:p>
            <a:endParaRPr lang="fi-FI" dirty="0"/>
          </a:p>
        </p:txBody>
      </p:sp>
    </p:spTree>
    <p:extLst>
      <p:ext uri="{BB962C8B-B14F-4D97-AF65-F5344CB8AC3E}">
        <p14:creationId xmlns:p14="http://schemas.microsoft.com/office/powerpoint/2010/main" val="176447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AF48F06-6E74-3962-FBE9-FD1219D4DFE0}"/>
              </a:ext>
            </a:extLst>
          </p:cNvPr>
          <p:cNvSpPr>
            <a:spLocks noGrp="1"/>
          </p:cNvSpPr>
          <p:nvPr>
            <p:ph type="title"/>
          </p:nvPr>
        </p:nvSpPr>
        <p:spPr/>
        <p:txBody>
          <a:bodyPr>
            <a:normAutofit/>
          </a:bodyPr>
          <a:lstStyle/>
          <a:p>
            <a:r>
              <a:rPr lang="fi-FI" dirty="0"/>
              <a:t>Poissaolojen koodit Wilmassa:</a:t>
            </a:r>
          </a:p>
        </p:txBody>
      </p:sp>
      <p:sp>
        <p:nvSpPr>
          <p:cNvPr id="3" name="Sisällön paikkamerkki 2">
            <a:extLst>
              <a:ext uri="{FF2B5EF4-FFF2-40B4-BE49-F238E27FC236}">
                <a16:creationId xmlns:a16="http://schemas.microsoft.com/office/drawing/2014/main" id="{BF39501A-EF19-CD0B-C093-21D67025018B}"/>
              </a:ext>
            </a:extLst>
          </p:cNvPr>
          <p:cNvSpPr>
            <a:spLocks noGrp="1"/>
          </p:cNvSpPr>
          <p:nvPr>
            <p:ph idx="1"/>
          </p:nvPr>
        </p:nvSpPr>
        <p:spPr/>
        <p:txBody>
          <a:bodyPr/>
          <a:lstStyle/>
          <a:p>
            <a:r>
              <a:rPr lang="fi-FI" u="sng" dirty="0"/>
              <a:t>Terveydellisiin syihin liittyvät poissaolot</a:t>
            </a:r>
            <a:r>
              <a:rPr lang="fi-FI" dirty="0"/>
              <a:t>: sairaus, fyysisen ja/tai psyykkisen terveydenhoitoon liittyvä tapahtuma/vastaanottokäynti esim. hammaslääkäri, terapia tai leikkaus</a:t>
            </a:r>
          </a:p>
          <a:p>
            <a:r>
              <a:rPr lang="fi-FI" u="sng" dirty="0"/>
              <a:t>Ennalta anottu vapaa</a:t>
            </a:r>
            <a:r>
              <a:rPr lang="fi-FI" dirty="0"/>
              <a:t>: huoltajan anoma (loma, harrastukseen liittyvä, etävanhemmalla)</a:t>
            </a:r>
          </a:p>
          <a:p>
            <a:r>
              <a:rPr lang="fi-FI" u="sng" dirty="0"/>
              <a:t>Muu selvitetty poissaolo</a:t>
            </a:r>
            <a:r>
              <a:rPr lang="fi-FI" dirty="0"/>
              <a:t>: vain jos ei ole mikään muu</a:t>
            </a:r>
          </a:p>
        </p:txBody>
      </p:sp>
    </p:spTree>
    <p:extLst>
      <p:ext uri="{BB962C8B-B14F-4D97-AF65-F5344CB8AC3E}">
        <p14:creationId xmlns:p14="http://schemas.microsoft.com/office/powerpoint/2010/main" val="4078274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44F7D92-65D5-EDB7-11B6-794A8A1F8743}"/>
              </a:ext>
            </a:extLst>
          </p:cNvPr>
          <p:cNvSpPr>
            <a:spLocks noGrp="1"/>
          </p:cNvSpPr>
          <p:nvPr>
            <p:ph type="title"/>
          </p:nvPr>
        </p:nvSpPr>
        <p:spPr/>
        <p:txBody>
          <a:bodyPr/>
          <a:lstStyle/>
          <a:p>
            <a:r>
              <a:rPr lang="fi-FI" dirty="0"/>
              <a:t>Wilma</a:t>
            </a:r>
          </a:p>
        </p:txBody>
      </p:sp>
      <p:sp>
        <p:nvSpPr>
          <p:cNvPr id="3" name="Sisällön paikkamerkki 2">
            <a:extLst>
              <a:ext uri="{FF2B5EF4-FFF2-40B4-BE49-F238E27FC236}">
                <a16:creationId xmlns:a16="http://schemas.microsoft.com/office/drawing/2014/main" id="{7E2E4126-E939-7D74-8E8E-B704030F7360}"/>
              </a:ext>
            </a:extLst>
          </p:cNvPr>
          <p:cNvSpPr>
            <a:spLocks noGrp="1"/>
          </p:cNvSpPr>
          <p:nvPr>
            <p:ph idx="1"/>
          </p:nvPr>
        </p:nvSpPr>
        <p:spPr/>
        <p:txBody>
          <a:bodyPr/>
          <a:lstStyle/>
          <a:p>
            <a:r>
              <a:rPr lang="fi-FI" dirty="0"/>
              <a:t>Pääasiallinen yhteydenpidon ja tiedotuksen kanava</a:t>
            </a:r>
          </a:p>
          <a:p>
            <a:r>
              <a:rPr lang="fi-FI" dirty="0"/>
              <a:t>Jos ei ole vielä Wilma-tunnusta, sitä varten voi pyytää koululta avainkoodia</a:t>
            </a:r>
          </a:p>
          <a:p>
            <a:r>
              <a:rPr lang="fi-FI" dirty="0"/>
              <a:t>asiallisuus, tavoitettavuus pääsääntöisesti 8-16</a:t>
            </a:r>
          </a:p>
          <a:p>
            <a:r>
              <a:rPr lang="fi-FI" dirty="0"/>
              <a:t>saa soittaa tai jättää soittopyynnön tai sopia tapaamisen</a:t>
            </a:r>
          </a:p>
          <a:p>
            <a:pPr marL="0" indent="0">
              <a:buNone/>
            </a:pPr>
            <a:endParaRPr lang="fi-FI" dirty="0"/>
          </a:p>
        </p:txBody>
      </p:sp>
    </p:spTree>
    <p:extLst>
      <p:ext uri="{BB962C8B-B14F-4D97-AF65-F5344CB8AC3E}">
        <p14:creationId xmlns:p14="http://schemas.microsoft.com/office/powerpoint/2010/main" val="3927656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Kodin ja koulun yhteistyö</a:t>
            </a:r>
          </a:p>
        </p:txBody>
      </p:sp>
      <p:sp>
        <p:nvSpPr>
          <p:cNvPr id="3" name="Sisällön paikkamerkki 2"/>
          <p:cNvSpPr>
            <a:spLocks noGrp="1"/>
          </p:cNvSpPr>
          <p:nvPr>
            <p:ph idx="1"/>
          </p:nvPr>
        </p:nvSpPr>
        <p:spPr/>
        <p:txBody>
          <a:bodyPr>
            <a:normAutofit lnSpcReduction="10000"/>
          </a:bodyPr>
          <a:lstStyle/>
          <a:p>
            <a:r>
              <a:rPr lang="fi-FI" dirty="0"/>
              <a:t>myönteinen puhe koulusta ja oppimisesta</a:t>
            </a:r>
          </a:p>
          <a:p>
            <a:r>
              <a:rPr lang="fi-FI" dirty="0"/>
              <a:t>jos jokin asia mietityttää, se kannattaa ottaa puheeksi suoraan koulun/opettajan kanssa</a:t>
            </a:r>
          </a:p>
          <a:p>
            <a:r>
              <a:rPr lang="fi-FI" dirty="0"/>
              <a:t>sosiaalisen median käyttö</a:t>
            </a:r>
          </a:p>
          <a:p>
            <a:pPr lvl="1"/>
            <a:r>
              <a:rPr lang="fi-FI" dirty="0"/>
              <a:t>oma malli lapselle kotona</a:t>
            </a:r>
          </a:p>
          <a:p>
            <a:pPr lvl="1"/>
            <a:r>
              <a:rPr lang="fi-FI" dirty="0"/>
              <a:t>lapsen kanssa viestinnän harjoittelu ja lapsen ohjaus myös kotona</a:t>
            </a:r>
          </a:p>
          <a:p>
            <a:r>
              <a:rPr lang="fi-FI" dirty="0"/>
              <a:t>Instagram: </a:t>
            </a:r>
            <a:r>
              <a:rPr lang="fi-FI" dirty="0" err="1"/>
              <a:t>Tyrvaankylankoulu</a:t>
            </a:r>
            <a:endParaRPr lang="fi-FI" dirty="0"/>
          </a:p>
          <a:p>
            <a:r>
              <a:rPr lang="fi-FI" dirty="0"/>
              <a:t>Tulossa: </a:t>
            </a:r>
            <a:r>
              <a:rPr lang="fi-FI" b="1" dirty="0"/>
              <a:t>Kodin ja koulun päivä perjantaina 26.9.2025</a:t>
            </a:r>
          </a:p>
        </p:txBody>
      </p:sp>
    </p:spTree>
    <p:extLst>
      <p:ext uri="{BB962C8B-B14F-4D97-AF65-F5344CB8AC3E}">
        <p14:creationId xmlns:p14="http://schemas.microsoft.com/office/powerpoint/2010/main" val="1545464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A5FFC2-4F01-19F5-996C-BC7746E35C4A}"/>
              </a:ext>
            </a:extLst>
          </p:cNvPr>
          <p:cNvSpPr>
            <a:spLocks noGrp="1"/>
          </p:cNvSpPr>
          <p:nvPr>
            <p:ph type="title"/>
          </p:nvPr>
        </p:nvSpPr>
        <p:spPr/>
        <p:txBody>
          <a:bodyPr/>
          <a:lstStyle/>
          <a:p>
            <a:r>
              <a:rPr lang="fi-FI" dirty="0"/>
              <a:t>Päivitetyissä järjestyssäännöissä uutta:</a:t>
            </a:r>
          </a:p>
        </p:txBody>
      </p:sp>
      <p:sp>
        <p:nvSpPr>
          <p:cNvPr id="3" name="Sisällön paikkamerkki 2">
            <a:extLst>
              <a:ext uri="{FF2B5EF4-FFF2-40B4-BE49-F238E27FC236}">
                <a16:creationId xmlns:a16="http://schemas.microsoft.com/office/drawing/2014/main" id="{A413A4B0-89C4-5BD3-30D4-49743748F30D}"/>
              </a:ext>
            </a:extLst>
          </p:cNvPr>
          <p:cNvSpPr>
            <a:spLocks noGrp="1"/>
          </p:cNvSpPr>
          <p:nvPr>
            <p:ph idx="1"/>
          </p:nvPr>
        </p:nvSpPr>
        <p:spPr/>
        <p:txBody>
          <a:bodyPr>
            <a:normAutofit fontScale="85000" lnSpcReduction="10000"/>
          </a:bodyPr>
          <a:lstStyle/>
          <a:p>
            <a:pPr>
              <a:lnSpc>
                <a:spcPct val="150000"/>
              </a:lnSpc>
              <a:spcAft>
                <a:spcPts val="1000"/>
              </a:spcAft>
              <a:buNone/>
            </a:pPr>
            <a:r>
              <a:rPr lang="fi-FI" sz="18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Puhelimen ja muiden mobiililaitteiden käyttö ja säilyttäminen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fi-FI"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Puhelinta tai muuta mobiililaitetta ei saa käyttää koulupäivän aikana lukuun ottamatta niiden käyttöä opettajan luvalla oppimistarkoitukseen taikka koulunjohtajan tai opettajan luvalla henkilökohtaiseen terveydenhoitoon (esim. diabetes) tai muuhun välttämättömään tilanteeseen. Puhelimet ja muut mobiililaitteet pidetään häiriöttömässä tilassa (ei ääntä eikä värinää). Puhelimet ja muut mobiililaitteet säilytetään koulupäivän aikana oppilaan omassa repussa.</a:t>
            </a:r>
          </a:p>
          <a:p>
            <a:pPr marL="0" indent="0">
              <a:lnSpc>
                <a:spcPct val="150000"/>
              </a:lnSpc>
              <a:spcAft>
                <a:spcPts val="1000"/>
              </a:spcAft>
              <a:buNone/>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689920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E79413-6819-83C2-140A-2CF609FABD1D}"/>
              </a:ext>
            </a:extLst>
          </p:cNvPr>
          <p:cNvSpPr>
            <a:spLocks noGrp="1"/>
          </p:cNvSpPr>
          <p:nvPr>
            <p:ph type="ctrTitle"/>
          </p:nvPr>
        </p:nvSpPr>
        <p:spPr/>
        <p:txBody>
          <a:bodyPr>
            <a:normAutofit fontScale="90000"/>
          </a:bodyPr>
          <a:lstStyle/>
          <a:p>
            <a:r>
              <a:rPr lang="fi-FI" dirty="0"/>
              <a:t>Oppimisen ja koulunkäynnin tuen uudistus</a:t>
            </a:r>
          </a:p>
        </p:txBody>
      </p:sp>
      <p:sp>
        <p:nvSpPr>
          <p:cNvPr id="3" name="Alaotsikko 2">
            <a:extLst>
              <a:ext uri="{FF2B5EF4-FFF2-40B4-BE49-F238E27FC236}">
                <a16:creationId xmlns:a16="http://schemas.microsoft.com/office/drawing/2014/main" id="{4E0EE475-DCC0-8857-6A15-BB62191B38ED}"/>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255789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2E90D-3B4E-4D5F-9D72-6451AE525686}"/>
              </a:ext>
            </a:extLst>
          </p:cNvPr>
          <p:cNvSpPr>
            <a:spLocks noGrp="1"/>
          </p:cNvSpPr>
          <p:nvPr>
            <p:ph type="title"/>
          </p:nvPr>
        </p:nvSpPr>
        <p:spPr>
          <a:xfrm>
            <a:off x="269468" y="379447"/>
            <a:ext cx="4556223" cy="994172"/>
          </a:xfrm>
        </p:spPr>
        <p:txBody>
          <a:bodyPr>
            <a:normAutofit fontScale="90000"/>
          </a:bodyPr>
          <a:lstStyle/>
          <a:p>
            <a:r>
              <a:rPr lang="fi-FI" sz="2250">
                <a:latin typeface="Verdana"/>
                <a:ea typeface="Verdana"/>
              </a:rPr>
              <a:t>Inklusiiviset periaatteet</a:t>
            </a:r>
            <a:br>
              <a:rPr lang="fi-FI" sz="2250">
                <a:latin typeface="Verdana"/>
                <a:ea typeface="Verdana"/>
              </a:rPr>
            </a:br>
            <a:r>
              <a:rPr lang="fi-FI" sz="2250">
                <a:latin typeface="Verdana"/>
                <a:ea typeface="Verdana"/>
              </a:rPr>
              <a:t>esiopetuksessa ja perusopetuksessa</a:t>
            </a:r>
            <a:endParaRPr lang="en-US" sz="2250">
              <a:latin typeface="Verdana"/>
              <a:ea typeface="Verdana"/>
            </a:endParaRPr>
          </a:p>
        </p:txBody>
      </p:sp>
      <p:graphicFrame>
        <p:nvGraphicFramePr>
          <p:cNvPr id="4" name="Sisällön paikkamerkki 3">
            <a:extLst>
              <a:ext uri="{FF2B5EF4-FFF2-40B4-BE49-F238E27FC236}">
                <a16:creationId xmlns:a16="http://schemas.microsoft.com/office/drawing/2014/main" id="{DC923521-1F65-463F-BC1A-B8AB0AC0D60F}"/>
              </a:ext>
            </a:extLst>
          </p:cNvPr>
          <p:cNvGraphicFramePr>
            <a:graphicFrameLocks noGrp="1"/>
          </p:cNvGraphicFramePr>
          <p:nvPr>
            <p:ph idx="1"/>
            <p:extLst>
              <p:ext uri="{D42A27DB-BD31-4B8C-83A1-F6EECF244321}">
                <p14:modId xmlns:p14="http://schemas.microsoft.com/office/powerpoint/2010/main" val="551747685"/>
              </p:ext>
            </p:extLst>
          </p:nvPr>
        </p:nvGraphicFramePr>
        <p:xfrm>
          <a:off x="2167128" y="201727"/>
          <a:ext cx="8509787" cy="4495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Ryhmä 13">
            <a:extLst>
              <a:ext uri="{FF2B5EF4-FFF2-40B4-BE49-F238E27FC236}">
                <a16:creationId xmlns:a16="http://schemas.microsoft.com/office/drawing/2014/main" id="{AEA5E0DB-74B8-40A9-95A9-82F2F37E80E1}"/>
              </a:ext>
            </a:extLst>
          </p:cNvPr>
          <p:cNvGrpSpPr/>
          <p:nvPr/>
        </p:nvGrpSpPr>
        <p:grpSpPr>
          <a:xfrm>
            <a:off x="5347816" y="1099117"/>
            <a:ext cx="2175851" cy="3107013"/>
            <a:chOff x="7023299" y="1264321"/>
            <a:chExt cx="2901135" cy="4142684"/>
          </a:xfrm>
        </p:grpSpPr>
        <p:sp>
          <p:nvSpPr>
            <p:cNvPr id="5" name="Ellipsi 4">
              <a:extLst>
                <a:ext uri="{FF2B5EF4-FFF2-40B4-BE49-F238E27FC236}">
                  <a16:creationId xmlns:a16="http://schemas.microsoft.com/office/drawing/2014/main" id="{7CA93239-433E-4FF4-887A-B847D33F03A8}"/>
                </a:ext>
              </a:extLst>
            </p:cNvPr>
            <p:cNvSpPr/>
            <p:nvPr/>
          </p:nvSpPr>
          <p:spPr>
            <a:xfrm>
              <a:off x="7261240" y="2296884"/>
              <a:ext cx="2455820" cy="2129427"/>
            </a:xfrm>
            <a:prstGeom prst="ellipse">
              <a:avLst/>
            </a:prstGeom>
            <a:solidFill>
              <a:schemeClr val="tx2"/>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fi-FI" sz="1200">
                  <a:solidFill>
                    <a:prstClr val="white"/>
                  </a:solidFill>
                  <a:latin typeface="Calibri"/>
                </a:rPr>
                <a:t>Ohjaavat myös ryhmäkohtaisten tukimuotojen ja oppilaskohtaisten tukitoimien järjestämistä</a:t>
              </a:r>
            </a:p>
          </p:txBody>
        </p:sp>
        <p:grpSp>
          <p:nvGrpSpPr>
            <p:cNvPr id="6" name="Ryhmä 5">
              <a:extLst>
                <a:ext uri="{FF2B5EF4-FFF2-40B4-BE49-F238E27FC236}">
                  <a16:creationId xmlns:a16="http://schemas.microsoft.com/office/drawing/2014/main" id="{4CE4C9C9-E45A-4054-89AF-7C4BFAA758F3}"/>
                </a:ext>
              </a:extLst>
            </p:cNvPr>
            <p:cNvGrpSpPr/>
            <p:nvPr/>
          </p:nvGrpSpPr>
          <p:grpSpPr>
            <a:xfrm>
              <a:off x="7023299" y="2240646"/>
              <a:ext cx="2901135" cy="2293277"/>
              <a:chOff x="6484899" y="2200566"/>
              <a:chExt cx="3529969" cy="2619241"/>
            </a:xfrm>
          </p:grpSpPr>
          <p:sp>
            <p:nvSpPr>
              <p:cNvPr id="7" name="Nuoli: Alas 6">
                <a:extLst>
                  <a:ext uri="{FF2B5EF4-FFF2-40B4-BE49-F238E27FC236}">
                    <a16:creationId xmlns:a16="http://schemas.microsoft.com/office/drawing/2014/main" id="{5CA7C475-705D-44FF-90EC-48623E7A76A5}"/>
                  </a:ext>
                </a:extLst>
              </p:cNvPr>
              <p:cNvSpPr/>
              <p:nvPr/>
            </p:nvSpPr>
            <p:spPr>
              <a:xfrm rot="18412350">
                <a:off x="6680942" y="2004523"/>
                <a:ext cx="345440" cy="7375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fi-FI" sz="1350">
                  <a:solidFill>
                    <a:prstClr val="white"/>
                  </a:solidFill>
                  <a:latin typeface="Calibri"/>
                </a:endParaRPr>
              </a:p>
            </p:txBody>
          </p:sp>
          <p:sp>
            <p:nvSpPr>
              <p:cNvPr id="8" name="Nuoli: Alas 7">
                <a:extLst>
                  <a:ext uri="{FF2B5EF4-FFF2-40B4-BE49-F238E27FC236}">
                    <a16:creationId xmlns:a16="http://schemas.microsoft.com/office/drawing/2014/main" id="{8A6EC55D-A3BE-4803-BA96-1B8F55F0721B}"/>
                  </a:ext>
                </a:extLst>
              </p:cNvPr>
              <p:cNvSpPr/>
              <p:nvPr/>
            </p:nvSpPr>
            <p:spPr>
              <a:xfrm rot="13596557">
                <a:off x="6680942" y="4278324"/>
                <a:ext cx="345440" cy="7375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fi-FI" sz="1350">
                  <a:solidFill>
                    <a:prstClr val="white"/>
                  </a:solidFill>
                  <a:latin typeface="Calibri"/>
                </a:endParaRPr>
              </a:p>
            </p:txBody>
          </p:sp>
          <p:sp>
            <p:nvSpPr>
              <p:cNvPr id="9" name="Nuoli: Alas 8">
                <a:extLst>
                  <a:ext uri="{FF2B5EF4-FFF2-40B4-BE49-F238E27FC236}">
                    <a16:creationId xmlns:a16="http://schemas.microsoft.com/office/drawing/2014/main" id="{FF0F58A8-125B-40BF-A0F1-A03D21AF1E23}"/>
                  </a:ext>
                </a:extLst>
              </p:cNvPr>
              <p:cNvSpPr/>
              <p:nvPr/>
            </p:nvSpPr>
            <p:spPr>
              <a:xfrm rot="8046693">
                <a:off x="9460875" y="4276476"/>
                <a:ext cx="345440" cy="7375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fi-FI" sz="1350">
                  <a:solidFill>
                    <a:prstClr val="white"/>
                  </a:solidFill>
                  <a:latin typeface="Calibri"/>
                </a:endParaRPr>
              </a:p>
            </p:txBody>
          </p:sp>
          <p:sp>
            <p:nvSpPr>
              <p:cNvPr id="10" name="Nuoli: Alas 9">
                <a:extLst>
                  <a:ext uri="{FF2B5EF4-FFF2-40B4-BE49-F238E27FC236}">
                    <a16:creationId xmlns:a16="http://schemas.microsoft.com/office/drawing/2014/main" id="{533ACE78-A3A7-4031-8F6A-C4D63306E739}"/>
                  </a:ext>
                </a:extLst>
              </p:cNvPr>
              <p:cNvSpPr/>
              <p:nvPr/>
            </p:nvSpPr>
            <p:spPr>
              <a:xfrm rot="3141947">
                <a:off x="9473385" y="2007036"/>
                <a:ext cx="345440" cy="7375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fi-FI" sz="1350">
                  <a:solidFill>
                    <a:prstClr val="white"/>
                  </a:solidFill>
                  <a:latin typeface="Calibri"/>
                </a:endParaRPr>
              </a:p>
            </p:txBody>
          </p:sp>
        </p:grpSp>
        <p:sp>
          <p:nvSpPr>
            <p:cNvPr id="11" name="Tekstiruutu 10">
              <a:extLst>
                <a:ext uri="{FF2B5EF4-FFF2-40B4-BE49-F238E27FC236}">
                  <a16:creationId xmlns:a16="http://schemas.microsoft.com/office/drawing/2014/main" id="{887F807F-4990-42AB-A2C1-F97C5CE5D508}"/>
                </a:ext>
              </a:extLst>
            </p:cNvPr>
            <p:cNvSpPr txBox="1"/>
            <p:nvPr/>
          </p:nvSpPr>
          <p:spPr>
            <a:xfrm>
              <a:off x="7349216" y="1264321"/>
              <a:ext cx="2272140" cy="984885"/>
            </a:xfrm>
            <a:prstGeom prst="rect">
              <a:avLst/>
            </a:prstGeom>
            <a:noFill/>
          </p:spPr>
          <p:txBody>
            <a:bodyPr wrap="square" rtlCol="0">
              <a:spAutoFit/>
            </a:bodyPr>
            <a:lstStyle/>
            <a:p>
              <a:pPr algn="ctr">
                <a:defRPr/>
              </a:pPr>
              <a:r>
                <a:rPr lang="fi-FI" sz="1050">
                  <a:solidFill>
                    <a:srgbClr val="0041DC"/>
                  </a:solidFill>
                  <a:latin typeface="Calibri"/>
                </a:rPr>
                <a:t>Inklusiiviset periaatteet ohjaavat suunnittelua, arviointia, kehittämistä ja yhteistyötä</a:t>
              </a:r>
            </a:p>
          </p:txBody>
        </p:sp>
        <p:sp>
          <p:nvSpPr>
            <p:cNvPr id="12" name="Tekstiruutu 11">
              <a:extLst>
                <a:ext uri="{FF2B5EF4-FFF2-40B4-BE49-F238E27FC236}">
                  <a16:creationId xmlns:a16="http://schemas.microsoft.com/office/drawing/2014/main" id="{C2EBB222-2017-4A1A-A3FF-71240111577F}"/>
                </a:ext>
              </a:extLst>
            </p:cNvPr>
            <p:cNvSpPr txBox="1"/>
            <p:nvPr/>
          </p:nvSpPr>
          <p:spPr>
            <a:xfrm>
              <a:off x="7349216" y="4422120"/>
              <a:ext cx="2272140" cy="984885"/>
            </a:xfrm>
            <a:prstGeom prst="rect">
              <a:avLst/>
            </a:prstGeom>
            <a:noFill/>
          </p:spPr>
          <p:txBody>
            <a:bodyPr wrap="square" rtlCol="0">
              <a:spAutoFit/>
            </a:bodyPr>
            <a:lstStyle/>
            <a:p>
              <a:pPr algn="ctr">
                <a:defRPr/>
              </a:pPr>
              <a:r>
                <a:rPr lang="fi-FI" sz="1050">
                  <a:solidFill>
                    <a:srgbClr val="0041DC"/>
                  </a:solidFill>
                  <a:latin typeface="Calibri"/>
                </a:rPr>
                <a:t>Inklusiiviset periaatteet ohjaavat suunnittelua, arviointia, kehittämistä ja yhteistyötä</a:t>
              </a:r>
            </a:p>
          </p:txBody>
        </p:sp>
      </p:grpSp>
      <p:sp>
        <p:nvSpPr>
          <p:cNvPr id="13" name="Tekstiruutu 12">
            <a:extLst>
              <a:ext uri="{FF2B5EF4-FFF2-40B4-BE49-F238E27FC236}">
                <a16:creationId xmlns:a16="http://schemas.microsoft.com/office/drawing/2014/main" id="{5899A6B5-F61F-4C85-B62B-58C06CF9B942}"/>
              </a:ext>
            </a:extLst>
          </p:cNvPr>
          <p:cNvSpPr txBox="1"/>
          <p:nvPr/>
        </p:nvSpPr>
        <p:spPr>
          <a:xfrm>
            <a:off x="269467" y="1566941"/>
            <a:ext cx="3512633" cy="3050418"/>
          </a:xfrm>
          <a:prstGeom prst="rect">
            <a:avLst/>
          </a:prstGeom>
          <a:noFill/>
          <a:ln>
            <a:noFill/>
          </a:ln>
        </p:spPr>
        <p:txBody>
          <a:bodyPr vert="horz" lIns="68580" tIns="34290" rIns="68580" bIns="34290" rtlCol="0" anchor="t">
            <a:noAutofit/>
          </a:bodyPr>
          <a:lstStyle/>
          <a:p>
            <a:pPr marL="214313" indent="-214313">
              <a:spcAft>
                <a:spcPts val="450"/>
              </a:spcAft>
              <a:buFont typeface="Arial" panose="020B0604020202020204" pitchFamily="34" charset="0"/>
              <a:buChar char="•"/>
              <a:defRPr/>
            </a:pPr>
            <a:r>
              <a:rPr lang="fi-FI" sz="1200" dirty="0">
                <a:solidFill>
                  <a:prstClr val="black"/>
                </a:solidFill>
                <a:latin typeface="Verdana"/>
                <a:ea typeface="Verdana"/>
              </a:rPr>
              <a:t>Esiopetusta ja perusopetusta järjestetään ja kehitetään inkluusion periaatteiden mukaisesti, ja se liittyy kokonaisvaltaisesti pedagogisen toiminnan toteuttamiseen.</a:t>
            </a:r>
          </a:p>
          <a:p>
            <a:pPr marL="214313" indent="-214313">
              <a:spcAft>
                <a:spcPts val="450"/>
              </a:spcAft>
              <a:buFont typeface="Arial" panose="020B0604020202020204" pitchFamily="34" charset="0"/>
              <a:buChar char="•"/>
              <a:defRPr/>
            </a:pPr>
            <a:r>
              <a:rPr lang="fi-FI" sz="1200" dirty="0">
                <a:solidFill>
                  <a:prstClr val="black"/>
                </a:solidFill>
                <a:latin typeface="Verdana"/>
                <a:ea typeface="Verdana"/>
              </a:rPr>
              <a:t>Jokaisella lapsella on oikeus kuulua ryhmään, osallistua yhteiseen toimintaan sekä kasvaa omaan potentiaaliinsa vahvuuksien ja myönteisten oppimiskokemusten avulla yhdessä vertaistensa kanssa. </a:t>
            </a:r>
          </a:p>
          <a:p>
            <a:pPr marL="214313" indent="-214313">
              <a:spcAft>
                <a:spcPts val="450"/>
              </a:spcAft>
              <a:buFont typeface="Arial" panose="020B0604020202020204" pitchFamily="34" charset="0"/>
              <a:buChar char="•"/>
              <a:defRPr/>
            </a:pPr>
            <a:r>
              <a:rPr lang="fi-FI" sz="1200" dirty="0">
                <a:solidFill>
                  <a:prstClr val="black"/>
                </a:solidFill>
                <a:latin typeface="Verdana"/>
                <a:ea typeface="Verdana"/>
              </a:rPr>
              <a:t>Inklusiivisessa esi- ja perusopetuksessa kukin lapsi voi toimia, kehittyä ja oppia omana ainutlaatuisena yksilönään sekä yhteisön jäsenenä. </a:t>
            </a:r>
          </a:p>
        </p:txBody>
      </p:sp>
      <p:sp>
        <p:nvSpPr>
          <p:cNvPr id="3" name="Päivämäärän paikkamerkki 2">
            <a:extLst>
              <a:ext uri="{FF2B5EF4-FFF2-40B4-BE49-F238E27FC236}">
                <a16:creationId xmlns:a16="http://schemas.microsoft.com/office/drawing/2014/main" id="{49E82551-49A8-4242-B9BC-2BB984B3C6E7}"/>
              </a:ext>
            </a:extLst>
          </p:cNvPr>
          <p:cNvSpPr>
            <a:spLocks noGrp="1"/>
          </p:cNvSpPr>
          <p:nvPr>
            <p:ph type="dt" sz="half" idx="10"/>
          </p:nvPr>
        </p:nvSpPr>
        <p:spPr/>
        <p:txBody>
          <a:bodyPr/>
          <a:lstStyle/>
          <a:p>
            <a:pPr>
              <a:defRPr/>
            </a:pPr>
            <a:r>
              <a:rPr lang="fi-FI">
                <a:solidFill>
                  <a:srgbClr val="0041DC"/>
                </a:solidFill>
                <a:latin typeface="Calibri"/>
                <a:ea typeface="+mn-ea"/>
                <a:cs typeface="Calibri" panose="020F0502020204030204" pitchFamily="34" charset="0"/>
              </a:rPr>
              <a:t>02/2025 Opetushallitus</a:t>
            </a:r>
            <a:endParaRPr lang="en-GB">
              <a:solidFill>
                <a:srgbClr val="0041DC"/>
              </a:solidFill>
              <a:latin typeface="Calibri"/>
              <a:ea typeface="+mn-ea"/>
              <a:cs typeface="Calibri" panose="020F0502020204030204" pitchFamily="34" charset="0"/>
            </a:endParaRPr>
          </a:p>
        </p:txBody>
      </p:sp>
    </p:spTree>
    <p:extLst>
      <p:ext uri="{BB962C8B-B14F-4D97-AF65-F5344CB8AC3E}">
        <p14:creationId xmlns:p14="http://schemas.microsoft.com/office/powerpoint/2010/main" val="1464448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814734DA-27CF-5359-C9A7-154E940C1317}"/>
              </a:ext>
            </a:extLst>
          </p:cNvPr>
          <p:cNvSpPr/>
          <p:nvPr/>
        </p:nvSpPr>
        <p:spPr>
          <a:xfrm>
            <a:off x="1" y="3827162"/>
            <a:ext cx="9144000" cy="685800"/>
          </a:xfrm>
          <a:prstGeom prst="rect">
            <a:avLst/>
          </a:prstGeom>
          <a:solidFill>
            <a:schemeClr val="tx2"/>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800">
                <a:solidFill>
                  <a:schemeClr val="bg1"/>
                </a:solidFill>
              </a:rPr>
              <a:t>Oppimisen edellytyksiä tukevat opetusjärjestelyt</a:t>
            </a:r>
          </a:p>
        </p:txBody>
      </p:sp>
      <p:sp>
        <p:nvSpPr>
          <p:cNvPr id="6" name="Suorakulmio 5">
            <a:extLst>
              <a:ext uri="{FF2B5EF4-FFF2-40B4-BE49-F238E27FC236}">
                <a16:creationId xmlns:a16="http://schemas.microsoft.com/office/drawing/2014/main" id="{641F479F-871F-CBFE-CA18-8095E9A51CC4}"/>
              </a:ext>
            </a:extLst>
          </p:cNvPr>
          <p:cNvSpPr/>
          <p:nvPr/>
        </p:nvSpPr>
        <p:spPr>
          <a:xfrm>
            <a:off x="1544867" y="2522782"/>
            <a:ext cx="1370244" cy="664112"/>
          </a:xfrm>
          <a:prstGeom prst="rect">
            <a:avLst/>
          </a:prstGeom>
          <a:solidFill>
            <a:srgbClr val="C0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fi-FI" sz="1200">
                <a:solidFill>
                  <a:schemeClr val="tx1"/>
                </a:solidFill>
              </a:rPr>
            </a:br>
            <a:r>
              <a:rPr lang="fi-FI" sz="1200">
                <a:solidFill>
                  <a:schemeClr val="tx1"/>
                </a:solidFill>
              </a:rPr>
              <a:t>Yleinen </a:t>
            </a:r>
          </a:p>
          <a:p>
            <a:pPr algn="ctr"/>
            <a:r>
              <a:rPr lang="fi-FI" sz="1200">
                <a:solidFill>
                  <a:schemeClr val="tx1"/>
                </a:solidFill>
              </a:rPr>
              <a:t>tukiopetus</a:t>
            </a:r>
            <a:r>
              <a:rPr lang="fi-FI" sz="1013"/>
              <a:t>	</a:t>
            </a:r>
          </a:p>
        </p:txBody>
      </p:sp>
      <p:sp>
        <p:nvSpPr>
          <p:cNvPr id="7" name="Suorakulmio 6">
            <a:extLst>
              <a:ext uri="{FF2B5EF4-FFF2-40B4-BE49-F238E27FC236}">
                <a16:creationId xmlns:a16="http://schemas.microsoft.com/office/drawing/2014/main" id="{4A6C0771-A500-65F8-793B-2211C936374F}"/>
              </a:ext>
            </a:extLst>
          </p:cNvPr>
          <p:cNvSpPr/>
          <p:nvPr/>
        </p:nvSpPr>
        <p:spPr>
          <a:xfrm>
            <a:off x="3708683" y="2501094"/>
            <a:ext cx="1370244" cy="685800"/>
          </a:xfrm>
          <a:prstGeom prst="rect">
            <a:avLst/>
          </a:prstGeom>
          <a:solidFill>
            <a:srgbClr val="C0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fi-FI" sz="1200">
                <a:solidFill>
                  <a:schemeClr val="tx1"/>
                </a:solidFill>
              </a:rPr>
            </a:br>
            <a:r>
              <a:rPr lang="fi-FI" sz="1200">
                <a:solidFill>
                  <a:schemeClr val="tx1"/>
                </a:solidFill>
              </a:rPr>
              <a:t>Opetuskielen</a:t>
            </a:r>
          </a:p>
          <a:p>
            <a:pPr algn="ctr"/>
            <a:r>
              <a:rPr lang="fi-FI" sz="1200">
                <a:solidFill>
                  <a:schemeClr val="tx1"/>
                </a:solidFill>
              </a:rPr>
              <a:t>tukiopetus</a:t>
            </a:r>
          </a:p>
          <a:p>
            <a:pPr algn="ctr"/>
            <a:endParaRPr lang="fi-FI" sz="1013"/>
          </a:p>
        </p:txBody>
      </p:sp>
      <p:sp>
        <p:nvSpPr>
          <p:cNvPr id="8" name="Suorakulmio 7">
            <a:extLst>
              <a:ext uri="{FF2B5EF4-FFF2-40B4-BE49-F238E27FC236}">
                <a16:creationId xmlns:a16="http://schemas.microsoft.com/office/drawing/2014/main" id="{37CF7CFA-4598-13A2-B82A-F569FF620853}"/>
              </a:ext>
            </a:extLst>
          </p:cNvPr>
          <p:cNvSpPr/>
          <p:nvPr/>
        </p:nvSpPr>
        <p:spPr>
          <a:xfrm>
            <a:off x="5678700" y="2497750"/>
            <a:ext cx="1278805" cy="685800"/>
          </a:xfrm>
          <a:prstGeom prst="rect">
            <a:avLst/>
          </a:prstGeom>
          <a:solidFill>
            <a:srgbClr val="C0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050">
                <a:solidFill>
                  <a:schemeClr val="tx1"/>
                </a:solidFill>
              </a:rPr>
              <a:t>Erityisopettajan muun opetuksen yhteydessä antama opetus</a:t>
            </a:r>
          </a:p>
        </p:txBody>
      </p:sp>
      <p:sp>
        <p:nvSpPr>
          <p:cNvPr id="9" name="Suorakulmio 8">
            <a:extLst>
              <a:ext uri="{FF2B5EF4-FFF2-40B4-BE49-F238E27FC236}">
                <a16:creationId xmlns:a16="http://schemas.microsoft.com/office/drawing/2014/main" id="{07CDB9C3-9AC2-0819-E174-C46DAE14B292}"/>
              </a:ext>
            </a:extLst>
          </p:cNvPr>
          <p:cNvSpPr/>
          <p:nvPr/>
        </p:nvSpPr>
        <p:spPr>
          <a:xfrm>
            <a:off x="1375689" y="3343394"/>
            <a:ext cx="5875576" cy="433257"/>
          </a:xfrm>
          <a:prstGeom prst="rect">
            <a:avLst/>
          </a:prstGeom>
          <a:solidFill>
            <a:srgbClr val="82D4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500">
                <a:solidFill>
                  <a:schemeClr val="tx1"/>
                </a:solidFill>
              </a:rPr>
              <a:t>Ryhmäkohtaiset tukimuodot</a:t>
            </a:r>
          </a:p>
        </p:txBody>
      </p:sp>
      <p:cxnSp>
        <p:nvCxnSpPr>
          <p:cNvPr id="11" name="Suora nuoliyhdysviiva 10">
            <a:extLst>
              <a:ext uri="{FF2B5EF4-FFF2-40B4-BE49-F238E27FC236}">
                <a16:creationId xmlns:a16="http://schemas.microsoft.com/office/drawing/2014/main" id="{4E0430B1-7F0A-603E-4392-988B56950C01}"/>
              </a:ext>
            </a:extLst>
          </p:cNvPr>
          <p:cNvCxnSpPr>
            <a:cxnSpLocks/>
          </p:cNvCxnSpPr>
          <p:nvPr/>
        </p:nvCxnSpPr>
        <p:spPr>
          <a:xfrm flipH="1" flipV="1">
            <a:off x="2529021" y="3211831"/>
            <a:ext cx="200039" cy="89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uora nuoliyhdysviiva 12">
            <a:extLst>
              <a:ext uri="{FF2B5EF4-FFF2-40B4-BE49-F238E27FC236}">
                <a16:creationId xmlns:a16="http://schemas.microsoft.com/office/drawing/2014/main" id="{94E24368-E7CB-7A32-5B48-37B5743E9ACD}"/>
              </a:ext>
            </a:extLst>
          </p:cNvPr>
          <p:cNvCxnSpPr>
            <a:cxnSpLocks/>
          </p:cNvCxnSpPr>
          <p:nvPr/>
        </p:nvCxnSpPr>
        <p:spPr>
          <a:xfrm flipV="1">
            <a:off x="4433466" y="3190279"/>
            <a:ext cx="0" cy="1327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uora nuoliyhdysviiva 14">
            <a:extLst>
              <a:ext uri="{FF2B5EF4-FFF2-40B4-BE49-F238E27FC236}">
                <a16:creationId xmlns:a16="http://schemas.microsoft.com/office/drawing/2014/main" id="{FD505B62-37B6-ED1A-1625-54E5A49E07D1}"/>
              </a:ext>
            </a:extLst>
          </p:cNvPr>
          <p:cNvCxnSpPr>
            <a:cxnSpLocks/>
          </p:cNvCxnSpPr>
          <p:nvPr/>
        </p:nvCxnSpPr>
        <p:spPr>
          <a:xfrm flipV="1">
            <a:off x="5979767" y="3197691"/>
            <a:ext cx="141933" cy="1093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Nuoli: Vasen 21">
            <a:extLst>
              <a:ext uri="{FF2B5EF4-FFF2-40B4-BE49-F238E27FC236}">
                <a16:creationId xmlns:a16="http://schemas.microsoft.com/office/drawing/2014/main" id="{201144E5-B257-50DE-FB15-4BAAAC1F5EA0}"/>
              </a:ext>
            </a:extLst>
          </p:cNvPr>
          <p:cNvSpPr/>
          <p:nvPr/>
        </p:nvSpPr>
        <p:spPr>
          <a:xfrm>
            <a:off x="7351539" y="2403835"/>
            <a:ext cx="1622645" cy="992509"/>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fi-FI" sz="675" b="1">
                <a:solidFill>
                  <a:schemeClr val="tx1"/>
                </a:solidFill>
              </a:rPr>
              <a:t>Järjestämiseen osoitettu resurssi:</a:t>
            </a:r>
          </a:p>
          <a:p>
            <a:pPr algn="ctr"/>
            <a:r>
              <a:rPr lang="fi-FI" sz="675" b="1">
                <a:solidFill>
                  <a:schemeClr val="tx1"/>
                </a:solidFill>
              </a:rPr>
              <a:t>0,122 opetustuntia/vko/</a:t>
            </a:r>
            <a:br>
              <a:rPr lang="fi-FI" sz="675" b="1">
                <a:solidFill>
                  <a:schemeClr val="tx1"/>
                </a:solidFill>
              </a:rPr>
            </a:br>
            <a:r>
              <a:rPr lang="fi-FI" sz="675" b="1">
                <a:solidFill>
                  <a:schemeClr val="tx1"/>
                </a:solidFill>
              </a:rPr>
              <a:t>oppilas</a:t>
            </a:r>
          </a:p>
        </p:txBody>
      </p:sp>
      <p:sp>
        <p:nvSpPr>
          <p:cNvPr id="26" name="Suorakulmio 25">
            <a:extLst>
              <a:ext uri="{FF2B5EF4-FFF2-40B4-BE49-F238E27FC236}">
                <a16:creationId xmlns:a16="http://schemas.microsoft.com/office/drawing/2014/main" id="{3F1F2E04-D9DB-24C4-297B-735A622277B0}"/>
              </a:ext>
            </a:extLst>
          </p:cNvPr>
          <p:cNvSpPr/>
          <p:nvPr/>
        </p:nvSpPr>
        <p:spPr>
          <a:xfrm>
            <a:off x="1669448" y="1350372"/>
            <a:ext cx="5288057" cy="280852"/>
          </a:xfrm>
          <a:prstGeom prst="rect">
            <a:avLst/>
          </a:prstGeom>
          <a:solidFill>
            <a:srgbClr val="5BCA1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013">
                <a:solidFill>
                  <a:schemeClr val="tx1"/>
                </a:solidFill>
              </a:rPr>
              <a:t>Oppilaskohtaiset tukitoimet</a:t>
            </a:r>
          </a:p>
        </p:txBody>
      </p:sp>
      <p:sp>
        <p:nvSpPr>
          <p:cNvPr id="27" name="Kuvaselite: Nuoli ylös 26">
            <a:extLst>
              <a:ext uri="{FF2B5EF4-FFF2-40B4-BE49-F238E27FC236}">
                <a16:creationId xmlns:a16="http://schemas.microsoft.com/office/drawing/2014/main" id="{84480A0F-5EF6-713F-533D-893C831112B7}"/>
              </a:ext>
            </a:extLst>
          </p:cNvPr>
          <p:cNvSpPr/>
          <p:nvPr/>
        </p:nvSpPr>
        <p:spPr>
          <a:xfrm>
            <a:off x="1981757" y="1654823"/>
            <a:ext cx="4552405" cy="469496"/>
          </a:xfrm>
          <a:prstGeom prst="upArrowCallout">
            <a:avLst/>
          </a:prstGeom>
          <a:solidFill>
            <a:srgbClr val="CC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900">
                <a:solidFill>
                  <a:schemeClr val="tx1"/>
                </a:solidFill>
              </a:rPr>
              <a:t>Tukitoimien tarpeen arviointi, jos ryhmäkohtaiset tukimuodot eivät riitä</a:t>
            </a:r>
          </a:p>
        </p:txBody>
      </p:sp>
      <p:sp>
        <p:nvSpPr>
          <p:cNvPr id="28" name="Ellipsi 27">
            <a:extLst>
              <a:ext uri="{FF2B5EF4-FFF2-40B4-BE49-F238E27FC236}">
                <a16:creationId xmlns:a16="http://schemas.microsoft.com/office/drawing/2014/main" id="{6FDE51B9-1C51-BFA5-7DA0-6090047A3798}"/>
              </a:ext>
            </a:extLst>
          </p:cNvPr>
          <p:cNvSpPr/>
          <p:nvPr/>
        </p:nvSpPr>
        <p:spPr>
          <a:xfrm>
            <a:off x="354298" y="50090"/>
            <a:ext cx="1920240" cy="1018239"/>
          </a:xfrm>
          <a:prstGeom prst="ellipse">
            <a:avLst/>
          </a:prstGeom>
          <a:solidFill>
            <a:srgbClr val="CC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sz="900" dirty="0">
              <a:solidFill>
                <a:schemeClr val="tx1"/>
              </a:solidFill>
            </a:endParaRPr>
          </a:p>
          <a:p>
            <a:pPr algn="ctr"/>
            <a:r>
              <a:rPr lang="fi-FI" sz="900" dirty="0">
                <a:solidFill>
                  <a:schemeClr val="tx1"/>
                </a:solidFill>
              </a:rPr>
              <a:t>Erityisopettajan opetus osittain pienryhmässä ja muun opetuksen yhteydessä </a:t>
            </a:r>
          </a:p>
          <a:p>
            <a:pPr algn="ctr"/>
            <a:r>
              <a:rPr lang="fi-FI" sz="900" dirty="0">
                <a:solidFill>
                  <a:schemeClr val="tx1"/>
                </a:solidFill>
              </a:rPr>
              <a:t>(alle puolet oppiaineen viikkotunneista)</a:t>
            </a:r>
          </a:p>
          <a:p>
            <a:pPr algn="ctr"/>
            <a:endParaRPr lang="fi-FI" sz="900" dirty="0">
              <a:solidFill>
                <a:schemeClr val="tx1"/>
              </a:solidFill>
            </a:endParaRPr>
          </a:p>
        </p:txBody>
      </p:sp>
      <p:sp>
        <p:nvSpPr>
          <p:cNvPr id="30" name="Ellipsi 29">
            <a:extLst>
              <a:ext uri="{FF2B5EF4-FFF2-40B4-BE49-F238E27FC236}">
                <a16:creationId xmlns:a16="http://schemas.microsoft.com/office/drawing/2014/main" id="{D7D43318-E078-E147-2ECA-0D866A5C9A3F}"/>
              </a:ext>
            </a:extLst>
          </p:cNvPr>
          <p:cNvSpPr/>
          <p:nvPr/>
        </p:nvSpPr>
        <p:spPr>
          <a:xfrm>
            <a:off x="2285009" y="46106"/>
            <a:ext cx="2088702" cy="971114"/>
          </a:xfrm>
          <a:prstGeom prst="ellipse">
            <a:avLst/>
          </a:prstGeom>
          <a:solidFill>
            <a:srgbClr val="CC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900" dirty="0">
                <a:solidFill>
                  <a:schemeClr val="tx1"/>
                </a:solidFill>
              </a:rPr>
              <a:t>Erityisopettajan tai erityisluokanopettajan opetus pienryhmässä (maks. 5 / opettaja yleisopetuksen ryhmässä)</a:t>
            </a:r>
          </a:p>
        </p:txBody>
      </p:sp>
      <p:sp>
        <p:nvSpPr>
          <p:cNvPr id="31" name="Ellipsi 30">
            <a:extLst>
              <a:ext uri="{FF2B5EF4-FFF2-40B4-BE49-F238E27FC236}">
                <a16:creationId xmlns:a16="http://schemas.microsoft.com/office/drawing/2014/main" id="{B3897703-8A5C-E2BD-27C3-548A22677990}"/>
              </a:ext>
            </a:extLst>
          </p:cNvPr>
          <p:cNvSpPr/>
          <p:nvPr/>
        </p:nvSpPr>
        <p:spPr>
          <a:xfrm>
            <a:off x="4373711" y="177321"/>
            <a:ext cx="2296718" cy="766598"/>
          </a:xfrm>
          <a:prstGeom prst="ellipse">
            <a:avLst/>
          </a:prstGeom>
          <a:solidFill>
            <a:srgbClr val="CC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900" dirty="0">
                <a:solidFill>
                  <a:schemeClr val="tx1"/>
                </a:solidFill>
              </a:rPr>
              <a:t>Erityisluokanopettajan opetus erityisluokassa</a:t>
            </a:r>
          </a:p>
          <a:p>
            <a:pPr algn="ctr"/>
            <a:r>
              <a:rPr lang="fi-FI" sz="900" dirty="0">
                <a:solidFill>
                  <a:schemeClr val="tx1"/>
                </a:solidFill>
              </a:rPr>
              <a:t>(maks. 5 / opettaja yleisopetuksen ryhmässä)</a:t>
            </a:r>
          </a:p>
        </p:txBody>
      </p:sp>
      <p:sp>
        <p:nvSpPr>
          <p:cNvPr id="32" name="Ellipsi 31">
            <a:extLst>
              <a:ext uri="{FF2B5EF4-FFF2-40B4-BE49-F238E27FC236}">
                <a16:creationId xmlns:a16="http://schemas.microsoft.com/office/drawing/2014/main" id="{0A908679-7414-666E-9581-72FBD79108B5}"/>
              </a:ext>
            </a:extLst>
          </p:cNvPr>
          <p:cNvSpPr/>
          <p:nvPr/>
        </p:nvSpPr>
        <p:spPr>
          <a:xfrm>
            <a:off x="6670429" y="216310"/>
            <a:ext cx="1779884" cy="685800"/>
          </a:xfrm>
          <a:prstGeom prst="ellipse">
            <a:avLst/>
          </a:prstGeom>
          <a:solidFill>
            <a:srgbClr val="CC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900">
                <a:solidFill>
                  <a:schemeClr val="tx1"/>
                </a:solidFill>
              </a:rPr>
              <a:t>Oppilaskohtaiset tulkitsemis- ja avustajapalvelut sekä apuvälineet</a:t>
            </a:r>
          </a:p>
        </p:txBody>
      </p:sp>
      <p:cxnSp>
        <p:nvCxnSpPr>
          <p:cNvPr id="38" name="Suora nuoliyhdysviiva 37">
            <a:extLst>
              <a:ext uri="{FF2B5EF4-FFF2-40B4-BE49-F238E27FC236}">
                <a16:creationId xmlns:a16="http://schemas.microsoft.com/office/drawing/2014/main" id="{AB56EF8A-9667-8567-C06E-491D8CEB9458}"/>
              </a:ext>
            </a:extLst>
          </p:cNvPr>
          <p:cNvCxnSpPr>
            <a:cxnSpLocks/>
          </p:cNvCxnSpPr>
          <p:nvPr/>
        </p:nvCxnSpPr>
        <p:spPr>
          <a:xfrm flipH="1" flipV="1">
            <a:off x="1789618" y="1033908"/>
            <a:ext cx="304828" cy="228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uora nuoliyhdysviiva 39">
            <a:extLst>
              <a:ext uri="{FF2B5EF4-FFF2-40B4-BE49-F238E27FC236}">
                <a16:creationId xmlns:a16="http://schemas.microsoft.com/office/drawing/2014/main" id="{469FBFD6-42EE-1FCA-FE98-6603AAD46725}"/>
              </a:ext>
            </a:extLst>
          </p:cNvPr>
          <p:cNvCxnSpPr>
            <a:cxnSpLocks/>
          </p:cNvCxnSpPr>
          <p:nvPr/>
        </p:nvCxnSpPr>
        <p:spPr>
          <a:xfrm flipV="1">
            <a:off x="3171190" y="1029600"/>
            <a:ext cx="0" cy="2575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uora nuoliyhdysviiva 40">
            <a:extLst>
              <a:ext uri="{FF2B5EF4-FFF2-40B4-BE49-F238E27FC236}">
                <a16:creationId xmlns:a16="http://schemas.microsoft.com/office/drawing/2014/main" id="{9478CEF2-7367-D024-9C23-95C0538CA170}"/>
              </a:ext>
            </a:extLst>
          </p:cNvPr>
          <p:cNvCxnSpPr>
            <a:cxnSpLocks/>
          </p:cNvCxnSpPr>
          <p:nvPr/>
        </p:nvCxnSpPr>
        <p:spPr>
          <a:xfrm flipV="1">
            <a:off x="5324678" y="992418"/>
            <a:ext cx="0" cy="294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uora nuoliyhdysviiva 41">
            <a:extLst>
              <a:ext uri="{FF2B5EF4-FFF2-40B4-BE49-F238E27FC236}">
                <a16:creationId xmlns:a16="http://schemas.microsoft.com/office/drawing/2014/main" id="{AB7B5CBB-4CDA-31DE-DCA3-5E97F16D8DF1}"/>
              </a:ext>
            </a:extLst>
          </p:cNvPr>
          <p:cNvCxnSpPr>
            <a:cxnSpLocks/>
          </p:cNvCxnSpPr>
          <p:nvPr/>
        </p:nvCxnSpPr>
        <p:spPr>
          <a:xfrm flipV="1">
            <a:off x="6670429" y="990028"/>
            <a:ext cx="283278" cy="2724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kstiruutu 11">
            <a:extLst>
              <a:ext uri="{FF2B5EF4-FFF2-40B4-BE49-F238E27FC236}">
                <a16:creationId xmlns:a16="http://schemas.microsoft.com/office/drawing/2014/main" id="{4287C04A-B3ED-47C6-791A-B163EA21EC2E}"/>
              </a:ext>
            </a:extLst>
          </p:cNvPr>
          <p:cNvSpPr txBox="1"/>
          <p:nvPr/>
        </p:nvSpPr>
        <p:spPr>
          <a:xfrm>
            <a:off x="7351539" y="1350373"/>
            <a:ext cx="1549000" cy="623248"/>
          </a:xfrm>
          <a:prstGeom prst="rect">
            <a:avLst/>
          </a:prstGeom>
          <a:noFill/>
          <a:ln w="38100">
            <a:solidFill>
              <a:srgbClr val="00B050"/>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fi-FI" sz="900" dirty="0">
                <a:ea typeface="Calibri"/>
                <a:cs typeface="Calibri"/>
              </a:rPr>
              <a:t>Perusopetuksen oppimäärästä tai opetussuunnitelman tavoitteista poikkeaminen</a:t>
            </a:r>
          </a:p>
        </p:txBody>
      </p:sp>
      <p:sp>
        <p:nvSpPr>
          <p:cNvPr id="2" name="Tähti: 6-sakarainen 1">
            <a:extLst>
              <a:ext uri="{FF2B5EF4-FFF2-40B4-BE49-F238E27FC236}">
                <a16:creationId xmlns:a16="http://schemas.microsoft.com/office/drawing/2014/main" id="{6B975104-01CF-3F77-622A-0B5D091DD05E}"/>
              </a:ext>
            </a:extLst>
          </p:cNvPr>
          <p:cNvSpPr/>
          <p:nvPr/>
        </p:nvSpPr>
        <p:spPr>
          <a:xfrm>
            <a:off x="422170" y="437618"/>
            <a:ext cx="296945" cy="296944"/>
          </a:xfrm>
          <a:prstGeom prst="star6">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013" dirty="0">
                <a:solidFill>
                  <a:schemeClr val="tx1"/>
                </a:solidFill>
              </a:rPr>
              <a:t>1</a:t>
            </a:r>
          </a:p>
        </p:txBody>
      </p:sp>
      <p:sp>
        <p:nvSpPr>
          <p:cNvPr id="3" name="Tähti: 6-sakarainen 2">
            <a:extLst>
              <a:ext uri="{FF2B5EF4-FFF2-40B4-BE49-F238E27FC236}">
                <a16:creationId xmlns:a16="http://schemas.microsoft.com/office/drawing/2014/main" id="{B5C07DE7-FE91-45FF-D7C0-6679D8D76B99}"/>
              </a:ext>
            </a:extLst>
          </p:cNvPr>
          <p:cNvSpPr/>
          <p:nvPr/>
        </p:nvSpPr>
        <p:spPr>
          <a:xfrm>
            <a:off x="2432115" y="443836"/>
            <a:ext cx="296945" cy="296944"/>
          </a:xfrm>
          <a:prstGeom prst="star6">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013" dirty="0">
                <a:solidFill>
                  <a:schemeClr val="tx1"/>
                </a:solidFill>
              </a:rPr>
              <a:t>2</a:t>
            </a:r>
          </a:p>
        </p:txBody>
      </p:sp>
      <p:sp>
        <p:nvSpPr>
          <p:cNvPr id="10" name="Tähti: 6-sakarainen 9">
            <a:extLst>
              <a:ext uri="{FF2B5EF4-FFF2-40B4-BE49-F238E27FC236}">
                <a16:creationId xmlns:a16="http://schemas.microsoft.com/office/drawing/2014/main" id="{60BC8541-1560-705B-F693-C04B2FD02BDA}"/>
              </a:ext>
            </a:extLst>
          </p:cNvPr>
          <p:cNvSpPr/>
          <p:nvPr/>
        </p:nvSpPr>
        <p:spPr>
          <a:xfrm>
            <a:off x="8677831" y="1395889"/>
            <a:ext cx="296945" cy="296944"/>
          </a:xfrm>
          <a:prstGeom prst="star6">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013" dirty="0">
                <a:solidFill>
                  <a:schemeClr val="tx1"/>
                </a:solidFill>
              </a:rPr>
              <a:t>2</a:t>
            </a:r>
          </a:p>
        </p:txBody>
      </p:sp>
      <p:sp>
        <p:nvSpPr>
          <p:cNvPr id="14" name="Tähti: 6-sakarainen 13">
            <a:extLst>
              <a:ext uri="{FF2B5EF4-FFF2-40B4-BE49-F238E27FC236}">
                <a16:creationId xmlns:a16="http://schemas.microsoft.com/office/drawing/2014/main" id="{13E8AB7F-A63D-9FEA-1A72-89973DE8ACC6}"/>
              </a:ext>
            </a:extLst>
          </p:cNvPr>
          <p:cNvSpPr/>
          <p:nvPr/>
        </p:nvSpPr>
        <p:spPr>
          <a:xfrm>
            <a:off x="4552249" y="416637"/>
            <a:ext cx="296945" cy="296944"/>
          </a:xfrm>
          <a:prstGeom prst="star6">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013" dirty="0">
                <a:solidFill>
                  <a:schemeClr val="tx1"/>
                </a:solidFill>
              </a:rPr>
              <a:t>3</a:t>
            </a:r>
          </a:p>
        </p:txBody>
      </p:sp>
      <p:sp>
        <p:nvSpPr>
          <p:cNvPr id="18" name="Tähti: 6-sakarainen 17">
            <a:extLst>
              <a:ext uri="{FF2B5EF4-FFF2-40B4-BE49-F238E27FC236}">
                <a16:creationId xmlns:a16="http://schemas.microsoft.com/office/drawing/2014/main" id="{37359413-780E-A8EF-8862-79DF0383F01E}"/>
              </a:ext>
            </a:extLst>
          </p:cNvPr>
          <p:cNvSpPr/>
          <p:nvPr/>
        </p:nvSpPr>
        <p:spPr>
          <a:xfrm>
            <a:off x="8752066" y="1094702"/>
            <a:ext cx="296945" cy="296944"/>
          </a:xfrm>
          <a:prstGeom prst="star6">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013" dirty="0">
                <a:solidFill>
                  <a:schemeClr val="tx1"/>
                </a:solidFill>
              </a:rPr>
              <a:t>3</a:t>
            </a:r>
          </a:p>
        </p:txBody>
      </p:sp>
      <p:sp>
        <p:nvSpPr>
          <p:cNvPr id="16" name="Alatunnisteen paikkamerkki 15">
            <a:extLst>
              <a:ext uri="{FF2B5EF4-FFF2-40B4-BE49-F238E27FC236}">
                <a16:creationId xmlns:a16="http://schemas.microsoft.com/office/drawing/2014/main" id="{4B6C6F6A-22AA-013C-A4CB-A5E9929BF6F3}"/>
              </a:ext>
            </a:extLst>
          </p:cNvPr>
          <p:cNvSpPr>
            <a:spLocks noGrp="1"/>
          </p:cNvSpPr>
          <p:nvPr>
            <p:ph type="ftr" sz="quarter" idx="11"/>
          </p:nvPr>
        </p:nvSpPr>
        <p:spPr>
          <a:xfrm>
            <a:off x="1" y="4692335"/>
            <a:ext cx="4363255" cy="273844"/>
          </a:xfrm>
        </p:spPr>
        <p:txBody>
          <a:bodyPr/>
          <a:lstStyle/>
          <a:p>
            <a:r>
              <a:rPr lang="fi-FI" dirty="0"/>
              <a:t>Tiina Torniainen muokannut Opetushallituksen kuvion pohjalta</a:t>
            </a:r>
            <a:endParaRPr lang="en-US" dirty="0"/>
          </a:p>
        </p:txBody>
      </p:sp>
    </p:spTree>
    <p:extLst>
      <p:ext uri="{BB962C8B-B14F-4D97-AF65-F5344CB8AC3E}">
        <p14:creationId xmlns:p14="http://schemas.microsoft.com/office/powerpoint/2010/main" val="4160705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AB22369-CBB5-A9B2-987A-12C95545E59E}"/>
              </a:ext>
            </a:extLst>
          </p:cNvPr>
          <p:cNvSpPr>
            <a:spLocks noGrp="1"/>
          </p:cNvSpPr>
          <p:nvPr>
            <p:ph type="title"/>
          </p:nvPr>
        </p:nvSpPr>
        <p:spPr/>
        <p:txBody>
          <a:bodyPr>
            <a:normAutofit fontScale="90000"/>
          </a:bodyPr>
          <a:lstStyle/>
          <a:p>
            <a:r>
              <a:rPr lang="fi-FI" dirty="0"/>
              <a:t>Oppimisen edellytyksiä tukevat opetusjärjestelyt toimintakulttuurin keskiössä</a:t>
            </a:r>
          </a:p>
        </p:txBody>
      </p:sp>
      <p:sp>
        <p:nvSpPr>
          <p:cNvPr id="3" name="Sisällön paikkamerkki 2">
            <a:extLst>
              <a:ext uri="{FF2B5EF4-FFF2-40B4-BE49-F238E27FC236}">
                <a16:creationId xmlns:a16="http://schemas.microsoft.com/office/drawing/2014/main" id="{76E6D21B-47E8-571C-3504-C3A8B95AFAEE}"/>
              </a:ext>
            </a:extLst>
          </p:cNvPr>
          <p:cNvSpPr>
            <a:spLocks noGrp="1"/>
          </p:cNvSpPr>
          <p:nvPr>
            <p:ph idx="1"/>
          </p:nvPr>
        </p:nvSpPr>
        <p:spPr/>
        <p:txBody>
          <a:bodyPr>
            <a:normAutofit fontScale="85000" lnSpcReduction="20000"/>
          </a:bodyPr>
          <a:lstStyle/>
          <a:p>
            <a:pPr algn="l">
              <a:buNone/>
            </a:pPr>
            <a:endParaRPr lang="fi-FI" b="0" i="0" dirty="0">
              <a:solidFill>
                <a:srgbClr val="000A48"/>
              </a:solidFill>
              <a:effectLst/>
              <a:latin typeface="Open Sans Variable"/>
            </a:endParaRPr>
          </a:p>
          <a:p>
            <a:pPr algn="l">
              <a:buFont typeface="Arial" panose="020B0604020202020204" pitchFamily="34" charset="0"/>
              <a:buChar char="•"/>
            </a:pPr>
            <a:r>
              <a:rPr lang="fi-FI" b="0" i="0" dirty="0">
                <a:effectLst/>
                <a:latin typeface="Open Sans Variable"/>
              </a:rPr>
              <a:t>oppilaiden erilaiset tarpeet ja edellytykset huomioon ottavaa opetuksen järjestämistä ja opetuksen eriyttämistä</a:t>
            </a:r>
          </a:p>
          <a:p>
            <a:pPr algn="l">
              <a:buFont typeface="Arial" panose="020B0604020202020204" pitchFamily="34" charset="0"/>
              <a:buChar char="•"/>
            </a:pPr>
            <a:r>
              <a:rPr lang="fi-FI" b="0" i="0" dirty="0">
                <a:effectLst/>
                <a:latin typeface="Open Sans Variable"/>
              </a:rPr>
              <a:t>eri oppiaineiden ja tiedonalojen kieltä avaavaa kielitietoista opetusta</a:t>
            </a:r>
          </a:p>
          <a:p>
            <a:pPr algn="l">
              <a:buFont typeface="Arial" panose="020B0604020202020204" pitchFamily="34" charset="0"/>
              <a:buChar char="•"/>
            </a:pPr>
            <a:r>
              <a:rPr lang="fi-FI" b="0" i="0" dirty="0">
                <a:effectLst/>
                <a:latin typeface="Open Sans Variable"/>
              </a:rPr>
              <a:t>opetusryhmien muodostamista siten, että opetuksen tavoitteet voidaan saavuttaa</a:t>
            </a:r>
          </a:p>
          <a:p>
            <a:pPr algn="l">
              <a:buFont typeface="Arial" panose="020B0604020202020204" pitchFamily="34" charset="0"/>
              <a:buChar char="•"/>
            </a:pPr>
            <a:r>
              <a:rPr lang="fi-FI" b="0" i="0" dirty="0">
                <a:effectLst/>
                <a:latin typeface="Open Sans Variable"/>
              </a:rPr>
              <a:t>pedagogisia ratkaisuja, joilla tukea tarvitsevien oppilaiden lisäksi huomioidaan myös oppilaat, jotka etenevät opinnoissaan tavoitekokonaisuuksittain</a:t>
            </a:r>
          </a:p>
          <a:p>
            <a:pPr algn="l">
              <a:buFont typeface="Arial" panose="020B0604020202020204" pitchFamily="34" charset="0"/>
              <a:buChar char="•"/>
            </a:pPr>
            <a:r>
              <a:rPr lang="fi-FI" b="0" i="0" dirty="0">
                <a:effectLst/>
                <a:latin typeface="Open Sans Variable"/>
              </a:rPr>
              <a:t>opettajan kykyä huomioida riittävästi opetusryhmän tarpeet ja vahvuudet</a:t>
            </a:r>
          </a:p>
          <a:p>
            <a:pPr algn="l">
              <a:buFont typeface="Arial" panose="020B0604020202020204" pitchFamily="34" charset="0"/>
              <a:buChar char="•"/>
            </a:pPr>
            <a:r>
              <a:rPr lang="fi-FI" b="0" i="0" dirty="0">
                <a:effectLst/>
                <a:latin typeface="Open Sans Variable"/>
              </a:rPr>
              <a:t>oppilaiden kanssa työskentelevien koulunkäynninohjaajien ja muun henkilöstön hyödyntämistä oppilaiden koulunkäynnin ja opetukseen osallistumisen tukena</a:t>
            </a:r>
          </a:p>
          <a:p>
            <a:endParaRPr lang="fi-FI" dirty="0"/>
          </a:p>
        </p:txBody>
      </p:sp>
    </p:spTree>
    <p:extLst>
      <p:ext uri="{BB962C8B-B14F-4D97-AF65-F5344CB8AC3E}">
        <p14:creationId xmlns:p14="http://schemas.microsoft.com/office/powerpoint/2010/main" val="2946681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487ED6-48DE-F3B1-691A-33978692E7A0}"/>
              </a:ext>
            </a:extLst>
          </p:cNvPr>
          <p:cNvSpPr>
            <a:spLocks noGrp="1"/>
          </p:cNvSpPr>
          <p:nvPr>
            <p:ph type="title"/>
          </p:nvPr>
        </p:nvSpPr>
        <p:spPr/>
        <p:txBody>
          <a:bodyPr/>
          <a:lstStyle/>
          <a:p>
            <a:r>
              <a:rPr lang="fi-FI" dirty="0"/>
              <a:t>Ryhmäkohtaiset tukimuodot</a:t>
            </a:r>
          </a:p>
        </p:txBody>
      </p:sp>
      <p:sp>
        <p:nvSpPr>
          <p:cNvPr id="3" name="Sisällön paikkamerkki 2">
            <a:extLst>
              <a:ext uri="{FF2B5EF4-FFF2-40B4-BE49-F238E27FC236}">
                <a16:creationId xmlns:a16="http://schemas.microsoft.com/office/drawing/2014/main" id="{AC02329F-E36C-52D2-BDC4-32FC37085B84}"/>
              </a:ext>
            </a:extLst>
          </p:cNvPr>
          <p:cNvSpPr>
            <a:spLocks noGrp="1"/>
          </p:cNvSpPr>
          <p:nvPr>
            <p:ph idx="1"/>
          </p:nvPr>
        </p:nvSpPr>
        <p:spPr/>
        <p:txBody>
          <a:bodyPr>
            <a:normAutofit/>
          </a:bodyPr>
          <a:lstStyle/>
          <a:p>
            <a:r>
              <a:rPr lang="fi-FI" dirty="0"/>
              <a:t>Tarkoittavat kaikkia oppilaita koskevia ryhmäkohtaisia järjestelyjä</a:t>
            </a:r>
          </a:p>
          <a:p>
            <a:r>
              <a:rPr lang="fi-FI" dirty="0">
                <a:latin typeface="Verdana"/>
                <a:ea typeface="Verdana"/>
              </a:rPr>
              <a:t>Suunnitellaan ja toteutetaan ryhmän lähtökohdista</a:t>
            </a:r>
            <a:endParaRPr lang="fi-FI" dirty="0"/>
          </a:p>
          <a:p>
            <a:r>
              <a:rPr lang="fi-FI" dirty="0"/>
              <a:t>Edellyttävät suunnitelmallista opettajien yhteistyötä</a:t>
            </a:r>
          </a:p>
          <a:p>
            <a:r>
              <a:rPr lang="fi-FI" dirty="0">
                <a:latin typeface="Verdana"/>
                <a:ea typeface="Verdana"/>
              </a:rPr>
              <a:t>Esim. ryhmittelyt, samanaikais- tai yhteisopetus </a:t>
            </a:r>
            <a:endParaRPr lang="fi-FI" dirty="0"/>
          </a:p>
          <a:p>
            <a:r>
              <a:rPr lang="fi-FI" dirty="0"/>
              <a:t>Voidaan hyödyntää erityisopettajan konsultaatiota suunnittelussa ja toteutuksessa</a:t>
            </a:r>
          </a:p>
          <a:p>
            <a:r>
              <a:rPr lang="fi-FI" dirty="0"/>
              <a:t>Ensisijaisia tukimuotoja ja kaikkien oppilaiden oikeus</a:t>
            </a:r>
          </a:p>
          <a:p>
            <a:pPr marL="0" indent="0">
              <a:buNone/>
            </a:pPr>
            <a:endParaRPr lang="fi-FI" dirty="0"/>
          </a:p>
          <a:p>
            <a:endParaRPr lang="fi-FI" dirty="0"/>
          </a:p>
        </p:txBody>
      </p:sp>
    </p:spTree>
    <p:extLst>
      <p:ext uri="{BB962C8B-B14F-4D97-AF65-F5344CB8AC3E}">
        <p14:creationId xmlns:p14="http://schemas.microsoft.com/office/powerpoint/2010/main" val="3304794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FA6B77-BF5F-B14A-4F3D-8021A03EFD7C}"/>
              </a:ext>
            </a:extLst>
          </p:cNvPr>
          <p:cNvSpPr>
            <a:spLocks noGrp="1"/>
          </p:cNvSpPr>
          <p:nvPr>
            <p:ph type="title"/>
          </p:nvPr>
        </p:nvSpPr>
        <p:spPr/>
        <p:txBody>
          <a:bodyPr>
            <a:normAutofit/>
          </a:bodyPr>
          <a:lstStyle/>
          <a:p>
            <a:r>
              <a:rPr lang="fi-FI" sz="2400">
                <a:latin typeface="Segoe UI"/>
                <a:ea typeface="Verdana"/>
                <a:cs typeface="Segoe UI"/>
              </a:rPr>
              <a:t>Ryhmäkohtaiset tukimuodot</a:t>
            </a:r>
            <a:endParaRPr lang="fi-FI" sz="2400"/>
          </a:p>
        </p:txBody>
      </p:sp>
      <p:sp>
        <p:nvSpPr>
          <p:cNvPr id="3" name="Sisällön paikkamerkki 2">
            <a:extLst>
              <a:ext uri="{FF2B5EF4-FFF2-40B4-BE49-F238E27FC236}">
                <a16:creationId xmlns:a16="http://schemas.microsoft.com/office/drawing/2014/main" id="{F8CFF47F-8007-FCCE-E22D-E6F39C8D06F8}"/>
              </a:ext>
            </a:extLst>
          </p:cNvPr>
          <p:cNvSpPr>
            <a:spLocks noGrp="1"/>
          </p:cNvSpPr>
          <p:nvPr>
            <p:ph idx="1"/>
          </p:nvPr>
        </p:nvSpPr>
        <p:spPr/>
        <p:txBody>
          <a:bodyPr vert="horz" lIns="91440" tIns="45720" rIns="91440" bIns="45720" rtlCol="0" anchor="t">
            <a:normAutofit lnSpcReduction="10000"/>
          </a:bodyPr>
          <a:lstStyle/>
          <a:p>
            <a:pPr marL="457200" indent="-457200">
              <a:buAutoNum type="arabicParenR"/>
            </a:pPr>
            <a:r>
              <a:rPr lang="fi-FI" dirty="0">
                <a:latin typeface="Verdana"/>
                <a:ea typeface="Verdana"/>
              </a:rPr>
              <a:t>Yleinen tukiopetus</a:t>
            </a:r>
          </a:p>
          <a:p>
            <a:pPr marL="0" indent="0">
              <a:buNone/>
            </a:pPr>
            <a:endParaRPr lang="fi-FI" dirty="0"/>
          </a:p>
          <a:p>
            <a:pPr marL="0" indent="0">
              <a:buNone/>
            </a:pPr>
            <a:r>
              <a:rPr lang="fi-FI" dirty="0">
                <a:latin typeface="Verdana"/>
                <a:ea typeface="Verdana"/>
              </a:rPr>
              <a:t>2) Opetuskielen tukiopetus</a:t>
            </a:r>
          </a:p>
          <a:p>
            <a:pPr marL="0" indent="0">
              <a:buNone/>
            </a:pPr>
            <a:endParaRPr lang="fi-FI" dirty="0">
              <a:latin typeface="Verdana"/>
              <a:ea typeface="Verdana"/>
            </a:endParaRPr>
          </a:p>
          <a:p>
            <a:pPr marL="0" indent="0">
              <a:buNone/>
            </a:pPr>
            <a:r>
              <a:rPr lang="fi-FI" dirty="0">
                <a:latin typeface="Verdana"/>
                <a:ea typeface="Verdana"/>
              </a:rPr>
              <a:t>3) Erityisopettajan muun opetuksen yhteydessä (tai pienessä  ryhmässä) antama opetus</a:t>
            </a:r>
          </a:p>
          <a:p>
            <a:pPr marL="0" indent="0">
              <a:buNone/>
            </a:pPr>
            <a:r>
              <a:rPr lang="fi-FI" dirty="0">
                <a:latin typeface="Verdana"/>
                <a:ea typeface="Verdana"/>
              </a:rPr>
              <a:t>  </a:t>
            </a:r>
            <a:endParaRPr lang="fi-FI" dirty="0"/>
          </a:p>
          <a:p>
            <a:pPr marL="0" indent="0">
              <a:buNone/>
            </a:pPr>
            <a:r>
              <a:rPr lang="fi-FI" dirty="0">
                <a:latin typeface="Verdana"/>
                <a:ea typeface="Verdana"/>
              </a:rPr>
              <a:t>Velvoite: Perusopetuksessa näitä yhteensä vähintään 0,122h/viikko/koulun oppilas</a:t>
            </a:r>
          </a:p>
          <a:p>
            <a:pPr marL="0" indent="0">
              <a:buNone/>
            </a:pPr>
            <a:endParaRPr lang="fi-FI" dirty="0"/>
          </a:p>
        </p:txBody>
      </p:sp>
    </p:spTree>
    <p:extLst>
      <p:ext uri="{BB962C8B-B14F-4D97-AF65-F5344CB8AC3E}">
        <p14:creationId xmlns:p14="http://schemas.microsoft.com/office/powerpoint/2010/main" val="3375569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Muu talon väki</a:t>
            </a:r>
            <a:br>
              <a:rPr lang="fi-FI" dirty="0"/>
            </a:br>
            <a:endParaRPr lang="fi-FI" dirty="0"/>
          </a:p>
        </p:txBody>
      </p:sp>
      <p:sp>
        <p:nvSpPr>
          <p:cNvPr id="3" name="Sisällön paikkamerkki 2"/>
          <p:cNvSpPr>
            <a:spLocks noGrp="1"/>
          </p:cNvSpPr>
          <p:nvPr>
            <p:ph idx="1"/>
          </p:nvPr>
        </p:nvSpPr>
        <p:spPr/>
        <p:txBody>
          <a:bodyPr/>
          <a:lstStyle/>
          <a:p>
            <a:pPr marL="0" indent="0">
              <a:buFont typeface="Symbol" panose="05050102010706020507" pitchFamily="18" charset="2"/>
              <a:buNone/>
              <a:defRPr/>
            </a:pPr>
            <a:r>
              <a:rPr lang="fi-FI" dirty="0"/>
              <a:t>	- kiinteistönhoitaja Esko Antila</a:t>
            </a:r>
          </a:p>
          <a:p>
            <a:pPr marL="0" indent="0">
              <a:buFont typeface="Symbol" panose="05050102010706020507" pitchFamily="18" charset="2"/>
              <a:buNone/>
              <a:defRPr/>
            </a:pPr>
            <a:r>
              <a:rPr lang="fi-FI" dirty="0"/>
              <a:t>	- ravitsemistyöntekijä Jaana </a:t>
            </a:r>
            <a:r>
              <a:rPr lang="fi-FI" dirty="0" err="1"/>
              <a:t>Hynnä</a:t>
            </a:r>
            <a:endParaRPr lang="fi-FI" dirty="0"/>
          </a:p>
          <a:p>
            <a:pPr marL="0" indent="0">
              <a:buFont typeface="Symbol" panose="05050102010706020507" pitchFamily="18" charset="2"/>
              <a:buNone/>
              <a:defRPr/>
            </a:pPr>
            <a:r>
              <a:rPr lang="fi-FI" dirty="0"/>
              <a:t>	- laitoshuoltaja Pirita </a:t>
            </a:r>
            <a:r>
              <a:rPr lang="fi-FI"/>
              <a:t>Porri</a:t>
            </a:r>
            <a:endParaRPr lang="fi-FI" dirty="0"/>
          </a:p>
          <a:p>
            <a:pPr marL="0" indent="0">
              <a:buFont typeface="Symbol" panose="05050102010706020507" pitchFamily="18" charset="2"/>
              <a:buNone/>
              <a:defRPr/>
            </a:pPr>
            <a:r>
              <a:rPr lang="fi-FI" dirty="0"/>
              <a:t>	- terveydenhoitaja Tuulia Kauppinen</a:t>
            </a:r>
          </a:p>
          <a:p>
            <a:pPr marL="0" indent="0">
              <a:buFont typeface="Symbol" panose="05050102010706020507" pitchFamily="18" charset="2"/>
              <a:buNone/>
              <a:defRPr/>
            </a:pPr>
            <a:r>
              <a:rPr lang="fi-FI" dirty="0"/>
              <a:t>	- koulupsykologi </a:t>
            </a:r>
          </a:p>
          <a:p>
            <a:pPr marL="0" indent="0">
              <a:buFont typeface="Symbol" panose="05050102010706020507" pitchFamily="18" charset="2"/>
              <a:buNone/>
              <a:defRPr/>
            </a:pPr>
            <a:r>
              <a:rPr lang="fi-FI" dirty="0"/>
              <a:t>	- koulukuraattori Krista </a:t>
            </a:r>
            <a:r>
              <a:rPr lang="fi-FI" dirty="0" err="1"/>
              <a:t>Päkärä</a:t>
            </a:r>
            <a:endParaRPr lang="fi-FI" dirty="0"/>
          </a:p>
          <a:p>
            <a:endParaRPr lang="fi-FI" dirty="0"/>
          </a:p>
        </p:txBody>
      </p:sp>
    </p:spTree>
    <p:extLst>
      <p:ext uri="{BB962C8B-B14F-4D97-AF65-F5344CB8AC3E}">
        <p14:creationId xmlns:p14="http://schemas.microsoft.com/office/powerpoint/2010/main" val="2888591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B79FE3-B4E7-1250-92D0-E24D5CAF6A79}"/>
              </a:ext>
            </a:extLst>
          </p:cNvPr>
          <p:cNvSpPr>
            <a:spLocks noGrp="1"/>
          </p:cNvSpPr>
          <p:nvPr>
            <p:ph type="title"/>
          </p:nvPr>
        </p:nvSpPr>
        <p:spPr/>
        <p:txBody>
          <a:bodyPr/>
          <a:lstStyle/>
          <a:p>
            <a:r>
              <a:rPr lang="fi-FI" dirty="0"/>
              <a:t>Oppilaskohtaiset tukitoimet</a:t>
            </a:r>
          </a:p>
        </p:txBody>
      </p:sp>
      <p:sp>
        <p:nvSpPr>
          <p:cNvPr id="3" name="Sisällön paikkamerkki 2">
            <a:extLst>
              <a:ext uri="{FF2B5EF4-FFF2-40B4-BE49-F238E27FC236}">
                <a16:creationId xmlns:a16="http://schemas.microsoft.com/office/drawing/2014/main" id="{45F71339-4C12-5CEC-5413-641CEFA7EB27}"/>
              </a:ext>
            </a:extLst>
          </p:cNvPr>
          <p:cNvSpPr>
            <a:spLocks noGrp="1"/>
          </p:cNvSpPr>
          <p:nvPr>
            <p:ph idx="1"/>
          </p:nvPr>
        </p:nvSpPr>
        <p:spPr/>
        <p:txBody>
          <a:bodyPr>
            <a:normAutofit fontScale="92500" lnSpcReduction="20000"/>
          </a:bodyPr>
          <a:lstStyle/>
          <a:p>
            <a:r>
              <a:rPr lang="fi-FI" dirty="0">
                <a:latin typeface="Verdana"/>
                <a:ea typeface="Verdana"/>
              </a:rPr>
              <a:t>Oppilaalla on oikeus saada oppilaskohtaisia tukitoimia viipymättä, jos ryhmäkohtaiset tukimuodot eivät riitä tukemaan hänen oppimistaan ja hän tarvitsee säännöllisiä tukitoimia.</a:t>
            </a:r>
            <a:endParaRPr lang="fi-FI" dirty="0"/>
          </a:p>
          <a:p>
            <a:r>
              <a:rPr lang="fi-FI" dirty="0">
                <a:latin typeface="Verdana"/>
                <a:ea typeface="Verdana"/>
              </a:rPr>
              <a:t>tuen tarve jatkuu edelleen, jotta opinnot etenisivät</a:t>
            </a:r>
            <a:endParaRPr lang="fi-FI" dirty="0"/>
          </a:p>
          <a:p>
            <a:r>
              <a:rPr lang="fi-FI" dirty="0">
                <a:latin typeface="Verdana"/>
                <a:ea typeface="Verdana"/>
              </a:rPr>
              <a:t>suunnitellaan ja toteutetaan yksilön lähtökohdista säännöllisesti ja pitkäkestoisesti</a:t>
            </a:r>
          </a:p>
          <a:p>
            <a:r>
              <a:rPr lang="fi-FI" dirty="0">
                <a:latin typeface="Verdana"/>
                <a:ea typeface="Verdana"/>
              </a:rPr>
              <a:t>ensisijaisesti omassa koulussa</a:t>
            </a:r>
          </a:p>
          <a:p>
            <a:r>
              <a:rPr lang="fi-FI" dirty="0">
                <a:latin typeface="Verdana"/>
                <a:ea typeface="Verdana"/>
              </a:rPr>
              <a:t>edellyttää opettajien välistä yhteistyötä sekä tarvittaessa konsultaatiota esim. erityisopettajan ja muun henkilöstön kanssa</a:t>
            </a:r>
          </a:p>
          <a:p>
            <a:r>
              <a:rPr lang="fi-FI" dirty="0">
                <a:latin typeface="Verdana"/>
                <a:ea typeface="Verdana"/>
              </a:rPr>
              <a:t>moniammatillista yhteistyötä tehdään tarvittaessa</a:t>
            </a:r>
          </a:p>
          <a:p>
            <a:pPr marL="0" indent="0">
              <a:buNone/>
            </a:pPr>
            <a:endParaRPr lang="fi-FI" dirty="0"/>
          </a:p>
        </p:txBody>
      </p:sp>
    </p:spTree>
    <p:extLst>
      <p:ext uri="{BB962C8B-B14F-4D97-AF65-F5344CB8AC3E}">
        <p14:creationId xmlns:p14="http://schemas.microsoft.com/office/powerpoint/2010/main" val="1499856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EDCBFA-A304-A493-C493-E4EB0942B33A}"/>
              </a:ext>
            </a:extLst>
          </p:cNvPr>
          <p:cNvSpPr>
            <a:spLocks noGrp="1"/>
          </p:cNvSpPr>
          <p:nvPr>
            <p:ph type="title"/>
          </p:nvPr>
        </p:nvSpPr>
        <p:spPr/>
        <p:txBody>
          <a:bodyPr/>
          <a:lstStyle/>
          <a:p>
            <a:r>
              <a:rPr lang="fi-FI" dirty="0">
                <a:latin typeface="Verdana" panose="020B0604030504040204" pitchFamily="34" charset="0"/>
                <a:ea typeface="Verdana" panose="020B0604030504040204" pitchFamily="34" charset="0"/>
                <a:cs typeface="Segoe UI"/>
              </a:rPr>
              <a:t>Oppilaskohtaiset tukitoimet perusopetuksessa</a:t>
            </a:r>
            <a:endParaRPr lang="fi-FI" dirty="0">
              <a:latin typeface="Verdana" panose="020B0604030504040204" pitchFamily="34" charset="0"/>
              <a:ea typeface="Verdana" panose="020B0604030504040204" pitchFamily="34" charset="0"/>
            </a:endParaRPr>
          </a:p>
        </p:txBody>
      </p:sp>
      <p:sp>
        <p:nvSpPr>
          <p:cNvPr id="3" name="Sisällön paikkamerkki 2">
            <a:extLst>
              <a:ext uri="{FF2B5EF4-FFF2-40B4-BE49-F238E27FC236}">
                <a16:creationId xmlns:a16="http://schemas.microsoft.com/office/drawing/2014/main" id="{955B6E20-DD85-B79E-677E-E74BB7C617FF}"/>
              </a:ext>
            </a:extLst>
          </p:cNvPr>
          <p:cNvSpPr>
            <a:spLocks noGrp="1"/>
          </p:cNvSpPr>
          <p:nvPr>
            <p:ph idx="1"/>
          </p:nvPr>
        </p:nvSpPr>
        <p:spPr>
          <a:xfrm>
            <a:off x="628650" y="1268016"/>
            <a:ext cx="7886700" cy="3742896"/>
          </a:xfrm>
        </p:spPr>
        <p:txBody>
          <a:bodyPr vert="horz" lIns="91440" tIns="45720" rIns="91440" bIns="45720" rtlCol="0" anchor="t">
            <a:noAutofit/>
          </a:bodyPr>
          <a:lstStyle/>
          <a:p>
            <a:pPr marL="457200" indent="-457200">
              <a:buAutoNum type="arabicParenR"/>
            </a:pPr>
            <a:r>
              <a:rPr lang="fi-FI" sz="1400" b="1" dirty="0">
                <a:latin typeface="Verdana" panose="020B0604030504040204" pitchFamily="34" charset="0"/>
                <a:ea typeface="Verdana" panose="020B0604030504040204" pitchFamily="34" charset="0"/>
              </a:rPr>
              <a:t>Erityisopettajan antama opetus osittain pienryhmässä tai  muun opetuksen yhteydessä</a:t>
            </a:r>
          </a:p>
          <a:p>
            <a:pPr marL="800100" lvl="1">
              <a:buFont typeface="Courier New,monospace" panose="020B0604020202020204" pitchFamily="34" charset="0"/>
              <a:buChar char="o"/>
            </a:pPr>
            <a:r>
              <a:rPr lang="fi-FI" sz="1400" dirty="0">
                <a:latin typeface="Verdana" panose="020B0604030504040204" pitchFamily="34" charset="0"/>
                <a:ea typeface="Verdana" panose="020B0604030504040204" pitchFamily="34" charset="0"/>
              </a:rPr>
              <a:t>alle puolet yksittäisen oppiaineen tunneista</a:t>
            </a:r>
          </a:p>
          <a:p>
            <a:pPr marL="800100" lvl="1">
              <a:buFont typeface="Courier New" panose="020B0604020202020204" pitchFamily="34" charset="0"/>
              <a:buChar char="o"/>
            </a:pPr>
            <a:r>
              <a:rPr lang="fi-FI" sz="1400" dirty="0">
                <a:latin typeface="Verdana" panose="020B0604030504040204" pitchFamily="34" charset="0"/>
                <a:ea typeface="Verdana" panose="020B0604030504040204" pitchFamily="34" charset="0"/>
              </a:rPr>
              <a:t>pitkäkestoisesti ja säännöllisesti, esim. viikoittain, lukukauden tai lukuvuoden ajan</a:t>
            </a:r>
          </a:p>
          <a:p>
            <a:pPr marL="457200" indent="-457200">
              <a:buAutoNum type="arabicParenR"/>
            </a:pPr>
            <a:r>
              <a:rPr lang="fi-FI" sz="1400" b="1" dirty="0">
                <a:latin typeface="Verdana" panose="020B0604030504040204" pitchFamily="34" charset="0"/>
                <a:ea typeface="Verdana" panose="020B0604030504040204" pitchFamily="34" charset="0"/>
              </a:rPr>
              <a:t>Erityisopettajan/erityisluokanopettajan antama opetus pienryhmässä </a:t>
            </a:r>
          </a:p>
          <a:p>
            <a:pPr marL="800100" lvl="1">
              <a:buFont typeface="Courier New,monospace" panose="020B0604020202020204" pitchFamily="34" charset="0"/>
              <a:buChar char="o"/>
            </a:pPr>
            <a:r>
              <a:rPr lang="fi-FI" sz="1400" dirty="0">
                <a:latin typeface="Verdana" panose="020B0604030504040204" pitchFamily="34" charset="0"/>
                <a:ea typeface="Verdana" panose="020B0604030504040204" pitchFamily="34" charset="0"/>
              </a:rPr>
              <a:t>yhden tai useamman oppiaineen oppitunneista enemmän kuin puolet tai oppiaine kokonaan </a:t>
            </a:r>
            <a:r>
              <a:rPr lang="fi-FI" sz="1400" dirty="0" err="1">
                <a:latin typeface="Verdana" panose="020B0604030504040204" pitchFamily="34" charset="0"/>
                <a:ea typeface="Verdana" panose="020B0604030504040204" pitchFamily="34" charset="0"/>
              </a:rPr>
              <a:t>eo:n</a:t>
            </a:r>
            <a:r>
              <a:rPr lang="fi-FI" sz="1400" dirty="0">
                <a:latin typeface="Verdana" panose="020B0604030504040204" pitchFamily="34" charset="0"/>
                <a:ea typeface="Verdana" panose="020B0604030504040204" pitchFamily="34" charset="0"/>
              </a:rPr>
              <a:t> tai </a:t>
            </a:r>
            <a:r>
              <a:rPr lang="fi-FI" sz="1400" dirty="0" err="1">
                <a:latin typeface="Verdana" panose="020B0604030504040204" pitchFamily="34" charset="0"/>
                <a:ea typeface="Verdana" panose="020B0604030504040204" pitchFamily="34" charset="0"/>
              </a:rPr>
              <a:t>elo:n</a:t>
            </a:r>
            <a:r>
              <a:rPr lang="fi-FI" sz="1400" dirty="0">
                <a:latin typeface="Verdana" panose="020B0604030504040204" pitchFamily="34" charset="0"/>
                <a:ea typeface="Verdana" panose="020B0604030504040204" pitchFamily="34" charset="0"/>
              </a:rPr>
              <a:t> pienryhmässä</a:t>
            </a:r>
          </a:p>
          <a:p>
            <a:pPr marL="800100" lvl="1">
              <a:buFont typeface="Courier New,monospace" panose="020B0604020202020204" pitchFamily="34" charset="0"/>
              <a:buChar char="o"/>
            </a:pPr>
            <a:r>
              <a:rPr lang="fi-FI" sz="1400" dirty="0">
                <a:latin typeface="Verdana" panose="020B0604030504040204" pitchFamily="34" charset="0"/>
                <a:ea typeface="Verdana" panose="020B0604030504040204" pitchFamily="34" charset="0"/>
              </a:rPr>
              <a:t>kokonaisvaltaisemmat ja laajemmat tuen tarpeet</a:t>
            </a:r>
          </a:p>
          <a:p>
            <a:pPr marL="457200" indent="-457200">
              <a:buAutoNum type="arabicParenR"/>
            </a:pPr>
            <a:r>
              <a:rPr lang="fi-FI" sz="1400" b="1" dirty="0">
                <a:latin typeface="Verdana" panose="020B0604030504040204" pitchFamily="34" charset="0"/>
                <a:ea typeface="Verdana" panose="020B0604030504040204" pitchFamily="34" charset="0"/>
              </a:rPr>
              <a:t>Erityisluokanopettajan antama opetus erityisluokassa</a:t>
            </a:r>
          </a:p>
          <a:p>
            <a:pPr marL="800100" lvl="1">
              <a:buFont typeface="Courier New,monospace" panose="020B0604020202020204" pitchFamily="34" charset="0"/>
              <a:buChar char="o"/>
            </a:pPr>
            <a:r>
              <a:rPr lang="fi-FI" sz="1400" dirty="0">
                <a:latin typeface="Verdana" panose="020B0604030504040204" pitchFamily="34" charset="0"/>
                <a:ea typeface="Verdana" panose="020B0604030504040204" pitchFamily="34" charset="0"/>
              </a:rPr>
              <a:t>vaativimmat tuen tarpeet</a:t>
            </a:r>
          </a:p>
          <a:p>
            <a:pPr marL="800100" lvl="1">
              <a:buFont typeface="Courier New,monospace" panose="020B0604020202020204" pitchFamily="34" charset="0"/>
              <a:buChar char="o"/>
            </a:pPr>
            <a:r>
              <a:rPr lang="fi-FI" sz="1400" dirty="0">
                <a:latin typeface="Verdana" panose="020B0604030504040204" pitchFamily="34" charset="0"/>
                <a:ea typeface="Verdana" panose="020B0604030504040204" pitchFamily="34" charset="0"/>
              </a:rPr>
              <a:t>oppilaan opetusryhmänä erityisluokka, jossa enintään 10 oppilasta</a:t>
            </a:r>
          </a:p>
          <a:p>
            <a:pPr marL="457200" indent="-457200">
              <a:buAutoNum type="arabicParenR"/>
            </a:pPr>
            <a:r>
              <a:rPr lang="fi-FI" sz="1400" b="1" dirty="0">
                <a:latin typeface="Verdana" panose="020B0604030504040204" pitchFamily="34" charset="0"/>
                <a:ea typeface="Verdana" panose="020B0604030504040204" pitchFamily="34" charset="0"/>
              </a:rPr>
              <a:t>Tulkitsemis- ja avustajapalvelut sekä apuvälineet</a:t>
            </a:r>
          </a:p>
        </p:txBody>
      </p:sp>
    </p:spTree>
    <p:extLst>
      <p:ext uri="{BB962C8B-B14F-4D97-AF65-F5344CB8AC3E}">
        <p14:creationId xmlns:p14="http://schemas.microsoft.com/office/powerpoint/2010/main" val="3583755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ble">
            <a:extLst>
              <a:ext uri="{FF2B5EF4-FFF2-40B4-BE49-F238E27FC236}">
                <a16:creationId xmlns:a16="http://schemas.microsoft.com/office/drawing/2014/main" id="{C47920A2-D694-2BD8-9A97-1CA6898950FE}"/>
              </a:ext>
            </a:extLst>
          </p:cNvPr>
          <p:cNvPicPr>
            <a:picLocks noChangeAspect="1"/>
          </p:cNvPicPr>
          <p:nvPr/>
        </p:nvPicPr>
        <p:blipFill>
          <a:blip r:embed="rId2"/>
          <a:stretch>
            <a:fillRect/>
          </a:stretch>
        </p:blipFill>
        <p:spPr>
          <a:xfrm>
            <a:off x="4982995" y="3955925"/>
            <a:ext cx="3090030" cy="1130810"/>
          </a:xfrm>
          <a:prstGeom prst="rect">
            <a:avLst/>
          </a:prstGeom>
        </p:spPr>
      </p:pic>
      <p:pic>
        <p:nvPicPr>
          <p:cNvPr id="5" name="table">
            <a:extLst>
              <a:ext uri="{FF2B5EF4-FFF2-40B4-BE49-F238E27FC236}">
                <a16:creationId xmlns:a16="http://schemas.microsoft.com/office/drawing/2014/main" id="{3CFE128E-2CCE-586E-032A-948A48B8E57E}"/>
              </a:ext>
            </a:extLst>
          </p:cNvPr>
          <p:cNvPicPr>
            <a:picLocks noChangeAspect="1"/>
          </p:cNvPicPr>
          <p:nvPr/>
        </p:nvPicPr>
        <p:blipFill>
          <a:blip r:embed="rId3"/>
          <a:stretch>
            <a:fillRect/>
          </a:stretch>
        </p:blipFill>
        <p:spPr>
          <a:xfrm>
            <a:off x="4572000" y="2802568"/>
            <a:ext cx="2166832" cy="1187775"/>
          </a:xfrm>
          <a:prstGeom prst="rect">
            <a:avLst/>
          </a:prstGeom>
        </p:spPr>
      </p:pic>
      <p:sp>
        <p:nvSpPr>
          <p:cNvPr id="7" name="Nuoli: Vasen 6">
            <a:extLst>
              <a:ext uri="{FF2B5EF4-FFF2-40B4-BE49-F238E27FC236}">
                <a16:creationId xmlns:a16="http://schemas.microsoft.com/office/drawing/2014/main" id="{C6AAA07E-B1A3-EA2D-2429-5C03F52C5488}"/>
              </a:ext>
            </a:extLst>
          </p:cNvPr>
          <p:cNvSpPr/>
          <p:nvPr/>
        </p:nvSpPr>
        <p:spPr>
          <a:xfrm>
            <a:off x="6422746" y="2431368"/>
            <a:ext cx="2721253" cy="742397"/>
          </a:xfrm>
          <a:prstGeom prst="leftArrow">
            <a:avLst/>
          </a:prstGeom>
          <a:solidFill>
            <a:schemeClr val="tx1">
              <a:lumMod val="75000"/>
            </a:schemeClr>
          </a:solidFill>
          <a:ln w="12700" cap="flat" cmpd="sng" algn="ctr">
            <a:solidFill>
              <a:srgbClr val="E7E6E6"/>
            </a:solidFill>
            <a:prstDash val="solid"/>
            <a:miter lim="800000"/>
          </a:ln>
          <a:effectLst/>
        </p:spPr>
        <p:txBody>
          <a:bodyPr rtlCol="0" anchor="ct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0" cap="none" spc="0" normalizeH="0" baseline="0" noProof="0" dirty="0">
                <a:ln>
                  <a:noFill/>
                </a:ln>
                <a:solidFill>
                  <a:prstClr val="white"/>
                </a:solidFill>
                <a:effectLst/>
                <a:uLnTx/>
                <a:uFillTx/>
                <a:latin typeface="Calibri" panose="020F0502020204030204"/>
                <a:ea typeface="+mn-ea"/>
                <a:cs typeface="+mn-cs"/>
              </a:rPr>
              <a:t>Tukea koskeva</a:t>
            </a:r>
            <a:r>
              <a:rPr kumimoji="0" lang="fi-FI" sz="1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fi-FI" sz="1400" b="0" i="0" u="none" strike="noStrike" kern="0" cap="none" spc="0" normalizeH="0" baseline="0" noProof="0" dirty="0">
                <a:ln>
                  <a:noFill/>
                </a:ln>
                <a:solidFill>
                  <a:prstClr val="white"/>
                </a:solidFill>
                <a:effectLst/>
                <a:uLnTx/>
                <a:uFillTx/>
                <a:latin typeface="Calibri" panose="020F0502020204030204"/>
                <a:ea typeface="+mn-ea"/>
                <a:cs typeface="+mn-cs"/>
              </a:rPr>
              <a:t>päätös</a:t>
            </a:r>
          </a:p>
        </p:txBody>
      </p:sp>
      <p:pic>
        <p:nvPicPr>
          <p:cNvPr id="8" name="table">
            <a:extLst>
              <a:ext uri="{FF2B5EF4-FFF2-40B4-BE49-F238E27FC236}">
                <a16:creationId xmlns:a16="http://schemas.microsoft.com/office/drawing/2014/main" id="{C6C9DA32-CD8F-532C-D053-DD2FDB7B5158}"/>
              </a:ext>
            </a:extLst>
          </p:cNvPr>
          <p:cNvPicPr>
            <a:picLocks noChangeAspect="1"/>
          </p:cNvPicPr>
          <p:nvPr/>
        </p:nvPicPr>
        <p:blipFill>
          <a:blip r:embed="rId4"/>
          <a:stretch>
            <a:fillRect/>
          </a:stretch>
        </p:blipFill>
        <p:spPr>
          <a:xfrm>
            <a:off x="6738832" y="434715"/>
            <a:ext cx="2442414" cy="2256131"/>
          </a:xfrm>
          <a:prstGeom prst="rect">
            <a:avLst/>
          </a:prstGeom>
        </p:spPr>
      </p:pic>
      <p:pic>
        <p:nvPicPr>
          <p:cNvPr id="9" name="table">
            <a:extLst>
              <a:ext uri="{FF2B5EF4-FFF2-40B4-BE49-F238E27FC236}">
                <a16:creationId xmlns:a16="http://schemas.microsoft.com/office/drawing/2014/main" id="{99F1C044-5E33-2AC7-1DF5-71D91A3267FF}"/>
              </a:ext>
            </a:extLst>
          </p:cNvPr>
          <p:cNvPicPr>
            <a:picLocks noChangeAspect="1"/>
          </p:cNvPicPr>
          <p:nvPr/>
        </p:nvPicPr>
        <p:blipFill>
          <a:blip r:embed="rId5"/>
          <a:stretch>
            <a:fillRect/>
          </a:stretch>
        </p:blipFill>
        <p:spPr>
          <a:xfrm>
            <a:off x="3969178" y="2088378"/>
            <a:ext cx="2132883" cy="746940"/>
          </a:xfrm>
          <a:prstGeom prst="rect">
            <a:avLst/>
          </a:prstGeom>
        </p:spPr>
      </p:pic>
      <p:pic>
        <p:nvPicPr>
          <p:cNvPr id="10" name="table">
            <a:extLst>
              <a:ext uri="{FF2B5EF4-FFF2-40B4-BE49-F238E27FC236}">
                <a16:creationId xmlns:a16="http://schemas.microsoft.com/office/drawing/2014/main" id="{5CEC7FFD-414B-9873-45D9-4E92EF3E29E0}"/>
              </a:ext>
            </a:extLst>
          </p:cNvPr>
          <p:cNvPicPr>
            <a:picLocks noChangeAspect="1"/>
          </p:cNvPicPr>
          <p:nvPr/>
        </p:nvPicPr>
        <p:blipFill>
          <a:blip r:embed="rId6"/>
          <a:stretch>
            <a:fillRect/>
          </a:stretch>
        </p:blipFill>
        <p:spPr>
          <a:xfrm>
            <a:off x="3969175" y="1378528"/>
            <a:ext cx="2132883" cy="742599"/>
          </a:xfrm>
          <a:prstGeom prst="rect">
            <a:avLst/>
          </a:prstGeom>
        </p:spPr>
      </p:pic>
      <p:pic>
        <p:nvPicPr>
          <p:cNvPr id="11" name="table">
            <a:extLst>
              <a:ext uri="{FF2B5EF4-FFF2-40B4-BE49-F238E27FC236}">
                <a16:creationId xmlns:a16="http://schemas.microsoft.com/office/drawing/2014/main" id="{05AB5CF9-2145-0C17-56F1-3D656C01B23A}"/>
              </a:ext>
            </a:extLst>
          </p:cNvPr>
          <p:cNvPicPr>
            <a:picLocks noChangeAspect="1"/>
          </p:cNvPicPr>
          <p:nvPr/>
        </p:nvPicPr>
        <p:blipFill>
          <a:blip r:embed="rId7"/>
          <a:stretch>
            <a:fillRect/>
          </a:stretch>
        </p:blipFill>
        <p:spPr>
          <a:xfrm>
            <a:off x="3969176" y="452572"/>
            <a:ext cx="2132883" cy="945618"/>
          </a:xfrm>
          <a:prstGeom prst="rect">
            <a:avLst/>
          </a:prstGeom>
        </p:spPr>
      </p:pic>
      <p:graphicFrame>
        <p:nvGraphicFramePr>
          <p:cNvPr id="13" name="Kaaviokuva 12">
            <a:extLst>
              <a:ext uri="{FF2B5EF4-FFF2-40B4-BE49-F238E27FC236}">
                <a16:creationId xmlns:a16="http://schemas.microsoft.com/office/drawing/2014/main" id="{29DC6710-D05F-15AC-2E3A-E0F4C18A858A}"/>
              </a:ext>
            </a:extLst>
          </p:cNvPr>
          <p:cNvGraphicFramePr/>
          <p:nvPr/>
        </p:nvGraphicFramePr>
        <p:xfrm>
          <a:off x="280774" y="425576"/>
          <a:ext cx="4880962" cy="46779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ekstiruutu 1">
            <a:extLst>
              <a:ext uri="{FF2B5EF4-FFF2-40B4-BE49-F238E27FC236}">
                <a16:creationId xmlns:a16="http://schemas.microsoft.com/office/drawing/2014/main" id="{B1F68D2D-9AC9-A2C2-DF67-ED66812EDA2E}"/>
              </a:ext>
            </a:extLst>
          </p:cNvPr>
          <p:cNvSpPr txBox="1"/>
          <p:nvPr/>
        </p:nvSpPr>
        <p:spPr>
          <a:xfrm>
            <a:off x="1744498" y="2620294"/>
            <a:ext cx="2243967" cy="219291"/>
          </a:xfrm>
          <a:prstGeom prst="rect">
            <a:avLst/>
          </a:prstGeom>
          <a:noFill/>
        </p:spPr>
        <p:txBody>
          <a:bodyPr wrap="square" rtlCol="0">
            <a:spAutoFit/>
          </a:bodyPr>
          <a:lstStyle/>
          <a:p>
            <a:pPr>
              <a:defRPr/>
            </a:pPr>
            <a:r>
              <a:rPr lang="fi-FI" sz="825" b="1" dirty="0">
                <a:solidFill>
                  <a:prstClr val="white"/>
                </a:solidFill>
                <a:latin typeface="Trebuchet MS"/>
              </a:rPr>
              <a:t>Toteutetaan opettajien yhteistyössä</a:t>
            </a:r>
          </a:p>
        </p:txBody>
      </p:sp>
      <p:sp>
        <p:nvSpPr>
          <p:cNvPr id="6" name="Tekstiruutu 5">
            <a:extLst>
              <a:ext uri="{FF2B5EF4-FFF2-40B4-BE49-F238E27FC236}">
                <a16:creationId xmlns:a16="http://schemas.microsoft.com/office/drawing/2014/main" id="{B2EEDA36-F4DE-DC5C-1EAE-37F98D4A1190}"/>
              </a:ext>
            </a:extLst>
          </p:cNvPr>
          <p:cNvSpPr txBox="1"/>
          <p:nvPr/>
        </p:nvSpPr>
        <p:spPr>
          <a:xfrm>
            <a:off x="53212" y="1918057"/>
            <a:ext cx="1620140" cy="507831"/>
          </a:xfrm>
          <a:prstGeom prst="rect">
            <a:avLst/>
          </a:prstGeom>
          <a:solidFill>
            <a:srgbClr val="FFC000"/>
          </a:solidFill>
        </p:spPr>
        <p:txBody>
          <a:bodyPr wrap="square" rtlCol="0">
            <a:spAutoFit/>
          </a:bodyPr>
          <a:lstStyle/>
          <a:p>
            <a:r>
              <a:rPr lang="fi-FI" dirty="0"/>
              <a:t>Jos ryhmäkohtaiset tukitoimet eivät riitä</a:t>
            </a:r>
          </a:p>
        </p:txBody>
      </p:sp>
      <p:sp>
        <p:nvSpPr>
          <p:cNvPr id="12" name="Tekstiruutu 11">
            <a:extLst>
              <a:ext uri="{FF2B5EF4-FFF2-40B4-BE49-F238E27FC236}">
                <a16:creationId xmlns:a16="http://schemas.microsoft.com/office/drawing/2014/main" id="{86D89DF4-8EB4-6080-B334-B9ED93A77A9C}"/>
              </a:ext>
            </a:extLst>
          </p:cNvPr>
          <p:cNvSpPr txBox="1"/>
          <p:nvPr/>
        </p:nvSpPr>
        <p:spPr>
          <a:xfrm>
            <a:off x="53212" y="990532"/>
            <a:ext cx="1477670" cy="507831"/>
          </a:xfrm>
          <a:prstGeom prst="rect">
            <a:avLst/>
          </a:prstGeom>
          <a:solidFill>
            <a:srgbClr val="FF0000"/>
          </a:solidFill>
        </p:spPr>
        <p:txBody>
          <a:bodyPr wrap="square" rtlCol="0">
            <a:spAutoFit/>
          </a:bodyPr>
          <a:lstStyle/>
          <a:p>
            <a:pPr algn="ctr"/>
            <a:r>
              <a:rPr lang="fi-FI" dirty="0"/>
              <a:t>Viimesijainen keino</a:t>
            </a:r>
          </a:p>
        </p:txBody>
      </p:sp>
      <p:sp>
        <p:nvSpPr>
          <p:cNvPr id="14" name="Tekstiruutu 13">
            <a:extLst>
              <a:ext uri="{FF2B5EF4-FFF2-40B4-BE49-F238E27FC236}">
                <a16:creationId xmlns:a16="http://schemas.microsoft.com/office/drawing/2014/main" id="{223CE616-9816-BFE8-EA6C-89D0EEC339B2}"/>
              </a:ext>
            </a:extLst>
          </p:cNvPr>
          <p:cNvSpPr txBox="1"/>
          <p:nvPr/>
        </p:nvSpPr>
        <p:spPr>
          <a:xfrm>
            <a:off x="53212" y="3028493"/>
            <a:ext cx="1139166" cy="300082"/>
          </a:xfrm>
          <a:prstGeom prst="rect">
            <a:avLst/>
          </a:prstGeom>
          <a:solidFill>
            <a:schemeClr val="accent6"/>
          </a:solidFill>
        </p:spPr>
        <p:txBody>
          <a:bodyPr wrap="square" rtlCol="0">
            <a:spAutoFit/>
          </a:bodyPr>
          <a:lstStyle/>
          <a:p>
            <a:r>
              <a:rPr lang="fi-FI" dirty="0"/>
              <a:t>Ensisijaisesti</a:t>
            </a:r>
          </a:p>
        </p:txBody>
      </p:sp>
      <p:sp>
        <p:nvSpPr>
          <p:cNvPr id="15" name="Alatunnisteen paikkamerkki 14">
            <a:extLst>
              <a:ext uri="{FF2B5EF4-FFF2-40B4-BE49-F238E27FC236}">
                <a16:creationId xmlns:a16="http://schemas.microsoft.com/office/drawing/2014/main" id="{0101EDC7-0449-8AD6-DE10-BF93D1D3CAFB}"/>
              </a:ext>
            </a:extLst>
          </p:cNvPr>
          <p:cNvSpPr>
            <a:spLocks noGrp="1"/>
          </p:cNvSpPr>
          <p:nvPr>
            <p:ph type="ftr" sz="quarter" idx="11"/>
          </p:nvPr>
        </p:nvSpPr>
        <p:spPr>
          <a:xfrm>
            <a:off x="4426396" y="40019"/>
            <a:ext cx="4754850" cy="273844"/>
          </a:xfrm>
        </p:spPr>
        <p:txBody>
          <a:bodyPr/>
          <a:lstStyle/>
          <a:p>
            <a:r>
              <a:rPr lang="fi-FI" dirty="0"/>
              <a:t>Tiina Torniainen muokannut luvalla Merja Koiviston (</a:t>
            </a:r>
            <a:r>
              <a:rPr lang="fi-FI" dirty="0" err="1"/>
              <a:t>Valteri</a:t>
            </a:r>
            <a:r>
              <a:rPr lang="fi-FI" dirty="0"/>
              <a:t>) tuen pyramidista.</a:t>
            </a:r>
            <a:endParaRPr lang="en-US" dirty="0"/>
          </a:p>
        </p:txBody>
      </p:sp>
      <p:sp>
        <p:nvSpPr>
          <p:cNvPr id="16" name="Tekstiruutu 15">
            <a:extLst>
              <a:ext uri="{FF2B5EF4-FFF2-40B4-BE49-F238E27FC236}">
                <a16:creationId xmlns:a16="http://schemas.microsoft.com/office/drawing/2014/main" id="{CACD4937-60B3-ECF0-3F93-A11867E336DF}"/>
              </a:ext>
            </a:extLst>
          </p:cNvPr>
          <p:cNvSpPr txBox="1"/>
          <p:nvPr/>
        </p:nvSpPr>
        <p:spPr>
          <a:xfrm>
            <a:off x="6738832" y="3955925"/>
            <a:ext cx="1334193" cy="369332"/>
          </a:xfrm>
          <a:prstGeom prst="rect">
            <a:avLst/>
          </a:prstGeom>
          <a:solidFill>
            <a:schemeClr val="accent6"/>
          </a:solidFill>
        </p:spPr>
        <p:txBody>
          <a:bodyPr wrap="square" rtlCol="0">
            <a:spAutoFit/>
          </a:bodyPr>
          <a:lstStyle/>
          <a:p>
            <a:r>
              <a:rPr lang="fi-FI" sz="900" dirty="0">
                <a:solidFill>
                  <a:schemeClr val="bg1"/>
                </a:solidFill>
              </a:rPr>
              <a:t>Koulunkäynninohjaajien hyödyntäminen</a:t>
            </a:r>
          </a:p>
        </p:txBody>
      </p:sp>
    </p:spTree>
    <p:extLst>
      <p:ext uri="{BB962C8B-B14F-4D97-AF65-F5344CB8AC3E}">
        <p14:creationId xmlns:p14="http://schemas.microsoft.com/office/powerpoint/2010/main" val="2359557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4250A2B-9CD1-973F-E1D6-868846474252}"/>
              </a:ext>
            </a:extLst>
          </p:cNvPr>
          <p:cNvSpPr>
            <a:spLocks noGrp="1"/>
          </p:cNvSpPr>
          <p:nvPr>
            <p:ph type="title"/>
          </p:nvPr>
        </p:nvSpPr>
        <p:spPr/>
        <p:txBody>
          <a:bodyPr/>
          <a:lstStyle/>
          <a:p>
            <a:r>
              <a:rPr lang="fi-FI" dirty="0"/>
              <a:t>Lukuvuonna 2025-2026</a:t>
            </a:r>
          </a:p>
        </p:txBody>
      </p:sp>
      <p:sp>
        <p:nvSpPr>
          <p:cNvPr id="3" name="Sisällön paikkamerkki 2">
            <a:extLst>
              <a:ext uri="{FF2B5EF4-FFF2-40B4-BE49-F238E27FC236}">
                <a16:creationId xmlns:a16="http://schemas.microsoft.com/office/drawing/2014/main" id="{3CE123AE-2EA0-0ED5-8049-82AC4B2F203B}"/>
              </a:ext>
            </a:extLst>
          </p:cNvPr>
          <p:cNvSpPr>
            <a:spLocks noGrp="1"/>
          </p:cNvSpPr>
          <p:nvPr>
            <p:ph idx="1"/>
          </p:nvPr>
        </p:nvSpPr>
        <p:spPr/>
        <p:txBody>
          <a:bodyPr>
            <a:normAutofit fontScale="85000" lnSpcReduction="20000"/>
          </a:bodyPr>
          <a:lstStyle/>
          <a:p>
            <a:r>
              <a:rPr lang="fi-FI" dirty="0">
                <a:latin typeface="Verdana" panose="020B0604030504040204" pitchFamily="34" charset="0"/>
                <a:ea typeface="Verdana" panose="020B0604030504040204" pitchFamily="34" charset="0"/>
              </a:rPr>
              <a:t>Oppilaiden tuki jatkuu.</a:t>
            </a:r>
          </a:p>
          <a:p>
            <a:r>
              <a:rPr lang="fi-FI" dirty="0">
                <a:latin typeface="Verdana" panose="020B0604030504040204" pitchFamily="34" charset="0"/>
                <a:ea typeface="Verdana" panose="020B0604030504040204" pitchFamily="34" charset="0"/>
              </a:rPr>
              <a:t>Kouluissa vahvistetaan ryhmäkohtaisia tukimuotoja ja kehitetään oppimisen edellytyksiä tukevia opetusjärjestelyjä ja toimintakulttuuria.</a:t>
            </a:r>
          </a:p>
          <a:p>
            <a:r>
              <a:rPr lang="fi-FI" dirty="0">
                <a:latin typeface="Verdana" panose="020B0604030504040204" pitchFamily="34" charset="0"/>
                <a:ea typeface="Verdana" panose="020B0604030504040204" pitchFamily="34" charset="0"/>
              </a:rPr>
              <a:t>T</a:t>
            </a:r>
            <a:r>
              <a:rPr lang="fi-FI" b="0" i="0" dirty="0">
                <a:effectLst/>
                <a:latin typeface="Verdana" panose="020B0604030504040204" pitchFamily="34" charset="0"/>
                <a:ea typeface="Verdana" panose="020B0604030504040204" pitchFamily="34" charset="0"/>
              </a:rPr>
              <a:t>ehostetun tuen oppimissuunnitelma, päätös erityisestä tuesta ja erityisen tuen henkilökohtainen opetuksen järjestämistä koskeva suunnitelma ovat voimassa siihen saakka, kunnes ne tarkistetaan uuden lainsäädännön mukaiseksi 31.8.2026 mennessä. </a:t>
            </a:r>
          </a:p>
          <a:p>
            <a:r>
              <a:rPr lang="fi-FI" dirty="0">
                <a:latin typeface="Verdana" panose="020B0604030504040204" pitchFamily="34" charset="0"/>
                <a:ea typeface="Verdana" panose="020B0604030504040204" pitchFamily="34" charset="0"/>
              </a:rPr>
              <a:t>Lukuvuoden aikana tehdään oppilaskohtaisen tuen tarpeen arviointi, suunnitelma ja päätös oppilaskohtaisia tukitoimia tarvitseville oppilaille.</a:t>
            </a:r>
          </a:p>
          <a:p>
            <a:r>
              <a:rPr lang="fi-FI" dirty="0">
                <a:latin typeface="Verdana" panose="020B0604030504040204" pitchFamily="34" charset="0"/>
                <a:ea typeface="Verdana" panose="020B0604030504040204" pitchFamily="34" charset="0"/>
              </a:rPr>
              <a:t>Tehostetun ja erityisen tuen päätökset lakkaavat 31.8.2026 ilman erillistä päätöstä. </a:t>
            </a:r>
          </a:p>
        </p:txBody>
      </p:sp>
    </p:spTree>
    <p:extLst>
      <p:ext uri="{BB962C8B-B14F-4D97-AF65-F5344CB8AC3E}">
        <p14:creationId xmlns:p14="http://schemas.microsoft.com/office/powerpoint/2010/main" val="155642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3A89C54-EB35-230F-45C8-8705249A521E}"/>
              </a:ext>
            </a:extLst>
          </p:cNvPr>
          <p:cNvSpPr>
            <a:spLocks noGrp="1"/>
          </p:cNvSpPr>
          <p:nvPr>
            <p:ph type="title"/>
          </p:nvPr>
        </p:nvSpPr>
        <p:spPr/>
        <p:txBody>
          <a:bodyPr/>
          <a:lstStyle/>
          <a:p>
            <a:r>
              <a:rPr lang="fi-FI" dirty="0"/>
              <a:t>Pidennetty oppivelvollisuus</a:t>
            </a:r>
          </a:p>
        </p:txBody>
      </p:sp>
      <p:sp>
        <p:nvSpPr>
          <p:cNvPr id="3" name="Sisällön paikkamerkki 2">
            <a:extLst>
              <a:ext uri="{FF2B5EF4-FFF2-40B4-BE49-F238E27FC236}">
                <a16:creationId xmlns:a16="http://schemas.microsoft.com/office/drawing/2014/main" id="{28E8E31D-6966-1008-E04C-E2B558BA6FD9}"/>
              </a:ext>
            </a:extLst>
          </p:cNvPr>
          <p:cNvSpPr>
            <a:spLocks noGrp="1"/>
          </p:cNvSpPr>
          <p:nvPr>
            <p:ph idx="1"/>
          </p:nvPr>
        </p:nvSpPr>
        <p:spPr/>
        <p:txBody>
          <a:bodyPr>
            <a:normAutofit/>
          </a:bodyPr>
          <a:lstStyle/>
          <a:p>
            <a:r>
              <a:rPr lang="fi-FI" b="0" i="0" dirty="0">
                <a:effectLst/>
                <a:latin typeface="Verdana" panose="020B0604030504040204" pitchFamily="34" charset="0"/>
                <a:ea typeface="Verdana" panose="020B0604030504040204" pitchFamily="34" charset="0"/>
              </a:rPr>
              <a:t>Uusi </a:t>
            </a:r>
            <a:r>
              <a:rPr lang="fi-FI" b="0" i="0" dirty="0" err="1">
                <a:effectLst/>
                <a:latin typeface="Verdana" panose="020B0604030504040204" pitchFamily="34" charset="0"/>
                <a:ea typeface="Verdana" panose="020B0604030504040204" pitchFamily="34" charset="0"/>
              </a:rPr>
              <a:t>PoL:n</a:t>
            </a:r>
            <a:r>
              <a:rPr lang="fi-FI" b="0" i="0" dirty="0">
                <a:effectLst/>
                <a:latin typeface="Verdana" panose="020B0604030504040204" pitchFamily="34" charset="0"/>
                <a:ea typeface="Verdana" panose="020B0604030504040204" pitchFamily="34" charset="0"/>
              </a:rPr>
              <a:t> 20 i § opetuksen järjestäminen oppilaalle vamman, sairauden tai toimintakyvyn rajoitteen perusteella tulee voimaan vasta 1.8.2026, sillä tämä pykälä liittyy pidennetyn oppivelvollisuuden uudistamiseen, jolla on oma voimaantuloajankohta oppivelvollisuuslaissa</a:t>
            </a:r>
            <a:r>
              <a:rPr lang="fi-FI" b="0" i="0">
                <a:effectLst/>
                <a:latin typeface="Verdana" panose="020B0604030504040204" pitchFamily="34" charset="0"/>
                <a:ea typeface="Verdana" panose="020B0604030504040204" pitchFamily="34" charset="0"/>
              </a:rPr>
              <a:t>. </a:t>
            </a:r>
          </a:p>
          <a:p>
            <a:r>
              <a:rPr lang="fi-FI" b="0" i="0">
                <a:effectLst/>
                <a:latin typeface="Verdana" panose="020B0604030504040204" pitchFamily="34" charset="0"/>
                <a:ea typeface="Verdana" panose="020B0604030504040204" pitchFamily="34" charset="0"/>
              </a:rPr>
              <a:t>Tämän </a:t>
            </a:r>
            <a:r>
              <a:rPr lang="fi-FI" b="0" i="0" dirty="0">
                <a:effectLst/>
                <a:latin typeface="Verdana" panose="020B0604030504040204" pitchFamily="34" charset="0"/>
                <a:ea typeface="Verdana" panose="020B0604030504040204" pitchFamily="34" charset="0"/>
              </a:rPr>
              <a:t>vuoksi ne vanhat erityisen tuen päätökset, jotka sisältävät myös päätöksen pidennetystä oppivelvollisuudesta, voidaan päättää uuden lainsäädännön mukaisiksi vasta 1.8.2026 alkaen. </a:t>
            </a:r>
            <a:endParaRPr lang="fi-FI"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86331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Erityisluokanopettajan antama opetus </a:t>
            </a:r>
            <a:r>
              <a:rPr lang="fi-FI" dirty="0" err="1"/>
              <a:t>Tyrväänkylän</a:t>
            </a:r>
            <a:r>
              <a:rPr lang="fi-FI" dirty="0"/>
              <a:t> koulussa (Krista </a:t>
            </a:r>
            <a:r>
              <a:rPr lang="fi-FI" dirty="0" err="1"/>
              <a:t>Ryömä</a:t>
            </a:r>
            <a:r>
              <a:rPr lang="fi-FI" dirty="0"/>
              <a:t>)</a:t>
            </a:r>
          </a:p>
        </p:txBody>
      </p:sp>
      <p:sp>
        <p:nvSpPr>
          <p:cNvPr id="3" name="Sisällön paikkamerkki 2"/>
          <p:cNvSpPr>
            <a:spLocks noGrp="1"/>
          </p:cNvSpPr>
          <p:nvPr>
            <p:ph idx="1"/>
          </p:nvPr>
        </p:nvSpPr>
        <p:spPr>
          <a:xfrm>
            <a:off x="628650" y="1369219"/>
            <a:ext cx="7886700" cy="2967650"/>
          </a:xfrm>
        </p:spPr>
        <p:txBody>
          <a:bodyPr>
            <a:normAutofit/>
          </a:bodyPr>
          <a:lstStyle/>
          <a:p>
            <a:r>
              <a:rPr lang="fi-FI" dirty="0"/>
              <a:t>Maanantaisin 9.05-10.35</a:t>
            </a:r>
          </a:p>
          <a:p>
            <a:pPr lvl="1"/>
            <a:r>
              <a:rPr lang="fi-FI" dirty="0"/>
              <a:t>Ma 4. ja 6. </a:t>
            </a:r>
            <a:r>
              <a:rPr lang="fi-FI" dirty="0" err="1"/>
              <a:t>lk</a:t>
            </a:r>
            <a:endParaRPr lang="fi-FI" dirty="0"/>
          </a:p>
          <a:p>
            <a:pPr lvl="1"/>
            <a:r>
              <a:rPr lang="fi-FI" dirty="0"/>
              <a:t>En 6. </a:t>
            </a:r>
            <a:r>
              <a:rPr lang="fi-FI" dirty="0" err="1"/>
              <a:t>lk</a:t>
            </a:r>
            <a:endParaRPr lang="fi-FI" dirty="0"/>
          </a:p>
          <a:p>
            <a:pPr lvl="1"/>
            <a:endParaRPr lang="fi-FI" dirty="0"/>
          </a:p>
          <a:p>
            <a:r>
              <a:rPr lang="fi-FI" dirty="0"/>
              <a:t>Keskiviikkoisin 11.20-14.05</a:t>
            </a:r>
          </a:p>
          <a:p>
            <a:pPr lvl="1"/>
            <a:r>
              <a:rPr lang="fi-FI" dirty="0"/>
              <a:t>Ma 3. ja 4. </a:t>
            </a:r>
            <a:r>
              <a:rPr lang="fi-FI" dirty="0" err="1"/>
              <a:t>lk</a:t>
            </a:r>
            <a:endParaRPr lang="fi-FI" dirty="0"/>
          </a:p>
          <a:p>
            <a:pPr lvl="1"/>
            <a:r>
              <a:rPr lang="fi-FI" dirty="0"/>
              <a:t>Ru 6. </a:t>
            </a:r>
            <a:r>
              <a:rPr lang="fi-FI" dirty="0" err="1"/>
              <a:t>lk</a:t>
            </a:r>
            <a:r>
              <a:rPr lang="fi-FI" dirty="0"/>
              <a:t> </a:t>
            </a:r>
          </a:p>
          <a:p>
            <a:pPr lvl="1"/>
            <a:r>
              <a:rPr lang="fi-FI" dirty="0"/>
              <a:t>Ma 2. </a:t>
            </a:r>
            <a:r>
              <a:rPr lang="fi-FI" dirty="0" err="1"/>
              <a:t>lk</a:t>
            </a:r>
            <a:endParaRPr lang="fi-FI" dirty="0"/>
          </a:p>
          <a:p>
            <a:pPr marL="0" indent="0">
              <a:buNone/>
            </a:pPr>
            <a:r>
              <a:rPr lang="fi-FI" dirty="0"/>
              <a:t>	</a:t>
            </a:r>
          </a:p>
        </p:txBody>
      </p:sp>
    </p:spTree>
    <p:extLst>
      <p:ext uri="{BB962C8B-B14F-4D97-AF65-F5344CB8AC3E}">
        <p14:creationId xmlns:p14="http://schemas.microsoft.com/office/powerpoint/2010/main" val="3005599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ulukko 1">
            <a:extLst>
              <a:ext uri="{FF2B5EF4-FFF2-40B4-BE49-F238E27FC236}">
                <a16:creationId xmlns:a16="http://schemas.microsoft.com/office/drawing/2014/main" id="{B7F5C681-D05D-23DB-E968-226F901A046C}"/>
              </a:ext>
            </a:extLst>
          </p:cNvPr>
          <p:cNvGraphicFramePr>
            <a:graphicFrameLocks noGrp="1"/>
          </p:cNvGraphicFramePr>
          <p:nvPr>
            <p:extLst>
              <p:ext uri="{D42A27DB-BD31-4B8C-83A1-F6EECF244321}">
                <p14:modId xmlns:p14="http://schemas.microsoft.com/office/powerpoint/2010/main" val="4116742331"/>
              </p:ext>
            </p:extLst>
          </p:nvPr>
        </p:nvGraphicFramePr>
        <p:xfrm>
          <a:off x="1204587" y="1692144"/>
          <a:ext cx="6096000" cy="222504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1724032512"/>
                    </a:ext>
                  </a:extLst>
                </a:gridCol>
                <a:gridCol w="1219200">
                  <a:extLst>
                    <a:ext uri="{9D8B030D-6E8A-4147-A177-3AD203B41FA5}">
                      <a16:colId xmlns:a16="http://schemas.microsoft.com/office/drawing/2014/main" val="3697901637"/>
                    </a:ext>
                  </a:extLst>
                </a:gridCol>
                <a:gridCol w="1219200">
                  <a:extLst>
                    <a:ext uri="{9D8B030D-6E8A-4147-A177-3AD203B41FA5}">
                      <a16:colId xmlns:a16="http://schemas.microsoft.com/office/drawing/2014/main" val="883770816"/>
                    </a:ext>
                  </a:extLst>
                </a:gridCol>
                <a:gridCol w="1219200">
                  <a:extLst>
                    <a:ext uri="{9D8B030D-6E8A-4147-A177-3AD203B41FA5}">
                      <a16:colId xmlns:a16="http://schemas.microsoft.com/office/drawing/2014/main" val="2214031600"/>
                    </a:ext>
                  </a:extLst>
                </a:gridCol>
                <a:gridCol w="1219200">
                  <a:extLst>
                    <a:ext uri="{9D8B030D-6E8A-4147-A177-3AD203B41FA5}">
                      <a16:colId xmlns:a16="http://schemas.microsoft.com/office/drawing/2014/main" val="4220677940"/>
                    </a:ext>
                  </a:extLst>
                </a:gridCol>
              </a:tblGrid>
              <a:tr h="370840">
                <a:tc>
                  <a:txBody>
                    <a:bodyPr/>
                    <a:lstStyle/>
                    <a:p>
                      <a:r>
                        <a:rPr lang="fi-FI" dirty="0"/>
                        <a:t>ma</a:t>
                      </a:r>
                    </a:p>
                  </a:txBody>
                  <a:tcPr/>
                </a:tc>
                <a:tc>
                  <a:txBody>
                    <a:bodyPr/>
                    <a:lstStyle/>
                    <a:p>
                      <a:r>
                        <a:rPr lang="fi-FI" dirty="0"/>
                        <a:t>ti</a:t>
                      </a:r>
                    </a:p>
                  </a:txBody>
                  <a:tcPr/>
                </a:tc>
                <a:tc>
                  <a:txBody>
                    <a:bodyPr/>
                    <a:lstStyle/>
                    <a:p>
                      <a:r>
                        <a:rPr lang="fi-FI" dirty="0"/>
                        <a:t>ke</a:t>
                      </a:r>
                    </a:p>
                  </a:txBody>
                  <a:tcPr/>
                </a:tc>
                <a:tc>
                  <a:txBody>
                    <a:bodyPr/>
                    <a:lstStyle/>
                    <a:p>
                      <a:r>
                        <a:rPr lang="fi-FI" dirty="0"/>
                        <a:t>to</a:t>
                      </a:r>
                    </a:p>
                  </a:txBody>
                  <a:tcPr/>
                </a:tc>
                <a:tc>
                  <a:txBody>
                    <a:bodyPr/>
                    <a:lstStyle/>
                    <a:p>
                      <a:r>
                        <a:rPr lang="fi-FI" dirty="0"/>
                        <a:t>Pe</a:t>
                      </a:r>
                    </a:p>
                  </a:txBody>
                  <a:tcPr/>
                </a:tc>
                <a:extLst>
                  <a:ext uri="{0D108BD9-81ED-4DB2-BD59-A6C34878D82A}">
                    <a16:rowId xmlns:a16="http://schemas.microsoft.com/office/drawing/2014/main" val="4143782612"/>
                  </a:ext>
                </a:extLst>
              </a:tr>
              <a:tr h="370840">
                <a:tc>
                  <a:txBody>
                    <a:bodyPr/>
                    <a:lstStyle/>
                    <a:p>
                      <a:endParaRPr lang="fi-FI" dirty="0"/>
                    </a:p>
                  </a:txBody>
                  <a:tcPr/>
                </a:tc>
                <a:tc>
                  <a:txBody>
                    <a:bodyPr/>
                    <a:lstStyle/>
                    <a:p>
                      <a:endParaRPr lang="fi-FI" dirty="0"/>
                    </a:p>
                  </a:txBody>
                  <a:tcPr/>
                </a:tc>
                <a:tc>
                  <a:txBody>
                    <a:bodyPr/>
                    <a:lstStyle/>
                    <a:p>
                      <a:r>
                        <a:rPr lang="fi-FI" dirty="0"/>
                        <a:t>Konsultointi</a:t>
                      </a:r>
                    </a:p>
                  </a:txBody>
                  <a:tcPr/>
                </a:tc>
                <a:tc>
                  <a:txBody>
                    <a:bodyPr/>
                    <a:lstStyle/>
                    <a:p>
                      <a:r>
                        <a:rPr lang="fi-FI" dirty="0"/>
                        <a:t>En 6</a:t>
                      </a:r>
                    </a:p>
                  </a:txBody>
                  <a:tcPr/>
                </a:tc>
                <a:tc>
                  <a:txBody>
                    <a:bodyPr/>
                    <a:lstStyle/>
                    <a:p>
                      <a:endParaRPr lang="fi-FI" dirty="0"/>
                    </a:p>
                  </a:txBody>
                  <a:tcPr/>
                </a:tc>
                <a:extLst>
                  <a:ext uri="{0D108BD9-81ED-4DB2-BD59-A6C34878D82A}">
                    <a16:rowId xmlns:a16="http://schemas.microsoft.com/office/drawing/2014/main" val="2599548484"/>
                  </a:ext>
                </a:extLst>
              </a:tr>
              <a:tr h="370840">
                <a:tc>
                  <a:txBody>
                    <a:bodyPr/>
                    <a:lstStyle/>
                    <a:p>
                      <a:r>
                        <a:rPr lang="fi-FI" dirty="0" err="1"/>
                        <a:t>Suk</a:t>
                      </a:r>
                      <a:r>
                        <a:rPr lang="fi-FI" dirty="0"/>
                        <a:t> 3</a:t>
                      </a:r>
                    </a:p>
                  </a:txBody>
                  <a:tcPr/>
                </a:tc>
                <a:tc>
                  <a:txBody>
                    <a:bodyPr/>
                    <a:lstStyle/>
                    <a:p>
                      <a:r>
                        <a:rPr lang="fi-FI" dirty="0" err="1"/>
                        <a:t>Suk</a:t>
                      </a:r>
                      <a:r>
                        <a:rPr lang="fi-FI" dirty="0"/>
                        <a:t> 1 (2)</a:t>
                      </a:r>
                    </a:p>
                  </a:txBody>
                  <a:tcPr/>
                </a:tc>
                <a:tc>
                  <a:txBody>
                    <a:bodyPr/>
                    <a:lstStyle/>
                    <a:p>
                      <a:r>
                        <a:rPr lang="fi-FI" dirty="0" err="1"/>
                        <a:t>Suk</a:t>
                      </a:r>
                      <a:r>
                        <a:rPr lang="fi-FI" dirty="0"/>
                        <a:t> 1</a:t>
                      </a:r>
                    </a:p>
                  </a:txBody>
                  <a:tcPr/>
                </a:tc>
                <a:tc>
                  <a:txBody>
                    <a:bodyPr/>
                    <a:lstStyle/>
                    <a:p>
                      <a:r>
                        <a:rPr lang="fi-FI" dirty="0" err="1"/>
                        <a:t>Suk</a:t>
                      </a:r>
                      <a:r>
                        <a:rPr lang="fi-FI" dirty="0"/>
                        <a:t> 12</a:t>
                      </a:r>
                    </a:p>
                  </a:txBody>
                  <a:tcPr/>
                </a:tc>
                <a:tc>
                  <a:txBody>
                    <a:bodyPr/>
                    <a:lstStyle/>
                    <a:p>
                      <a:r>
                        <a:rPr lang="fi-FI" dirty="0"/>
                        <a:t>Ma 3</a:t>
                      </a:r>
                    </a:p>
                  </a:txBody>
                  <a:tcPr/>
                </a:tc>
                <a:extLst>
                  <a:ext uri="{0D108BD9-81ED-4DB2-BD59-A6C34878D82A}">
                    <a16:rowId xmlns:a16="http://schemas.microsoft.com/office/drawing/2014/main" val="1866132648"/>
                  </a:ext>
                </a:extLst>
              </a:tr>
              <a:tr h="370840">
                <a:tc>
                  <a:txBody>
                    <a:bodyPr/>
                    <a:lstStyle/>
                    <a:p>
                      <a:r>
                        <a:rPr lang="fi-FI" dirty="0"/>
                        <a:t>Ma 3</a:t>
                      </a:r>
                    </a:p>
                  </a:txBody>
                  <a:tcPr/>
                </a:tc>
                <a:tc>
                  <a:txBody>
                    <a:bodyPr/>
                    <a:lstStyle/>
                    <a:p>
                      <a:r>
                        <a:rPr lang="fi-FI" dirty="0"/>
                        <a:t>Ma (1) 2</a:t>
                      </a:r>
                    </a:p>
                  </a:txBody>
                  <a:tcPr/>
                </a:tc>
                <a:tc>
                  <a:txBody>
                    <a:bodyPr/>
                    <a:lstStyle/>
                    <a:p>
                      <a:r>
                        <a:rPr lang="fi-FI" dirty="0" err="1"/>
                        <a:t>Suk</a:t>
                      </a:r>
                      <a:r>
                        <a:rPr lang="fi-FI" dirty="0"/>
                        <a:t> 2</a:t>
                      </a:r>
                    </a:p>
                  </a:txBody>
                  <a:tcPr/>
                </a:tc>
                <a:tc>
                  <a:txBody>
                    <a:bodyPr/>
                    <a:lstStyle/>
                    <a:p>
                      <a:r>
                        <a:rPr lang="fi-FI" dirty="0" err="1"/>
                        <a:t>Suk</a:t>
                      </a:r>
                      <a:r>
                        <a:rPr lang="fi-FI" dirty="0"/>
                        <a:t> 12</a:t>
                      </a:r>
                    </a:p>
                  </a:txBody>
                  <a:tcPr/>
                </a:tc>
                <a:tc>
                  <a:txBody>
                    <a:bodyPr/>
                    <a:lstStyle/>
                    <a:p>
                      <a:r>
                        <a:rPr lang="fi-FI" dirty="0"/>
                        <a:t>Ma 4</a:t>
                      </a:r>
                    </a:p>
                  </a:txBody>
                  <a:tcPr/>
                </a:tc>
                <a:extLst>
                  <a:ext uri="{0D108BD9-81ED-4DB2-BD59-A6C34878D82A}">
                    <a16:rowId xmlns:a16="http://schemas.microsoft.com/office/drawing/2014/main" val="2046187641"/>
                  </a:ext>
                </a:extLst>
              </a:tr>
              <a:tr h="370840">
                <a:tc>
                  <a:txBody>
                    <a:bodyPr/>
                    <a:lstStyle/>
                    <a:p>
                      <a:r>
                        <a:rPr lang="fi-FI" dirty="0" err="1"/>
                        <a:t>Suk</a:t>
                      </a:r>
                      <a:r>
                        <a:rPr lang="fi-FI" dirty="0"/>
                        <a:t> 56</a:t>
                      </a:r>
                    </a:p>
                  </a:txBody>
                  <a:tcPr/>
                </a:tc>
                <a:tc>
                  <a:txBody>
                    <a:bodyPr/>
                    <a:lstStyle/>
                    <a:p>
                      <a:r>
                        <a:rPr lang="fi-FI" dirty="0" err="1"/>
                        <a:t>Suk</a:t>
                      </a:r>
                      <a:r>
                        <a:rPr lang="fi-FI" dirty="0"/>
                        <a:t> 56</a:t>
                      </a:r>
                    </a:p>
                  </a:txBody>
                  <a:tcPr/>
                </a:tc>
                <a:tc>
                  <a:txBody>
                    <a:bodyPr/>
                    <a:lstStyle/>
                    <a:p>
                      <a:r>
                        <a:rPr lang="fi-FI" dirty="0"/>
                        <a:t>Ma 56</a:t>
                      </a:r>
                    </a:p>
                  </a:txBody>
                  <a:tcPr/>
                </a:tc>
                <a:tc>
                  <a:txBody>
                    <a:bodyPr/>
                    <a:lstStyle/>
                    <a:p>
                      <a:r>
                        <a:rPr lang="fi-FI" dirty="0"/>
                        <a:t>Ma 56</a:t>
                      </a:r>
                    </a:p>
                  </a:txBody>
                  <a:tcPr/>
                </a:tc>
                <a:tc>
                  <a:txBody>
                    <a:bodyPr/>
                    <a:lstStyle/>
                    <a:p>
                      <a:r>
                        <a:rPr lang="fi-FI" dirty="0" err="1"/>
                        <a:t>Suk</a:t>
                      </a:r>
                      <a:r>
                        <a:rPr lang="fi-FI" dirty="0"/>
                        <a:t> 6</a:t>
                      </a:r>
                    </a:p>
                  </a:txBody>
                  <a:tcPr/>
                </a:tc>
                <a:extLst>
                  <a:ext uri="{0D108BD9-81ED-4DB2-BD59-A6C34878D82A}">
                    <a16:rowId xmlns:a16="http://schemas.microsoft.com/office/drawing/2014/main" val="2357714798"/>
                  </a:ext>
                </a:extLst>
              </a:tr>
              <a:tr h="370840">
                <a:tc>
                  <a:txBody>
                    <a:bodyPr/>
                    <a:lstStyle/>
                    <a:p>
                      <a:r>
                        <a:rPr lang="fi-FI" dirty="0" err="1"/>
                        <a:t>Suk</a:t>
                      </a:r>
                      <a:r>
                        <a:rPr lang="fi-FI" dirty="0"/>
                        <a:t> 4</a:t>
                      </a:r>
                    </a:p>
                  </a:txBody>
                  <a:tcPr/>
                </a:tc>
                <a:tc>
                  <a:txBody>
                    <a:bodyPr/>
                    <a:lstStyle/>
                    <a:p>
                      <a:r>
                        <a:rPr lang="fi-FI" dirty="0" err="1"/>
                        <a:t>Suk</a:t>
                      </a:r>
                      <a:r>
                        <a:rPr lang="fi-FI" dirty="0"/>
                        <a:t> 3</a:t>
                      </a:r>
                    </a:p>
                  </a:txBody>
                  <a:tcPr/>
                </a:tc>
                <a:tc>
                  <a:txBody>
                    <a:bodyPr/>
                    <a:lstStyle/>
                    <a:p>
                      <a:endParaRPr lang="fi-FI" dirty="0"/>
                    </a:p>
                  </a:txBody>
                  <a:tcPr/>
                </a:tc>
                <a:tc>
                  <a:txBody>
                    <a:bodyPr/>
                    <a:lstStyle/>
                    <a:p>
                      <a:r>
                        <a:rPr lang="fi-FI" dirty="0"/>
                        <a:t>En 4</a:t>
                      </a:r>
                    </a:p>
                  </a:txBody>
                  <a:tcPr/>
                </a:tc>
                <a:tc>
                  <a:txBody>
                    <a:bodyPr/>
                    <a:lstStyle/>
                    <a:p>
                      <a:endParaRPr lang="fi-FI" dirty="0"/>
                    </a:p>
                  </a:txBody>
                  <a:tcPr/>
                </a:tc>
                <a:extLst>
                  <a:ext uri="{0D108BD9-81ED-4DB2-BD59-A6C34878D82A}">
                    <a16:rowId xmlns:a16="http://schemas.microsoft.com/office/drawing/2014/main" val="2075792385"/>
                  </a:ext>
                </a:extLst>
              </a:tr>
            </a:tbl>
          </a:graphicData>
        </a:graphic>
      </p:graphicFrame>
      <p:sp>
        <p:nvSpPr>
          <p:cNvPr id="5" name="Otsikko 4">
            <a:extLst>
              <a:ext uri="{FF2B5EF4-FFF2-40B4-BE49-F238E27FC236}">
                <a16:creationId xmlns:a16="http://schemas.microsoft.com/office/drawing/2014/main" id="{097D81E5-B873-7115-5366-5CE82BA91540}"/>
              </a:ext>
            </a:extLst>
          </p:cNvPr>
          <p:cNvSpPr>
            <a:spLocks noGrp="1"/>
          </p:cNvSpPr>
          <p:nvPr>
            <p:ph type="title"/>
          </p:nvPr>
        </p:nvSpPr>
        <p:spPr/>
        <p:txBody>
          <a:bodyPr/>
          <a:lstStyle/>
          <a:p>
            <a:r>
              <a:rPr lang="fi-FI" dirty="0"/>
              <a:t>Erityisopettajan työjärjestys (Tiina T.)</a:t>
            </a:r>
          </a:p>
        </p:txBody>
      </p:sp>
    </p:spTree>
    <p:extLst>
      <p:ext uri="{BB962C8B-B14F-4D97-AF65-F5344CB8AC3E}">
        <p14:creationId xmlns:p14="http://schemas.microsoft.com/office/powerpoint/2010/main" val="3984582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814458" y="157162"/>
            <a:ext cx="5353597" cy="292187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uorakulmio 2"/>
          <p:cNvSpPr/>
          <p:nvPr/>
        </p:nvSpPr>
        <p:spPr>
          <a:xfrm>
            <a:off x="2205256" y="3079037"/>
            <a:ext cx="4572000" cy="1546577"/>
          </a:xfrm>
          <a:prstGeom prst="rect">
            <a:avLst/>
          </a:prstGeom>
        </p:spPr>
        <p:txBody>
          <a:bodyPr>
            <a:spAutoFit/>
          </a:bodyPr>
          <a:lstStyle/>
          <a:p>
            <a:pPr algn="ctr">
              <a:defRPr/>
            </a:pPr>
            <a:r>
              <a:rPr lang="fi-FI" altLang="fi-FI" dirty="0">
                <a:solidFill>
                  <a:prstClr val="black"/>
                </a:solidFill>
                <a:latin typeface="Berlin Sans FB" pitchFamily="34" charset="0"/>
              </a:rPr>
              <a:t>Kun puu syntyy, se ei ole heti suuri.</a:t>
            </a:r>
          </a:p>
          <a:p>
            <a:pPr algn="ctr">
              <a:defRPr/>
            </a:pPr>
            <a:r>
              <a:rPr lang="fi-FI" altLang="fi-FI" dirty="0">
                <a:solidFill>
                  <a:prstClr val="black"/>
                </a:solidFill>
                <a:latin typeface="Berlin Sans FB" pitchFamily="34" charset="0"/>
              </a:rPr>
              <a:t>Kun se on suuri, se ei heti kuki.</a:t>
            </a:r>
          </a:p>
          <a:p>
            <a:pPr algn="ctr">
              <a:defRPr/>
            </a:pPr>
            <a:r>
              <a:rPr lang="fi-FI" altLang="fi-FI" dirty="0">
                <a:solidFill>
                  <a:prstClr val="black"/>
                </a:solidFill>
                <a:latin typeface="Berlin Sans FB" pitchFamily="34" charset="0"/>
              </a:rPr>
              <a:t>Kun se kukkii, se ei heti kanna hedelmää.</a:t>
            </a:r>
          </a:p>
          <a:p>
            <a:pPr algn="ctr">
              <a:defRPr/>
            </a:pPr>
            <a:r>
              <a:rPr lang="fi-FI" altLang="fi-FI" dirty="0">
                <a:solidFill>
                  <a:prstClr val="black"/>
                </a:solidFill>
                <a:latin typeface="Berlin Sans FB" pitchFamily="34" charset="0"/>
              </a:rPr>
              <a:t>Kun se kantaa hedelmää, ne eivät heti ole suuria.</a:t>
            </a:r>
          </a:p>
          <a:p>
            <a:pPr algn="ctr">
              <a:defRPr/>
            </a:pPr>
            <a:r>
              <a:rPr lang="fi-FI" altLang="fi-FI" dirty="0">
                <a:solidFill>
                  <a:prstClr val="black"/>
                </a:solidFill>
                <a:latin typeface="Berlin Sans FB" pitchFamily="34" charset="0"/>
              </a:rPr>
              <a:t>Kun ne ovat suuria, ne eivät heti ole kypsiä.</a:t>
            </a:r>
          </a:p>
          <a:p>
            <a:pPr algn="ctr">
              <a:defRPr/>
            </a:pPr>
            <a:r>
              <a:rPr lang="fi-FI" altLang="fi-FI" dirty="0">
                <a:solidFill>
                  <a:prstClr val="black"/>
                </a:solidFill>
                <a:latin typeface="Berlin Sans FB" pitchFamily="34" charset="0"/>
              </a:rPr>
              <a:t>Kun ne ovat kypsiä, niitä ei heti syödä.</a:t>
            </a:r>
          </a:p>
          <a:p>
            <a:pPr algn="ctr">
              <a:defRPr/>
            </a:pPr>
            <a:r>
              <a:rPr lang="fi-FI" altLang="fi-FI" dirty="0">
                <a:solidFill>
                  <a:prstClr val="black"/>
                </a:solidFill>
                <a:latin typeface="Berlin Sans FB" pitchFamily="34" charset="0"/>
              </a:rPr>
              <a:t>F. Assisilainen</a:t>
            </a:r>
          </a:p>
        </p:txBody>
      </p:sp>
    </p:spTree>
    <p:extLst>
      <p:ext uri="{BB962C8B-B14F-4D97-AF65-F5344CB8AC3E}">
        <p14:creationId xmlns:p14="http://schemas.microsoft.com/office/powerpoint/2010/main" val="2661925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a:t>Tyrväänkylä</a:t>
            </a:r>
            <a:endParaRPr lang="fi-FI" dirty="0"/>
          </a:p>
        </p:txBody>
      </p:sp>
      <p:sp>
        <p:nvSpPr>
          <p:cNvPr id="3" name="Sisällön paikkamerkki 2"/>
          <p:cNvSpPr>
            <a:spLocks noGrp="1"/>
          </p:cNvSpPr>
          <p:nvPr>
            <p:ph idx="1"/>
          </p:nvPr>
        </p:nvSpPr>
        <p:spPr/>
        <p:txBody>
          <a:bodyPr>
            <a:normAutofit fontScale="92500" lnSpcReduction="20000"/>
          </a:bodyPr>
          <a:lstStyle/>
          <a:p>
            <a:pPr marL="0" indent="0">
              <a:buNone/>
            </a:pPr>
            <a:r>
              <a:rPr lang="fi-FI" dirty="0"/>
              <a:t>on koulu, jossa haluamme tukea jokaisen </a:t>
            </a:r>
            <a:r>
              <a:rPr lang="fi-FI" b="1" dirty="0"/>
              <a:t>hyvää itsetuntoa </a:t>
            </a:r>
            <a:r>
              <a:rPr lang="fi-FI" dirty="0"/>
              <a:t>yksilönä ja oppijana. Opimme sekä kantamaan että jakamaan </a:t>
            </a:r>
            <a:r>
              <a:rPr lang="fi-FI" b="1" dirty="0"/>
              <a:t>vastuuta</a:t>
            </a:r>
            <a:r>
              <a:rPr lang="fi-FI" dirty="0"/>
              <a:t>. Meillä on </a:t>
            </a:r>
            <a:r>
              <a:rPr lang="fi-FI" b="1" dirty="0"/>
              <a:t>yhteiset pelisäännöt</a:t>
            </a:r>
            <a:r>
              <a:rPr lang="fi-FI" dirty="0"/>
              <a:t>, joita me kaikki noudatamme. Näin voimme </a:t>
            </a:r>
            <a:r>
              <a:rPr lang="fi-FI" b="1" dirty="0"/>
              <a:t>luottaa</a:t>
            </a:r>
            <a:r>
              <a:rPr lang="fi-FI" dirty="0"/>
              <a:t> toisiimme, ja koulumme on sekä oppimisyhteisönä että työyhteisönä </a:t>
            </a:r>
            <a:r>
              <a:rPr lang="fi-FI" b="1" dirty="0"/>
              <a:t>turvallinen</a:t>
            </a:r>
            <a:r>
              <a:rPr lang="fi-FI" dirty="0"/>
              <a:t>. Teemme </a:t>
            </a:r>
            <a:r>
              <a:rPr lang="fi-FI" b="1" dirty="0"/>
              <a:t>yhteistyötä</a:t>
            </a:r>
            <a:r>
              <a:rPr lang="fi-FI" dirty="0"/>
              <a:t> toinen toistemme kanssa ja osaamme ottaa </a:t>
            </a:r>
            <a:r>
              <a:rPr lang="fi-FI" b="1" dirty="0"/>
              <a:t>toiset huomioon</a:t>
            </a:r>
            <a:r>
              <a:rPr lang="fi-FI" dirty="0"/>
              <a:t>. Meillä on </a:t>
            </a:r>
            <a:r>
              <a:rPr lang="fi-FI" b="1" dirty="0"/>
              <a:t>aikaa</a:t>
            </a:r>
            <a:r>
              <a:rPr lang="fi-FI" dirty="0"/>
              <a:t>: ihmisille, kohtaamisille ja asioille. </a:t>
            </a:r>
          </a:p>
          <a:p>
            <a:endParaRPr lang="fi-FI" dirty="0"/>
          </a:p>
        </p:txBody>
      </p:sp>
    </p:spTree>
    <p:extLst>
      <p:ext uri="{BB962C8B-B14F-4D97-AF65-F5344CB8AC3E}">
        <p14:creationId xmlns:p14="http://schemas.microsoft.com/office/powerpoint/2010/main" val="329329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Tyrväänkylän </a:t>
            </a:r>
            <a:r>
              <a:rPr lang="en-US" dirty="0" err="1"/>
              <a:t>koulun</a:t>
            </a:r>
            <a:r>
              <a:rPr lang="en-US" dirty="0"/>
              <a:t> </a:t>
            </a:r>
            <a:r>
              <a:rPr lang="en-US" dirty="0" err="1"/>
              <a:t>arvot</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defRPr/>
            </a:pPr>
            <a:r>
              <a:rPr lang="fi-FI" sz="2400" dirty="0"/>
              <a:t>Turvallisuus</a:t>
            </a:r>
          </a:p>
          <a:p>
            <a:pPr marL="274320" indent="-274320">
              <a:defRPr/>
            </a:pPr>
            <a:r>
              <a:rPr lang="fi-FI" sz="2400" dirty="0"/>
              <a:t>Tyrväänkylän koulu on kaikille turvallinen koulu. Arvostamme jokaisen fyysistä ja psyykkistä koskemattomuutta. Puutumme heti kiusaamiseen.</a:t>
            </a:r>
          </a:p>
          <a:p>
            <a:pPr marL="0" indent="0">
              <a:buNone/>
              <a:defRPr/>
            </a:pPr>
            <a:r>
              <a:rPr lang="fi-FI" sz="2400" dirty="0"/>
              <a:t>Yhteisöllisyys</a:t>
            </a:r>
          </a:p>
          <a:p>
            <a:pPr marL="274320" indent="-274320">
              <a:defRPr/>
            </a:pPr>
            <a:r>
              <a:rPr lang="fi-FI" sz="2400" dirty="0"/>
              <a:t>Jokainen yksilö saa tuntea kuuluvansa joukkoon. Yhteisöllisyys rakentuu pienistä teoista ja yhteisistä hetkistä.</a:t>
            </a:r>
          </a:p>
          <a:p>
            <a:pPr marL="0" indent="0">
              <a:buNone/>
              <a:defRPr/>
            </a:pPr>
            <a:r>
              <a:rPr lang="fi-FI" sz="2400" dirty="0"/>
              <a:t>Sivistys</a:t>
            </a:r>
          </a:p>
          <a:p>
            <a:pPr marL="274320" indent="-274320">
              <a:defRPr/>
            </a:pPr>
            <a:r>
              <a:rPr lang="fi-FI" sz="2400" dirty="0"/>
              <a:t>Jokainen oppilas saa oppia. Arvostamme monipuolisia tietoja ja taitoja. Meille tärkeätä on myös sydämen sivistys ja hyvät käytöstavat.</a:t>
            </a:r>
          </a:p>
          <a:p>
            <a:pPr marL="0" indent="0">
              <a:buNone/>
              <a:defRPr/>
            </a:pPr>
            <a:r>
              <a:rPr lang="fi-FI" sz="2400" dirty="0"/>
              <a:t>Oppimisen ilo</a:t>
            </a:r>
          </a:p>
          <a:p>
            <a:pPr marL="274320" indent="-274320">
              <a:defRPr/>
            </a:pPr>
            <a:r>
              <a:rPr lang="fi-FI" sz="2400" dirty="0"/>
              <a:t>Oppiminen on iloinen asia, etuoikeus. Kannustamme toinen toistamme ja annamme positiivista palautetta.</a:t>
            </a:r>
          </a:p>
          <a:p>
            <a:pPr marL="0" indent="0">
              <a:buNone/>
              <a:defRPr/>
            </a:pPr>
            <a:r>
              <a:rPr lang="fi-FI" sz="2400" dirty="0"/>
              <a:t>Arvostus</a:t>
            </a:r>
          </a:p>
          <a:p>
            <a:pPr marL="274320" indent="-274320">
              <a:defRPr/>
            </a:pPr>
            <a:r>
              <a:rPr lang="fi-FI" sz="2400" dirty="0"/>
              <a:t>Kunnioitamme toistemme työtä ja tapaa olla ja opiskella. Arvostamme monenlaista osaamista ja sinnikkyyttä pyrkiä omaan parhaimpaansa.</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40049C83-3534-7DD6-7BD0-289D0AADCA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4130"/>
          <a:stretch/>
        </p:blipFill>
        <p:spPr bwMode="auto">
          <a:xfrm>
            <a:off x="1989786" y="0"/>
            <a:ext cx="4951928" cy="4990563"/>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4188047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071EE3-6977-49B1-A61B-3EDFD32072A2}"/>
              </a:ext>
            </a:extLst>
          </p:cNvPr>
          <p:cNvSpPr>
            <a:spLocks noGrp="1"/>
          </p:cNvSpPr>
          <p:nvPr>
            <p:ph type="title"/>
          </p:nvPr>
        </p:nvSpPr>
        <p:spPr>
          <a:xfrm>
            <a:off x="771525" y="1475449"/>
            <a:ext cx="1971675" cy="1910443"/>
          </a:xfrm>
          <a:noFill/>
        </p:spPr>
        <p:txBody>
          <a:bodyPr vert="horz" lIns="91440" tIns="45720" rIns="91440" bIns="45720" rtlCol="0" anchor="ctr">
            <a:normAutofit/>
          </a:bodyPr>
          <a:lstStyle/>
          <a:p>
            <a:pPr algn="ctr" defTabSz="914400"/>
            <a:r>
              <a:rPr lang="en-US" sz="1900" kern="1200">
                <a:solidFill>
                  <a:srgbClr val="FFFFFF"/>
                </a:solidFill>
                <a:latin typeface="+mj-lt"/>
                <a:ea typeface="+mj-ea"/>
                <a:cs typeface="+mj-cs"/>
              </a:rPr>
              <a:t>Positiivinen toimintakulttuuri</a:t>
            </a:r>
          </a:p>
        </p:txBody>
      </p:sp>
      <p:pic>
        <p:nvPicPr>
          <p:cNvPr id="1026" name="4d6a4a63-ae4c-4b7a-b91c-6009f5f00923" descr="Image">
            <a:extLst>
              <a:ext uri="{FF2B5EF4-FFF2-40B4-BE49-F238E27FC236}">
                <a16:creationId xmlns:a16="http://schemas.microsoft.com/office/drawing/2014/main" id="{E16EE8D7-6DC8-44FC-985F-7AF22B046B9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96214" y="347730"/>
            <a:ext cx="7501944" cy="43466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6933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teksti, käsiala, kalligrafia, dokumentti&#10;&#10;Tekoälyn generoima sisältö voi olla virheellistä.">
            <a:extLst>
              <a:ext uri="{FF2B5EF4-FFF2-40B4-BE49-F238E27FC236}">
                <a16:creationId xmlns:a16="http://schemas.microsoft.com/office/drawing/2014/main" id="{66BE2344-3789-E791-39DE-BDDA8BA28A93}"/>
              </a:ext>
            </a:extLst>
          </p:cNvPr>
          <p:cNvPicPr>
            <a:picLocks noChangeAspect="1"/>
          </p:cNvPicPr>
          <p:nvPr/>
        </p:nvPicPr>
        <p:blipFill>
          <a:blip r:embed="rId2"/>
          <a:srcRect l="13881" r="22557"/>
          <a:stretch/>
        </p:blipFill>
        <p:spPr>
          <a:xfrm rot="5400000">
            <a:off x="2937353" y="441820"/>
            <a:ext cx="3269293" cy="3813622"/>
          </a:xfrm>
          <a:prstGeom prst="rect">
            <a:avLst/>
          </a:prstGeom>
        </p:spPr>
      </p:pic>
    </p:spTree>
    <p:extLst>
      <p:ext uri="{BB962C8B-B14F-4D97-AF65-F5344CB8AC3E}">
        <p14:creationId xmlns:p14="http://schemas.microsoft.com/office/powerpoint/2010/main" val="2208103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308B43-ED91-EF8B-5D02-0934F0BCD093}"/>
              </a:ext>
            </a:extLst>
          </p:cNvPr>
          <p:cNvSpPr>
            <a:spLocks noGrp="1"/>
          </p:cNvSpPr>
          <p:nvPr>
            <p:ph type="title"/>
          </p:nvPr>
        </p:nvSpPr>
        <p:spPr>
          <a:xfrm>
            <a:off x="628650" y="273844"/>
            <a:ext cx="7886700" cy="994172"/>
          </a:xfrm>
        </p:spPr>
        <p:txBody>
          <a:bodyPr anchor="ctr">
            <a:normAutofit/>
          </a:bodyPr>
          <a:lstStyle/>
          <a:p>
            <a:r>
              <a:rPr lang="fi-FI" dirty="0"/>
              <a:t>Vuoden vahvuudet </a:t>
            </a:r>
          </a:p>
        </p:txBody>
      </p:sp>
      <p:pic>
        <p:nvPicPr>
          <p:cNvPr id="1026" name="Picture 2" descr="Kuvan kuvausta ei ole saatavilla.">
            <a:extLst>
              <a:ext uri="{FF2B5EF4-FFF2-40B4-BE49-F238E27FC236}">
                <a16:creationId xmlns:a16="http://schemas.microsoft.com/office/drawing/2014/main" id="{DB044002-F353-6474-C8E8-7F984AD2A25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8650" y="1660232"/>
            <a:ext cx="3886200" cy="2681478"/>
          </a:xfrm>
          <a:prstGeom prst="rect">
            <a:avLst/>
          </a:prstGeom>
          <a:solidFill>
            <a:srgbClr val="FFFFFF"/>
          </a:solidFill>
        </p:spPr>
      </p:pic>
      <p:sp>
        <p:nvSpPr>
          <p:cNvPr id="3" name="Sisällön paikkamerkki 2">
            <a:extLst>
              <a:ext uri="{FF2B5EF4-FFF2-40B4-BE49-F238E27FC236}">
                <a16:creationId xmlns:a16="http://schemas.microsoft.com/office/drawing/2014/main" id="{C5CCC314-0F76-53A0-E931-4AAD702193E1}"/>
              </a:ext>
            </a:extLst>
          </p:cNvPr>
          <p:cNvSpPr>
            <a:spLocks noGrp="1"/>
          </p:cNvSpPr>
          <p:nvPr>
            <p:ph sz="half" idx="2"/>
          </p:nvPr>
        </p:nvSpPr>
        <p:spPr>
          <a:xfrm>
            <a:off x="4629150" y="1369219"/>
            <a:ext cx="3886200" cy="3263504"/>
          </a:xfrm>
        </p:spPr>
        <p:txBody>
          <a:bodyPr>
            <a:normAutofit/>
          </a:bodyPr>
          <a:lstStyle/>
          <a:p>
            <a:pPr marL="0" indent="0">
              <a:buNone/>
            </a:pPr>
            <a:endParaRPr lang="fi-FI" sz="2100" dirty="0"/>
          </a:p>
          <a:p>
            <a:r>
              <a:rPr lang="fi-FI" dirty="0"/>
              <a:t>Oppimisen ilo</a:t>
            </a:r>
          </a:p>
          <a:p>
            <a:r>
              <a:rPr lang="fi-FI" dirty="0"/>
              <a:t>Rehellisyys</a:t>
            </a:r>
          </a:p>
          <a:p>
            <a:r>
              <a:rPr lang="fi-FI" sz="2100" dirty="0"/>
              <a:t>Vaatimattomuus</a:t>
            </a:r>
            <a:endParaRPr lang="fi-FI" dirty="0"/>
          </a:p>
          <a:p>
            <a:r>
              <a:rPr lang="fi-FI" dirty="0"/>
              <a:t>Innostus</a:t>
            </a:r>
          </a:p>
          <a:p>
            <a:r>
              <a:rPr lang="fi-FI" dirty="0"/>
              <a:t>Myötätunto</a:t>
            </a:r>
          </a:p>
          <a:p>
            <a:endParaRPr lang="fi-FI" sz="2100" dirty="0"/>
          </a:p>
          <a:p>
            <a:pPr lvl="1"/>
            <a:endParaRPr lang="fi-FI" sz="2100" dirty="0"/>
          </a:p>
        </p:txBody>
      </p:sp>
    </p:spTree>
    <p:extLst>
      <p:ext uri="{BB962C8B-B14F-4D97-AF65-F5344CB8AC3E}">
        <p14:creationId xmlns:p14="http://schemas.microsoft.com/office/powerpoint/2010/main" val="2745635011"/>
      </p:ext>
    </p:extLst>
  </p:cSld>
  <p:clrMapOvr>
    <a:masterClrMapping/>
  </p:clrMapOvr>
</p:sld>
</file>

<file path=ppt/theme/theme1.xml><?xml version="1.0" encoding="utf-8"?>
<a:theme xmlns:a="http://schemas.openxmlformats.org/drawingml/2006/main" name="Office Theme">
  <a:themeElements>
    <a:clrScheme name="Custom 5">
      <a:dk1>
        <a:srgbClr val="000000"/>
      </a:dk1>
      <a:lt1>
        <a:srgbClr val="FFFFFF"/>
      </a:lt1>
      <a:dk2>
        <a:srgbClr val="37A829"/>
      </a:dk2>
      <a:lt2>
        <a:srgbClr val="F58220"/>
      </a:lt2>
      <a:accent1>
        <a:srgbClr val="0063A8"/>
      </a:accent1>
      <a:accent2>
        <a:srgbClr val="EDF8F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
      <a:dk1>
        <a:srgbClr val="000000"/>
      </a:dk1>
      <a:lt1>
        <a:srgbClr val="FFFFFF"/>
      </a:lt1>
      <a:dk2>
        <a:srgbClr val="37A829"/>
      </a:dk2>
      <a:lt2>
        <a:srgbClr val="F58220"/>
      </a:lt2>
      <a:accent1>
        <a:srgbClr val="0063A8"/>
      </a:accent1>
      <a:accent2>
        <a:srgbClr val="EDF8FF"/>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5">
      <a:dk1>
        <a:srgbClr val="000000"/>
      </a:dk1>
      <a:lt1>
        <a:srgbClr val="FFFFFF"/>
      </a:lt1>
      <a:dk2>
        <a:srgbClr val="37A829"/>
      </a:dk2>
      <a:lt2>
        <a:srgbClr val="F58220"/>
      </a:lt2>
      <a:accent1>
        <a:srgbClr val="0063A8"/>
      </a:accent1>
      <a:accent2>
        <a:srgbClr val="EDF8F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572</TotalTime>
  <Words>1821</Words>
  <Application>Microsoft Office PowerPoint</Application>
  <PresentationFormat>Näytössä katseltava esitys (16:9)</PresentationFormat>
  <Paragraphs>295</Paragraphs>
  <Slides>37</Slides>
  <Notes>1</Notes>
  <HiddenSlides>0</HiddenSlides>
  <MMClips>0</MMClips>
  <ScaleCrop>false</ScaleCrop>
  <HeadingPairs>
    <vt:vector size="6" baseType="variant">
      <vt:variant>
        <vt:lpstr>Käytetyt fontit</vt:lpstr>
      </vt:variant>
      <vt:variant>
        <vt:i4>12</vt:i4>
      </vt:variant>
      <vt:variant>
        <vt:lpstr>Teema</vt:lpstr>
      </vt:variant>
      <vt:variant>
        <vt:i4>3</vt:i4>
      </vt:variant>
      <vt:variant>
        <vt:lpstr>Dian otsikot</vt:lpstr>
      </vt:variant>
      <vt:variant>
        <vt:i4>37</vt:i4>
      </vt:variant>
    </vt:vector>
  </HeadingPairs>
  <TitlesOfParts>
    <vt:vector size="52" baseType="lpstr">
      <vt:lpstr>Arial</vt:lpstr>
      <vt:lpstr>Berlin Sans FB</vt:lpstr>
      <vt:lpstr>Calibri</vt:lpstr>
      <vt:lpstr>Courier New</vt:lpstr>
      <vt:lpstr>Courier New,monospace</vt:lpstr>
      <vt:lpstr>Kristen ITC</vt:lpstr>
      <vt:lpstr>Open Sans Variable</vt:lpstr>
      <vt:lpstr>Segoe UI</vt:lpstr>
      <vt:lpstr>Symbol</vt:lpstr>
      <vt:lpstr>Trebuchet MS</vt:lpstr>
      <vt:lpstr>Verdana</vt:lpstr>
      <vt:lpstr>Wingdings</vt:lpstr>
      <vt:lpstr>Office Theme</vt:lpstr>
      <vt:lpstr>Custom Design</vt:lpstr>
      <vt:lpstr>1_Office Theme</vt:lpstr>
      <vt:lpstr>Tyrväänkylän koulun  vanhempainilta</vt:lpstr>
      <vt:lpstr>Lukuvuosi 2025-2026</vt:lpstr>
      <vt:lpstr>Muu talon väki </vt:lpstr>
      <vt:lpstr>Tyrväänkylä</vt:lpstr>
      <vt:lpstr>Tyrväänkylän koulun arvot</vt:lpstr>
      <vt:lpstr>PowerPoint-esitys</vt:lpstr>
      <vt:lpstr>Positiivinen toimintakulttuuri</vt:lpstr>
      <vt:lpstr>PowerPoint-esitys</vt:lpstr>
      <vt:lpstr>Vuoden vahvuudet </vt:lpstr>
      <vt:lpstr>PowerPoint-esitys</vt:lpstr>
      <vt:lpstr>Kiusaamisen ennaltaehkäisy ja kiusaamiseen puuttuminen</vt:lpstr>
      <vt:lpstr>Perusopetuksen kehittämistyön painopisteet </vt:lpstr>
      <vt:lpstr> Opiskeluhuollon ohjausryhmän asettamat tavoitteet lukuvuodelle 2025-2026: </vt:lpstr>
      <vt:lpstr>Kehittämiskohteet 2025-27 Tyrväänkylä</vt:lpstr>
      <vt:lpstr>Kouluun saapuminen ja lähteminen </vt:lpstr>
      <vt:lpstr>Säänmukainen vaatetus</vt:lpstr>
      <vt:lpstr>Valmistava opetus </vt:lpstr>
      <vt:lpstr>Poissaolojen ennaltaehkäisy, seuranta ja poissaoloihin puuttuminen</vt:lpstr>
      <vt:lpstr>PowerPoint-esitys</vt:lpstr>
      <vt:lpstr>Poissaolojen koodit Wilmassa:</vt:lpstr>
      <vt:lpstr>Wilma</vt:lpstr>
      <vt:lpstr>Kodin ja koulun yhteistyö</vt:lpstr>
      <vt:lpstr>Päivitetyissä järjestyssäännöissä uutta:</vt:lpstr>
      <vt:lpstr>Oppimisen ja koulunkäynnin tuen uudistus</vt:lpstr>
      <vt:lpstr>Inklusiiviset periaatteet esiopetuksessa ja perusopetuksessa</vt:lpstr>
      <vt:lpstr>PowerPoint-esitys</vt:lpstr>
      <vt:lpstr>Oppimisen edellytyksiä tukevat opetusjärjestelyt toimintakulttuurin keskiössä</vt:lpstr>
      <vt:lpstr>Ryhmäkohtaiset tukimuodot</vt:lpstr>
      <vt:lpstr>Ryhmäkohtaiset tukimuodot</vt:lpstr>
      <vt:lpstr>Oppilaskohtaiset tukitoimet</vt:lpstr>
      <vt:lpstr>Oppilaskohtaiset tukitoimet perusopetuksessa</vt:lpstr>
      <vt:lpstr>PowerPoint-esitys</vt:lpstr>
      <vt:lpstr>Lukuvuonna 2025-2026</vt:lpstr>
      <vt:lpstr>Pidennetty oppivelvollisuus</vt:lpstr>
      <vt:lpstr>Erityisluokanopettajan antama opetus Tyrväänkylän koulussa (Krista Ryömä)</vt:lpstr>
      <vt:lpstr>Erityisopettajan työjärjestys (Tiina T.)</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Tiina Torniainen</cp:lastModifiedBy>
  <cp:revision>98</cp:revision>
  <dcterms:created xsi:type="dcterms:W3CDTF">2019-02-12T12:22:38Z</dcterms:created>
  <dcterms:modified xsi:type="dcterms:W3CDTF">2025-08-26T13:02:30Z</dcterms:modified>
</cp:coreProperties>
</file>