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07" r:id="rId2"/>
  </p:sldMasterIdLst>
  <p:sldIdLst>
    <p:sldId id="256" r:id="rId3"/>
    <p:sldId id="273" r:id="rId4"/>
    <p:sldId id="257" r:id="rId5"/>
    <p:sldId id="291" r:id="rId6"/>
    <p:sldId id="258" r:id="rId7"/>
    <p:sldId id="259" r:id="rId8"/>
    <p:sldId id="260" r:id="rId9"/>
    <p:sldId id="261" r:id="rId10"/>
    <p:sldId id="272" r:id="rId11"/>
    <p:sldId id="262" r:id="rId12"/>
    <p:sldId id="263" r:id="rId13"/>
    <p:sldId id="264" r:id="rId14"/>
    <p:sldId id="265" r:id="rId15"/>
    <p:sldId id="290" r:id="rId16"/>
    <p:sldId id="266" r:id="rId17"/>
    <p:sldId id="267" r:id="rId18"/>
    <p:sldId id="268" r:id="rId19"/>
    <p:sldId id="269" r:id="rId20"/>
    <p:sldId id="274" r:id="rId21"/>
    <p:sldId id="270" r:id="rId22"/>
    <p:sldId id="275" r:id="rId23"/>
    <p:sldId id="271" r:id="rId24"/>
    <p:sldId id="276" r:id="rId25"/>
    <p:sldId id="278" r:id="rId26"/>
    <p:sldId id="280" r:id="rId27"/>
    <p:sldId id="279" r:id="rId28"/>
    <p:sldId id="281" r:id="rId29"/>
    <p:sldId id="283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ju Jenni" initials="HJ" lastIdx="1" clrIdx="0">
    <p:extLst>
      <p:ext uri="{19B8F6BF-5375-455C-9EA6-DF929625EA0E}">
        <p15:presenceInfo xmlns:p15="http://schemas.microsoft.com/office/powerpoint/2012/main" userId="S-1-5-21-2849397918-4164510589-4261005665-33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4T16:05:56.16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wp/ammatillinen-koulutus/mita-ammatillisessa-voi-opiskella/terveys-ja-hyvinvointialat-ammatillisessa-koulutuksessa/" TargetMode="External"/><Relationship Id="rId3" Type="http://schemas.openxmlformats.org/officeDocument/2006/relationships/hyperlink" Target="http://oph.fi/download/187851_Ammatilliset_tutkiinnot_juliste_A2_2-puol.pdf" TargetMode="External"/><Relationship Id="rId7" Type="http://schemas.openxmlformats.org/officeDocument/2006/relationships/hyperlink" Target="https://opintopolku.fi/wp/ammatillinen-koulutus/mita-ammatillisessa-voi-opiskella/tekniikan-alat-ammatillisessa-koulutuksessa/" TargetMode="External"/><Relationship Id="rId2" Type="http://schemas.openxmlformats.org/officeDocument/2006/relationships/hyperlink" Target="https://opintopolku.fi/wp/ammatillinen-koulutus/mita-ammatillisessa-voi-opiskella/tietojenkasittely-ja-tietoliikenne-ict-ammatillisessa-koulutuksessa/" TargetMode="External"/><Relationship Id="rId1" Type="http://schemas.openxmlformats.org/officeDocument/2006/relationships/hyperlink" Target="https://opintopolku.fi/wp/ammatillinen-koulutus/mita-ammatillisessa-voi-opiskella/kasvatusalat-ammatillisessa-koulutuksessa/" TargetMode="External"/><Relationship Id="rId6" Type="http://schemas.openxmlformats.org/officeDocument/2006/relationships/hyperlink" Target="https://opintopolku.fi/wp/ammatillinen-koulutus/mita-ammatillisessa-voi-opiskella/maa-ja-metsatalousalat/" TargetMode="External"/><Relationship Id="rId5" Type="http://schemas.openxmlformats.org/officeDocument/2006/relationships/hyperlink" Target="https://opintopolku.fi/wp/ammatillinen-koulutus/mita-ammatillisessa-voi-opiskella/yhteiskunnalliset-alat-ammatillisessa-koulutuksessa/" TargetMode="External"/><Relationship Id="rId10" Type="http://schemas.openxmlformats.org/officeDocument/2006/relationships/hyperlink" Target="https://opintopolku.fi/wp/ammatillinen-koulutus/mita-ammatillisessa-voi-opiskella/luonnontieteet-ammatillisessa-koulutuksessa/" TargetMode="External"/><Relationship Id="rId4" Type="http://schemas.openxmlformats.org/officeDocument/2006/relationships/hyperlink" Target="https://opintopolku.fi/wp/ammatillinen-koulutus/mita-ammatillisessa-voi-opiskella/humanistiset-ja-taidealat-seka-taideteollisuusalat-ammatillisessa-koulutuksessa/" TargetMode="External"/><Relationship Id="rId9" Type="http://schemas.openxmlformats.org/officeDocument/2006/relationships/hyperlink" Target="https://opintopolku.fi/wp/ammatillinen-koulutus/mita-ammatillisessa-voi-opiskella/palvelualat-ammatillisessa-koulutuksess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oph.fi/download/187851_Ammatilliset_tutkiinnot_juliste_A2_2-puol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006E1-8799-46E9-B342-32F90E393654}" type="doc">
      <dgm:prSet loTypeId="urn:microsoft.com/office/officeart/2008/layout/AlternatingHexagon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1862A19A-3D7C-40DE-891C-A2FCE5812956}">
      <dgm:prSet phldrT="[Teksti]" custT="1"/>
      <dgm:spPr/>
      <dgm:t>
        <a:bodyPr/>
        <a:lstStyle/>
        <a:p>
          <a:r>
            <a:rPr lang="fi-FI" sz="1000" b="0" dirty="0" smtClean="0">
              <a:solidFill>
                <a:schemeClr val="tx1"/>
              </a:solidFill>
            </a:rPr>
            <a:t>Kasva-</a:t>
          </a:r>
          <a:r>
            <a:rPr lang="fi-FI" sz="1000" b="0" dirty="0" err="1" smtClean="0">
              <a:solidFill>
                <a:schemeClr val="tx1"/>
              </a:solidFill>
            </a:rPr>
            <a:t>tus</a:t>
          </a:r>
          <a:r>
            <a:rPr lang="fi-FI" sz="1000" b="0" dirty="0" smtClean="0">
              <a:solidFill>
                <a:schemeClr val="tx1"/>
              </a:solidFill>
            </a:rPr>
            <a:t> alat</a:t>
          </a:r>
          <a:endParaRPr lang="fi-FI" sz="1400" b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EEB65F7-1079-42B6-A834-190A5C46E734}" type="parTrans" cxnId="{BD687443-1D18-4DFD-8377-00365DADAFA6}">
      <dgm:prSet/>
      <dgm:spPr/>
      <dgm:t>
        <a:bodyPr/>
        <a:lstStyle/>
        <a:p>
          <a:endParaRPr lang="fi-FI"/>
        </a:p>
      </dgm:t>
    </dgm:pt>
    <dgm:pt modelId="{592FF847-67F1-48B1-85BD-7DC8AC710F95}" type="sibTrans" cxnId="{BD687443-1D18-4DFD-8377-00365DADAFA6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Tietojen-käsittely ja </a:t>
          </a:r>
          <a:r>
            <a:rPr lang="fi-FI" sz="1000" dirty="0" err="1" smtClean="0">
              <a:solidFill>
                <a:schemeClr val="tx1"/>
              </a:solidFill>
            </a:rPr>
            <a:t>tietolii-kenne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0B1C2AF2-F48F-4A1A-A258-241A8AB3316E}">
      <dgm:prSet phldrT="[Teksti]" phldr="1"/>
      <dgm:spPr/>
      <dgm:t>
        <a:bodyPr/>
        <a:lstStyle/>
        <a:p>
          <a:endParaRPr lang="fi-FI" dirty="0"/>
        </a:p>
      </dgm:t>
    </dgm:pt>
    <dgm:pt modelId="{A23A2A2E-A8AB-428D-9B99-42E6E578A08D}" type="parTrans" cxnId="{839EA4E1-C9BC-44F7-9BB1-5EF965155DCC}">
      <dgm:prSet/>
      <dgm:spPr/>
      <dgm:t>
        <a:bodyPr/>
        <a:lstStyle/>
        <a:p>
          <a:endParaRPr lang="fi-FI"/>
        </a:p>
      </dgm:t>
    </dgm:pt>
    <dgm:pt modelId="{AA1463E2-6372-460E-AB9F-6DFDD80E32B1}" type="sibTrans" cxnId="{839EA4E1-C9BC-44F7-9BB1-5EF965155DCC}">
      <dgm:prSet/>
      <dgm:spPr/>
      <dgm:t>
        <a:bodyPr/>
        <a:lstStyle/>
        <a:p>
          <a:endParaRPr lang="fi-FI"/>
        </a:p>
      </dgm:t>
    </dgm:pt>
    <dgm:pt modelId="{C20B6D4E-C703-4873-BC38-70E32420D26E}">
      <dgm:prSet phldrT="[Teksti]" custT="1"/>
      <dgm:spPr/>
      <dgm:t>
        <a:bodyPr/>
        <a:lstStyle/>
        <a:p>
          <a:r>
            <a:rPr lang="fi-FI" sz="22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Ammatil-liset</a:t>
          </a:r>
          <a:r>
            <a:rPr lang="fi-FI" sz="2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 tutkinnot</a:t>
          </a:r>
          <a:endParaRPr lang="fi-FI" sz="2200" dirty="0">
            <a:solidFill>
              <a:schemeClr val="tx1"/>
            </a:solidFill>
          </a:endParaRPr>
        </a:p>
      </dgm:t>
    </dgm:pt>
    <dgm:pt modelId="{F734FA04-DA02-40A0-8650-E90760656A33}" type="parTrans" cxnId="{78171CAD-3D88-421C-B172-ED5B68E006B4}">
      <dgm:prSet/>
      <dgm:spPr/>
      <dgm:t>
        <a:bodyPr/>
        <a:lstStyle/>
        <a:p>
          <a:endParaRPr lang="fi-FI"/>
        </a:p>
      </dgm:t>
    </dgm:pt>
    <dgm:pt modelId="{3E452F40-0A3E-41D5-BA3E-26877C6E155E}" type="sibTrans" cxnId="{78171CAD-3D88-421C-B172-ED5B68E006B4}">
      <dgm:prSet custT="1"/>
      <dgm:spPr/>
      <dgm:t>
        <a:bodyPr/>
        <a:lstStyle/>
        <a:p>
          <a:r>
            <a:rPr lang="fi-FI" sz="1000" dirty="0" err="1" smtClean="0">
              <a:solidFill>
                <a:schemeClr val="tx1"/>
              </a:solidFill>
            </a:rPr>
            <a:t>Humanis-tiset</a:t>
          </a:r>
          <a:r>
            <a:rPr lang="fi-FI" sz="1000" dirty="0" smtClean="0">
              <a:solidFill>
                <a:schemeClr val="tx1"/>
              </a:solidFill>
            </a:rPr>
            <a:t> ja taidealat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C37444C6-594E-47DF-A3A1-159C68E0000D}">
      <dgm:prSet phldrT="[Teksti]"/>
      <dgm:spPr/>
      <dgm:t>
        <a:bodyPr/>
        <a:lstStyle/>
        <a:p>
          <a:endParaRPr lang="fi-FI" dirty="0"/>
        </a:p>
      </dgm:t>
    </dgm:pt>
    <dgm:pt modelId="{15198C9C-F1AE-4874-ADD5-533F4E50054F}" type="parTrans" cxnId="{624B0981-5237-44D7-9225-161E3C7ED6CB}">
      <dgm:prSet/>
      <dgm:spPr/>
      <dgm:t>
        <a:bodyPr/>
        <a:lstStyle/>
        <a:p>
          <a:endParaRPr lang="fi-FI"/>
        </a:p>
      </dgm:t>
    </dgm:pt>
    <dgm:pt modelId="{447253CB-2829-49F0-AA9D-C9B371B9808D}" type="sibTrans" cxnId="{624B0981-5237-44D7-9225-161E3C7ED6CB}">
      <dgm:prSet/>
      <dgm:spPr/>
      <dgm:t>
        <a:bodyPr/>
        <a:lstStyle/>
        <a:p>
          <a:endParaRPr lang="fi-FI"/>
        </a:p>
      </dgm:t>
    </dgm:pt>
    <dgm:pt modelId="{DD9249F5-F6DF-48DE-B2BB-3CB9C7168733}">
      <dgm:prSet phldrT="[Teksti]" custT="1"/>
      <dgm:spPr/>
      <dgm:t>
        <a:bodyPr/>
        <a:lstStyle/>
        <a:p>
          <a:r>
            <a:rPr lang="fi-FI" sz="1000" dirty="0" err="1" smtClean="0">
              <a:solidFill>
                <a:schemeClr val="tx1"/>
              </a:solidFill>
            </a:rPr>
            <a:t>Yhteis</a:t>
          </a:r>
          <a:r>
            <a:rPr lang="fi-FI" sz="1000" dirty="0" smtClean="0">
              <a:solidFill>
                <a:schemeClr val="tx1"/>
              </a:solidFill>
            </a:rPr>
            <a:t>-</a:t>
          </a:r>
          <a:r>
            <a:rPr lang="fi-FI" sz="1000" dirty="0" err="1" smtClean="0">
              <a:solidFill>
                <a:schemeClr val="tx1"/>
              </a:solidFill>
            </a:rPr>
            <a:t>kunnalli</a:t>
          </a:r>
          <a:r>
            <a:rPr lang="fi-FI" sz="1000" dirty="0" smtClean="0">
              <a:solidFill>
                <a:schemeClr val="tx1"/>
              </a:solidFill>
            </a:rPr>
            <a:t>-set alat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562DBD37-428E-4402-A4F8-12D28D0F66A1}" type="parTrans" cxnId="{32582D6B-9144-4835-9B31-A01EC398818F}">
      <dgm:prSet/>
      <dgm:spPr/>
      <dgm:t>
        <a:bodyPr/>
        <a:lstStyle/>
        <a:p>
          <a:endParaRPr lang="fi-FI"/>
        </a:p>
      </dgm:t>
    </dgm:pt>
    <dgm:pt modelId="{6D69CDE3-A986-42A8-BE76-893EE75870D2}" type="sibTrans" cxnId="{32582D6B-9144-4835-9B31-A01EC398818F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Kauppa, hallinto ja oikeustie-teet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DD38571B-BCAD-4A6D-B25D-4938AF91A316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Maa- ja metsä-talous-alat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4CE01C9A-3800-43C3-B0EB-87F99B92FEE5}" type="parTrans" cxnId="{F27D527B-40ED-4496-B4C2-7CE4EEC6E927}">
      <dgm:prSet/>
      <dgm:spPr/>
      <dgm:t>
        <a:bodyPr/>
        <a:lstStyle/>
        <a:p>
          <a:endParaRPr lang="fi-FI"/>
        </a:p>
      </dgm:t>
    </dgm:pt>
    <dgm:pt modelId="{8DAE6718-4F6E-43DD-B61C-306D6166B0ED}" type="sibTrans" cxnId="{F27D527B-40ED-4496-B4C2-7CE4EEC6E927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Tekniikan alat</a:t>
          </a:r>
          <a:endParaRPr lang="fi-FI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DA6F7555-30E3-4ECA-BB9C-32A3A6FE7C81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Terveys- ja hyvin-vointia-</a:t>
          </a:r>
          <a:r>
            <a:rPr lang="fi-FI" sz="1000" dirty="0" err="1" smtClean="0">
              <a:solidFill>
                <a:schemeClr val="tx1"/>
              </a:solidFill>
            </a:rPr>
            <a:t>lat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55E0DC2C-4C85-4A32-B70C-2C4ED8CC89EE}" type="parTrans" cxnId="{09711161-FD15-4581-9D5C-CAEC08FBBD59}">
      <dgm:prSet/>
      <dgm:spPr/>
      <dgm:t>
        <a:bodyPr/>
        <a:lstStyle/>
        <a:p>
          <a:endParaRPr lang="fi-FI"/>
        </a:p>
      </dgm:t>
    </dgm:pt>
    <dgm:pt modelId="{2B0B3898-60FE-4966-8F72-5B7FEF28F88D}" type="sibTrans" cxnId="{09711161-FD15-4581-9D5C-CAEC08FBBD59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Palvelu-alat</a:t>
          </a:r>
          <a:endParaRPr lang="fi-FI" sz="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/>
          </dgm14:cNvPr>
        </a:ext>
      </dgm:extLst>
    </dgm:pt>
    <dgm:pt modelId="{8B10E268-E7D7-4025-BF16-99E212BC6EF6}">
      <dgm:prSet custT="1"/>
      <dgm:spPr/>
      <dgm:t>
        <a:bodyPr/>
        <a:lstStyle/>
        <a:p>
          <a:r>
            <a:rPr lang="fi-FI" sz="1000" dirty="0" smtClean="0">
              <a:solidFill>
                <a:schemeClr val="tx1"/>
              </a:solidFill>
            </a:rPr>
            <a:t>Luon-</a:t>
          </a:r>
          <a:r>
            <a:rPr lang="fi-FI" sz="1000" dirty="0" err="1" smtClean="0">
              <a:solidFill>
                <a:schemeClr val="tx1"/>
              </a:solidFill>
            </a:rPr>
            <a:t>nontie</a:t>
          </a:r>
          <a:r>
            <a:rPr lang="fi-FI" sz="1000" dirty="0" smtClean="0">
              <a:solidFill>
                <a:schemeClr val="tx1"/>
              </a:solidFill>
            </a:rPr>
            <a:t>-teet</a:t>
          </a:r>
          <a:endParaRPr lang="fi-FI" sz="10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72BDA3FB-0767-4F9D-9220-A89A0FAC140F}" type="parTrans" cxnId="{7D8918C9-A28F-4A4D-8256-3E34BEB0DFDE}">
      <dgm:prSet/>
      <dgm:spPr/>
      <dgm:t>
        <a:bodyPr/>
        <a:lstStyle/>
        <a:p>
          <a:endParaRPr lang="fi-FI"/>
        </a:p>
      </dgm:t>
    </dgm:pt>
    <dgm:pt modelId="{B02F7826-2CAF-47A5-B8D0-E47BF4ED4151}" type="sibTrans" cxnId="{7D8918C9-A28F-4A4D-8256-3E34BEB0DFDE}">
      <dgm:prSet/>
      <dgm:spPr/>
      <dgm:t>
        <a:bodyPr/>
        <a:lstStyle/>
        <a:p>
          <a:endParaRPr lang="fi-FI"/>
        </a:p>
      </dgm:t>
    </dgm:pt>
    <dgm:pt modelId="{1DF0DA4C-4905-4488-BFBC-FB925B3EB026}" type="pres">
      <dgm:prSet presAssocID="{E46006E1-8799-46E9-B342-32F90E39365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CBBB7C66-5669-4F2F-9DB5-1DDD80D5E557}" type="pres">
      <dgm:prSet presAssocID="{1862A19A-3D7C-40DE-891C-A2FCE5812956}" presName="composite" presStyleCnt="0"/>
      <dgm:spPr/>
    </dgm:pt>
    <dgm:pt modelId="{D0094470-70F5-435B-97D8-60892D8DACB5}" type="pres">
      <dgm:prSet presAssocID="{1862A19A-3D7C-40DE-891C-A2FCE5812956}" presName="Parent1" presStyleLbl="node1" presStyleIdx="0" presStyleCnt="12" custScaleX="141942" custScaleY="134901" custLinFactX="121337" custLinFactY="100000" custLinFactNeighborX="200000" custLinFactNeighborY="160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DC2DAE-D2A4-4A68-A4A4-B84CA2DA4E59}" type="pres">
      <dgm:prSet presAssocID="{1862A19A-3D7C-40DE-891C-A2FCE5812956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8A4DAF-F54D-4D27-95ED-6271260450C6}" type="pres">
      <dgm:prSet presAssocID="{1862A19A-3D7C-40DE-891C-A2FCE5812956}" presName="BalanceSpacing" presStyleCnt="0"/>
      <dgm:spPr/>
    </dgm:pt>
    <dgm:pt modelId="{C4893635-48E2-4AF1-AF86-61879FD06825}" type="pres">
      <dgm:prSet presAssocID="{1862A19A-3D7C-40DE-891C-A2FCE5812956}" presName="BalanceSpacing1" presStyleCnt="0"/>
      <dgm:spPr/>
    </dgm:pt>
    <dgm:pt modelId="{FAF0EA35-27EA-4270-A055-CE8E3FDAA1EC}" type="pres">
      <dgm:prSet presAssocID="{592FF847-67F1-48B1-85BD-7DC8AC710F95}" presName="Accent1Text" presStyleLbl="node1" presStyleIdx="1" presStyleCnt="12" custScaleX="157678" custScaleY="139738" custLinFactX="1933" custLinFactNeighborX="100000" custLinFactNeighborY="47630"/>
      <dgm:spPr/>
      <dgm:t>
        <a:bodyPr/>
        <a:lstStyle/>
        <a:p>
          <a:endParaRPr lang="fi-FI"/>
        </a:p>
      </dgm:t>
    </dgm:pt>
    <dgm:pt modelId="{57DFF977-531E-4419-8B52-98430E4F486E}" type="pres">
      <dgm:prSet presAssocID="{592FF847-67F1-48B1-85BD-7DC8AC710F95}" presName="spaceBetweenRectangles" presStyleCnt="0"/>
      <dgm:spPr/>
    </dgm:pt>
    <dgm:pt modelId="{0BA5FCE3-C892-4542-A18B-F0F4D0FD877A}" type="pres">
      <dgm:prSet presAssocID="{DA6F7555-30E3-4ECA-BB9C-32A3A6FE7C81}" presName="composite" presStyleCnt="0"/>
      <dgm:spPr/>
    </dgm:pt>
    <dgm:pt modelId="{7F647915-528E-427A-BB5C-67CBDA3B6627}" type="pres">
      <dgm:prSet presAssocID="{DA6F7555-30E3-4ECA-BB9C-32A3A6FE7C81}" presName="Parent1" presStyleLbl="node1" presStyleIdx="2" presStyleCnt="12" custScaleX="143742" custScaleY="134978" custLinFactX="-41751" custLinFactNeighborX="-100000" custLinFactNeighborY="10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C5092A-9FB3-467A-82E7-482B9C50CE7C}" type="pres">
      <dgm:prSet presAssocID="{DA6F7555-30E3-4ECA-BB9C-32A3A6FE7C81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5FEDE7F-A4E4-45BC-8C5F-FD06F26CD2F2}" type="pres">
      <dgm:prSet presAssocID="{DA6F7555-30E3-4ECA-BB9C-32A3A6FE7C81}" presName="BalanceSpacing" presStyleCnt="0"/>
      <dgm:spPr/>
    </dgm:pt>
    <dgm:pt modelId="{A8B39D8D-387C-45AE-8BD2-4BFDA2B927C7}" type="pres">
      <dgm:prSet presAssocID="{DA6F7555-30E3-4ECA-BB9C-32A3A6FE7C81}" presName="BalanceSpacing1" presStyleCnt="0"/>
      <dgm:spPr/>
    </dgm:pt>
    <dgm:pt modelId="{6D0E851F-C99E-4C65-9AA3-D7BDE7967218}" type="pres">
      <dgm:prSet presAssocID="{2B0B3898-60FE-4966-8F72-5B7FEF28F88D}" presName="Accent1Text" presStyleLbl="node1" presStyleIdx="3" presStyleCnt="12" custScaleX="157575" custScaleY="141974" custLinFactX="45850" custLinFactNeighborX="100000" custLinFactNeighborY="6405"/>
      <dgm:spPr/>
      <dgm:t>
        <a:bodyPr/>
        <a:lstStyle/>
        <a:p>
          <a:endParaRPr lang="fi-FI"/>
        </a:p>
      </dgm:t>
    </dgm:pt>
    <dgm:pt modelId="{3D0EF23C-E43D-4792-862B-C2D468DBB52E}" type="pres">
      <dgm:prSet presAssocID="{2B0B3898-60FE-4966-8F72-5B7FEF28F88D}" presName="spaceBetweenRectangles" presStyleCnt="0"/>
      <dgm:spPr/>
    </dgm:pt>
    <dgm:pt modelId="{02B72AAC-4170-4B1F-A685-9AD62D7FCE69}" type="pres">
      <dgm:prSet presAssocID="{C20B6D4E-C703-4873-BC38-70E32420D26E}" presName="composite" presStyleCnt="0"/>
      <dgm:spPr/>
    </dgm:pt>
    <dgm:pt modelId="{1F390961-0DB9-4502-8DD3-F1DDAD250920}" type="pres">
      <dgm:prSet presAssocID="{C20B6D4E-C703-4873-BC38-70E32420D26E}" presName="Parent1" presStyleLbl="node1" presStyleIdx="4" presStyleCnt="12" custScaleX="357855" custScaleY="295664" custLinFactNeighborX="-6959" custLinFactNeighborY="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FECDB4-48CB-4C67-9CC7-69362938D9A1}" type="pres">
      <dgm:prSet presAssocID="{C20B6D4E-C703-4873-BC38-70E32420D26E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45E5D7-BFF2-4D17-9FE2-5897AE1EFE65}" type="pres">
      <dgm:prSet presAssocID="{C20B6D4E-C703-4873-BC38-70E32420D26E}" presName="BalanceSpacing" presStyleCnt="0"/>
      <dgm:spPr/>
    </dgm:pt>
    <dgm:pt modelId="{7893E648-EBD5-4C5D-8EA4-27666776B446}" type="pres">
      <dgm:prSet presAssocID="{C20B6D4E-C703-4873-BC38-70E32420D26E}" presName="BalanceSpacing1" presStyleCnt="0"/>
      <dgm:spPr/>
    </dgm:pt>
    <dgm:pt modelId="{C5FF3379-6B28-4B26-BEF7-3D25955A507B}" type="pres">
      <dgm:prSet presAssocID="{3E452F40-0A3E-41D5-BA3E-26877C6E155E}" presName="Accent1Text" presStyleLbl="node1" presStyleIdx="5" presStyleCnt="12" custScaleX="153163" custScaleY="147500" custLinFactX="-100000" custLinFactNeighborX="-104297" custLinFactNeighborY="-58611"/>
      <dgm:spPr/>
      <dgm:t>
        <a:bodyPr/>
        <a:lstStyle/>
        <a:p>
          <a:endParaRPr lang="fi-FI"/>
        </a:p>
      </dgm:t>
    </dgm:pt>
    <dgm:pt modelId="{EBB25491-5B2F-49FA-95B9-985AF6CFEBDC}" type="pres">
      <dgm:prSet presAssocID="{3E452F40-0A3E-41D5-BA3E-26877C6E155E}" presName="spaceBetweenRectangles" presStyleCnt="0"/>
      <dgm:spPr/>
    </dgm:pt>
    <dgm:pt modelId="{BC01D86F-24C8-45AD-9D2B-3F86CF5EA6C0}" type="pres">
      <dgm:prSet presAssocID="{8B10E268-E7D7-4025-BF16-99E212BC6EF6}" presName="composite" presStyleCnt="0"/>
      <dgm:spPr/>
    </dgm:pt>
    <dgm:pt modelId="{A4150A0C-2997-4855-8FE7-A61047CC4B23}" type="pres">
      <dgm:prSet presAssocID="{8B10E268-E7D7-4025-BF16-99E212BC6EF6}" presName="Parent1" presStyleLbl="node1" presStyleIdx="6" presStyleCnt="12" custScaleX="130200" custScaleY="146021" custLinFactNeighborX="51500" custLinFactNeighborY="485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1D3AD4-B87B-40EE-8E82-06514BA12741}" type="pres">
      <dgm:prSet presAssocID="{8B10E268-E7D7-4025-BF16-99E212BC6EF6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A252F8F-6057-4540-A6DC-903F0DBC590B}" type="pres">
      <dgm:prSet presAssocID="{8B10E268-E7D7-4025-BF16-99E212BC6EF6}" presName="BalanceSpacing" presStyleCnt="0"/>
      <dgm:spPr/>
    </dgm:pt>
    <dgm:pt modelId="{2C6DC339-7906-4A76-8191-B2CE2E77E518}" type="pres">
      <dgm:prSet presAssocID="{8B10E268-E7D7-4025-BF16-99E212BC6EF6}" presName="BalanceSpacing1" presStyleCnt="0"/>
      <dgm:spPr/>
    </dgm:pt>
    <dgm:pt modelId="{9EF5AD9A-23CA-40EA-9818-F14968BF490D}" type="pres">
      <dgm:prSet presAssocID="{B02F7826-2CAF-47A5-B8D0-E47BF4ED4151}" presName="Accent1Text" presStyleLbl="node1" presStyleIdx="7" presStyleCnt="12" custLinFactX="4083" custLinFactNeighborX="100000" custLinFactNeighborY="4046"/>
      <dgm:spPr/>
      <dgm:t>
        <a:bodyPr/>
        <a:lstStyle/>
        <a:p>
          <a:endParaRPr lang="fi-FI"/>
        </a:p>
      </dgm:t>
    </dgm:pt>
    <dgm:pt modelId="{E9394F3E-8852-46AD-8C0B-0C98D42D0973}" type="pres">
      <dgm:prSet presAssocID="{B02F7826-2CAF-47A5-B8D0-E47BF4ED4151}" presName="spaceBetweenRectangles" presStyleCnt="0"/>
      <dgm:spPr/>
    </dgm:pt>
    <dgm:pt modelId="{93A88985-BF6F-4824-93B6-FEF90C2D89D1}" type="pres">
      <dgm:prSet presAssocID="{DD38571B-BCAD-4A6D-B25D-4938AF91A316}" presName="composite" presStyleCnt="0"/>
      <dgm:spPr/>
    </dgm:pt>
    <dgm:pt modelId="{04A7ABC0-4778-4663-9648-E63129DBC6DD}" type="pres">
      <dgm:prSet presAssocID="{DD38571B-BCAD-4A6D-B25D-4938AF91A316}" presName="Parent1" presStyleLbl="node1" presStyleIdx="8" presStyleCnt="12" custScaleX="143888" custScaleY="133044" custLinFactX="142881" custLinFactY="-100000" custLinFactNeighborX="200000" custLinFactNeighborY="-1270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44BA39-448D-4FF5-87AA-17D91CE189DD}" type="pres">
      <dgm:prSet presAssocID="{DD38571B-BCAD-4A6D-B25D-4938AF91A316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D651D5A9-5966-4100-B099-039F600DCAE7}" type="pres">
      <dgm:prSet presAssocID="{DD38571B-BCAD-4A6D-B25D-4938AF91A316}" presName="BalanceSpacing" presStyleCnt="0"/>
      <dgm:spPr/>
    </dgm:pt>
    <dgm:pt modelId="{C03A622D-13F3-4B97-9BFC-1DCEBCEB2E9A}" type="pres">
      <dgm:prSet presAssocID="{DD38571B-BCAD-4A6D-B25D-4938AF91A316}" presName="BalanceSpacing1" presStyleCnt="0"/>
      <dgm:spPr/>
    </dgm:pt>
    <dgm:pt modelId="{293534C7-B503-40DD-9788-1ACDF7C6BF1F}" type="pres">
      <dgm:prSet presAssocID="{8DAE6718-4F6E-43DD-B61C-306D6166B0ED}" presName="Accent1Text" presStyleLbl="node1" presStyleIdx="9" presStyleCnt="12" custScaleX="149095" custScaleY="135665" custLinFactNeighborX="-91118" custLinFactNeighborY="-98022"/>
      <dgm:spPr/>
      <dgm:t>
        <a:bodyPr/>
        <a:lstStyle/>
        <a:p>
          <a:endParaRPr lang="fi-FI"/>
        </a:p>
      </dgm:t>
    </dgm:pt>
    <dgm:pt modelId="{3AEAD71A-811A-4374-B7AC-8987C0078C5D}" type="pres">
      <dgm:prSet presAssocID="{8DAE6718-4F6E-43DD-B61C-306D6166B0ED}" presName="spaceBetweenRectangles" presStyleCnt="0"/>
      <dgm:spPr/>
    </dgm:pt>
    <dgm:pt modelId="{755724F3-69A8-4C41-A952-187CD800C710}" type="pres">
      <dgm:prSet presAssocID="{DD9249F5-F6DF-48DE-B2BB-3CB9C7168733}" presName="composite" presStyleCnt="0"/>
      <dgm:spPr/>
    </dgm:pt>
    <dgm:pt modelId="{2FAE3CD7-FE24-461F-8452-2DF767441411}" type="pres">
      <dgm:prSet presAssocID="{DD9249F5-F6DF-48DE-B2BB-3CB9C7168733}" presName="Parent1" presStyleLbl="node1" presStyleIdx="10" presStyleCnt="12" custScaleX="162710" custScaleY="137569" custLinFactX="-100000" custLinFactY="-142188" custLinFactNeighborX="-158978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447ACEE-7454-4915-AF95-194879EE6ABB}" type="pres">
      <dgm:prSet presAssocID="{DD9249F5-F6DF-48DE-B2BB-3CB9C7168733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665A8E9-C272-470C-8E01-B2A7E30D5C44}" type="pres">
      <dgm:prSet presAssocID="{DD9249F5-F6DF-48DE-B2BB-3CB9C7168733}" presName="BalanceSpacing" presStyleCnt="0"/>
      <dgm:spPr/>
    </dgm:pt>
    <dgm:pt modelId="{5301D748-962B-4259-8888-4207FF6EB985}" type="pres">
      <dgm:prSet presAssocID="{DD9249F5-F6DF-48DE-B2BB-3CB9C7168733}" presName="BalanceSpacing1" presStyleCnt="0"/>
      <dgm:spPr/>
    </dgm:pt>
    <dgm:pt modelId="{F3199F2A-A659-487C-B1D9-826926C4B4A7}" type="pres">
      <dgm:prSet presAssocID="{6D69CDE3-A986-42A8-BE76-893EE75870D2}" presName="Accent1Text" presStyleLbl="node1" presStyleIdx="11" presStyleCnt="12" custScaleX="160665" custScaleY="133307" custLinFactX="21340" custLinFactY="-100000" custLinFactNeighborX="100000" custLinFactNeighborY="-138542"/>
      <dgm:spPr/>
      <dgm:t>
        <a:bodyPr/>
        <a:lstStyle/>
        <a:p>
          <a:endParaRPr lang="fi-FI"/>
        </a:p>
      </dgm:t>
    </dgm:pt>
  </dgm:ptLst>
  <dgm:cxnLst>
    <dgm:cxn modelId="{F8018F53-7F24-4FF3-A95F-31BFA010CE76}" type="presOf" srcId="{B02F7826-2CAF-47A5-B8D0-E47BF4ED4151}" destId="{9EF5AD9A-23CA-40EA-9818-F14968BF490D}" srcOrd="0" destOrd="0" presId="urn:microsoft.com/office/officeart/2008/layout/AlternatingHexagons"/>
    <dgm:cxn modelId="{839EA4E1-C9BC-44F7-9BB1-5EF965155DCC}" srcId="{1862A19A-3D7C-40DE-891C-A2FCE5812956}" destId="{0B1C2AF2-F48F-4A1A-A258-241A8AB3316E}" srcOrd="0" destOrd="0" parTransId="{A23A2A2E-A8AB-428D-9B99-42E6E578A08D}" sibTransId="{AA1463E2-6372-460E-AB9F-6DFDD80E32B1}"/>
    <dgm:cxn modelId="{09711161-FD15-4581-9D5C-CAEC08FBBD59}" srcId="{E46006E1-8799-46E9-B342-32F90E393654}" destId="{DA6F7555-30E3-4ECA-BB9C-32A3A6FE7C81}" srcOrd="1" destOrd="0" parTransId="{55E0DC2C-4C85-4A32-B70C-2C4ED8CC89EE}" sibTransId="{2B0B3898-60FE-4966-8F72-5B7FEF28F88D}"/>
    <dgm:cxn modelId="{624B0981-5237-44D7-9225-161E3C7ED6CB}" srcId="{C20B6D4E-C703-4873-BC38-70E32420D26E}" destId="{C37444C6-594E-47DF-A3A1-159C68E0000D}" srcOrd="0" destOrd="0" parTransId="{15198C9C-F1AE-4874-ADD5-533F4E50054F}" sibTransId="{447253CB-2829-49F0-AA9D-C9B371B9808D}"/>
    <dgm:cxn modelId="{A4DD21BD-DAA2-4B23-B5DE-6425F0A594DA}" type="presOf" srcId="{C20B6D4E-C703-4873-BC38-70E32420D26E}" destId="{1F390961-0DB9-4502-8DD3-F1DDAD250920}" srcOrd="0" destOrd="0" presId="urn:microsoft.com/office/officeart/2008/layout/AlternatingHexagons"/>
    <dgm:cxn modelId="{C9960C26-2A78-4575-8B0A-4255E5485575}" type="presOf" srcId="{DD9249F5-F6DF-48DE-B2BB-3CB9C7168733}" destId="{2FAE3CD7-FE24-461F-8452-2DF767441411}" srcOrd="0" destOrd="0" presId="urn:microsoft.com/office/officeart/2008/layout/AlternatingHexagons"/>
    <dgm:cxn modelId="{EE726AE9-CAE7-4B61-971C-B0726265ADB2}" type="presOf" srcId="{8DAE6718-4F6E-43DD-B61C-306D6166B0ED}" destId="{293534C7-B503-40DD-9788-1ACDF7C6BF1F}" srcOrd="0" destOrd="0" presId="urn:microsoft.com/office/officeart/2008/layout/AlternatingHexagons"/>
    <dgm:cxn modelId="{7D8918C9-A28F-4A4D-8256-3E34BEB0DFDE}" srcId="{E46006E1-8799-46E9-B342-32F90E393654}" destId="{8B10E268-E7D7-4025-BF16-99E212BC6EF6}" srcOrd="3" destOrd="0" parTransId="{72BDA3FB-0767-4F9D-9220-A89A0FAC140F}" sibTransId="{B02F7826-2CAF-47A5-B8D0-E47BF4ED4151}"/>
    <dgm:cxn modelId="{891A7C92-AADD-4FEC-834A-B738D96426C8}" type="presOf" srcId="{DA6F7555-30E3-4ECA-BB9C-32A3A6FE7C81}" destId="{7F647915-528E-427A-BB5C-67CBDA3B6627}" srcOrd="0" destOrd="0" presId="urn:microsoft.com/office/officeart/2008/layout/AlternatingHexagons"/>
    <dgm:cxn modelId="{54AB0DCC-3BEF-4629-B2F6-5965FEE9AF73}" type="presOf" srcId="{0B1C2AF2-F48F-4A1A-A258-241A8AB3316E}" destId="{7FDC2DAE-D2A4-4A68-A4A4-B84CA2DA4E59}" srcOrd="0" destOrd="0" presId="urn:microsoft.com/office/officeart/2008/layout/AlternatingHexagons"/>
    <dgm:cxn modelId="{7CDB01B4-ACD4-4EA2-878D-BC38A7C0CF9F}" type="presOf" srcId="{2B0B3898-60FE-4966-8F72-5B7FEF28F88D}" destId="{6D0E851F-C99E-4C65-9AA3-D7BDE7967218}" srcOrd="0" destOrd="0" presId="urn:microsoft.com/office/officeart/2008/layout/AlternatingHexagons"/>
    <dgm:cxn modelId="{20FCE02D-7730-4131-8156-9FB91B7684B1}" type="presOf" srcId="{E46006E1-8799-46E9-B342-32F90E393654}" destId="{1DF0DA4C-4905-4488-BFBC-FB925B3EB026}" srcOrd="0" destOrd="0" presId="urn:microsoft.com/office/officeart/2008/layout/AlternatingHexagons"/>
    <dgm:cxn modelId="{6F0E4485-8797-41DF-ABB9-43B8E35B126C}" type="presOf" srcId="{DD38571B-BCAD-4A6D-B25D-4938AF91A316}" destId="{04A7ABC0-4778-4663-9648-E63129DBC6DD}" srcOrd="0" destOrd="0" presId="urn:microsoft.com/office/officeart/2008/layout/AlternatingHexagons"/>
    <dgm:cxn modelId="{32582D6B-9144-4835-9B31-A01EC398818F}" srcId="{E46006E1-8799-46E9-B342-32F90E393654}" destId="{DD9249F5-F6DF-48DE-B2BB-3CB9C7168733}" srcOrd="5" destOrd="0" parTransId="{562DBD37-428E-4402-A4F8-12D28D0F66A1}" sibTransId="{6D69CDE3-A986-42A8-BE76-893EE75870D2}"/>
    <dgm:cxn modelId="{BD687443-1D18-4DFD-8377-00365DADAFA6}" srcId="{E46006E1-8799-46E9-B342-32F90E393654}" destId="{1862A19A-3D7C-40DE-891C-A2FCE5812956}" srcOrd="0" destOrd="0" parTransId="{DEEB65F7-1079-42B6-A834-190A5C46E734}" sibTransId="{592FF847-67F1-48B1-85BD-7DC8AC710F95}"/>
    <dgm:cxn modelId="{97104F10-DC66-4DD8-9D4C-E652A6D1F2CE}" type="presOf" srcId="{6D69CDE3-A986-42A8-BE76-893EE75870D2}" destId="{F3199F2A-A659-487C-B1D9-826926C4B4A7}" srcOrd="0" destOrd="0" presId="urn:microsoft.com/office/officeart/2008/layout/AlternatingHexagons"/>
    <dgm:cxn modelId="{F27D527B-40ED-4496-B4C2-7CE4EEC6E927}" srcId="{E46006E1-8799-46E9-B342-32F90E393654}" destId="{DD38571B-BCAD-4A6D-B25D-4938AF91A316}" srcOrd="4" destOrd="0" parTransId="{4CE01C9A-3800-43C3-B0EB-87F99B92FEE5}" sibTransId="{8DAE6718-4F6E-43DD-B61C-306D6166B0ED}"/>
    <dgm:cxn modelId="{EDB68FD1-62C0-47C2-816C-EA38D6AEE520}" type="presOf" srcId="{592FF847-67F1-48B1-85BD-7DC8AC710F95}" destId="{FAF0EA35-27EA-4270-A055-CE8E3FDAA1EC}" srcOrd="0" destOrd="0" presId="urn:microsoft.com/office/officeart/2008/layout/AlternatingHexagons"/>
    <dgm:cxn modelId="{C470F8A0-DF4F-4C02-AED0-98E6B068233A}" type="presOf" srcId="{3E452F40-0A3E-41D5-BA3E-26877C6E155E}" destId="{C5FF3379-6B28-4B26-BEF7-3D25955A507B}" srcOrd="0" destOrd="0" presId="urn:microsoft.com/office/officeart/2008/layout/AlternatingHexagons"/>
    <dgm:cxn modelId="{78171CAD-3D88-421C-B172-ED5B68E006B4}" srcId="{E46006E1-8799-46E9-B342-32F90E393654}" destId="{C20B6D4E-C703-4873-BC38-70E32420D26E}" srcOrd="2" destOrd="0" parTransId="{F734FA04-DA02-40A0-8650-E90760656A33}" sibTransId="{3E452F40-0A3E-41D5-BA3E-26877C6E155E}"/>
    <dgm:cxn modelId="{7DA10C23-383A-406E-AA3C-CFCEB8315FF6}" type="presOf" srcId="{C37444C6-594E-47DF-A3A1-159C68E0000D}" destId="{2CFECDB4-48CB-4C67-9CC7-69362938D9A1}" srcOrd="0" destOrd="0" presId="urn:microsoft.com/office/officeart/2008/layout/AlternatingHexagons"/>
    <dgm:cxn modelId="{67EE18E5-9989-4536-81C8-7B734254C1C2}" type="presOf" srcId="{8B10E268-E7D7-4025-BF16-99E212BC6EF6}" destId="{A4150A0C-2997-4855-8FE7-A61047CC4B23}" srcOrd="0" destOrd="0" presId="urn:microsoft.com/office/officeart/2008/layout/AlternatingHexagons"/>
    <dgm:cxn modelId="{8B38F8A4-480D-4244-8D0B-59927DBEC0C9}" type="presOf" srcId="{1862A19A-3D7C-40DE-891C-A2FCE5812956}" destId="{D0094470-70F5-435B-97D8-60892D8DACB5}" srcOrd="0" destOrd="0" presId="urn:microsoft.com/office/officeart/2008/layout/AlternatingHexagons"/>
    <dgm:cxn modelId="{B1866484-14D2-441A-8916-E73EC2E7F0C1}" type="presParOf" srcId="{1DF0DA4C-4905-4488-BFBC-FB925B3EB026}" destId="{CBBB7C66-5669-4F2F-9DB5-1DDD80D5E557}" srcOrd="0" destOrd="0" presId="urn:microsoft.com/office/officeart/2008/layout/AlternatingHexagons"/>
    <dgm:cxn modelId="{00C8251C-26C9-4CC6-A04C-C6E8C50AC06F}" type="presParOf" srcId="{CBBB7C66-5669-4F2F-9DB5-1DDD80D5E557}" destId="{D0094470-70F5-435B-97D8-60892D8DACB5}" srcOrd="0" destOrd="0" presId="urn:microsoft.com/office/officeart/2008/layout/AlternatingHexagons"/>
    <dgm:cxn modelId="{56F6AB8F-9CEA-4C84-8908-C2406B6447D3}" type="presParOf" srcId="{CBBB7C66-5669-4F2F-9DB5-1DDD80D5E557}" destId="{7FDC2DAE-D2A4-4A68-A4A4-B84CA2DA4E59}" srcOrd="1" destOrd="0" presId="urn:microsoft.com/office/officeart/2008/layout/AlternatingHexagons"/>
    <dgm:cxn modelId="{1E00774D-3A8C-49B6-B3CF-D5D92F905A7A}" type="presParOf" srcId="{CBBB7C66-5669-4F2F-9DB5-1DDD80D5E557}" destId="{678A4DAF-F54D-4D27-95ED-6271260450C6}" srcOrd="2" destOrd="0" presId="urn:microsoft.com/office/officeart/2008/layout/AlternatingHexagons"/>
    <dgm:cxn modelId="{3A530E79-EB8D-4014-8547-D5B70B517CBE}" type="presParOf" srcId="{CBBB7C66-5669-4F2F-9DB5-1DDD80D5E557}" destId="{C4893635-48E2-4AF1-AF86-61879FD06825}" srcOrd="3" destOrd="0" presId="urn:microsoft.com/office/officeart/2008/layout/AlternatingHexagons"/>
    <dgm:cxn modelId="{D137579D-6D9A-4474-A929-FE3D38A970D4}" type="presParOf" srcId="{CBBB7C66-5669-4F2F-9DB5-1DDD80D5E557}" destId="{FAF0EA35-27EA-4270-A055-CE8E3FDAA1EC}" srcOrd="4" destOrd="0" presId="urn:microsoft.com/office/officeart/2008/layout/AlternatingHexagons"/>
    <dgm:cxn modelId="{A1D4B71B-AF3B-4091-A2AE-07920B2E589E}" type="presParOf" srcId="{1DF0DA4C-4905-4488-BFBC-FB925B3EB026}" destId="{57DFF977-531E-4419-8B52-98430E4F486E}" srcOrd="1" destOrd="0" presId="urn:microsoft.com/office/officeart/2008/layout/AlternatingHexagons"/>
    <dgm:cxn modelId="{DAAB382A-551F-4A61-954C-ACB2DF07BD8D}" type="presParOf" srcId="{1DF0DA4C-4905-4488-BFBC-FB925B3EB026}" destId="{0BA5FCE3-C892-4542-A18B-F0F4D0FD877A}" srcOrd="2" destOrd="0" presId="urn:microsoft.com/office/officeart/2008/layout/AlternatingHexagons"/>
    <dgm:cxn modelId="{0372E27E-DE0D-420F-92A3-A4EEB3142525}" type="presParOf" srcId="{0BA5FCE3-C892-4542-A18B-F0F4D0FD877A}" destId="{7F647915-528E-427A-BB5C-67CBDA3B6627}" srcOrd="0" destOrd="0" presId="urn:microsoft.com/office/officeart/2008/layout/AlternatingHexagons"/>
    <dgm:cxn modelId="{33F54E25-A72A-4657-AC4E-D1D43BBBA076}" type="presParOf" srcId="{0BA5FCE3-C892-4542-A18B-F0F4D0FD877A}" destId="{D1C5092A-9FB3-467A-82E7-482B9C50CE7C}" srcOrd="1" destOrd="0" presId="urn:microsoft.com/office/officeart/2008/layout/AlternatingHexagons"/>
    <dgm:cxn modelId="{93A3819A-4440-4D51-BAAB-365846B919EF}" type="presParOf" srcId="{0BA5FCE3-C892-4542-A18B-F0F4D0FD877A}" destId="{75FEDE7F-A4E4-45BC-8C5F-FD06F26CD2F2}" srcOrd="2" destOrd="0" presId="urn:microsoft.com/office/officeart/2008/layout/AlternatingHexagons"/>
    <dgm:cxn modelId="{D92C5725-3102-4FD2-B40D-0885054AD019}" type="presParOf" srcId="{0BA5FCE3-C892-4542-A18B-F0F4D0FD877A}" destId="{A8B39D8D-387C-45AE-8BD2-4BFDA2B927C7}" srcOrd="3" destOrd="0" presId="urn:microsoft.com/office/officeart/2008/layout/AlternatingHexagons"/>
    <dgm:cxn modelId="{CF252682-81CD-4B9F-A8EC-8A4B9F3E0DB4}" type="presParOf" srcId="{0BA5FCE3-C892-4542-A18B-F0F4D0FD877A}" destId="{6D0E851F-C99E-4C65-9AA3-D7BDE7967218}" srcOrd="4" destOrd="0" presId="urn:microsoft.com/office/officeart/2008/layout/AlternatingHexagons"/>
    <dgm:cxn modelId="{135D5DF6-A52A-47F8-9332-968FBA218C29}" type="presParOf" srcId="{1DF0DA4C-4905-4488-BFBC-FB925B3EB026}" destId="{3D0EF23C-E43D-4792-862B-C2D468DBB52E}" srcOrd="3" destOrd="0" presId="urn:microsoft.com/office/officeart/2008/layout/AlternatingHexagons"/>
    <dgm:cxn modelId="{4928EB37-5ECC-4376-8074-3CADEF38D11D}" type="presParOf" srcId="{1DF0DA4C-4905-4488-BFBC-FB925B3EB026}" destId="{02B72AAC-4170-4B1F-A685-9AD62D7FCE69}" srcOrd="4" destOrd="0" presId="urn:microsoft.com/office/officeart/2008/layout/AlternatingHexagons"/>
    <dgm:cxn modelId="{940DB317-280B-4026-A1E1-7D287A609B0C}" type="presParOf" srcId="{02B72AAC-4170-4B1F-A685-9AD62D7FCE69}" destId="{1F390961-0DB9-4502-8DD3-F1DDAD250920}" srcOrd="0" destOrd="0" presId="urn:microsoft.com/office/officeart/2008/layout/AlternatingHexagons"/>
    <dgm:cxn modelId="{1FBB9BEA-9ED3-400B-973E-F002714A17B8}" type="presParOf" srcId="{02B72AAC-4170-4B1F-A685-9AD62D7FCE69}" destId="{2CFECDB4-48CB-4C67-9CC7-69362938D9A1}" srcOrd="1" destOrd="0" presId="urn:microsoft.com/office/officeart/2008/layout/AlternatingHexagons"/>
    <dgm:cxn modelId="{D44958A7-8A44-4D2B-B70E-11430E7FF963}" type="presParOf" srcId="{02B72AAC-4170-4B1F-A685-9AD62D7FCE69}" destId="{2445E5D7-BFF2-4D17-9FE2-5897AE1EFE65}" srcOrd="2" destOrd="0" presId="urn:microsoft.com/office/officeart/2008/layout/AlternatingHexagons"/>
    <dgm:cxn modelId="{D2E8A50D-A544-49F5-B863-49202E07F6BD}" type="presParOf" srcId="{02B72AAC-4170-4B1F-A685-9AD62D7FCE69}" destId="{7893E648-EBD5-4C5D-8EA4-27666776B446}" srcOrd="3" destOrd="0" presId="urn:microsoft.com/office/officeart/2008/layout/AlternatingHexagons"/>
    <dgm:cxn modelId="{946B8666-FCA6-4172-81F6-011507F42528}" type="presParOf" srcId="{02B72AAC-4170-4B1F-A685-9AD62D7FCE69}" destId="{C5FF3379-6B28-4B26-BEF7-3D25955A507B}" srcOrd="4" destOrd="0" presId="urn:microsoft.com/office/officeart/2008/layout/AlternatingHexagons"/>
    <dgm:cxn modelId="{CB2B0FE5-7C41-4AD0-B605-8C5FF36CE927}" type="presParOf" srcId="{1DF0DA4C-4905-4488-BFBC-FB925B3EB026}" destId="{EBB25491-5B2F-49FA-95B9-985AF6CFEBDC}" srcOrd="5" destOrd="0" presId="urn:microsoft.com/office/officeart/2008/layout/AlternatingHexagons"/>
    <dgm:cxn modelId="{D1F37092-13AD-4EB6-9922-B01C56A69351}" type="presParOf" srcId="{1DF0DA4C-4905-4488-BFBC-FB925B3EB026}" destId="{BC01D86F-24C8-45AD-9D2B-3F86CF5EA6C0}" srcOrd="6" destOrd="0" presId="urn:microsoft.com/office/officeart/2008/layout/AlternatingHexagons"/>
    <dgm:cxn modelId="{C2348C6D-95D3-4AAA-8EFE-E3A7D81B46AB}" type="presParOf" srcId="{BC01D86F-24C8-45AD-9D2B-3F86CF5EA6C0}" destId="{A4150A0C-2997-4855-8FE7-A61047CC4B23}" srcOrd="0" destOrd="0" presId="urn:microsoft.com/office/officeart/2008/layout/AlternatingHexagons"/>
    <dgm:cxn modelId="{3BBB0A55-8E4B-4830-9A39-C6E49217EEEB}" type="presParOf" srcId="{BC01D86F-24C8-45AD-9D2B-3F86CF5EA6C0}" destId="{041D3AD4-B87B-40EE-8E82-06514BA12741}" srcOrd="1" destOrd="0" presId="urn:microsoft.com/office/officeart/2008/layout/AlternatingHexagons"/>
    <dgm:cxn modelId="{25CB60AD-F947-4893-BD44-204DE14A7447}" type="presParOf" srcId="{BC01D86F-24C8-45AD-9D2B-3F86CF5EA6C0}" destId="{4A252F8F-6057-4540-A6DC-903F0DBC590B}" srcOrd="2" destOrd="0" presId="urn:microsoft.com/office/officeart/2008/layout/AlternatingHexagons"/>
    <dgm:cxn modelId="{758BC91F-12DF-482C-820F-518092F1BBDC}" type="presParOf" srcId="{BC01D86F-24C8-45AD-9D2B-3F86CF5EA6C0}" destId="{2C6DC339-7906-4A76-8191-B2CE2E77E518}" srcOrd="3" destOrd="0" presId="urn:microsoft.com/office/officeart/2008/layout/AlternatingHexagons"/>
    <dgm:cxn modelId="{556F24C4-4445-4EF2-B968-3D61AFBDE041}" type="presParOf" srcId="{BC01D86F-24C8-45AD-9D2B-3F86CF5EA6C0}" destId="{9EF5AD9A-23CA-40EA-9818-F14968BF490D}" srcOrd="4" destOrd="0" presId="urn:microsoft.com/office/officeart/2008/layout/AlternatingHexagons"/>
    <dgm:cxn modelId="{D91355E1-BF7F-4E4A-880A-C6458E8D7A35}" type="presParOf" srcId="{1DF0DA4C-4905-4488-BFBC-FB925B3EB026}" destId="{E9394F3E-8852-46AD-8C0B-0C98D42D0973}" srcOrd="7" destOrd="0" presId="urn:microsoft.com/office/officeart/2008/layout/AlternatingHexagons"/>
    <dgm:cxn modelId="{7520B803-5C25-449D-BDB5-733BAD5B27C1}" type="presParOf" srcId="{1DF0DA4C-4905-4488-BFBC-FB925B3EB026}" destId="{93A88985-BF6F-4824-93B6-FEF90C2D89D1}" srcOrd="8" destOrd="0" presId="urn:microsoft.com/office/officeart/2008/layout/AlternatingHexagons"/>
    <dgm:cxn modelId="{AB583285-CA99-45E9-A643-807EB8A98C5C}" type="presParOf" srcId="{93A88985-BF6F-4824-93B6-FEF90C2D89D1}" destId="{04A7ABC0-4778-4663-9648-E63129DBC6DD}" srcOrd="0" destOrd="0" presId="urn:microsoft.com/office/officeart/2008/layout/AlternatingHexagons"/>
    <dgm:cxn modelId="{AFBC26F5-287E-49F6-A87D-922E4D780046}" type="presParOf" srcId="{93A88985-BF6F-4824-93B6-FEF90C2D89D1}" destId="{1144BA39-448D-4FF5-87AA-17D91CE189DD}" srcOrd="1" destOrd="0" presId="urn:microsoft.com/office/officeart/2008/layout/AlternatingHexagons"/>
    <dgm:cxn modelId="{452367C7-78B4-4349-B577-EBB7EABBC3E7}" type="presParOf" srcId="{93A88985-BF6F-4824-93B6-FEF90C2D89D1}" destId="{D651D5A9-5966-4100-B099-039F600DCAE7}" srcOrd="2" destOrd="0" presId="urn:microsoft.com/office/officeart/2008/layout/AlternatingHexagons"/>
    <dgm:cxn modelId="{A4994BEB-15C7-469D-B3AB-E55BD19CFCF2}" type="presParOf" srcId="{93A88985-BF6F-4824-93B6-FEF90C2D89D1}" destId="{C03A622D-13F3-4B97-9BFC-1DCEBCEB2E9A}" srcOrd="3" destOrd="0" presId="urn:microsoft.com/office/officeart/2008/layout/AlternatingHexagons"/>
    <dgm:cxn modelId="{FA7BC102-C306-4156-9674-1B66B02D20A2}" type="presParOf" srcId="{93A88985-BF6F-4824-93B6-FEF90C2D89D1}" destId="{293534C7-B503-40DD-9788-1ACDF7C6BF1F}" srcOrd="4" destOrd="0" presId="urn:microsoft.com/office/officeart/2008/layout/AlternatingHexagons"/>
    <dgm:cxn modelId="{46D359ED-3D4F-452C-BB9A-882B096E9D0D}" type="presParOf" srcId="{1DF0DA4C-4905-4488-BFBC-FB925B3EB026}" destId="{3AEAD71A-811A-4374-B7AC-8987C0078C5D}" srcOrd="9" destOrd="0" presId="urn:microsoft.com/office/officeart/2008/layout/AlternatingHexagons"/>
    <dgm:cxn modelId="{54019D01-5CBE-4F43-B58B-67D8E43C3F8F}" type="presParOf" srcId="{1DF0DA4C-4905-4488-BFBC-FB925B3EB026}" destId="{755724F3-69A8-4C41-A952-187CD800C710}" srcOrd="10" destOrd="0" presId="urn:microsoft.com/office/officeart/2008/layout/AlternatingHexagons"/>
    <dgm:cxn modelId="{F4C4347C-49AC-4379-B6C2-7520804CBB8C}" type="presParOf" srcId="{755724F3-69A8-4C41-A952-187CD800C710}" destId="{2FAE3CD7-FE24-461F-8452-2DF767441411}" srcOrd="0" destOrd="0" presId="urn:microsoft.com/office/officeart/2008/layout/AlternatingHexagons"/>
    <dgm:cxn modelId="{79737C74-ECF3-4FCB-A813-72A6CCCBBAD8}" type="presParOf" srcId="{755724F3-69A8-4C41-A952-187CD800C710}" destId="{F447ACEE-7454-4915-AF95-194879EE6ABB}" srcOrd="1" destOrd="0" presId="urn:microsoft.com/office/officeart/2008/layout/AlternatingHexagons"/>
    <dgm:cxn modelId="{28F71B6E-B62B-4213-ABB5-6B6A111FF8B2}" type="presParOf" srcId="{755724F3-69A8-4C41-A952-187CD800C710}" destId="{4665A8E9-C272-470C-8E01-B2A7E30D5C44}" srcOrd="2" destOrd="0" presId="urn:microsoft.com/office/officeart/2008/layout/AlternatingHexagons"/>
    <dgm:cxn modelId="{BF29F92B-7157-425B-9499-B00B315EEFC4}" type="presParOf" srcId="{755724F3-69A8-4C41-A952-187CD800C710}" destId="{5301D748-962B-4259-8888-4207FF6EB985}" srcOrd="3" destOrd="0" presId="urn:microsoft.com/office/officeart/2008/layout/AlternatingHexagons"/>
    <dgm:cxn modelId="{8D7A5751-7A45-4F2C-9D39-FF3DA41A5FE4}" type="presParOf" srcId="{755724F3-69A8-4C41-A952-187CD800C710}" destId="{F3199F2A-A659-487C-B1D9-826926C4B4A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4470-70F5-435B-97D8-60892D8DACB5}">
      <dsp:nvSpPr>
        <dsp:cNvPr id="0" name=""/>
        <dsp:cNvSpPr/>
      </dsp:nvSpPr>
      <dsp:spPr>
        <a:xfrm rot="5400000">
          <a:off x="6798824" y="1770502"/>
          <a:ext cx="886987" cy="8119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0" kern="1200" dirty="0" smtClean="0">
              <a:solidFill>
                <a:schemeClr val="tx1"/>
              </a:solidFill>
            </a:rPr>
            <a:t>Kasva-</a:t>
          </a:r>
          <a:r>
            <a:rPr lang="fi-FI" sz="1000" b="0" kern="1200" dirty="0" err="1" smtClean="0">
              <a:solidFill>
                <a:schemeClr val="tx1"/>
              </a:solidFill>
            </a:rPr>
            <a:t>tus</a:t>
          </a:r>
          <a:r>
            <a:rPr lang="fi-FI" sz="1000" b="0" kern="1200" dirty="0" smtClean="0">
              <a:solidFill>
                <a:schemeClr val="tx1"/>
              </a:solidFill>
            </a:rPr>
            <a:t> alat</a:t>
          </a:r>
          <a:endParaRPr lang="fi-FI" sz="1400" b="0" kern="1200" dirty="0">
            <a:solidFill>
              <a:schemeClr val="tx1"/>
            </a:solidFill>
          </a:endParaRPr>
        </a:p>
      </dsp:txBody>
      <dsp:txXfrm rot="-5400000">
        <a:off x="6965941" y="1874566"/>
        <a:ext cx="552752" cy="603829"/>
      </dsp:txXfrm>
    </dsp:sp>
    <dsp:sp modelId="{7FDC2DAE-D2A4-4A68-A4A4-B84CA2DA4E59}">
      <dsp:nvSpPr>
        <dsp:cNvPr id="0" name=""/>
        <dsp:cNvSpPr/>
      </dsp:nvSpPr>
      <dsp:spPr>
        <a:xfrm>
          <a:off x="5707537" y="264743"/>
          <a:ext cx="73378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 dirty="0"/>
        </a:p>
      </dsp:txBody>
      <dsp:txXfrm>
        <a:off x="5707537" y="264743"/>
        <a:ext cx="733781" cy="394506"/>
      </dsp:txXfrm>
    </dsp:sp>
    <dsp:sp modelId="{FAF0EA35-27EA-4270-A055-CE8E3FDAA1EC}">
      <dsp:nvSpPr>
        <dsp:cNvPr id="0" name=""/>
        <dsp:cNvSpPr/>
      </dsp:nvSpPr>
      <dsp:spPr>
        <a:xfrm rot="5400000">
          <a:off x="4910060" y="324183"/>
          <a:ext cx="918791" cy="9019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257142"/>
            <a:satOff val="358"/>
            <a:lumOff val="103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Tietojen-käsittely ja </a:t>
          </a:r>
          <a:r>
            <a:rPr lang="fi-FI" sz="1000" kern="1200" dirty="0" err="1" smtClean="0">
              <a:solidFill>
                <a:schemeClr val="tx1"/>
              </a:solidFill>
            </a:rPr>
            <a:t>tietolii-kenne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5067422" y="467503"/>
        <a:ext cx="604067" cy="615331"/>
      </dsp:txXfrm>
    </dsp:sp>
    <dsp:sp modelId="{7F647915-528E-427A-BB5C-67CBDA3B6627}">
      <dsp:nvSpPr>
        <dsp:cNvPr id="0" name=""/>
        <dsp:cNvSpPr/>
      </dsp:nvSpPr>
      <dsp:spPr>
        <a:xfrm rot="5400000">
          <a:off x="3839469" y="949824"/>
          <a:ext cx="887494" cy="82225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514283"/>
            <a:satOff val="717"/>
            <a:lumOff val="20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Terveys- ja hyvin-vointia-</a:t>
          </a:r>
          <a:r>
            <a:rPr lang="fi-FI" sz="1000" kern="1200" dirty="0" err="1" smtClean="0">
              <a:solidFill>
                <a:schemeClr val="tx1"/>
              </a:solidFill>
            </a:rPr>
            <a:t>lat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4004095" y="1059682"/>
        <a:ext cx="558242" cy="602536"/>
      </dsp:txXfrm>
    </dsp:sp>
    <dsp:sp modelId="{D1C5092A-9FB3-467A-82E7-482B9C50CE7C}">
      <dsp:nvSpPr>
        <dsp:cNvPr id="0" name=""/>
        <dsp:cNvSpPr/>
      </dsp:nvSpPr>
      <dsp:spPr>
        <a:xfrm>
          <a:off x="4074281" y="1091470"/>
          <a:ext cx="71011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E851F-C99E-4C65-9AA3-D7BDE7967218}">
      <dsp:nvSpPr>
        <dsp:cNvPr id="0" name=""/>
        <dsp:cNvSpPr/>
      </dsp:nvSpPr>
      <dsp:spPr>
        <a:xfrm rot="5400000">
          <a:off x="6079441" y="880146"/>
          <a:ext cx="933493" cy="90138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771425"/>
            <a:satOff val="1075"/>
            <a:lumOff val="310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Palvelu-alat</a:t>
          </a:r>
          <a:endParaRPr lang="fi-FI" sz="800" kern="1200" dirty="0">
            <a:solidFill>
              <a:schemeClr val="tx1"/>
            </a:solidFill>
          </a:endParaRPr>
        </a:p>
      </dsp:txBody>
      <dsp:txXfrm rot="-5400000">
        <a:off x="6243142" y="1016997"/>
        <a:ext cx="606090" cy="627681"/>
      </dsp:txXfrm>
    </dsp:sp>
    <dsp:sp modelId="{1F390961-0DB9-4502-8DD3-F1DDAD250920}">
      <dsp:nvSpPr>
        <dsp:cNvPr id="0" name=""/>
        <dsp:cNvSpPr/>
      </dsp:nvSpPr>
      <dsp:spPr>
        <a:xfrm rot="5400000">
          <a:off x="4392343" y="1609036"/>
          <a:ext cx="1944021" cy="20470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028566"/>
            <a:satOff val="1433"/>
            <a:lumOff val="41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Ammatil-liset</a:t>
          </a:r>
          <a:r>
            <a:rPr lang="fi-FI" sz="22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 tutkinnot</a:t>
          </a:r>
          <a:endParaRPr lang="fi-FI" sz="2200" kern="1200" dirty="0">
            <a:solidFill>
              <a:schemeClr val="tx1"/>
            </a:solidFill>
          </a:endParaRPr>
        </a:p>
      </dsp:txBody>
      <dsp:txXfrm rot="-5400000">
        <a:off x="4682004" y="1984555"/>
        <a:ext cx="1364701" cy="1296014"/>
      </dsp:txXfrm>
    </dsp:sp>
    <dsp:sp modelId="{2CFECDB4-48CB-4C67-9CC7-69362938D9A1}">
      <dsp:nvSpPr>
        <dsp:cNvPr id="0" name=""/>
        <dsp:cNvSpPr/>
      </dsp:nvSpPr>
      <dsp:spPr>
        <a:xfrm>
          <a:off x="5707537" y="2430812"/>
          <a:ext cx="73378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800" kern="1200" dirty="0"/>
        </a:p>
      </dsp:txBody>
      <dsp:txXfrm>
        <a:off x="5707537" y="2430812"/>
        <a:ext cx="733781" cy="394506"/>
      </dsp:txXfrm>
    </dsp:sp>
    <dsp:sp modelId="{C5FF3379-6B28-4B26-BEF7-3D25955A507B}">
      <dsp:nvSpPr>
        <dsp:cNvPr id="0" name=""/>
        <dsp:cNvSpPr/>
      </dsp:nvSpPr>
      <dsp:spPr>
        <a:xfrm rot="5400000">
          <a:off x="3132803" y="1804620"/>
          <a:ext cx="969827" cy="8761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85708"/>
            <a:satOff val="1791"/>
            <a:lumOff val="51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err="1" smtClean="0">
              <a:solidFill>
                <a:schemeClr val="tx1"/>
              </a:solidFill>
            </a:rPr>
            <a:t>Humanis-tiset</a:t>
          </a:r>
          <a:r>
            <a:rPr lang="fi-FI" sz="1000" kern="1200" dirty="0" smtClean="0">
              <a:solidFill>
                <a:schemeClr val="tx1"/>
              </a:solidFill>
            </a:rPr>
            <a:t> ja taidealat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3318615" y="1911610"/>
        <a:ext cx="598202" cy="662165"/>
      </dsp:txXfrm>
    </dsp:sp>
    <dsp:sp modelId="{A4150A0C-2997-4855-8FE7-A61047CC4B23}">
      <dsp:nvSpPr>
        <dsp:cNvPr id="0" name=""/>
        <dsp:cNvSpPr/>
      </dsp:nvSpPr>
      <dsp:spPr>
        <a:xfrm rot="5400000">
          <a:off x="4908625" y="3927342"/>
          <a:ext cx="960103" cy="744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542849"/>
            <a:satOff val="2150"/>
            <a:lumOff val="620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Luon-</a:t>
          </a:r>
          <a:r>
            <a:rPr lang="fi-FI" sz="1000" kern="1200" dirty="0" err="1" smtClean="0">
              <a:solidFill>
                <a:schemeClr val="tx1"/>
              </a:solidFill>
            </a:rPr>
            <a:t>nontie</a:t>
          </a:r>
          <a:r>
            <a:rPr lang="fi-FI" sz="1000" kern="1200" dirty="0" smtClean="0">
              <a:solidFill>
                <a:schemeClr val="tx1"/>
              </a:solidFill>
            </a:rPr>
            <a:t>-teet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5126494" y="3961759"/>
        <a:ext cx="524364" cy="675955"/>
      </dsp:txXfrm>
    </dsp:sp>
    <dsp:sp modelId="{041D3AD4-B87B-40EE-8E82-06514BA12741}">
      <dsp:nvSpPr>
        <dsp:cNvPr id="0" name=""/>
        <dsp:cNvSpPr/>
      </dsp:nvSpPr>
      <dsp:spPr>
        <a:xfrm>
          <a:off x="4074281" y="3783459"/>
          <a:ext cx="71011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5AD9A-23CA-40EA-9818-F14968BF490D}">
      <dsp:nvSpPr>
        <dsp:cNvPr id="0" name=""/>
        <dsp:cNvSpPr/>
      </dsp:nvSpPr>
      <dsp:spPr>
        <a:xfrm rot="5400000">
          <a:off x="5978511" y="3721298"/>
          <a:ext cx="657510" cy="5720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799991"/>
            <a:satOff val="2508"/>
            <a:lumOff val="72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200" kern="1200"/>
        </a:p>
      </dsp:txBody>
      <dsp:txXfrm rot="-5400000">
        <a:off x="6110391" y="3781022"/>
        <a:ext cx="393749" cy="452586"/>
      </dsp:txXfrm>
    </dsp:sp>
    <dsp:sp modelId="{04A7ABC0-4778-4663-9648-E63129DBC6DD}">
      <dsp:nvSpPr>
        <dsp:cNvPr id="0" name=""/>
        <dsp:cNvSpPr/>
      </dsp:nvSpPr>
      <dsp:spPr>
        <a:xfrm rot="5400000">
          <a:off x="6928168" y="2903050"/>
          <a:ext cx="874777" cy="823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057133"/>
            <a:satOff val="2866"/>
            <a:lumOff val="827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Maa- ja metsä-talous-alat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7087140" y="3018695"/>
        <a:ext cx="556832" cy="591799"/>
      </dsp:txXfrm>
    </dsp:sp>
    <dsp:sp modelId="{1144BA39-448D-4FF5-87AA-17D91CE189DD}">
      <dsp:nvSpPr>
        <dsp:cNvPr id="0" name=""/>
        <dsp:cNvSpPr/>
      </dsp:nvSpPr>
      <dsp:spPr>
        <a:xfrm>
          <a:off x="5707537" y="4610100"/>
          <a:ext cx="73378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534C7-B503-40DD-9788-1ACDF7C6BF1F}">
      <dsp:nvSpPr>
        <dsp:cNvPr id="0" name=""/>
        <dsp:cNvSpPr/>
      </dsp:nvSpPr>
      <dsp:spPr>
        <a:xfrm rot="5400000">
          <a:off x="3819133" y="3736412"/>
          <a:ext cx="892011" cy="8528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1314274"/>
            <a:satOff val="3224"/>
            <a:lumOff val="930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Tekniikan alat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3977729" y="3862250"/>
        <a:ext cx="574819" cy="601197"/>
      </dsp:txXfrm>
    </dsp:sp>
    <dsp:sp modelId="{2FAE3CD7-FE24-461F-8452-2DF767441411}">
      <dsp:nvSpPr>
        <dsp:cNvPr id="0" name=""/>
        <dsp:cNvSpPr/>
      </dsp:nvSpPr>
      <dsp:spPr>
        <a:xfrm rot="5400000">
          <a:off x="3160372" y="2890909"/>
          <a:ext cx="904530" cy="9307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2571416"/>
            <a:satOff val="3583"/>
            <a:lumOff val="103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err="1" smtClean="0">
              <a:solidFill>
                <a:schemeClr val="tx1"/>
              </a:solidFill>
            </a:rPr>
            <a:t>Yhteis</a:t>
          </a:r>
          <a:r>
            <a:rPr lang="fi-FI" sz="1000" kern="1200" dirty="0" smtClean="0">
              <a:solidFill>
                <a:schemeClr val="tx1"/>
              </a:solidFill>
            </a:rPr>
            <a:t>-</a:t>
          </a:r>
          <a:r>
            <a:rPr lang="fi-FI" sz="1000" kern="1200" dirty="0" err="1" smtClean="0">
              <a:solidFill>
                <a:schemeClr val="tx1"/>
              </a:solidFill>
            </a:rPr>
            <a:t>kunnalli</a:t>
          </a:r>
          <a:r>
            <a:rPr lang="fi-FI" sz="1000" kern="1200" dirty="0" smtClean="0">
              <a:solidFill>
                <a:schemeClr val="tx1"/>
              </a:solidFill>
            </a:rPr>
            <a:t>-set alat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3302385" y="3054777"/>
        <a:ext cx="620504" cy="603020"/>
      </dsp:txXfrm>
    </dsp:sp>
    <dsp:sp modelId="{F447ACEE-7454-4915-AF95-194879EE6ABB}">
      <dsp:nvSpPr>
        <dsp:cNvPr id="0" name=""/>
        <dsp:cNvSpPr/>
      </dsp:nvSpPr>
      <dsp:spPr>
        <a:xfrm>
          <a:off x="4074281" y="5408955"/>
          <a:ext cx="710111" cy="3945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99F2A-A659-487C-B1D9-826926C4B4A7}">
      <dsp:nvSpPr>
        <dsp:cNvPr id="0" name=""/>
        <dsp:cNvSpPr/>
      </dsp:nvSpPr>
      <dsp:spPr>
        <a:xfrm rot="5400000">
          <a:off x="5967728" y="3578241"/>
          <a:ext cx="876507" cy="91905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>
              <a:solidFill>
                <a:schemeClr val="tx1"/>
              </a:solidFill>
            </a:rPr>
            <a:t>Kauppa, hallinto ja oikeustie-teet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6099629" y="3745602"/>
        <a:ext cx="612706" cy="58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6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2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88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24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284984"/>
            <a:ext cx="12144672" cy="9807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9DCA3-27AF-46BD-9A8F-F5401DFF3655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648395" y="6309320"/>
            <a:ext cx="1656301" cy="188640"/>
          </a:xfrm>
          <a:prstGeom prst="rect">
            <a:avLst/>
          </a:prstGeom>
        </p:spPr>
        <p:txBody>
          <a:bodyPr/>
          <a:lstStyle/>
          <a:p>
            <a:fld id="{BBBB7D6D-73D2-410A-9325-861E991433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284984"/>
            <a:ext cx="12144672" cy="9807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9DCA3-27AF-46BD-9A8F-F5401DFF3655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648395" y="6309320"/>
            <a:ext cx="1656301" cy="188640"/>
          </a:xfrm>
          <a:prstGeom prst="rect">
            <a:avLst/>
          </a:prstGeom>
        </p:spPr>
        <p:txBody>
          <a:bodyPr/>
          <a:lstStyle/>
          <a:p>
            <a:fld id="{BBBB7D6D-73D2-410A-9325-861E991433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8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284984"/>
            <a:ext cx="12144672" cy="9807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9DCA3-27AF-46BD-9A8F-F5401DFF3655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648395" y="6309320"/>
            <a:ext cx="1656301" cy="188640"/>
          </a:xfrm>
          <a:prstGeom prst="rect">
            <a:avLst/>
          </a:prstGeom>
        </p:spPr>
        <p:txBody>
          <a:bodyPr/>
          <a:lstStyle/>
          <a:p>
            <a:fld id="{BBBB7D6D-73D2-410A-9325-861E991433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1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2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27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720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21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84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003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5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84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522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624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40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156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41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038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098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690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044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940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285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284984"/>
            <a:ext cx="12144672" cy="9807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D9DCA3-27AF-46BD-9A8F-F5401DFF3655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648395" y="6309320"/>
            <a:ext cx="1656301" cy="188640"/>
          </a:xfrm>
          <a:prstGeom prst="rect">
            <a:avLst/>
          </a:prstGeom>
        </p:spPr>
        <p:txBody>
          <a:bodyPr/>
          <a:lstStyle/>
          <a:p>
            <a:fld id="{BBBB7D6D-73D2-410A-9325-861E991433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4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45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15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19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26F15E-B10F-4342-B5DF-935AF2D5139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917985-E66F-4542-9438-875CE9886C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55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koululoppuu.fi/mille-alalle/kaupan-ala/" TargetMode="External"/><Relationship Id="rId2" Type="http://schemas.openxmlformats.org/officeDocument/2006/relationships/hyperlink" Target="https://opintopolku.fi/wp/ammatillinen-koulutus/mita-ammatillisessa-voi-opiskella/kauppa-ja-hallinto-ammatillisessa-koulutuksessa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hyperlink" Target="http://www.finanssialalle.fi/alalle-toihin/finanssialan-erilaisia-ammatteja.html" TargetMode="External"/><Relationship Id="rId4" Type="http://schemas.openxmlformats.org/officeDocument/2006/relationships/hyperlink" Target="https://www.youtube.com/watch?v=p26TGcxFuy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KsPLdq8lU" TargetMode="External"/><Relationship Id="rId2" Type="http://schemas.openxmlformats.org/officeDocument/2006/relationships/hyperlink" Target="https://opintopolku.fi/wp/ammatillinen-koulutus/mita-ammatillisessa-voi-opiskella/luonnontieteet-ammatillisessa-koulutuksessa/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youtube.com/watch?v=sevpo8008ow" TargetMode="External"/><Relationship Id="rId4" Type="http://schemas.openxmlformats.org/officeDocument/2006/relationships/hyperlink" Target="https://www.youtube.com/watch?v=TKkTN2dJ0B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nDsUt_nWWs" TargetMode="External"/><Relationship Id="rId3" Type="http://schemas.openxmlformats.org/officeDocument/2006/relationships/hyperlink" Target="https://www.youtube.com/watch?v=JWVdX1U6kMA" TargetMode="External"/><Relationship Id="rId7" Type="http://schemas.openxmlformats.org/officeDocument/2006/relationships/hyperlink" Target="https://www.youtube.com/watch?v=rmVxMMoHW0g" TargetMode="External"/><Relationship Id="rId2" Type="http://schemas.openxmlformats.org/officeDocument/2006/relationships/hyperlink" Target="https://opintopolku.fi/wp/ammatillinen-koulutus/mita-ammatillisessa-voi-opiskella/tekniikan-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7yZr5AXzUO8" TargetMode="External"/><Relationship Id="rId5" Type="http://schemas.openxmlformats.org/officeDocument/2006/relationships/hyperlink" Target="https://www.youtube.com/watch?v=sr5p0-2KqoU" TargetMode="External"/><Relationship Id="rId4" Type="http://schemas.openxmlformats.org/officeDocument/2006/relationships/hyperlink" Target="https://www.youtube.com/watch?v=slHKySu9eR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Cgu1XEJ2EY" TargetMode="External"/><Relationship Id="rId3" Type="http://schemas.openxmlformats.org/officeDocument/2006/relationships/hyperlink" Target="https://www.youtube.com/watch?v=DtlauBF-szQ&amp;list=PLXCH1WQ4n1OST8u-jpMJbmT6xnI776Hhf" TargetMode="External"/><Relationship Id="rId7" Type="http://schemas.openxmlformats.org/officeDocument/2006/relationships/hyperlink" Target="https://www.youtube.com/watch?v=YQRvH4DJJ_c" TargetMode="External"/><Relationship Id="rId2" Type="http://schemas.openxmlformats.org/officeDocument/2006/relationships/hyperlink" Target="https://opintopolku.fi/wp/ammatillinen-koulutus/mita-ammatillisessa-voi-opiskella/tekniikan-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uLveiVbTy94" TargetMode="External"/><Relationship Id="rId5" Type="http://schemas.openxmlformats.org/officeDocument/2006/relationships/hyperlink" Target="https://www.youtube.com/watch?v=1AJLApC1rKM" TargetMode="External"/><Relationship Id="rId4" Type="http://schemas.openxmlformats.org/officeDocument/2006/relationships/hyperlink" Target="http://themesta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7kPohWqb0" TargetMode="External"/><Relationship Id="rId2" Type="http://schemas.openxmlformats.org/officeDocument/2006/relationships/hyperlink" Target="https://opintopolku.fi/wp/ammatillinen-koulutus/mita-ammatillisessa-voi-opiskella/tekniikan-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themesta.net/" TargetMode="External"/><Relationship Id="rId5" Type="http://schemas.openxmlformats.org/officeDocument/2006/relationships/hyperlink" Target="https://www.youtube.com/watch?v=ZUd2Xv89H-o" TargetMode="External"/><Relationship Id="rId4" Type="http://schemas.openxmlformats.org/officeDocument/2006/relationships/hyperlink" Target="https://www.youtube.com/watch?v=GsLqykaZxD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youtube.com/watch?v=td5-M9qRnjg" TargetMode="External"/><Relationship Id="rId7" Type="http://schemas.openxmlformats.org/officeDocument/2006/relationships/hyperlink" Target="https://www.youtube.com/watch?v=AjK1pUDcLHQ" TargetMode="External"/><Relationship Id="rId2" Type="http://schemas.openxmlformats.org/officeDocument/2006/relationships/hyperlink" Target="https://opintopolku.fi/wp/ammatillinen-koulutus/mita-ammatillisessa-voi-opiskella/tekniikan-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kunkoululoppuu.fi/mille-alalle/energiateollisuus/" TargetMode="External"/><Relationship Id="rId5" Type="http://schemas.openxmlformats.org/officeDocument/2006/relationships/hyperlink" Target="https://www.youtube.com/watch?v=PMYWFFoh6wk" TargetMode="External"/><Relationship Id="rId4" Type="http://schemas.openxmlformats.org/officeDocument/2006/relationships/hyperlink" Target="https://www.kunkoululoppuu.fi/mille-alalle/kemianteollisu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koululoppuu.fi/mille-alalle/tekstiili-ja-muotiala/" TargetMode="External"/><Relationship Id="rId7" Type="http://schemas.openxmlformats.org/officeDocument/2006/relationships/hyperlink" Target="https://www.youtube.com/watch?v=d8dkGMl2aaY" TargetMode="External"/><Relationship Id="rId2" Type="http://schemas.openxmlformats.org/officeDocument/2006/relationships/hyperlink" Target="https://opintopolku.fi/wp/ammatillinen-koulutus/mita-ammatillisessa-voi-opiskella/tekniikan-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lXuxk3sJEjQ" TargetMode="External"/><Relationship Id="rId5" Type="http://schemas.openxmlformats.org/officeDocument/2006/relationships/hyperlink" Target="https://www.kunkoululoppuu.fi/mille-alalle/elintarviketeollisuus/" TargetMode="External"/><Relationship Id="rId4" Type="http://schemas.openxmlformats.org/officeDocument/2006/relationships/hyperlink" Target="https://www.youtube.com/watch?v=DfW833sAKq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wp/ammatillinen-koulutus/mita-ammatillisessa-voi-opiskella/yhteiskunnalliset-alat-ammatillisessa-koulutuksessa/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GkyPG2DPoU" TargetMode="External"/><Relationship Id="rId3" Type="http://schemas.openxmlformats.org/officeDocument/2006/relationships/hyperlink" Target="https://www.youtube.com/watch?v=ur_NkAB_bvM" TargetMode="External"/><Relationship Id="rId7" Type="http://schemas.openxmlformats.org/officeDocument/2006/relationships/hyperlink" Target="https://www.youtube.com/watch?v=SnAxXVmbwGI" TargetMode="External"/><Relationship Id="rId2" Type="http://schemas.openxmlformats.org/officeDocument/2006/relationships/hyperlink" Target="https://opintopolku.fi/wp/ammatillinen-koulutus/mita-ammatillisessa-voi-opiskella/humanistiset-ja-taidealat-seka-taideteollisuusala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TpJNzVzeIfQ" TargetMode="External"/><Relationship Id="rId5" Type="http://schemas.openxmlformats.org/officeDocument/2006/relationships/hyperlink" Target="https://www.youtube.com/watch?v=kK0BUisMsJ0" TargetMode="External"/><Relationship Id="rId4" Type="http://schemas.openxmlformats.org/officeDocument/2006/relationships/hyperlink" Target="https://www.youtube.com/watch?v=tzCnIVVpXZ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taideteollisuusalan+perustutkinto" TargetMode="External"/><Relationship Id="rId2" Type="http://schemas.openxmlformats.org/officeDocument/2006/relationships/hyperlink" Target="https://opintopolku.fi/wp/ammatillinen-koulutus/mita-ammatillisessa-voi-opiskella/humanistiset-ja-taidealat-seka-taideteollisuusalat-ammatillisessa-koulutuksessa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UYkI94bEU_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LqSXGnmzIdg" TargetMode="External"/><Relationship Id="rId4" Type="http://schemas.openxmlformats.org/officeDocument/2006/relationships/hyperlink" Target="https://www.youtube.com/watch?v=67EsdcoD8g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5PWgXglNzo" TargetMode="External"/><Relationship Id="rId2" Type="http://schemas.openxmlformats.org/officeDocument/2006/relationships/hyperlink" Target="https://opintopolku.fi/wp/ammatillinen-koulutus/mita-ammatillisessa-voi-opiskella/terveys-ja-hyvinvointialat-ammatillisessa-koulutuksessa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WVgnIYcODKc" TargetMode="External"/><Relationship Id="rId4" Type="http://schemas.openxmlformats.org/officeDocument/2006/relationships/hyperlink" Target="https://www.youtube.com/watch?v=kTB7p8YdEK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koululoppuu.fi/mille-alalle/sosiaali-ja-terveysala/" TargetMode="External"/><Relationship Id="rId2" Type="http://schemas.openxmlformats.org/officeDocument/2006/relationships/hyperlink" Target="https://opintopolku.fi/wp/ammatillinen-koulutus/mita-ammatillisessa-voi-opiskella/terveys-ja-hyvinvointialat-ammatillisessa-koulutuksess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D9sj2kCd8L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VucATSKnU" TargetMode="External"/><Relationship Id="rId2" Type="http://schemas.openxmlformats.org/officeDocument/2006/relationships/hyperlink" Target="https://opintopolku.fi/wp/ammatillinen-koulutus/mita-ammatillisessa-voi-opiskella/tietojenkasittely-ja-tietoliikenne-ict-ammatillisessa-koulutuksessa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hyperlink" Target="https://www.youtube.com/watch?v=w7xD5DPjTs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m4a"/><Relationship Id="rId7" Type="http://schemas.openxmlformats.org/officeDocument/2006/relationships/hyperlink" Target="https://vipunen.fi/fi-fi/_layouts/15/xlviewer.aspx?id=/fi-fi/Raportit/Ammatillisen%20koulutuksen%20ja%20lukiokoulutuksen%20yhteishaku%20-%20pisterajat%202018.xlsb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://www.yhteishakulaskuri.fi/" TargetMode="External"/><Relationship Id="rId5" Type="http://schemas.openxmlformats.org/officeDocument/2006/relationships/slideLayout" Target="../slideLayouts/slideLayout19.xml"/><Relationship Id="rId4" Type="http://schemas.openxmlformats.org/officeDocument/2006/relationships/audio" Target="../media/media6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https://opintopolku.fi/wp/ammatillinen-koulutus/ammatillisen-koulutuksen-valintaperusteet-yhteishaussa/valintaperusteet-peruskoulupohjaisiin-ammatillisiin-perustutkintoihin-2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hyperlink" Target="https://www.tat.fi/materiaalipankki/koulu-loppuu-opas-lukion-jalkeiseen-elamaan-2017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hyperlink" Target="http://www.ylioppilastutkinto.fi/fi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://www.oph.fi/koulutus_ja_tutkinnot/ammattikoulutus/oppisopimuskoulutus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opintopolku.fi/wp/story/liikunta-al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nkoululoppuu.fi/" TargetMode="Externa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www.foreammatti.fi/" TargetMode="External"/><Relationship Id="rId12" Type="http://schemas.openxmlformats.org/officeDocument/2006/relationships/hyperlink" Target="https://www.youtube.com/watch?v=ev7RuB_L_O4&amp;list=PL2t2m1MGyxDiQqYHTf0675lcNOIsfGrpY&amp;index=1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://www.ammattinetti.fi/" TargetMode="External"/><Relationship Id="rId11" Type="http://schemas.openxmlformats.org/officeDocument/2006/relationships/hyperlink" Target="https://www.youtube.com/results?search_query=100+ammattiosaajaa" TargetMode="External"/><Relationship Id="rId5" Type="http://schemas.openxmlformats.org/officeDocument/2006/relationships/hyperlink" Target="http://www.ammattiosaaja.fi/" TargetMode="External"/><Relationship Id="rId10" Type="http://schemas.openxmlformats.org/officeDocument/2006/relationships/hyperlink" Target="https://www.mytech.fi/opiskelemaan-mita" TargetMode="External"/><Relationship Id="rId4" Type="http://schemas.openxmlformats.org/officeDocument/2006/relationships/hyperlink" Target="https://opintopolku.fi/wp/fi/" TargetMode="External"/><Relationship Id="rId9" Type="http://schemas.openxmlformats.org/officeDocument/2006/relationships/hyperlink" Target="https://www.youtub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um.fi/koulutukset/tampereen-seudun-ammattiopisto-tredu/" TargetMode="External"/><Relationship Id="rId2" Type="http://schemas.openxmlformats.org/officeDocument/2006/relationships/hyperlink" Target="https://www.sasky.fi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varala.fi/" TargetMode="External"/><Relationship Id="rId5" Type="http://schemas.openxmlformats.org/officeDocument/2006/relationships/hyperlink" Target="https://sataedu.fi/" TargetMode="External"/><Relationship Id="rId4" Type="http://schemas.openxmlformats.org/officeDocument/2006/relationships/hyperlink" Target="https://www.winnova.fi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3838891" TargetMode="External"/><Relationship Id="rId2" Type="http://schemas.openxmlformats.org/officeDocument/2006/relationships/hyperlink" Target="https://areena.yle.fi/1-4151775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areena.yle.fi/tv/ohjelmat/30-38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opintopolku.fi/wp/ammatillinen-koulutus/mita-ammatillisessa-voi-opiskella/palvelualat-ammatillisessa-koulutuksessa/henkilokohtaiset-palvelut-ammatillisessa-koulutuksessa/" TargetMode="External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r69K114alo" TargetMode="External"/><Relationship Id="rId13" Type="http://schemas.openxmlformats.org/officeDocument/2006/relationships/hyperlink" Target="https://www.youtube.com/watch?v=ictcuibNAxk" TargetMode="External"/><Relationship Id="rId3" Type="http://schemas.openxmlformats.org/officeDocument/2006/relationships/hyperlink" Target="https://www.youtube.com/watch?v=vowoTeUcJWE" TargetMode="External"/><Relationship Id="rId7" Type="http://schemas.openxmlformats.org/officeDocument/2006/relationships/hyperlink" Target="https://www.youtube.com/watch?v=0XaK60RwHKQ" TargetMode="External"/><Relationship Id="rId12" Type="http://schemas.openxmlformats.org/officeDocument/2006/relationships/hyperlink" Target="https://www.youtube.com/watch?v=Ku_BoJulqNY" TargetMode="External"/><Relationship Id="rId2" Type="http://schemas.openxmlformats.org/officeDocument/2006/relationships/hyperlink" Target="https://opintopolku.fi/wp/ammatillinen-koulutus/mita-ammatillisessa-voi-opiskella/palvelualat-ammatillisessa-koulutuksessa/henkilokohtaiset-palvelu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opintopolku.fi/wp/ammatillinen-koulutus/urheilijoiden-ammatillinen-koulutus/" TargetMode="External"/><Relationship Id="rId11" Type="http://schemas.openxmlformats.org/officeDocument/2006/relationships/hyperlink" Target="http://www.kuljetusala.com/" TargetMode="External"/><Relationship Id="rId5" Type="http://schemas.openxmlformats.org/officeDocument/2006/relationships/hyperlink" Target="https://opintopolku.fi/wp/story/liikunta-ala/" TargetMode="External"/><Relationship Id="rId10" Type="http://schemas.openxmlformats.org/officeDocument/2006/relationships/hyperlink" Target="https://www.kunkoululoppuu.fi/mille-alalle/logistiikka-ja-huolinta-ala/" TargetMode="External"/><Relationship Id="rId4" Type="http://schemas.openxmlformats.org/officeDocument/2006/relationships/hyperlink" Target="https://www.youtube.com/watch?v=65-570G2pgs" TargetMode="External"/><Relationship Id="rId9" Type="http://schemas.openxmlformats.org/officeDocument/2006/relationships/hyperlink" Target="https://opintopolku.fi/wp/ammatillinen-koulutus/mita-ammatillisessa-voi-opiskella/palvelualat-ammatillisessa-koulutuksessa/kuljetuspalvelut-ammatillisessa-koulutuksessa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DXPGws3E4o" TargetMode="External"/><Relationship Id="rId3" Type="http://schemas.openxmlformats.org/officeDocument/2006/relationships/hyperlink" Target="https://www.youtube.com/watch?v=qPj_iT3O5p4" TargetMode="External"/><Relationship Id="rId7" Type="http://schemas.openxmlformats.org/officeDocument/2006/relationships/hyperlink" Target="https://www.youtube.com/watch?v=Nzos9Lk3sPo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opintopolku.fi/wp/ammatillinen-koulutus/mita-ammatillisessa-voi-opiskella/palvelualat-ammatillisessa-koulutuksessa/henkilokohtaiset-palvelut-ammatillisessa-koulutuksessa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JgMBMyrwQ7I" TargetMode="External"/><Relationship Id="rId11" Type="http://schemas.openxmlformats.org/officeDocument/2006/relationships/hyperlink" Target="https://www.youtube.com/watch?v=W4b0RgLrtto" TargetMode="External"/><Relationship Id="rId5" Type="http://schemas.openxmlformats.org/officeDocument/2006/relationships/hyperlink" Target="https://www.youtube.com/watch?v=hofWXCaWRzA" TargetMode="External"/><Relationship Id="rId10" Type="http://schemas.openxmlformats.org/officeDocument/2006/relationships/hyperlink" Target="https://opintopolku.fi/wp/ammatillinen-koulutus/mita-ammatillisessa-voi-opiskella/palvelualat-ammatillisessa-koulutuksessa/turvallisuuspalvelut-ammatillisessa-koulutuksessa/" TargetMode="External"/><Relationship Id="rId4" Type="http://schemas.openxmlformats.org/officeDocument/2006/relationships/hyperlink" Target="https://www.kunkoululoppuu.fi/mille-alalle/matkailu-ja-ravintola-ala/" TargetMode="External"/><Relationship Id="rId9" Type="http://schemas.openxmlformats.org/officeDocument/2006/relationships/hyperlink" Target="https://www.youtube.com/watch?v=2qFpdgrzD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koululoppuu.fi/mille-alalle/kirkon-ammatit/" TargetMode="External"/><Relationship Id="rId2" Type="http://schemas.openxmlformats.org/officeDocument/2006/relationships/hyperlink" Target="https://opintopolku.fi/wp/ammatillinen-koulutus/mita-ammatillisessa-voi-opiskella/kasvatusalat-ammatillisessa-koulutuksessa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MIm8MTZXWt4" TargetMode="External"/><Relationship Id="rId4" Type="http://schemas.openxmlformats.org/officeDocument/2006/relationships/hyperlink" Target="https://www.youtube.com/watch?v=IjldBkr4S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lFExogpB8" TargetMode="External"/><Relationship Id="rId2" Type="http://schemas.openxmlformats.org/officeDocument/2006/relationships/hyperlink" Target="https://opintopolku.fi/wp/ammatillinen-koulutus/mita-ammatillisessa-voi-opiskella/maa-ja-metsatalousala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h2Zps2rfD4s&amp;list=PLXCH1WQ4n1OQNjTskDnbxD3A5eFPSkliG" TargetMode="External"/><Relationship Id="rId5" Type="http://schemas.openxmlformats.org/officeDocument/2006/relationships/hyperlink" Target="https://www.youtube.com/watch?v=6FdzjdgzEfA" TargetMode="External"/><Relationship Id="rId4" Type="http://schemas.openxmlformats.org/officeDocument/2006/relationships/hyperlink" Target="https://www.youtube.com/watch?v=qZO6z7NL1e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koululoppuu.fi/mille-alalle/metsateollisuus/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opintopolku.fi/wp/ammatillinen-koulutus/mita-ammatillisessa-voi-opiskella/maa-ja-metsatalousala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NyuJrH-uD_8" TargetMode="External"/><Relationship Id="rId5" Type="http://schemas.openxmlformats.org/officeDocument/2006/relationships/hyperlink" Target="https://www.youtube.com/watch?v=fn-b0RHiLEY&amp;list=PLnZG2Z08L-fSyisC6WvatJVDBfguhl0MC&amp;index=2" TargetMode="External"/><Relationship Id="rId4" Type="http://schemas.openxmlformats.org/officeDocument/2006/relationships/hyperlink" Target="https://www.youtube.com/watch?v=nWHHKumX2J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Ammatillinen koulutus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Kauppa, hallinto ja oikeustieteet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Liiketoiminnan pt</a:t>
            </a:r>
          </a:p>
          <a:p>
            <a:pPr lvl="1"/>
            <a:r>
              <a:rPr lang="fi-FI" b="1" i="1" dirty="0" smtClean="0"/>
              <a:t>Merkonomi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3"/>
              </a:rPr>
              <a:t>https://www.kunkoululoppuu.fi/mille-alalle/kaupan-ala/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merkonomi</a:t>
            </a:r>
            <a:endParaRPr lang="fi-FI" b="1" i="1" dirty="0"/>
          </a:p>
          <a:p>
            <a:pPr lvl="2"/>
            <a:r>
              <a:rPr lang="fi-FI" b="1" i="1" dirty="0" smtClean="0">
                <a:hlinkClick r:id="rId5"/>
              </a:rPr>
              <a:t>http://www.finanssialalle.fi/alalle-toihin/finanssialan-erilaisia-ammatteja.html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7" y="2675217"/>
            <a:ext cx="2547379" cy="14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Luonnontieteet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Luonto- ja ympäristöalan pt</a:t>
            </a:r>
          </a:p>
          <a:p>
            <a:pPr lvl="1"/>
            <a:r>
              <a:rPr lang="fi-FI" i="1" dirty="0" smtClean="0"/>
              <a:t>Luontoalan os. </a:t>
            </a:r>
            <a:r>
              <a:rPr lang="fi-FI" b="1" i="1" dirty="0" smtClean="0"/>
              <a:t>luonto-ohjaaja, luonnonvaratuottaja, luonto- ja ympäristöneuvoja</a:t>
            </a:r>
          </a:p>
          <a:p>
            <a:pPr lvl="1"/>
            <a:r>
              <a:rPr lang="fi-FI" i="1" dirty="0" smtClean="0"/>
              <a:t>Porotalouden os. </a:t>
            </a:r>
            <a:r>
              <a:rPr lang="fi-FI" b="1" i="1" dirty="0" smtClean="0"/>
              <a:t>poronhoitaja</a:t>
            </a:r>
          </a:p>
          <a:p>
            <a:pPr lvl="1"/>
            <a:r>
              <a:rPr lang="fi-FI" i="1" dirty="0" smtClean="0"/>
              <a:t>Ympäristöalan os. </a:t>
            </a:r>
            <a:r>
              <a:rPr lang="fi-FI" b="1" i="1" dirty="0" smtClean="0"/>
              <a:t>ympäristönhoitaja</a:t>
            </a:r>
          </a:p>
          <a:p>
            <a:pPr lvl="2"/>
            <a:r>
              <a:rPr lang="fi-FI" b="1" i="1" dirty="0" smtClean="0">
                <a:hlinkClick r:id="rId3"/>
              </a:rPr>
              <a:t>Poromies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Ympäristönhoitaja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Luonto-ohjaaja</a:t>
            </a:r>
            <a:endParaRPr lang="fi-FI" b="1" i="1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Tekniikan alat 1/5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566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Autoalan pt</a:t>
            </a:r>
          </a:p>
          <a:p>
            <a:pPr lvl="1"/>
            <a:r>
              <a:rPr lang="fi-FI" sz="3600" i="1" dirty="0" smtClean="0"/>
              <a:t>Autokorinkorjauksen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autokorinkorjaaja</a:t>
            </a:r>
          </a:p>
          <a:p>
            <a:pPr lvl="1"/>
            <a:r>
              <a:rPr lang="fi-FI" sz="3600" i="1" dirty="0" smtClean="0"/>
              <a:t>Automaalauksen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automaalari</a:t>
            </a:r>
          </a:p>
          <a:p>
            <a:pPr lvl="1"/>
            <a:r>
              <a:rPr lang="fi-FI" sz="3600" i="1" dirty="0" smtClean="0"/>
              <a:t>Automyynnin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automyyjä</a:t>
            </a:r>
          </a:p>
          <a:p>
            <a:pPr lvl="1"/>
            <a:r>
              <a:rPr lang="fi-FI" sz="3600" i="1" dirty="0" smtClean="0"/>
              <a:t>Autotekniikan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ajoneuvoasentaja</a:t>
            </a:r>
          </a:p>
          <a:p>
            <a:pPr lvl="1"/>
            <a:r>
              <a:rPr lang="fi-FI" sz="3600" i="1" dirty="0" smtClean="0"/>
              <a:t>Moottorikäyttöisten pienkoneiden korjauksen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pienkonekorjaaja</a:t>
            </a:r>
          </a:p>
          <a:p>
            <a:pPr lvl="1"/>
            <a:r>
              <a:rPr lang="fi-FI" sz="3600" i="1" dirty="0" smtClean="0"/>
              <a:t>Varaosamyynnin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varaosamyyjä</a:t>
            </a:r>
          </a:p>
          <a:p>
            <a:pPr lvl="2"/>
            <a:r>
              <a:rPr lang="fi-FI" sz="3600" b="1" i="1" dirty="0" smtClean="0">
                <a:hlinkClick r:id="rId3"/>
              </a:rPr>
              <a:t>Automekaanikko</a:t>
            </a:r>
            <a:endParaRPr lang="fi-FI" sz="3600" b="1" i="1" dirty="0" smtClean="0"/>
          </a:p>
          <a:p>
            <a:pPr lvl="2"/>
            <a:r>
              <a:rPr lang="fi-FI" sz="3600" b="1" i="1" dirty="0" smtClean="0">
                <a:hlinkClick r:id="rId4"/>
              </a:rPr>
              <a:t>Automaalari / autokorinkorjaaja</a:t>
            </a:r>
            <a:endParaRPr lang="fi-FI" sz="3600" b="1" i="1" dirty="0" smtClean="0"/>
          </a:p>
          <a:p>
            <a:pPr marL="457200" lvl="1" indent="0">
              <a:buNone/>
            </a:pPr>
            <a:endParaRPr lang="fi-FI" sz="3000" b="1" i="1" dirty="0" smtClean="0"/>
          </a:p>
          <a:p>
            <a:pPr marL="0" indent="0">
              <a:buNone/>
            </a:pPr>
            <a:r>
              <a:rPr lang="fi-FI" sz="3600" dirty="0" smtClean="0"/>
              <a:t>Lentokoneasennuksen pt</a:t>
            </a:r>
          </a:p>
          <a:p>
            <a:pPr lvl="1"/>
            <a:r>
              <a:rPr lang="fi-FI" sz="3600" i="1" dirty="0" smtClean="0"/>
              <a:t>Avioniikan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avioniikka-asentaja</a:t>
            </a:r>
          </a:p>
          <a:p>
            <a:pPr lvl="1"/>
            <a:r>
              <a:rPr lang="fi-FI" sz="3600" i="1" dirty="0" smtClean="0"/>
              <a:t>Lentokoneasennuksen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lentokoneasentaja</a:t>
            </a:r>
          </a:p>
          <a:p>
            <a:pPr lvl="2"/>
            <a:r>
              <a:rPr lang="fi-FI" sz="3600" b="1" i="1" dirty="0" smtClean="0">
                <a:hlinkClick r:id="rId5"/>
              </a:rPr>
              <a:t>Lentokoneasentaja</a:t>
            </a:r>
            <a:endParaRPr lang="fi-FI" sz="3600" b="1" i="1" dirty="0" smtClean="0"/>
          </a:p>
          <a:p>
            <a:pPr lvl="2"/>
            <a:r>
              <a:rPr lang="fi-FI" sz="3600" b="1" i="1" dirty="0" smtClean="0">
                <a:hlinkClick r:id="rId6"/>
              </a:rPr>
              <a:t>lentokoneasennus</a:t>
            </a:r>
            <a:endParaRPr lang="fi-FI" sz="3600" b="1" i="1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5529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Kone- ja tuotantotekniikan pt</a:t>
            </a:r>
          </a:p>
          <a:p>
            <a:pPr lvl="1"/>
            <a:r>
              <a:rPr lang="fi-FI" sz="3600" i="1" dirty="0" smtClean="0"/>
              <a:t>Asennuksen ja automaation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koneasentaja, koneautomaatioasentaja</a:t>
            </a:r>
          </a:p>
          <a:p>
            <a:pPr lvl="1"/>
            <a:r>
              <a:rPr lang="fi-FI" sz="3600" i="1" dirty="0" smtClean="0"/>
              <a:t>Tuotantotekniikan </a:t>
            </a:r>
            <a:r>
              <a:rPr lang="fi-FI" sz="3600" i="1" dirty="0" err="1" smtClean="0"/>
              <a:t>os</a:t>
            </a:r>
            <a:r>
              <a:rPr lang="fi-FI" sz="3600" i="1" dirty="0" smtClean="0"/>
              <a:t>, </a:t>
            </a:r>
            <a:r>
              <a:rPr lang="fi-FI" sz="3600" b="1" i="1" dirty="0" smtClean="0"/>
              <a:t>koneistaja, levyseppähitsaaja, muovi- ja kumituotevalmistaja </a:t>
            </a:r>
          </a:p>
          <a:p>
            <a:pPr lvl="2"/>
            <a:r>
              <a:rPr lang="fi-FI" sz="3600" b="1" i="1" dirty="0" smtClean="0">
                <a:hlinkClick r:id="rId7"/>
              </a:rPr>
              <a:t>hitsaaja</a:t>
            </a:r>
            <a:endParaRPr lang="fi-FI" sz="3600" b="1" i="1" dirty="0" smtClean="0"/>
          </a:p>
          <a:p>
            <a:pPr marL="457200" lvl="1" indent="0">
              <a:buNone/>
            </a:pPr>
            <a:endParaRPr lang="fi-FI" sz="3000" b="1" i="1" dirty="0" smtClean="0"/>
          </a:p>
          <a:p>
            <a:pPr marL="0" indent="0">
              <a:buNone/>
            </a:pPr>
            <a:r>
              <a:rPr lang="fi-FI" sz="3600" dirty="0" smtClean="0"/>
              <a:t>Kaivosalan pt</a:t>
            </a:r>
          </a:p>
          <a:p>
            <a:pPr lvl="1"/>
            <a:r>
              <a:rPr lang="fi-FI" sz="3600" b="1" i="1" dirty="0" smtClean="0"/>
              <a:t>Kaivosmies, rikastaja</a:t>
            </a:r>
          </a:p>
          <a:p>
            <a:pPr lvl="2"/>
            <a:r>
              <a:rPr lang="fi-FI" sz="3600" b="1" i="1" dirty="0" smtClean="0">
                <a:hlinkClick r:id="rId8"/>
              </a:rPr>
              <a:t>kaivosala</a:t>
            </a:r>
            <a:endParaRPr lang="fi-FI" sz="3600" b="1" i="1" dirty="0"/>
          </a:p>
        </p:txBody>
      </p:sp>
    </p:spTree>
    <p:extLst>
      <p:ext uri="{BB962C8B-B14F-4D97-AF65-F5344CB8AC3E}">
        <p14:creationId xmlns:p14="http://schemas.microsoft.com/office/powerpoint/2010/main" val="3135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Tekniikan alat 2/5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Rakennusalan pt</a:t>
            </a:r>
          </a:p>
          <a:p>
            <a:pPr lvl="1"/>
            <a:r>
              <a:rPr lang="fi-FI" i="1" dirty="0" smtClean="0"/>
              <a:t>Kivialan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kivirakentaja</a:t>
            </a:r>
          </a:p>
          <a:p>
            <a:pPr lvl="1"/>
            <a:r>
              <a:rPr lang="fi-FI" i="1" dirty="0" smtClean="0"/>
              <a:t>Maarakennuksen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maarakentaja</a:t>
            </a:r>
          </a:p>
          <a:p>
            <a:pPr lvl="1"/>
            <a:r>
              <a:rPr lang="fi-FI" i="1" dirty="0" smtClean="0"/>
              <a:t>Maarakennuskoneenkuljetuksen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err="1" smtClean="0"/>
              <a:t>maarakennuskoneenkuljetteja</a:t>
            </a:r>
            <a:endParaRPr lang="fi-FI" b="1" i="1" dirty="0" smtClean="0"/>
          </a:p>
          <a:p>
            <a:pPr lvl="1"/>
            <a:r>
              <a:rPr lang="fi-FI" i="1" dirty="0" smtClean="0"/>
              <a:t>Talonrakennuksen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talonrakentaja</a:t>
            </a:r>
          </a:p>
          <a:p>
            <a:pPr lvl="2"/>
            <a:r>
              <a:rPr lang="fi-FI" b="1" i="1" dirty="0" smtClean="0">
                <a:hlinkClick r:id="rId3"/>
              </a:rPr>
              <a:t>Rakennusala</a:t>
            </a:r>
            <a:endParaRPr lang="fi-FI" b="1" i="1" dirty="0" smtClean="0"/>
          </a:p>
          <a:p>
            <a:pPr lvl="2"/>
            <a:r>
              <a:rPr lang="fi-FI" dirty="0">
                <a:hlinkClick r:id="rId4"/>
              </a:rPr>
              <a:t>http://themesta.net/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rakennusalan </a:t>
            </a:r>
            <a:r>
              <a:rPr lang="fi-FI" dirty="0" smtClean="0">
                <a:sym typeface="Wingdings" panose="05000000000000000000" pitchFamily="2" charset="2"/>
              </a:rPr>
              <a:t>lehti</a:t>
            </a:r>
            <a:endParaRPr lang="fi-FI" i="1" dirty="0" smtClean="0"/>
          </a:p>
          <a:p>
            <a:pPr marL="457200" lvl="1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dirty="0" smtClean="0"/>
              <a:t>Teknisen suunnittelun pt</a:t>
            </a:r>
          </a:p>
          <a:p>
            <a:pPr lvl="1"/>
            <a:r>
              <a:rPr lang="fi-FI" b="1" i="1" dirty="0" smtClean="0"/>
              <a:t>Suunnitteluassistentti</a:t>
            </a:r>
          </a:p>
          <a:p>
            <a:pPr lvl="2"/>
            <a:r>
              <a:rPr lang="fi-FI" b="1" i="1" dirty="0" smtClean="0">
                <a:hlinkClick r:id="rId5"/>
              </a:rPr>
              <a:t>suunnitteluassistentti</a:t>
            </a:r>
            <a:endParaRPr lang="fi-FI" b="1" i="1" dirty="0" smtClean="0"/>
          </a:p>
          <a:p>
            <a:pPr marL="457200" lvl="1" indent="0">
              <a:buNone/>
            </a:pPr>
            <a:endParaRPr lang="fi-FI" i="1" dirty="0" smtClean="0"/>
          </a:p>
          <a:p>
            <a:pPr marL="457200" lvl="1" indent="0">
              <a:buNone/>
            </a:pPr>
            <a:endParaRPr lang="fi-FI" b="1" i="1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/>
              <a:t>Talotekniikan pt</a:t>
            </a:r>
          </a:p>
          <a:p>
            <a:pPr lvl="1"/>
            <a:r>
              <a:rPr lang="fi-FI" i="1" dirty="0"/>
              <a:t>Eristyksen ja rakennuspeltiasennuksen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rakennuspeltiseppä, tekninen eristäjä</a:t>
            </a:r>
          </a:p>
          <a:p>
            <a:pPr lvl="1"/>
            <a:r>
              <a:rPr lang="fi-FI" i="1" dirty="0"/>
              <a:t>Ilmanvaihtoasennuksen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ilmanvaihtoasentaja</a:t>
            </a:r>
          </a:p>
          <a:p>
            <a:pPr lvl="1"/>
            <a:r>
              <a:rPr lang="fi-FI" i="1" dirty="0"/>
              <a:t>Kylmäasennuksen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kylmäasentaja</a:t>
            </a:r>
          </a:p>
          <a:p>
            <a:pPr lvl="1"/>
            <a:r>
              <a:rPr lang="fi-FI" i="1" dirty="0"/>
              <a:t>Putkiasennuksen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lämmityslaiteasentaja, putkiasentaja</a:t>
            </a:r>
          </a:p>
          <a:p>
            <a:pPr lvl="2"/>
            <a:r>
              <a:rPr lang="fi-FI" b="1" i="1" dirty="0">
                <a:hlinkClick r:id="rId6"/>
              </a:rPr>
              <a:t>Putkimies</a:t>
            </a:r>
            <a:endParaRPr lang="fi-FI" b="1" i="1" dirty="0"/>
          </a:p>
          <a:p>
            <a:pPr lvl="2"/>
            <a:r>
              <a:rPr lang="fi-FI" b="1" i="1" dirty="0">
                <a:hlinkClick r:id="rId7"/>
              </a:rPr>
              <a:t>kunnossapitoasentaja</a:t>
            </a:r>
            <a:endParaRPr lang="fi-FI" b="1" i="1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Maanmittausalan </a:t>
            </a:r>
            <a:r>
              <a:rPr lang="fi-FI" dirty="0"/>
              <a:t>pt</a:t>
            </a:r>
          </a:p>
          <a:p>
            <a:pPr lvl="1"/>
            <a:r>
              <a:rPr lang="fi-FI" b="1" i="1" dirty="0"/>
              <a:t>Kartoittaja</a:t>
            </a:r>
          </a:p>
          <a:p>
            <a:pPr lvl="2"/>
            <a:r>
              <a:rPr lang="fi-FI" b="1" i="1" dirty="0">
                <a:hlinkClick r:id="rId8"/>
              </a:rPr>
              <a:t>maanmittausala</a:t>
            </a:r>
            <a:endParaRPr lang="fi-FI" b="1" i="1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Tekniikan alat 3/5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Pintakäsittelyalan pt</a:t>
            </a:r>
          </a:p>
          <a:p>
            <a:pPr lvl="1"/>
            <a:r>
              <a:rPr lang="fi-FI" i="1" dirty="0"/>
              <a:t>Lattianpäällystyksen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lattianpäällystäjä</a:t>
            </a:r>
            <a:r>
              <a:rPr lang="fi-FI" i="1" dirty="0"/>
              <a:t> </a:t>
            </a:r>
          </a:p>
          <a:p>
            <a:pPr lvl="1"/>
            <a:r>
              <a:rPr lang="fi-FI" i="1" dirty="0"/>
              <a:t>Rakennusmaalarin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maalari</a:t>
            </a:r>
          </a:p>
          <a:p>
            <a:pPr lvl="1"/>
            <a:r>
              <a:rPr lang="fi-FI" i="1" dirty="0"/>
              <a:t>Teollisen pintakäsittelyn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pintakäsittelijä</a:t>
            </a:r>
          </a:p>
          <a:p>
            <a:pPr lvl="1"/>
            <a:r>
              <a:rPr lang="fi-FI" i="1" dirty="0"/>
              <a:t>Tuotemaalauksen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pintakäsittelijä</a:t>
            </a:r>
          </a:p>
          <a:p>
            <a:pPr lvl="2"/>
            <a:r>
              <a:rPr lang="fi-FI" b="1" i="1" dirty="0">
                <a:hlinkClick r:id="rId3"/>
              </a:rPr>
              <a:t>maalari</a:t>
            </a:r>
            <a:endParaRPr lang="fi-FI" b="1" i="1" dirty="0"/>
          </a:p>
          <a:p>
            <a:pPr marL="457200" lvl="1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dirty="0"/>
              <a:t>Puuteollisuuden pt</a:t>
            </a:r>
          </a:p>
          <a:p>
            <a:pPr lvl="1"/>
            <a:r>
              <a:rPr lang="fi-FI" i="1" dirty="0"/>
              <a:t>Puulevyteollisuuden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levyprosessinhoitaja</a:t>
            </a:r>
          </a:p>
          <a:p>
            <a:pPr lvl="1"/>
            <a:r>
              <a:rPr lang="fi-FI" i="1" dirty="0"/>
              <a:t>Puurakenneteollisuuden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teollisuuspuurakentaja</a:t>
            </a:r>
          </a:p>
          <a:p>
            <a:pPr lvl="1"/>
            <a:r>
              <a:rPr lang="fi-FI" i="1" dirty="0"/>
              <a:t>Puusepänteollisuuden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puuseppä</a:t>
            </a:r>
          </a:p>
          <a:p>
            <a:pPr lvl="1"/>
            <a:r>
              <a:rPr lang="fi-FI" i="1" dirty="0"/>
              <a:t>Sahateollisuuden </a:t>
            </a:r>
            <a:r>
              <a:rPr lang="fi-FI" i="1" dirty="0" err="1"/>
              <a:t>os</a:t>
            </a:r>
            <a:r>
              <a:rPr lang="fi-FI" i="1" dirty="0"/>
              <a:t>, </a:t>
            </a:r>
            <a:r>
              <a:rPr lang="fi-FI" b="1" i="1" dirty="0"/>
              <a:t>sahaprosessinhoitaja</a:t>
            </a:r>
          </a:p>
          <a:p>
            <a:pPr lvl="2"/>
            <a:r>
              <a:rPr lang="fi-FI" b="1" i="1" dirty="0">
                <a:hlinkClick r:id="rId4"/>
              </a:rPr>
              <a:t>puuseppä</a:t>
            </a:r>
            <a:endParaRPr lang="fi-FI" b="1" i="1" dirty="0"/>
          </a:p>
          <a:p>
            <a:pPr marL="457200" lvl="1" indent="0">
              <a:buNone/>
            </a:pPr>
            <a:endParaRPr lang="fi-FI" i="1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Veneenrakennusalan pt</a:t>
            </a:r>
          </a:p>
          <a:p>
            <a:pPr lvl="1"/>
            <a:r>
              <a:rPr lang="fi-FI" b="1" i="1" dirty="0"/>
              <a:t>Veneenrakentaja</a:t>
            </a:r>
          </a:p>
          <a:p>
            <a:pPr lvl="2"/>
            <a:r>
              <a:rPr lang="fi-FI" b="1" i="1" dirty="0">
                <a:hlinkClick r:id="rId5"/>
              </a:rPr>
              <a:t>veneenrakentaja</a:t>
            </a:r>
            <a:endParaRPr lang="fi-FI" b="1" i="1" dirty="0"/>
          </a:p>
          <a:p>
            <a:endParaRPr lang="fi-FI" dirty="0"/>
          </a:p>
          <a:p>
            <a:pPr marL="457200" lvl="1" indent="0">
              <a:buNone/>
            </a:pPr>
            <a:r>
              <a:rPr lang="fi-FI" dirty="0">
                <a:hlinkClick r:id="rId6"/>
              </a:rPr>
              <a:t>http://themesta.net/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rakennusalan lehti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1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Tekniikan alat 4/5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Prosessiteollisuuden pt</a:t>
            </a:r>
          </a:p>
          <a:p>
            <a:pPr lvl="1"/>
            <a:r>
              <a:rPr lang="fi-FI" i="1" dirty="0" smtClean="0"/>
              <a:t>Biotekniikan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prosessinhoitaja</a:t>
            </a:r>
          </a:p>
          <a:p>
            <a:pPr lvl="1"/>
            <a:r>
              <a:rPr lang="fi-FI" i="1" dirty="0" smtClean="0"/>
              <a:t>Kemianteollisuuden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prosessinhoitaja</a:t>
            </a:r>
          </a:p>
          <a:p>
            <a:pPr lvl="1"/>
            <a:r>
              <a:rPr lang="fi-FI" i="1" dirty="0" smtClean="0"/>
              <a:t>Metallien jalostuksen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prosessinhoitaja</a:t>
            </a:r>
          </a:p>
          <a:p>
            <a:pPr lvl="1"/>
            <a:r>
              <a:rPr lang="fi-FI" i="1" dirty="0" smtClean="0"/>
              <a:t>Paperiteollisuuden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prosessinhoitaja</a:t>
            </a:r>
          </a:p>
          <a:p>
            <a:pPr lvl="1"/>
            <a:r>
              <a:rPr lang="fi-FI" i="1" dirty="0" smtClean="0"/>
              <a:t>Valimotekniikan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valutuotevalmistaja</a:t>
            </a:r>
          </a:p>
          <a:p>
            <a:pPr lvl="2"/>
            <a:r>
              <a:rPr lang="fi-FI" b="1" i="1" dirty="0" smtClean="0">
                <a:hlinkClick r:id="rId3"/>
              </a:rPr>
              <a:t>paperiprosessinhoitaja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/>
              <a:t>Laboratorioalan pt</a:t>
            </a:r>
          </a:p>
          <a:p>
            <a:pPr lvl="1"/>
            <a:r>
              <a:rPr lang="fi-FI" b="1" i="1" dirty="0" smtClean="0"/>
              <a:t>Laborantti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4"/>
              </a:rPr>
              <a:t>https://www.kunkoululoppuu.fi/mille-alalle/kemianteollisuus/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laboratorioala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Sähkö- ja automaatioalan pt</a:t>
            </a:r>
          </a:p>
          <a:p>
            <a:pPr lvl="1"/>
            <a:r>
              <a:rPr lang="fi-FI" b="1" i="1" dirty="0" smtClean="0"/>
              <a:t>Automaatioasentaja, sähköasentaja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6"/>
              </a:rPr>
              <a:t>https://www.kunkoululoppuu.fi/mille-alalle/energiateollisuus/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7"/>
              </a:rPr>
              <a:t>sähköasentaja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26" y="4147147"/>
            <a:ext cx="3065930" cy="17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Tekniikan alat 5/5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Tekstiili- ja muotialan pt</a:t>
            </a:r>
          </a:p>
          <a:p>
            <a:pPr lvl="1"/>
            <a:r>
              <a:rPr lang="fi-FI" b="1" i="1" dirty="0" smtClean="0"/>
              <a:t>Ompelija, mittatilausompelija, muotiassistentti, sisustustekstiilien valmistaja, designtekstiilien valmistaja, tekstiilien valmistaja, vaatturi, modisti, suutari, tekstiilihuoltaja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3"/>
              </a:rPr>
              <a:t>https://www.kunkoululoppuu.fi/mille-alalle/tekstiili-ja-muotiala/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vaatetusompelija</a:t>
            </a:r>
            <a:endParaRPr lang="fi-FI" b="1" i="1" dirty="0" smtClean="0"/>
          </a:p>
          <a:p>
            <a:pPr lvl="2"/>
            <a:endParaRPr lang="fi-FI" b="1" i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Elintarvikealan pt</a:t>
            </a:r>
          </a:p>
          <a:p>
            <a:pPr lvl="1"/>
            <a:r>
              <a:rPr lang="fi-FI" i="1" dirty="0" smtClean="0"/>
              <a:t>Elintarviketeknologian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elintarvikkeiden valmistaja</a:t>
            </a:r>
          </a:p>
          <a:p>
            <a:pPr lvl="1"/>
            <a:r>
              <a:rPr lang="fi-FI" i="1" dirty="0" smtClean="0"/>
              <a:t>Leipomoalan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leipuri-kondiittori</a:t>
            </a:r>
          </a:p>
          <a:p>
            <a:pPr lvl="1"/>
            <a:r>
              <a:rPr lang="fi-FI" i="1" dirty="0" smtClean="0"/>
              <a:t>Liha-alan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lihatuotteiden valmistaja</a:t>
            </a:r>
          </a:p>
          <a:p>
            <a:pPr lvl="1"/>
            <a:r>
              <a:rPr lang="fi-FI" i="1" dirty="0" smtClean="0"/>
              <a:t>Meijerialan </a:t>
            </a:r>
            <a:r>
              <a:rPr lang="fi-FI" i="1" dirty="0" err="1" smtClean="0"/>
              <a:t>os</a:t>
            </a:r>
            <a:r>
              <a:rPr lang="fi-FI" i="1" dirty="0" smtClean="0"/>
              <a:t>, </a:t>
            </a:r>
            <a:r>
              <a:rPr lang="fi-FI" b="1" i="1" dirty="0" smtClean="0"/>
              <a:t>meijeristi</a:t>
            </a:r>
          </a:p>
          <a:p>
            <a:pPr marL="457200" lvl="1" indent="0">
              <a:buNone/>
            </a:pP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https://www.kunkoululoppuu.fi/mille-alalle/elintarviketeollisuus/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6"/>
              </a:rPr>
              <a:t>Kondiittori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7"/>
              </a:rPr>
              <a:t>meijeristi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26311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Yhteiskunnalliset alat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Yhteiskunnallisille aloilla </a:t>
            </a:r>
            <a:r>
              <a:rPr lang="fi-FI" u="sng" dirty="0" smtClean="0"/>
              <a:t>ei ole perustutkintoja</a:t>
            </a:r>
            <a:r>
              <a:rPr lang="fi-FI" dirty="0" smtClean="0"/>
              <a:t>, seuraava aste on: </a:t>
            </a:r>
          </a:p>
          <a:p>
            <a:pPr lvl="1"/>
            <a:r>
              <a:rPr lang="fi-FI" dirty="0" smtClean="0"/>
              <a:t>Tieto- ja kirjastopalvelujen </a:t>
            </a:r>
            <a:r>
              <a:rPr lang="fi-FI" u="sng" dirty="0" smtClean="0"/>
              <a:t>ammattitutkinto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38723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Humanistiset – ja taidealat 1/2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Media-alan ja kuvallisen ilmaisun pt</a:t>
            </a:r>
          </a:p>
          <a:p>
            <a:pPr lvl="1"/>
            <a:r>
              <a:rPr lang="fi-FI" i="1" dirty="0" smtClean="0"/>
              <a:t>Audiovisuaalisen viestinnän os. </a:t>
            </a:r>
            <a:r>
              <a:rPr lang="fi-FI" b="1" i="1" dirty="0" smtClean="0"/>
              <a:t>mediapalvelujen toteuttaja</a:t>
            </a:r>
          </a:p>
          <a:p>
            <a:pPr lvl="1"/>
            <a:r>
              <a:rPr lang="fi-FI" i="1" dirty="0" smtClean="0"/>
              <a:t>Julkaisutuotannon os. </a:t>
            </a:r>
            <a:r>
              <a:rPr lang="fi-FI" b="1" i="1" dirty="0" smtClean="0"/>
              <a:t>mediapalvelujen toteuttaja</a:t>
            </a:r>
          </a:p>
          <a:p>
            <a:pPr lvl="1"/>
            <a:r>
              <a:rPr lang="fi-FI" i="1" dirty="0" smtClean="0"/>
              <a:t>Kuvallisen ilmaisun os. </a:t>
            </a:r>
            <a:r>
              <a:rPr lang="fi-FI" b="1" i="1" dirty="0" smtClean="0"/>
              <a:t>kuvallisen ilmaisun toteuttaja</a:t>
            </a:r>
          </a:p>
          <a:p>
            <a:pPr lvl="1"/>
            <a:r>
              <a:rPr lang="fi-FI" i="1" dirty="0" smtClean="0"/>
              <a:t>Painoviestinnän os. </a:t>
            </a:r>
            <a:r>
              <a:rPr lang="fi-FI" b="1" i="1" dirty="0" smtClean="0"/>
              <a:t>mediapalvelujen toteuttaja</a:t>
            </a:r>
          </a:p>
          <a:p>
            <a:pPr lvl="2"/>
            <a:r>
              <a:rPr lang="fi-FI" b="1" i="1" dirty="0" smtClean="0">
                <a:hlinkClick r:id="rId3"/>
              </a:rPr>
              <a:t>Pelintekijä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Graafinen suunnittelija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kuvaaja</a:t>
            </a:r>
            <a:endParaRPr lang="fi-FI" b="1" i="1" dirty="0" smtClean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Musiikkialan pt</a:t>
            </a:r>
          </a:p>
          <a:p>
            <a:pPr lvl="1"/>
            <a:r>
              <a:rPr lang="fi-FI" i="1" dirty="0" smtClean="0"/>
              <a:t>Musiikin os. </a:t>
            </a:r>
            <a:r>
              <a:rPr lang="fi-FI" b="1" i="1" dirty="0" smtClean="0"/>
              <a:t>muusikko</a:t>
            </a:r>
          </a:p>
          <a:p>
            <a:pPr lvl="1"/>
            <a:r>
              <a:rPr lang="fi-FI" i="1" dirty="0" smtClean="0"/>
              <a:t>Musiikkiteknologian os. </a:t>
            </a:r>
            <a:r>
              <a:rPr lang="fi-FI" b="1" i="1" dirty="0" smtClean="0"/>
              <a:t>musiikkiteknologi</a:t>
            </a:r>
          </a:p>
          <a:p>
            <a:pPr lvl="1"/>
            <a:r>
              <a:rPr lang="fi-FI" i="1" dirty="0" smtClean="0"/>
              <a:t>Pianonvirityksen os. </a:t>
            </a:r>
            <a:r>
              <a:rPr lang="fi-FI" b="1" i="1" dirty="0" smtClean="0"/>
              <a:t>pianonvirittäjä</a:t>
            </a:r>
          </a:p>
          <a:p>
            <a:pPr lvl="2"/>
            <a:r>
              <a:rPr lang="fi-FI" b="1" i="1" dirty="0" smtClean="0">
                <a:hlinkClick r:id="rId6"/>
              </a:rPr>
              <a:t>Pianonvirittäjä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7"/>
              </a:rPr>
              <a:t>musiikkiteknologi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/>
              <a:t>Sirkusalan pt</a:t>
            </a:r>
          </a:p>
          <a:p>
            <a:pPr lvl="1"/>
            <a:r>
              <a:rPr lang="fi-FI" b="1" i="1" dirty="0" smtClean="0"/>
              <a:t>Sirkusartisti</a:t>
            </a:r>
          </a:p>
          <a:p>
            <a:pPr lvl="2"/>
            <a:r>
              <a:rPr lang="fi-FI" b="1" i="1" dirty="0" smtClean="0">
                <a:hlinkClick r:id="rId8"/>
              </a:rPr>
              <a:t>sirkusartisti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262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Humanistiset – ja taidealat 2/2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4007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Taideteollisuusalan pt</a:t>
            </a:r>
          </a:p>
          <a:p>
            <a:pPr lvl="1"/>
            <a:r>
              <a:rPr lang="fi-FI" i="1" dirty="0" smtClean="0"/>
              <a:t>Jalometallialas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Kello- ja mikromekaniikan os. </a:t>
            </a:r>
            <a:r>
              <a:rPr lang="fi-FI" b="1" i="1" dirty="0" smtClean="0"/>
              <a:t>kelloseppä, mikromekaanikko</a:t>
            </a:r>
          </a:p>
          <a:p>
            <a:pPr lvl="1"/>
            <a:r>
              <a:rPr lang="fi-FI" i="1" dirty="0" smtClean="0"/>
              <a:t>Metalliseppäalan os.</a:t>
            </a:r>
            <a:r>
              <a:rPr lang="fi-FI" b="1" i="1" dirty="0" smtClean="0"/>
              <a:t> artesaani</a:t>
            </a:r>
          </a:p>
          <a:p>
            <a:pPr lvl="1"/>
            <a:r>
              <a:rPr lang="fi-FI" i="1" dirty="0" smtClean="0"/>
              <a:t>Käsityön ohjaustoiminnan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Puusepänalan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Restaurointialan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Saamenkäsityön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Sisustusalan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Soitinrakennusalan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Tuotteen valmistuksen os. </a:t>
            </a:r>
            <a:r>
              <a:rPr lang="fi-FI" b="1" i="1" dirty="0" smtClean="0"/>
              <a:t>artesaani</a:t>
            </a:r>
          </a:p>
          <a:p>
            <a:pPr lvl="1"/>
            <a:r>
              <a:rPr lang="fi-FI" i="1" dirty="0" smtClean="0"/>
              <a:t>Verhoilualan os. </a:t>
            </a:r>
            <a:r>
              <a:rPr lang="fi-FI" b="1" i="1" dirty="0" smtClean="0"/>
              <a:t>artesaani </a:t>
            </a:r>
          </a:p>
          <a:p>
            <a:pPr lvl="2"/>
            <a:r>
              <a:rPr lang="fi-FI" b="1" i="1" dirty="0" smtClean="0">
                <a:hlinkClick r:id="rId3"/>
              </a:rPr>
              <a:t>taideteollisuusala</a:t>
            </a:r>
            <a:endParaRPr lang="fi-FI" b="1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4825159" cy="40075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Tanssialan pt</a:t>
            </a:r>
          </a:p>
          <a:p>
            <a:pPr lvl="1"/>
            <a:r>
              <a:rPr lang="fi-FI" b="1" i="1" dirty="0"/>
              <a:t>Tanssija</a:t>
            </a:r>
          </a:p>
          <a:p>
            <a:pPr lvl="2"/>
            <a:r>
              <a:rPr lang="fi-FI" b="1" i="1" dirty="0">
                <a:hlinkClick r:id="rId4"/>
              </a:rPr>
              <a:t>Tanssiala</a:t>
            </a:r>
            <a:endParaRPr lang="fi-FI" b="1" i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3783106"/>
            <a:ext cx="4377825" cy="24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Ammatillinen koulutus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fi-FI" dirty="0" smtClean="0"/>
          </a:p>
          <a:p>
            <a:pPr marL="514350" indent="-514350">
              <a:buAutoNum type="arabicPeriod"/>
            </a:pPr>
            <a:r>
              <a:rPr lang="fi-FI" b="1" dirty="0" smtClean="0"/>
              <a:t>Ammatillinen peruskoulutus </a:t>
            </a:r>
            <a:r>
              <a:rPr lang="fi-FI" b="1" dirty="0" smtClean="0">
                <a:sym typeface="Wingdings" panose="05000000000000000000" pitchFamily="2" charset="2"/>
              </a:rPr>
              <a:t> peruskoulupohjainen</a:t>
            </a:r>
            <a:endParaRPr lang="fi-FI" b="1" dirty="0" smtClean="0"/>
          </a:p>
          <a:p>
            <a:pPr marL="514350" indent="-514350">
              <a:buAutoNum type="arabicPeriod"/>
            </a:pPr>
            <a:r>
              <a:rPr lang="fi-FI" dirty="0" smtClean="0"/>
              <a:t>Ammattitutkinto</a:t>
            </a:r>
          </a:p>
          <a:p>
            <a:pPr marL="514350" indent="-514350">
              <a:buAutoNum type="arabicPeriod"/>
            </a:pPr>
            <a:r>
              <a:rPr lang="fi-FI" dirty="0" smtClean="0"/>
              <a:t>Erikoisammattitutkinto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 smtClean="0">
                <a:hlinkClick r:id="rId4"/>
              </a:rPr>
              <a:t>MIKSI AMIKSEEN?</a:t>
            </a:r>
            <a:endParaRPr lang="fi-FI" dirty="0" smtClean="0"/>
          </a:p>
          <a:p>
            <a:pPr marL="514350" indent="-514350">
              <a:buAutoNum type="arabicPeriod"/>
            </a:pPr>
            <a:r>
              <a:rPr lang="fi-FI" dirty="0" smtClean="0">
                <a:hlinkClick r:id="rId5"/>
              </a:rPr>
              <a:t>ENTÄ KAKSOISTUTKINTO?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Ammatillinen Koulut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5340" y="4006850"/>
            <a:ext cx="609600" cy="6096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59" y="3091703"/>
            <a:ext cx="3200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Terveys- ja hyvinvointialat 1/2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27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sz="2500" dirty="0" smtClean="0"/>
              <a:t>Hammastekniikan pt</a:t>
            </a:r>
          </a:p>
          <a:p>
            <a:pPr lvl="1"/>
            <a:r>
              <a:rPr lang="fi-FI" sz="2500" b="1" i="1" dirty="0" smtClean="0"/>
              <a:t>Hammaslaborantti</a:t>
            </a:r>
          </a:p>
          <a:p>
            <a:pPr lvl="2"/>
            <a:r>
              <a:rPr lang="fi-FI" sz="2500" b="1" i="1" dirty="0" smtClean="0">
                <a:hlinkClick r:id="rId3"/>
              </a:rPr>
              <a:t>hammaslaborantti</a:t>
            </a:r>
            <a:endParaRPr lang="fi-FI" sz="2500" b="1" i="1" dirty="0" smtClean="0"/>
          </a:p>
          <a:p>
            <a:pPr marL="457200" lvl="1" indent="0">
              <a:buNone/>
            </a:pPr>
            <a:endParaRPr lang="fi-FI" sz="2500" dirty="0" smtClean="0"/>
          </a:p>
          <a:p>
            <a:pPr marL="0" indent="0">
              <a:buNone/>
            </a:pPr>
            <a:r>
              <a:rPr lang="fi-FI" sz="2500" dirty="0" smtClean="0"/>
              <a:t>Lääkealan pt</a:t>
            </a:r>
          </a:p>
          <a:p>
            <a:pPr lvl="1"/>
            <a:r>
              <a:rPr lang="fi-FI" sz="2500" i="1" dirty="0" smtClean="0"/>
              <a:t>Apteekkialan os. </a:t>
            </a:r>
            <a:r>
              <a:rPr lang="fi-FI" sz="2500" b="1" i="1" dirty="0" smtClean="0"/>
              <a:t>lääketeknikko</a:t>
            </a:r>
          </a:p>
          <a:p>
            <a:pPr lvl="1"/>
            <a:r>
              <a:rPr lang="fi-FI" sz="2500" i="1" dirty="0" smtClean="0"/>
              <a:t>Lääkealan os. </a:t>
            </a:r>
            <a:r>
              <a:rPr lang="fi-FI" sz="2500" b="1" i="1" dirty="0" smtClean="0"/>
              <a:t>lääketeknikko</a:t>
            </a:r>
          </a:p>
          <a:p>
            <a:pPr lvl="2"/>
            <a:r>
              <a:rPr lang="fi-FI" sz="2500" b="1" i="1" dirty="0" smtClean="0">
                <a:hlinkClick r:id="rId4"/>
              </a:rPr>
              <a:t>lääkeala</a:t>
            </a:r>
            <a:endParaRPr lang="fi-FI" sz="2500" b="1" i="1" dirty="0" smtClean="0"/>
          </a:p>
          <a:p>
            <a:pPr marL="457200" lvl="1" indent="0">
              <a:buNone/>
            </a:pPr>
            <a:endParaRPr lang="fi-FI" sz="2500" dirty="0" smtClean="0"/>
          </a:p>
          <a:p>
            <a:pPr marL="0" indent="0">
              <a:buNone/>
            </a:pPr>
            <a:r>
              <a:rPr lang="fi-FI" sz="2500" dirty="0" smtClean="0"/>
              <a:t>Välinehuoltoalan pt</a:t>
            </a:r>
          </a:p>
          <a:p>
            <a:pPr lvl="1"/>
            <a:r>
              <a:rPr lang="fi-FI" sz="2500" b="1" i="1" dirty="0" smtClean="0"/>
              <a:t>Välinehuoltaja</a:t>
            </a:r>
          </a:p>
          <a:p>
            <a:pPr lvl="2"/>
            <a:r>
              <a:rPr lang="fi-FI" sz="2500" b="1" i="1" dirty="0" smtClean="0">
                <a:hlinkClick r:id="rId5"/>
              </a:rPr>
              <a:t>välinehuoltaja</a:t>
            </a:r>
            <a:endParaRPr lang="fi-FI" sz="2500" b="1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2835602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Terveys- ja hyvinvointialat 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Sosiaali</a:t>
            </a:r>
            <a:r>
              <a:rPr lang="fi-FI" dirty="0" smtClean="0"/>
              <a:t>- ja terveysalan pt</a:t>
            </a:r>
          </a:p>
          <a:p>
            <a:pPr lvl="1"/>
            <a:r>
              <a:rPr lang="fi-FI" i="1" dirty="0" smtClean="0"/>
              <a:t>Ikääntyvien hoidon ja kuntoutumisen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Jalkojenhoidon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Lasten ja nuorten kasvatuksen ja hoidon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Mielenterveys- ja päihdetyön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Perustason ensihoidon os. perustason </a:t>
            </a:r>
            <a:r>
              <a:rPr lang="fi-FI" b="1" i="1" dirty="0" smtClean="0"/>
              <a:t>ensihoitaja</a:t>
            </a:r>
          </a:p>
          <a:p>
            <a:pPr lvl="1"/>
            <a:r>
              <a:rPr lang="fi-FI" i="1" dirty="0" smtClean="0"/>
              <a:t>Sairaanhoidon ja huolenpidon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Suunhoidon os. </a:t>
            </a:r>
            <a:r>
              <a:rPr lang="fi-FI" b="1" i="1" dirty="0" smtClean="0"/>
              <a:t>lähihoitaja</a:t>
            </a:r>
          </a:p>
          <a:p>
            <a:pPr lvl="1"/>
            <a:r>
              <a:rPr lang="fi-FI" i="1" dirty="0" smtClean="0"/>
              <a:t>Vammaistyön os. </a:t>
            </a:r>
            <a:r>
              <a:rPr lang="fi-FI" b="1" i="1" dirty="0" smtClean="0"/>
              <a:t>lähihoitaja</a:t>
            </a:r>
          </a:p>
          <a:p>
            <a:pPr marL="457200" lvl="1" indent="0">
              <a:buNone/>
            </a:pPr>
            <a:endParaRPr lang="fi-FI" b="1" i="1" dirty="0" smtClean="0"/>
          </a:p>
          <a:p>
            <a:pPr lvl="2"/>
            <a:r>
              <a:rPr lang="fi-FI" b="1" i="1" dirty="0" smtClean="0">
                <a:hlinkClick r:id="rId3"/>
              </a:rPr>
              <a:t>https://www.kunkoululoppuu.fi/mille-alalle/sosiaali-ja-terveysala/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lähihoitaja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Tietojenkäsittely ja tietoliikenne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Tieto- ja viestintätekniikan pt</a:t>
            </a:r>
          </a:p>
          <a:p>
            <a:pPr lvl="1"/>
            <a:r>
              <a:rPr lang="fi-FI" i="1" dirty="0" smtClean="0"/>
              <a:t>Käytön tuen os. </a:t>
            </a:r>
            <a:r>
              <a:rPr lang="fi-FI" b="1" i="1" dirty="0" smtClean="0"/>
              <a:t>datanomi</a:t>
            </a:r>
          </a:p>
          <a:p>
            <a:pPr lvl="1"/>
            <a:r>
              <a:rPr lang="fi-FI" i="1" dirty="0" smtClean="0"/>
              <a:t>Ohjelmistotuotannon os. </a:t>
            </a:r>
            <a:r>
              <a:rPr lang="fi-FI" b="1" i="1" dirty="0" smtClean="0"/>
              <a:t>datanomi</a:t>
            </a:r>
          </a:p>
          <a:p>
            <a:pPr lvl="2"/>
            <a:r>
              <a:rPr lang="fi-FI" b="1" i="1" dirty="0" smtClean="0">
                <a:hlinkClick r:id="rId3"/>
              </a:rPr>
              <a:t>ohjelmistokehittäjä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/>
              <a:t>Tieto- ja tietoliikennetekniikan pt</a:t>
            </a:r>
          </a:p>
          <a:p>
            <a:pPr lvl="1"/>
            <a:r>
              <a:rPr lang="fi-FI" i="1" dirty="0" smtClean="0"/>
              <a:t>Elektroniikka-asentaja, </a:t>
            </a:r>
            <a:r>
              <a:rPr lang="fi-FI" b="1" i="1" dirty="0" smtClean="0"/>
              <a:t>ICT-asentaja</a:t>
            </a:r>
          </a:p>
          <a:p>
            <a:pPr lvl="2"/>
            <a:r>
              <a:rPr lang="fi-FI" b="1" i="1" dirty="0" smtClean="0">
                <a:hlinkClick r:id="rId4"/>
              </a:rPr>
              <a:t>Tieto- ja tietoliikennetekniikka</a:t>
            </a:r>
            <a:endParaRPr lang="fi-FI" b="1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5" y="2922696"/>
            <a:ext cx="3410230" cy="22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6424" y="470647"/>
            <a:ext cx="9601200" cy="14859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 smtClean="0"/>
              <a:t>Valintapisteet 1/4 </a:t>
            </a:r>
            <a:br>
              <a:rPr lang="fi-FI" dirty="0" smtClean="0"/>
            </a:br>
            <a:r>
              <a:rPr lang="fi-FI" sz="3200" dirty="0" smtClean="0"/>
              <a:t>pisteet ammatilliseen tutkintoon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00953" y="2198875"/>
            <a:ext cx="3402106" cy="4351338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85750" indent="-285750">
              <a:defRPr/>
            </a:pPr>
            <a:endParaRPr lang="fi-FI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defRPr/>
            </a:pP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6p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päättötodistus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1-16p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keskiarvo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1-8p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taito- taideaineet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2p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 hakutoive</a:t>
            </a:r>
          </a:p>
          <a:p>
            <a:pPr marL="285750" indent="-285750">
              <a:defRPr/>
            </a:pP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(0-3p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työkokemus</a:t>
            </a: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Max: 35p (peruskoululaisella yleensä </a:t>
            </a: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32p.)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4710953" y="2198875"/>
            <a:ext cx="6795247" cy="43513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fi-FI" altLang="fi-F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fi-FI" alt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Jokainen </a:t>
            </a: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saa 6p kevään 2018 peruskoulusta valmistumisesta</a:t>
            </a:r>
          </a:p>
          <a:p>
            <a:pPr>
              <a:defRPr/>
            </a:pP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Lasketaan kaikkien aineiden keskiarvo, josta saa pisteitä 1-16</a:t>
            </a:r>
          </a:p>
          <a:p>
            <a:pPr>
              <a:defRPr/>
            </a:pP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Katsotaan 3 parasta taitoainetta ja lasketaan niiden keskiarvo ja pisteitä voi saada 1-8</a:t>
            </a:r>
          </a:p>
          <a:p>
            <a:pPr>
              <a:defRPr/>
            </a:pP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Ensimmäiseen hakutoiveeseen saa 2 pistettä</a:t>
            </a:r>
          </a:p>
          <a:p>
            <a:pPr marL="0" indent="0">
              <a:buNone/>
              <a:defRPr/>
            </a:pPr>
            <a:endParaRPr lang="fi-FI" altLang="fi-F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i-FI" altLang="fi-FI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Esim</a:t>
            </a: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6 + 7 + 5 + 2 = 20p (32max)</a:t>
            </a:r>
          </a:p>
          <a:p>
            <a:pPr marL="557784" lvl="1">
              <a:defRPr/>
            </a:pPr>
            <a:r>
              <a:rPr lang="fi-FI" altLang="fi-F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pisteitä voi saada myös pääsykokeista ja harrastuneisuudesta ja työkokemuksesta, mutta nämä ovat alakohtaisia </a:t>
            </a:r>
            <a:r>
              <a:rPr lang="fi-FI" alt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pisteitä</a:t>
            </a:r>
          </a:p>
          <a:p>
            <a:pPr marL="329184" lvl="1" indent="0">
              <a:buNone/>
              <a:defRPr/>
            </a:pPr>
            <a:endParaRPr lang="fi-FI" altLang="fi-F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i-FI" dirty="0" smtClean="0">
                <a:hlinkClick r:id="rId6"/>
              </a:rPr>
              <a:t>YHTEISHAKULASKURI</a:t>
            </a:r>
            <a:r>
              <a:rPr lang="fi-FI" dirty="0" smtClean="0"/>
              <a:t>		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7"/>
              </a:rPr>
              <a:t>https://vipunen.fi/fi-fi/_layouts/15/xlviewer.aspx?id=/fi-fi/Raportit/Ammatillisen%20koulutuksen%20ja%20lukiokoulutuksen%20yhteishaku%20-%20pisterajat%202018.xlsb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sz="2300" dirty="0" smtClean="0">
                <a:sym typeface="Wingdings" panose="05000000000000000000" pitchFamily="2" charset="2"/>
              </a:rPr>
              <a:t>viime vuoden pisterajat / keskiarvot eri oppilaitoksiin</a:t>
            </a:r>
            <a:endParaRPr lang="fi-FI" sz="2300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Pistee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92406" y="5472953"/>
            <a:ext cx="609600" cy="609600"/>
          </a:xfrm>
          <a:prstGeom prst="rect">
            <a:avLst/>
          </a:prstGeom>
        </p:spPr>
      </p:pic>
      <p:pic>
        <p:nvPicPr>
          <p:cNvPr id="6" name="Yhteishakulaskur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3106" y="4773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0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775138" y="209761"/>
            <a:ext cx="10515600" cy="1325563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latin typeface="+mn-lt"/>
              </a:rPr>
              <a:t>Valintapisteet 2/4</a:t>
            </a:r>
            <a:br>
              <a:rPr lang="fi-FI" altLang="fi-FI" dirty="0" smtClean="0">
                <a:latin typeface="+mn-lt"/>
              </a:rPr>
            </a:br>
            <a:r>
              <a:rPr lang="fi-FI" altLang="fi-FI" sz="3200" dirty="0" smtClean="0">
                <a:latin typeface="+mn-lt"/>
              </a:rPr>
              <a:t>Pisteiden muodostuminen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1565676"/>
              </p:ext>
            </p:extLst>
          </p:nvPr>
        </p:nvGraphicFramePr>
        <p:xfrm>
          <a:off x="1505188" y="2166678"/>
          <a:ext cx="2358599" cy="4537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Keskiarvo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</a:rPr>
                        <a:t>Pisteet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5,50—5,74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5,75—5,99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2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6,00—6,24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3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6,25—6,49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4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6,50—6,74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5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6,75—6,99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6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7,00—7,24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7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7,25—7,49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8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7,50—7,74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7,75—7,99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10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8,00—8,24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11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8,25—8,49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12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8,50—8,74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13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8,75—8,99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14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+mn-lt"/>
                        </a:rPr>
                        <a:t>9,00—9,24</a:t>
                      </a:r>
                      <a:endParaRPr lang="fi-FI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15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9,25—10,00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+mn-lt"/>
                        </a:rPr>
                        <a:t>16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6244" marR="136244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20897911"/>
              </p:ext>
            </p:extLst>
          </p:nvPr>
        </p:nvGraphicFramePr>
        <p:xfrm>
          <a:off x="6672077" y="2294795"/>
          <a:ext cx="2229876" cy="3578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Keskiarvo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Pisteet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6,00—6,49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1</a:t>
                      </a:r>
                      <a:endParaRPr lang="fi-FI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6,50—6,99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2</a:t>
                      </a:r>
                      <a:endParaRPr lang="fi-FI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7,00—7,49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3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7,50—7,99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4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8,00—8,49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5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8,50—8,99</a:t>
                      </a:r>
                      <a:endParaRPr lang="fi-FI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6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9,00—9,49</a:t>
                      </a:r>
                      <a:endParaRPr lang="fi-FI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7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9,50—10,00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</a:rPr>
                        <a:t>8</a:t>
                      </a:r>
                      <a:endParaRPr lang="fi-F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9574" marR="10957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43" name="Tekstin paikkamerkki 7"/>
          <p:cNvSpPr>
            <a:spLocks noGrp="1"/>
          </p:cNvSpPr>
          <p:nvPr>
            <p:ph type="body" idx="4294967295"/>
          </p:nvPr>
        </p:nvSpPr>
        <p:spPr>
          <a:xfrm>
            <a:off x="951979" y="1535324"/>
            <a:ext cx="4032250" cy="515937"/>
          </a:xfrm>
        </p:spPr>
        <p:txBody>
          <a:bodyPr>
            <a:normAutofit fontScale="92500" lnSpcReduction="10000"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fi-FI" altLang="fi-FI" sz="1800" dirty="0">
                <a:solidFill>
                  <a:schemeClr val="bg1"/>
                </a:solidFill>
                <a:latin typeface="+mj-lt"/>
              </a:rPr>
              <a:t>Yleinen koulumenestys </a:t>
            </a:r>
            <a:r>
              <a:rPr lang="fi-FI" altLang="fi-FI" sz="1400" dirty="0">
                <a:solidFill>
                  <a:schemeClr val="bg1"/>
                </a:solidFill>
                <a:latin typeface="+mj-lt"/>
              </a:rPr>
              <a:t>(kaikkien aineiden ka)</a:t>
            </a:r>
          </a:p>
        </p:txBody>
      </p:sp>
      <p:sp>
        <p:nvSpPr>
          <p:cNvPr id="10300" name="Tekstin paikkamerkki 8"/>
          <p:cNvSpPr>
            <a:spLocks noGrp="1"/>
          </p:cNvSpPr>
          <p:nvPr>
            <p:ph type="body" sz="half" idx="4294967295"/>
          </p:nvPr>
        </p:nvSpPr>
        <p:spPr>
          <a:xfrm>
            <a:off x="6121358" y="1661306"/>
            <a:ext cx="4032250" cy="503237"/>
          </a:xfrm>
        </p:spPr>
        <p:txBody>
          <a:bodyPr>
            <a:normAutofit fontScale="92500" lnSpcReduction="10000"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fi-FI" altLang="fi-FI" sz="1800" dirty="0">
                <a:solidFill>
                  <a:schemeClr val="bg1"/>
                </a:solidFill>
                <a:latin typeface="+mj-lt"/>
              </a:rPr>
              <a:t>Painotettavat arvosanat </a:t>
            </a:r>
            <a:r>
              <a:rPr lang="fi-FI" altLang="fi-FI" sz="1400" dirty="0">
                <a:solidFill>
                  <a:schemeClr val="bg1"/>
                </a:solidFill>
                <a:latin typeface="+mj-lt"/>
              </a:rPr>
              <a:t>(kolmen parhaan taito- taideaineen ka)</a:t>
            </a:r>
          </a:p>
        </p:txBody>
      </p:sp>
      <p:sp>
        <p:nvSpPr>
          <p:cNvPr id="10333" name="Rectangle 2"/>
          <p:cNvSpPr>
            <a:spLocks noChangeArrowheads="1"/>
          </p:cNvSpPr>
          <p:nvPr/>
        </p:nvSpPr>
        <p:spPr bwMode="auto">
          <a:xfrm>
            <a:off x="7370763" y="28749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i-FI" altLang="fi-FI" sz="1800">
              <a:latin typeface="+mj-lt"/>
            </a:endParaRPr>
          </a:p>
        </p:txBody>
      </p:sp>
      <p:pic>
        <p:nvPicPr>
          <p:cNvPr id="3" name="Pistetauluk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0639" y="2754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91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n-lt"/>
              </a:rPr>
              <a:t>Valintapisteet 3/4</a:t>
            </a:r>
            <a:endParaRPr lang="fi-FI" dirty="0">
              <a:latin typeface="+mn-lt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Mahdolliset pääsy- ja soveltuvuuskoepisteet</a:t>
            </a:r>
          </a:p>
          <a:p>
            <a:pPr lvl="1"/>
            <a:r>
              <a:rPr lang="fi-FI" dirty="0" smtClean="0"/>
              <a:t>Kaikki hakijat kutsutaan pääsykokeisiin</a:t>
            </a:r>
          </a:p>
          <a:p>
            <a:pPr lvl="1"/>
            <a:r>
              <a:rPr lang="fi-FI" dirty="0" smtClean="0"/>
              <a:t>Hakija kutsutaan hakukohteen ylimpään toiveeseen</a:t>
            </a:r>
          </a:p>
          <a:p>
            <a:pPr lvl="1"/>
            <a:r>
              <a:rPr lang="fi-FI" dirty="0" smtClean="0"/>
              <a:t>Hyväksytystä pääsy- tai soveltuvuuskokeesta annetaan 1-10 pistettä</a:t>
            </a:r>
          </a:p>
          <a:p>
            <a:pPr lvl="1"/>
            <a:r>
              <a:rPr lang="fi-FI" dirty="0" smtClean="0"/>
              <a:t>Kokeet voivat sisältää myös ennakkotehtäviä</a:t>
            </a:r>
          </a:p>
          <a:p>
            <a:pPr lvl="1"/>
            <a:endParaRPr lang="fi-FI" dirty="0"/>
          </a:p>
          <a:p>
            <a:pPr lvl="1"/>
            <a:r>
              <a:rPr lang="fi-FI" dirty="0" smtClean="0">
                <a:hlinkClick r:id="rId4"/>
              </a:rPr>
              <a:t>https://opintopolku.fi/wp/ammatillinen-koulutus/ammatillisen-koulutuksen-valintaperusteet-yhteishaussa/valintaperusteet-peruskoulupohjaisiin-ammatillisiin-perustutkintoihin-2/</a:t>
            </a:r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3" name="Pääsykoke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106" y="271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+mn-lt"/>
              </a:rPr>
              <a:t>Valintapisteet 4/4</a:t>
            </a:r>
            <a:br>
              <a:rPr lang="fi-FI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>Pisteet lukiotutkintoon</a:t>
            </a:r>
            <a:endParaRPr lang="fi-FI" sz="3200" dirty="0">
              <a:latin typeface="+mn-lt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6486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Lukioihin haetaan lukuaineiden keskiarvon perusteella:</a:t>
            </a:r>
          </a:p>
          <a:p>
            <a:pPr lvl="1"/>
            <a:r>
              <a:rPr lang="fi-FI" dirty="0" err="1" smtClean="0"/>
              <a:t>Suk</a:t>
            </a:r>
            <a:r>
              <a:rPr lang="fi-FI" dirty="0" smtClean="0"/>
              <a:t>, A1 (en), B1 (</a:t>
            </a:r>
            <a:r>
              <a:rPr lang="fi-FI" dirty="0" err="1" smtClean="0"/>
              <a:t>ru</a:t>
            </a:r>
            <a:r>
              <a:rPr lang="fi-FI" dirty="0" smtClean="0"/>
              <a:t>), ma, </a:t>
            </a:r>
            <a:r>
              <a:rPr lang="fi-FI" dirty="0" err="1" smtClean="0"/>
              <a:t>fy</a:t>
            </a:r>
            <a:r>
              <a:rPr lang="fi-FI" dirty="0" smtClean="0"/>
              <a:t>, ke, </a:t>
            </a:r>
            <a:r>
              <a:rPr lang="fi-FI" dirty="0" err="1" smtClean="0"/>
              <a:t>bi</a:t>
            </a:r>
            <a:r>
              <a:rPr lang="fi-FI" dirty="0" smtClean="0"/>
              <a:t>, </a:t>
            </a:r>
            <a:r>
              <a:rPr lang="fi-FI" dirty="0" err="1" smtClean="0"/>
              <a:t>ge</a:t>
            </a:r>
            <a:r>
              <a:rPr lang="fi-FI" dirty="0" smtClean="0"/>
              <a:t>, </a:t>
            </a:r>
            <a:r>
              <a:rPr lang="fi-FI" dirty="0" err="1" smtClean="0"/>
              <a:t>tt</a:t>
            </a:r>
            <a:r>
              <a:rPr lang="fi-FI" dirty="0" smtClean="0"/>
              <a:t>, </a:t>
            </a:r>
            <a:r>
              <a:rPr lang="fi-FI" dirty="0" err="1" smtClean="0"/>
              <a:t>ue</a:t>
            </a:r>
            <a:r>
              <a:rPr lang="fi-FI" dirty="0" smtClean="0"/>
              <a:t>/et, hi, </a:t>
            </a:r>
            <a:r>
              <a:rPr lang="fi-FI" dirty="0" err="1" smtClean="0"/>
              <a:t>yh</a:t>
            </a: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ym typeface="Wingdings" panose="05000000000000000000" pitchFamily="2" charset="2"/>
              </a:rPr>
              <a:t>	</a:t>
            </a:r>
            <a:r>
              <a:rPr lang="fi-FI" b="1" u="sng" dirty="0" smtClean="0">
                <a:sym typeface="Wingdings" panose="05000000000000000000" pitchFamily="2" charset="2"/>
              </a:rPr>
              <a:t>kaksoistutkintoon haettaessa lukuaineiden keskiarvo huomioidaan </a:t>
            </a:r>
            <a:r>
              <a:rPr lang="fi-FI" b="1" u="sng" dirty="0" err="1" smtClean="0">
                <a:sym typeface="Wingdings" panose="05000000000000000000" pitchFamily="2" charset="2"/>
              </a:rPr>
              <a:t>amiksen</a:t>
            </a:r>
            <a:r>
              <a:rPr lang="fi-FI" b="1" u="sng" dirty="0" smtClean="0">
                <a:sym typeface="Wingdings" panose="05000000000000000000" pitchFamily="2" charset="2"/>
              </a:rPr>
              <a:t> pisteiden lisäksi</a:t>
            </a:r>
            <a:endParaRPr lang="fi-FI" b="1" u="sng" dirty="0" smtClean="0"/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 smtClean="0"/>
              <a:t>Jos sinulla on valinnaisaineena kieli, voit ottaa sen arvioinnin päättötodistukseen joko numerolla tai suoritusmerkinnällä </a:t>
            </a:r>
            <a:r>
              <a:rPr lang="fi-FI" dirty="0" smtClean="0">
                <a:sym typeface="Wingdings" panose="05000000000000000000" pitchFamily="2" charset="2"/>
              </a:rPr>
              <a:t> jos keskiarvosi on hyvin lähellä lukioon vaadittua alinta keskiarvoa, mieti huolella, miten haluat arvioinnin  päättötodistukseesi (tarkista, laskeeko vai korottaako keskiarvoasi)</a:t>
            </a:r>
          </a:p>
          <a:p>
            <a:pPr marL="457200" lvl="1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Lukioissa voi olla myös pääsykokeita, jotka otetaan huomioon lukiovalinnassa esim. musiikki, liikunta-alat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Valinnassa voidaan myös painottaa jonkin aineen arvosanaa 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 smtClean="0">
                <a:sym typeface="Wingdings" panose="05000000000000000000" pitchFamily="2" charset="2"/>
                <a:hlinkClick r:id="rId4"/>
              </a:rPr>
              <a:t>https://www.tat.fi/materiaalipankki/koulu-loppuu-opas-lukion-jalkeiseen-elamaan-2017/</a:t>
            </a:r>
            <a:r>
              <a:rPr lang="fi-FI" dirty="0" smtClean="0">
                <a:sym typeface="Wingdings" panose="05000000000000000000" pitchFamily="2" charset="2"/>
              </a:rPr>
              <a:t>  vinkkejä siihen, mitä tekisin lukion jälkeen</a:t>
            </a:r>
          </a:p>
          <a:p>
            <a:pPr marL="457200" lvl="1" indent="0">
              <a:buNone/>
            </a:pPr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aksa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4494" y="260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Ammatillisen tutkinnon osat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Perustutkinnot ovat laajuudeltaan 180 osaamispistettä</a:t>
            </a:r>
          </a:p>
          <a:p>
            <a:pPr lvl="1"/>
            <a:r>
              <a:rPr lang="fi-FI" dirty="0" smtClean="0"/>
              <a:t>145op ammatillisen tutkinnon osia (työssäoppimiset sisältyy tähän)</a:t>
            </a:r>
          </a:p>
          <a:p>
            <a:pPr lvl="1"/>
            <a:r>
              <a:rPr lang="fi-FI" dirty="0" smtClean="0"/>
              <a:t>35op yhteiset tutkinnon osat</a:t>
            </a:r>
            <a:endParaRPr lang="fi-FI" dirty="0"/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/>
              <a:t>Viestintä- ja vuorovaikutusosaaminen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err="1" smtClean="0"/>
              <a:t>Matemaattis</a:t>
            </a:r>
            <a:r>
              <a:rPr lang="fi-FI" dirty="0" smtClean="0"/>
              <a:t>- luonnontieteellinen osaaminen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/>
              <a:t>Yhteiskunta- ja työelämäosaaminen</a:t>
            </a:r>
          </a:p>
          <a:p>
            <a:pPr marL="1371600" lvl="2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Ammatillisten perustutkintojen arviointiasteikko on 1-5. Ammattitaito osoitetaan käytännön työtehtävissä näytöissä tutkinnon osittain.</a:t>
            </a:r>
          </a:p>
        </p:txBody>
      </p:sp>
      <p:pic>
        <p:nvPicPr>
          <p:cNvPr id="4" name="Tutkinnonos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8588" y="3814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oli vasemmalle, oikealle ja ylös 23"/>
          <p:cNvSpPr/>
          <p:nvPr/>
        </p:nvSpPr>
        <p:spPr>
          <a:xfrm rot="5400000">
            <a:off x="4691844" y="296652"/>
            <a:ext cx="2016224" cy="7272808"/>
          </a:xfrm>
          <a:prstGeom prst="leftRightUpArrow">
            <a:avLst>
              <a:gd name="adj1" fmla="val 14774"/>
              <a:gd name="adj2" fmla="val 14432"/>
              <a:gd name="adj3" fmla="val 14433"/>
            </a:avLst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0831" y="499278"/>
            <a:ext cx="9108504" cy="648072"/>
          </a:xfrm>
        </p:spPr>
        <p:txBody>
          <a:bodyPr>
            <a:normAutofit/>
          </a:bodyPr>
          <a:lstStyle/>
          <a:p>
            <a:r>
              <a:rPr lang="fi-FI" dirty="0" smtClean="0"/>
              <a:t>Yhdistelmäopinnot</a:t>
            </a:r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1631504" y="1412777"/>
            <a:ext cx="2160240" cy="139749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1703512" y="1887216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Lukiokoulu-</a:t>
            </a:r>
            <a:r>
              <a:rPr lang="fi-FI" sz="2400" b="1" dirty="0" err="1" smtClean="0"/>
              <a:t>tus</a:t>
            </a:r>
            <a:endParaRPr lang="fi-FI" sz="2400" b="1" dirty="0"/>
          </a:p>
        </p:txBody>
      </p:sp>
      <p:sp>
        <p:nvSpPr>
          <p:cNvPr id="16" name="Pyöristetty suorakulmio 15"/>
          <p:cNvSpPr/>
          <p:nvPr/>
        </p:nvSpPr>
        <p:spPr>
          <a:xfrm>
            <a:off x="1631504" y="4995173"/>
            <a:ext cx="2160240" cy="13755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1487488" y="533430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Ammatillinen koulutus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044768" y="4986025"/>
            <a:ext cx="65882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700" b="1" dirty="0"/>
              <a:t>Perustutkinnon opiskelija voi valita lukiosta  yleissivistäviä aineita, jotka auttavat selviytymään yo-tutkinnosta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700" b="1" dirty="0"/>
              <a:t>Oikeus osallistua kirjoituksiin on 1 ½ vuoden opintojen jälkeen ilman lisäopintojakin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700" b="1" dirty="0"/>
              <a:t>Lukio-opinnot parantavat valmiuksia korkeakouluopintoihin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3934765" y="1887216"/>
            <a:ext cx="56886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700" b="1" dirty="0">
                <a:solidFill>
                  <a:schemeClr val="bg1"/>
                </a:solidFill>
              </a:rPr>
              <a:t>Lukion opiskelija voi suorittaa myös </a:t>
            </a:r>
            <a:r>
              <a:rPr lang="fi-FI" sz="1700" b="1" dirty="0"/>
              <a:t>perustutkinnon opintoja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700" b="1" dirty="0"/>
              <a:t>Yhdistelmäopinnot usein lisäävät opiskeluaikaa</a:t>
            </a:r>
          </a:p>
        </p:txBody>
      </p:sp>
      <p:grpSp>
        <p:nvGrpSpPr>
          <p:cNvPr id="20" name="Ryhmä 19"/>
          <p:cNvGrpSpPr/>
          <p:nvPr/>
        </p:nvGrpSpPr>
        <p:grpSpPr>
          <a:xfrm>
            <a:off x="2976853" y="2915653"/>
            <a:ext cx="7656139" cy="1783025"/>
            <a:chOff x="1452852" y="2915652"/>
            <a:chExt cx="7656139" cy="1783025"/>
          </a:xfrm>
        </p:grpSpPr>
        <p:pic>
          <p:nvPicPr>
            <p:cNvPr id="9" name="Kuva 6" descr="DSC_0014.JPG">
              <a:hlinkClick r:id="rId4" tooltip="Lautakunnan sivuil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849359" y="3459592"/>
              <a:ext cx="1259632" cy="8391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" name="Kyynel 25"/>
            <p:cNvSpPr/>
            <p:nvPr/>
          </p:nvSpPr>
          <p:spPr>
            <a:xfrm rot="18900000">
              <a:off x="1507528" y="3527827"/>
              <a:ext cx="1170850" cy="117085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1619672" y="29156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rgbClr val="C00000"/>
                  </a:solidFill>
                </a:rPr>
                <a:t>Pakollinen</a:t>
              </a:r>
              <a:endParaRPr lang="fi-FI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kstiruutu 2"/>
            <p:cNvSpPr txBox="1"/>
            <p:nvPr/>
          </p:nvSpPr>
          <p:spPr>
            <a:xfrm>
              <a:off x="1452852" y="3814880"/>
              <a:ext cx="1235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chemeClr val="bg1"/>
                  </a:solidFill>
                </a:rPr>
                <a:t>Äidinkieli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4472075" y="2915652"/>
            <a:ext cx="4541244" cy="1855966"/>
            <a:chOff x="2948075" y="2915652"/>
            <a:chExt cx="4541244" cy="1855966"/>
          </a:xfrm>
        </p:grpSpPr>
        <p:grpSp>
          <p:nvGrpSpPr>
            <p:cNvPr id="6" name="Ryhmä 5"/>
            <p:cNvGrpSpPr/>
            <p:nvPr/>
          </p:nvGrpSpPr>
          <p:grpSpPr>
            <a:xfrm>
              <a:off x="2948075" y="3571752"/>
              <a:ext cx="1166343" cy="1166343"/>
              <a:chOff x="2948075" y="3571752"/>
              <a:chExt cx="1166343" cy="1166343"/>
            </a:xfrm>
          </p:grpSpPr>
          <p:sp>
            <p:nvSpPr>
              <p:cNvPr id="25" name="Kyynel 24"/>
              <p:cNvSpPr/>
              <p:nvPr/>
            </p:nvSpPr>
            <p:spPr>
              <a:xfrm rot="18900000">
                <a:off x="2948075" y="3571752"/>
                <a:ext cx="1166343" cy="1166343"/>
              </a:xfrm>
              <a:prstGeom prst="teardrop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Tekstiruutu 26"/>
              <p:cNvSpPr txBox="1"/>
              <p:nvPr/>
            </p:nvSpPr>
            <p:spPr>
              <a:xfrm>
                <a:off x="2987824" y="386104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solidFill>
                      <a:schemeClr val="bg1"/>
                    </a:solidFill>
                  </a:rPr>
                  <a:t>Vieras</a:t>
                </a:r>
              </a:p>
              <a:p>
                <a:pPr algn="ctr"/>
                <a:r>
                  <a:rPr lang="fi-FI" b="1" dirty="0">
                    <a:solidFill>
                      <a:schemeClr val="bg1"/>
                    </a:solidFill>
                  </a:rPr>
                  <a:t>kieli</a:t>
                </a: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4028195" y="3605275"/>
              <a:ext cx="1189885" cy="1166343"/>
              <a:chOff x="4028195" y="3605275"/>
              <a:chExt cx="1189885" cy="1166343"/>
            </a:xfrm>
          </p:grpSpPr>
          <p:sp>
            <p:nvSpPr>
              <p:cNvPr id="23" name="Kyynel 22"/>
              <p:cNvSpPr/>
              <p:nvPr/>
            </p:nvSpPr>
            <p:spPr>
              <a:xfrm rot="18900000">
                <a:off x="4028195" y="3605275"/>
                <a:ext cx="1166343" cy="1166343"/>
              </a:xfrm>
              <a:prstGeom prst="teardrop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Tekstiruutu 27"/>
              <p:cNvSpPr txBox="1"/>
              <p:nvPr/>
            </p:nvSpPr>
            <p:spPr>
              <a:xfrm>
                <a:off x="4067943" y="3861048"/>
                <a:ext cx="11501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 err="1" smtClean="0">
                    <a:solidFill>
                      <a:schemeClr val="bg1"/>
                    </a:solidFill>
                  </a:rPr>
                  <a:t>Matema</a:t>
                </a:r>
                <a:endParaRPr lang="fi-FI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i-FI" b="1" dirty="0" err="1">
                    <a:solidFill>
                      <a:schemeClr val="bg1"/>
                    </a:solidFill>
                  </a:rPr>
                  <a:t>tiikka</a:t>
                </a:r>
                <a:endParaRPr lang="fi-FI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Ryhmä 10"/>
            <p:cNvGrpSpPr/>
            <p:nvPr/>
          </p:nvGrpSpPr>
          <p:grpSpPr>
            <a:xfrm>
              <a:off x="5108315" y="3605275"/>
              <a:ext cx="1166343" cy="1166343"/>
              <a:chOff x="5108315" y="3605275"/>
              <a:chExt cx="1166343" cy="1166343"/>
            </a:xfrm>
          </p:grpSpPr>
          <p:sp>
            <p:nvSpPr>
              <p:cNvPr id="19" name="Kyynel 18"/>
              <p:cNvSpPr/>
              <p:nvPr/>
            </p:nvSpPr>
            <p:spPr>
              <a:xfrm rot="18900000">
                <a:off x="5108315" y="3605275"/>
                <a:ext cx="1166343" cy="1166343"/>
              </a:xfrm>
              <a:prstGeom prst="teardrop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Tekstiruutu 28"/>
              <p:cNvSpPr txBox="1"/>
              <p:nvPr/>
            </p:nvSpPr>
            <p:spPr>
              <a:xfrm>
                <a:off x="5255081" y="3861048"/>
                <a:ext cx="979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b="1" dirty="0">
                    <a:solidFill>
                      <a:schemeClr val="bg1"/>
                    </a:solidFill>
                  </a:rPr>
                  <a:t>Reaali-</a:t>
                </a:r>
              </a:p>
              <a:p>
                <a:pPr algn="ctr"/>
                <a:r>
                  <a:rPr lang="fi-FI" b="1" dirty="0">
                    <a:solidFill>
                      <a:schemeClr val="bg1"/>
                    </a:solidFill>
                  </a:rPr>
                  <a:t>koe</a:t>
                </a:r>
              </a:p>
            </p:txBody>
          </p:sp>
        </p:grpSp>
        <p:sp>
          <p:nvSpPr>
            <p:cNvPr id="15" name="Kyynel 14"/>
            <p:cNvSpPr/>
            <p:nvPr/>
          </p:nvSpPr>
          <p:spPr>
            <a:xfrm rot="18900000">
              <a:off x="6157246" y="3543813"/>
              <a:ext cx="1217260" cy="1217260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Tekstiruutu 29"/>
            <p:cNvSpPr txBox="1"/>
            <p:nvPr/>
          </p:nvSpPr>
          <p:spPr>
            <a:xfrm>
              <a:off x="6060141" y="3729806"/>
              <a:ext cx="14291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Toinen kotimainen kieli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3203848" y="2915652"/>
              <a:ext cx="4104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700" b="1" dirty="0">
                  <a:solidFill>
                    <a:schemeClr val="accent2">
                      <a:lumMod val="50000"/>
                    </a:schemeClr>
                  </a:solidFill>
                </a:rPr>
                <a:t>Näistä valittava ainakin kolme koetta</a:t>
              </a:r>
            </a:p>
          </p:txBody>
        </p:sp>
      </p:grpSp>
      <p:pic>
        <p:nvPicPr>
          <p:cNvPr id="5" name="Kaksarin Ainee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8376" y="230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80488" y="548680"/>
            <a:ext cx="8613326" cy="720080"/>
          </a:xfrm>
        </p:spPr>
        <p:txBody>
          <a:bodyPr>
            <a:normAutofit/>
          </a:bodyPr>
          <a:lstStyle/>
          <a:p>
            <a:r>
              <a:rPr lang="fi-FI" dirty="0" smtClean="0"/>
              <a:t>Oppisopimuskoulutus</a:t>
            </a:r>
            <a:endParaRPr lang="fi-FI" dirty="0"/>
          </a:p>
        </p:txBody>
      </p:sp>
      <p:sp>
        <p:nvSpPr>
          <p:cNvPr id="3" name="Taitettu kulma 2"/>
          <p:cNvSpPr/>
          <p:nvPr/>
        </p:nvSpPr>
        <p:spPr>
          <a:xfrm>
            <a:off x="1622828" y="1556791"/>
            <a:ext cx="9528647" cy="4623291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805614" y="1531842"/>
            <a:ext cx="55929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u="sng" dirty="0"/>
              <a:t>Oppisopimus on opiskelijan ja työnantajan välillä kirjallisesti tehtävä </a:t>
            </a:r>
            <a:r>
              <a:rPr lang="fi-FI" sz="2000" b="1" u="sng" dirty="0" smtClean="0"/>
              <a:t>työsopimus</a:t>
            </a:r>
          </a:p>
          <a:p>
            <a:endParaRPr lang="fi-FI" sz="2000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Ammattiin opiskelu tapahtuu työpaikalla (70-80 %)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Teoriaopiskelu tapahtuu ammattioppilaitoksessa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Aikaisemmasta kokemuksesta ja koulutuksesta riippuen kestää yleensä 2-4 vuotta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Opiskelijalle maksetaan sopimusten mukaista palkkaa ja työnantajalle korvausta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Opiskelupaikka on hankittava itse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b="1" dirty="0"/>
              <a:t>Työ- ja elinkeinotoimisto sekä oppisopimustoimistot antavat neuvoja ja </a:t>
            </a:r>
            <a:r>
              <a:rPr lang="fi-FI" b="1" dirty="0" smtClean="0"/>
              <a:t>auttavat</a:t>
            </a:r>
          </a:p>
          <a:p>
            <a:pPr lvl="1"/>
            <a:endParaRPr lang="fi-FI" b="1" dirty="0" smtClean="0">
              <a:hlinkClick r:id="rId4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i-FI" b="1" dirty="0" smtClean="0">
                <a:hlinkClick r:id="rId4"/>
              </a:rPr>
              <a:t>https</a:t>
            </a:r>
            <a:r>
              <a:rPr lang="fi-FI" b="1" dirty="0">
                <a:hlinkClick r:id="rId4"/>
              </a:rPr>
              <a:t>://opintopolku.fi/wp/story/liikunta-ala</a:t>
            </a:r>
            <a:r>
              <a:rPr lang="fi-FI" b="1" dirty="0" smtClean="0">
                <a:hlinkClick r:id="rId4"/>
              </a:rPr>
              <a:t>/</a:t>
            </a:r>
            <a:endParaRPr lang="fi-FI" b="1" dirty="0" smtClean="0"/>
          </a:p>
          <a:p>
            <a:pPr lvl="1"/>
            <a:endParaRPr lang="fi-FI" b="1" dirty="0"/>
          </a:p>
          <a:p>
            <a:endParaRPr lang="fi-FI" dirty="0"/>
          </a:p>
        </p:txBody>
      </p:sp>
      <p:pic>
        <p:nvPicPr>
          <p:cNvPr id="1029" name="Picture 5" descr="http://www.oppisopimus.net/images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00808"/>
            <a:ext cx="1928986" cy="1928986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Ryhmä 5"/>
          <p:cNvGrpSpPr/>
          <p:nvPr/>
        </p:nvGrpSpPr>
        <p:grpSpPr>
          <a:xfrm>
            <a:off x="8688288" y="6319821"/>
            <a:ext cx="1950130" cy="376522"/>
            <a:chOff x="7164288" y="6319821"/>
            <a:chExt cx="1950130" cy="376522"/>
          </a:xfrm>
        </p:grpSpPr>
        <p:pic>
          <p:nvPicPr>
            <p:cNvPr id="1032" name="Picture 8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491" y="6319821"/>
              <a:ext cx="1500927" cy="354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oimintopainike: Tietoja 4">
              <a:hlinkClick r:id="rId6" highlightClick="1"/>
            </p:cNvPr>
            <p:cNvSpPr/>
            <p:nvPr/>
          </p:nvSpPr>
          <p:spPr>
            <a:xfrm>
              <a:off x="7164288" y="6319821"/>
              <a:ext cx="460437" cy="376522"/>
            </a:xfrm>
            <a:prstGeom prst="actionButtonInform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7" name="Oppisopim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5318" y="3020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2166406"/>
              </p:ext>
            </p:extLst>
          </p:nvPr>
        </p:nvGraphicFramePr>
        <p:xfrm>
          <a:off x="788276" y="468313"/>
          <a:ext cx="10515600" cy="606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mmatilliset Al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1882" y="1071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920880" cy="720080"/>
          </a:xfrm>
        </p:spPr>
        <p:txBody>
          <a:bodyPr/>
          <a:lstStyle/>
          <a:p>
            <a:r>
              <a:rPr lang="fi-FI" sz="2800" dirty="0"/>
              <a:t>Työllistyminen tulevaisuudessa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75519" y="3201938"/>
            <a:ext cx="4183847" cy="35548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500" b="1" u="sng" dirty="0"/>
              <a:t>12 ennakoitua tulevaisuuden ammattiryhmää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Sosiaalialan työtekijät ja ohjaajat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Opettajat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Kauppiaat ja myyjät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Sairaanhoitajat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Perus- ja lähihoitajat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Maaliikennetyöntekijät ja –yrittäjät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Siivoustyöntekijät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Taloushallinnon toimistotyöntekijät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Kaupan alan johtajat ja asiantuntijat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Yhteiskunnallisen ja humanistisen alan sekä talouden asiantuntijat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Rakennustyöntekijät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Calibri" pitchFamily="34" charset="0"/>
              <a:buChar char="+"/>
            </a:pPr>
            <a:r>
              <a:rPr lang="fi-FI" sz="1500" b="1" dirty="0"/>
              <a:t>Ravitsemisalan työntekijät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184232" y="648527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Lähde: Koulutus ja työvoiman kysyntä 2025, Opetushallitus</a:t>
            </a:r>
          </a:p>
        </p:txBody>
      </p:sp>
      <p:sp>
        <p:nvSpPr>
          <p:cNvPr id="5" name="Taitettu kulma 4"/>
          <p:cNvSpPr/>
          <p:nvPr/>
        </p:nvSpPr>
        <p:spPr>
          <a:xfrm>
            <a:off x="1703513" y="1004047"/>
            <a:ext cx="4536504" cy="192089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endParaRPr lang="fi-FI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i-FI" b="1" dirty="0" smtClean="0">
                <a:solidFill>
                  <a:schemeClr val="tx1"/>
                </a:solidFill>
              </a:rPr>
              <a:t>Varmaa </a:t>
            </a:r>
            <a:r>
              <a:rPr lang="fi-FI" b="1" dirty="0">
                <a:solidFill>
                  <a:schemeClr val="tx1"/>
                </a:solidFill>
              </a:rPr>
              <a:t>tietoa ei ole kenelläkään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Eläkkeelle siirtymiset ja taloustilanne vaikuttavat työpaikkoihin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i-FI" b="1" dirty="0">
                <a:solidFill>
                  <a:schemeClr val="tx1"/>
                </a:solidFill>
              </a:rPr>
              <a:t>Työllistyminen riippuu työkokemuksesta, henkilökohtaisista vahvuuksista ja alueesta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413632" y="3645024"/>
            <a:ext cx="4180796" cy="284025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i-FI" sz="1600" b="1" u="sng" dirty="0"/>
              <a:t>Työllisyyden ennakoidaan vähenevän: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metsätalous ja –teollisuus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elektroniikka- ja sähkölaitteiden valmistus 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liike-elämän kaupallis-hallinnolliset palvelut 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metallien ja metallituotteiden valmistus 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koneiden, laitteiden sekä kulkuneuvojen valmistus </a:t>
            </a:r>
          </a:p>
          <a:p>
            <a:pPr marL="285750" indent="-285750">
              <a:buClr>
                <a:srgbClr val="C00000"/>
              </a:buClr>
              <a:buFont typeface="Calibri" pitchFamily="34" charset="0"/>
              <a:buChar char="−"/>
            </a:pPr>
            <a:r>
              <a:rPr lang="fi-FI" sz="1600" b="1" dirty="0"/>
              <a:t>muu teollisuus</a:t>
            </a:r>
          </a:p>
        </p:txBody>
      </p:sp>
      <p:pic>
        <p:nvPicPr>
          <p:cNvPr id="2052" name="Picture 4" descr="C:\Users\Seppo\AppData\Local\Microsoft\Windows\Temporary Internet Files\Content.IE5\SKD2XAAJ\MP9004225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72" y="1346564"/>
            <a:ext cx="1148825" cy="17223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ppo\AppData\Local\Microsoft\Windows\Temporary Internet Files\Content.IE5\SKD2XAAJ\MP9004020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98" y="1332084"/>
            <a:ext cx="1158482" cy="17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ppo\AppData\Local\Microsoft\Windows\Temporary Internet Files\Content.IE5\SKHNM08I\MP90021605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332084"/>
            <a:ext cx="1152128" cy="17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ulevaisu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1653" y="2592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Nettisivuja avuksi 1/3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4" y="2291255"/>
            <a:ext cx="8825659" cy="4566745"/>
          </a:xfrm>
        </p:spPr>
        <p:txBody>
          <a:bodyPr>
            <a:normAutofit fontScale="25000" lnSpcReduction="20000"/>
          </a:bodyPr>
          <a:lstStyle/>
          <a:p>
            <a:endParaRPr lang="fi-FI" dirty="0" smtClean="0"/>
          </a:p>
          <a:p>
            <a:r>
              <a:rPr lang="fi-FI" sz="4000" dirty="0" smtClean="0">
                <a:hlinkClick r:id="rId4"/>
              </a:rPr>
              <a:t>https://opintopolku.fi/wp/fi/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Suomen koulutustarjonta: voit etsiä sivustolta koulutuksia</a:t>
            </a:r>
          </a:p>
          <a:p>
            <a:endParaRPr lang="fi-FI" sz="4000" dirty="0">
              <a:sym typeface="Wingdings" panose="05000000000000000000" pitchFamily="2" charset="2"/>
            </a:endParaRPr>
          </a:p>
          <a:p>
            <a:r>
              <a:rPr lang="fi-FI" sz="4000" dirty="0" smtClean="0">
                <a:hlinkClick r:id="rId5"/>
              </a:rPr>
              <a:t>http://www.ammattiosaaja.fi/</a:t>
            </a:r>
            <a:r>
              <a:rPr lang="fi-FI" sz="4000" dirty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tietoa ja tarinoita </a:t>
            </a:r>
            <a:r>
              <a:rPr lang="fi-FI" sz="4000" dirty="0" err="1" smtClean="0">
                <a:sym typeface="Wingdings" panose="05000000000000000000" pitchFamily="2" charset="2"/>
              </a:rPr>
              <a:t>amisopiskelusta</a:t>
            </a:r>
            <a:endParaRPr lang="fi-FI" sz="4000" dirty="0" smtClean="0"/>
          </a:p>
          <a:p>
            <a:pPr marL="0" indent="0">
              <a:buNone/>
            </a:pPr>
            <a:endParaRPr lang="fi-FI" sz="4000" dirty="0" smtClean="0"/>
          </a:p>
          <a:p>
            <a:r>
              <a:rPr lang="fi-FI" sz="4000" dirty="0" smtClean="0">
                <a:hlinkClick r:id="rId6"/>
              </a:rPr>
              <a:t>http://www.ammattinetti.fi/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löydät tietoa eri ammattien ja ammattialojen sisällöistä</a:t>
            </a:r>
            <a:endParaRPr lang="fi-FI" sz="4000" dirty="0" smtClean="0"/>
          </a:p>
          <a:p>
            <a:pPr marL="0" indent="0">
              <a:buNone/>
            </a:pPr>
            <a:endParaRPr lang="fi-FI" sz="4000" dirty="0" smtClean="0"/>
          </a:p>
          <a:p>
            <a:r>
              <a:rPr lang="fi-FI" sz="4000" dirty="0" smtClean="0">
                <a:hlinkClick r:id="rId7"/>
              </a:rPr>
              <a:t>https://www.foreammatti.fi/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etsi töitä ja katso palkkoja</a:t>
            </a:r>
            <a:endParaRPr lang="fi-FI" sz="4000" dirty="0" smtClean="0"/>
          </a:p>
          <a:p>
            <a:pPr marL="0" indent="0">
              <a:buNone/>
            </a:pPr>
            <a:endParaRPr lang="fi-FI" sz="4000" dirty="0"/>
          </a:p>
          <a:p>
            <a:r>
              <a:rPr lang="fi-FI" sz="4000" dirty="0" smtClean="0">
                <a:hlinkClick r:id="rId8"/>
              </a:rPr>
              <a:t>https://www.kunkoululoppuu.fi/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tietoa </a:t>
            </a:r>
            <a:r>
              <a:rPr lang="fi-FI" sz="4000" dirty="0" err="1" smtClean="0">
                <a:sym typeface="Wingdings" panose="05000000000000000000" pitchFamily="2" charset="2"/>
              </a:rPr>
              <a:t>tetistä</a:t>
            </a:r>
            <a:r>
              <a:rPr lang="fi-FI" sz="4000" dirty="0" smtClean="0">
                <a:sym typeface="Wingdings" panose="05000000000000000000" pitchFamily="2" charset="2"/>
              </a:rPr>
              <a:t>, koulutusvaihtoehdoista, kesätöistä, yrittäjyydestä</a:t>
            </a:r>
          </a:p>
          <a:p>
            <a:endParaRPr lang="fi-FI" sz="4000" dirty="0">
              <a:sym typeface="Wingdings" panose="05000000000000000000" pitchFamily="2" charset="2"/>
            </a:endParaRPr>
          </a:p>
          <a:p>
            <a:r>
              <a:rPr lang="fi-FI" sz="4000" dirty="0" smtClean="0">
                <a:hlinkClick r:id="rId9"/>
              </a:rPr>
              <a:t>https://www.youtube.com/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etsi koulutuksen nimellä / tutkintonimikkeellä alaan liittyviä videoita (muista katsoa, kuka videon on tehnyt) </a:t>
            </a:r>
          </a:p>
          <a:p>
            <a:endParaRPr lang="fi-FI" sz="4000" dirty="0" smtClean="0">
              <a:sym typeface="Wingdings" panose="05000000000000000000" pitchFamily="2" charset="2"/>
            </a:endParaRPr>
          </a:p>
          <a:p>
            <a:r>
              <a:rPr lang="fi-FI" sz="4000" dirty="0" smtClean="0">
                <a:hlinkClick r:id="rId10"/>
              </a:rPr>
              <a:t>https://www.mytech.fi/opiskelemaan-mita</a:t>
            </a:r>
            <a:r>
              <a:rPr lang="fi-FI" sz="4000" dirty="0" smtClean="0"/>
              <a:t> </a:t>
            </a:r>
            <a:r>
              <a:rPr lang="fi-FI" sz="4000" dirty="0" smtClean="0">
                <a:sym typeface="Wingdings" panose="05000000000000000000" pitchFamily="2" charset="2"/>
              </a:rPr>
              <a:t> videoita eri ammateista ja työtehtävistä</a:t>
            </a:r>
          </a:p>
          <a:p>
            <a:endParaRPr lang="fi-FI" sz="4000" dirty="0">
              <a:sym typeface="Wingdings" panose="05000000000000000000" pitchFamily="2" charset="2"/>
            </a:endParaRPr>
          </a:p>
          <a:p>
            <a:r>
              <a:rPr lang="fi-FI" sz="4000" dirty="0" smtClean="0">
                <a:hlinkClick r:id="rId11"/>
              </a:rPr>
              <a:t>100 AMMATTIOSAAJAA</a:t>
            </a:r>
            <a:endParaRPr lang="fi-FI" sz="4000" dirty="0" smtClean="0"/>
          </a:p>
          <a:p>
            <a:pPr marL="0" indent="0">
              <a:buNone/>
            </a:pPr>
            <a:endParaRPr lang="fi-FI" sz="4000" dirty="0">
              <a:sym typeface="Wingdings" panose="05000000000000000000" pitchFamily="2" charset="2"/>
            </a:endParaRPr>
          </a:p>
          <a:p>
            <a:r>
              <a:rPr lang="fi-FI" sz="4000" dirty="0" smtClean="0">
                <a:sym typeface="Wingdings" panose="05000000000000000000" pitchFamily="2" charset="2"/>
                <a:hlinkClick r:id="rId12"/>
              </a:rPr>
              <a:t>45 AMMATTIVIDEOTA</a:t>
            </a:r>
            <a:endParaRPr lang="fi-FI" sz="4000" dirty="0" smtClean="0"/>
          </a:p>
          <a:p>
            <a:pPr marL="0" indent="0">
              <a:buNone/>
            </a:pPr>
            <a:endParaRPr lang="fi-FI" sz="2200" dirty="0" smtClean="0"/>
          </a:p>
          <a:p>
            <a:pPr marL="0" indent="0">
              <a:buNone/>
            </a:pPr>
            <a:r>
              <a:rPr lang="fi-FI" sz="2200" dirty="0"/>
              <a:t>	</a:t>
            </a:r>
            <a:endParaRPr lang="fi-FI" sz="2200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Nettisivu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90330" y="2792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Nettisivuja avuksi 2/3</a:t>
            </a:r>
            <a:br>
              <a:rPr lang="fi-FI" dirty="0" smtClean="0"/>
            </a:br>
            <a:r>
              <a:rPr lang="fi-FI" sz="2800" dirty="0" smtClean="0"/>
              <a:t>Lähialueen koulujen nettisivuja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hlinkClick r:id="rId2"/>
              </a:rPr>
              <a:t>https://www.sasky.fi/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3"/>
              </a:rPr>
              <a:t>https://www.studentum.fi/koulutukset/tampereen-seudun-ammattiopisto-tredu/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4"/>
              </a:rPr>
              <a:t>https://www.winnova.fi/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5"/>
              </a:rPr>
              <a:t>https://sataedu.fi/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6"/>
              </a:rPr>
              <a:t>https://varala.fi/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Nettisivuja avuksi 3/3 – jotakin hauskaa!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TUME OIKEISSA TÖISSÄ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hlinkClick r:id="rId3"/>
              </a:rPr>
              <a:t>HOMMAT HOITUU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Pikku kakkosen ohjelma ammateista 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  <a:hlinkClick r:id="rId4"/>
              </a:rPr>
              <a:t>OPPIMINEN</a:t>
            </a:r>
            <a:r>
              <a:rPr lang="fi-FI" dirty="0" smtClean="0">
                <a:sym typeface="Wingdings" panose="05000000000000000000" pitchFamily="2" charset="2"/>
              </a:rPr>
              <a:t>  </a:t>
            </a:r>
            <a:r>
              <a:rPr lang="fi-FI" dirty="0" err="1" smtClean="0">
                <a:sym typeface="Wingdings" panose="05000000000000000000" pitchFamily="2" charset="2"/>
              </a:rPr>
              <a:t>YleAreenan</a:t>
            </a:r>
            <a:r>
              <a:rPr lang="fi-FI" dirty="0" smtClean="0">
                <a:sym typeface="Wingdings" panose="05000000000000000000" pitchFamily="2" charset="2"/>
              </a:rPr>
              <a:t> oppimissivusto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90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Ammatillinen koulutus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955" y="2603500"/>
            <a:ext cx="8195234" cy="3416300"/>
          </a:xfrm>
        </p:spPr>
        <p:txBody>
          <a:bodyPr/>
          <a:lstStyle/>
          <a:p>
            <a:r>
              <a:rPr lang="fi-FI" dirty="0" smtClean="0"/>
              <a:t>Seuraavaksi tutustutaan eri koulutusalojen alla oleviin perustutkintoihin</a:t>
            </a:r>
          </a:p>
          <a:p>
            <a:r>
              <a:rPr lang="fi-FI" dirty="0" smtClean="0"/>
              <a:t>Suurin osa perustutkinnoista sisältää useita eri osaamisaloja </a:t>
            </a:r>
            <a:r>
              <a:rPr lang="fi-FI" dirty="0" smtClean="0">
                <a:sym typeface="Wingdings" panose="05000000000000000000" pitchFamily="2" charset="2"/>
              </a:rPr>
              <a:t> tämä tarkoittaa sitä, että osaamisaloilla on yhteiset perustutkinnon osat, mutta omat erikoistumisalansa</a:t>
            </a:r>
          </a:p>
          <a:p>
            <a:r>
              <a:rPr lang="fi-FI" dirty="0" smtClean="0"/>
              <a:t>Seuraavissa dioissa on lueteltu kaikki ammatillisen koulutuksen vaihtoehdot </a:t>
            </a:r>
            <a:r>
              <a:rPr lang="fi-FI" dirty="0" smtClean="0">
                <a:sym typeface="Wingdings" panose="05000000000000000000" pitchFamily="2" charset="2"/>
              </a:rPr>
              <a:t> tummennetulla tekstillä näet ammattinimikkeen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Yläotsikkoa klikkaamalla pääset opintopolun sivulle, josta löytyy tietoa kyseisestä koulutusalasta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Dioissa on myös suoria linkkejä aloja esitteleviin videoihin, nettisivuihin jne.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9260542" y="2603500"/>
            <a:ext cx="235771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hlinkClick r:id="rId6"/>
              </a:rPr>
              <a:t>Hius- ja kauneudenhoitoalan </a:t>
            </a:r>
            <a:r>
              <a:rPr lang="fi-FI" sz="900" dirty="0" smtClean="0">
                <a:hlinkClick r:id="rId6"/>
              </a:rPr>
              <a:t>pt</a:t>
            </a:r>
            <a:endParaRPr lang="fi-FI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i="1" dirty="0" smtClean="0"/>
              <a:t>Ihon </a:t>
            </a:r>
            <a:r>
              <a:rPr lang="fi-FI" sz="900" i="1" dirty="0"/>
              <a:t>hoidon osaamisala, </a:t>
            </a:r>
            <a:r>
              <a:rPr lang="fi-FI" sz="900" b="1" i="1" dirty="0" smtClean="0"/>
              <a:t>kosmetologi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i="1" dirty="0" smtClean="0"/>
              <a:t>Kampaajatyön </a:t>
            </a:r>
            <a:r>
              <a:rPr lang="fi-FI" sz="900" i="1" dirty="0"/>
              <a:t>osaamisala, </a:t>
            </a:r>
            <a:r>
              <a:rPr lang="fi-FI" sz="900" b="1" i="1" dirty="0" smtClean="0"/>
              <a:t>kampaaja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i="1" dirty="0" smtClean="0"/>
              <a:t>Hius- </a:t>
            </a:r>
            <a:r>
              <a:rPr lang="fi-FI" sz="900" i="1" dirty="0"/>
              <a:t>ja kauneudenhoidon neuvonnan osaamisala, </a:t>
            </a:r>
            <a:r>
              <a:rPr lang="fi-FI" sz="900" b="1" i="1" dirty="0" smtClean="0"/>
              <a:t>kosmetiikkaneuvoja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i="1" dirty="0" smtClean="0"/>
              <a:t>Parturityön </a:t>
            </a:r>
            <a:r>
              <a:rPr lang="fi-FI" sz="900" i="1" dirty="0"/>
              <a:t>osaamisala, </a:t>
            </a:r>
            <a:r>
              <a:rPr lang="fi-FI" sz="900" b="1" i="1" dirty="0"/>
              <a:t>parturi</a:t>
            </a:r>
          </a:p>
          <a:p>
            <a:endParaRPr lang="fi-FI" dirty="0"/>
          </a:p>
        </p:txBody>
      </p:sp>
      <p:sp>
        <p:nvSpPr>
          <p:cNvPr id="12" name="Kaarinuoli ylös 11"/>
          <p:cNvSpPr/>
          <p:nvPr/>
        </p:nvSpPr>
        <p:spPr>
          <a:xfrm>
            <a:off x="8337176" y="3989294"/>
            <a:ext cx="2191871" cy="8964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3" name="Perustutkinn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1694" y="2550459"/>
            <a:ext cx="609600" cy="609600"/>
          </a:xfrm>
          <a:prstGeom prst="rect">
            <a:avLst/>
          </a:prstGeom>
        </p:spPr>
      </p:pic>
      <p:pic>
        <p:nvPicPr>
          <p:cNvPr id="14" name="Di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3111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Palvelualat 1/2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188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Hius- ja kauneudenhoitoalan pt</a:t>
            </a:r>
            <a:endParaRPr lang="fi-FI" dirty="0" smtClean="0"/>
          </a:p>
          <a:p>
            <a:pPr lvl="1"/>
            <a:r>
              <a:rPr lang="fi-FI" i="1" dirty="0" smtClean="0"/>
              <a:t>Ihon hoidon osaamisala, </a:t>
            </a:r>
            <a:r>
              <a:rPr lang="fi-FI" b="1" i="1" dirty="0" smtClean="0"/>
              <a:t>kosmetologi</a:t>
            </a:r>
          </a:p>
          <a:p>
            <a:pPr lvl="1"/>
            <a:r>
              <a:rPr lang="fi-FI" i="1" dirty="0" smtClean="0"/>
              <a:t>Kampaajatyön osaamisala, </a:t>
            </a:r>
            <a:r>
              <a:rPr lang="fi-FI" b="1" i="1" dirty="0" smtClean="0"/>
              <a:t>kampaaja</a:t>
            </a:r>
          </a:p>
          <a:p>
            <a:pPr lvl="1"/>
            <a:r>
              <a:rPr lang="fi-FI" i="1" dirty="0" smtClean="0"/>
              <a:t>Hius- ja kauneudenhoidon neuvonnan osaamisala, </a:t>
            </a:r>
            <a:r>
              <a:rPr lang="fi-FI" b="1" i="1" dirty="0" smtClean="0"/>
              <a:t>kosmetiikkaneuvoja</a:t>
            </a:r>
          </a:p>
          <a:p>
            <a:pPr lvl="1"/>
            <a:r>
              <a:rPr lang="fi-FI" i="1" dirty="0" smtClean="0"/>
              <a:t>Parturityön osaamisala, </a:t>
            </a:r>
            <a:r>
              <a:rPr lang="fi-FI" b="1" i="1" dirty="0" smtClean="0"/>
              <a:t>parturi</a:t>
            </a:r>
          </a:p>
          <a:p>
            <a:pPr lvl="2"/>
            <a:r>
              <a:rPr lang="fi-FI" b="1" i="1" dirty="0" smtClean="0">
                <a:hlinkClick r:id="rId3"/>
              </a:rPr>
              <a:t>Kosmetologi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kampaaja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Liikunnanohjauksen pt</a:t>
            </a:r>
            <a:endParaRPr lang="fi-FI" dirty="0" smtClean="0"/>
          </a:p>
          <a:p>
            <a:pPr lvl="1"/>
            <a:r>
              <a:rPr lang="fi-FI" i="1" dirty="0" smtClean="0"/>
              <a:t>Liikunnan palvelutuotannon osaamisala, </a:t>
            </a:r>
            <a:r>
              <a:rPr lang="fi-FI" b="1" i="1" dirty="0" smtClean="0"/>
              <a:t>liikuntaneuvoja</a:t>
            </a:r>
          </a:p>
          <a:p>
            <a:pPr lvl="1"/>
            <a:r>
              <a:rPr lang="fi-FI" i="1" dirty="0" smtClean="0"/>
              <a:t>Valmennuksen ja seuratoiminnan os</a:t>
            </a:r>
            <a:r>
              <a:rPr lang="fi-FI" i="1" dirty="0"/>
              <a:t>.</a:t>
            </a:r>
            <a:r>
              <a:rPr lang="fi-FI" i="1" dirty="0" smtClean="0"/>
              <a:t> </a:t>
            </a:r>
            <a:r>
              <a:rPr lang="fi-FI" b="1" i="1" dirty="0" smtClean="0"/>
              <a:t>liikuntaneuvoja</a:t>
            </a:r>
          </a:p>
          <a:p>
            <a:pPr lvl="1"/>
            <a:r>
              <a:rPr lang="fi-FI" i="1" dirty="0" smtClean="0"/>
              <a:t>Terveyttä edistävän liikuntaneuvonnan os. </a:t>
            </a:r>
            <a:r>
              <a:rPr lang="fi-FI" b="1" i="1" dirty="0" smtClean="0"/>
              <a:t>liikuntaneuvoja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5"/>
              </a:rPr>
              <a:t>https://opintopolku.fi/wp/story/liikunta-ala/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6"/>
              </a:rPr>
              <a:t>https://opintopolku.fi/wp/ammatillinen-koulutus/urheilijoiden-ammatillinen-koulutus/</a:t>
            </a:r>
            <a:r>
              <a:rPr lang="fi-FI" b="1" i="1" dirty="0"/>
              <a:t> </a:t>
            </a:r>
            <a:r>
              <a:rPr lang="fi-FI" b="1" i="1" dirty="0" smtClean="0">
                <a:sym typeface="Wingdings" panose="05000000000000000000" pitchFamily="2" charset="2"/>
              </a:rPr>
              <a:t> urheilijoiden koulutus</a:t>
            </a:r>
          </a:p>
          <a:p>
            <a:pPr lvl="2"/>
            <a:r>
              <a:rPr lang="fi-FI" b="1" i="1" dirty="0" smtClean="0">
                <a:sym typeface="Wingdings" panose="05000000000000000000" pitchFamily="2" charset="2"/>
                <a:hlinkClick r:id="rId7"/>
              </a:rPr>
              <a:t>liikuntaneuvoja</a:t>
            </a:r>
            <a:endParaRPr lang="fi-FI" b="1" i="1" dirty="0" smtClean="0">
              <a:sym typeface="Wingdings" panose="05000000000000000000" pitchFamily="2" charset="2"/>
            </a:endParaRPr>
          </a:p>
          <a:p>
            <a:pPr lvl="2"/>
            <a:r>
              <a:rPr lang="fi-FI" b="1" i="1" dirty="0" smtClean="0">
                <a:sym typeface="Wingdings" panose="05000000000000000000" pitchFamily="2" charset="2"/>
                <a:hlinkClick r:id="rId8"/>
              </a:rPr>
              <a:t>valmentaja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1886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9"/>
              </a:rPr>
              <a:t>Logistiikan pt</a:t>
            </a:r>
            <a:endParaRPr lang="fi-FI" dirty="0" smtClean="0"/>
          </a:p>
          <a:p>
            <a:pPr lvl="1"/>
            <a:r>
              <a:rPr lang="fi-FI" i="1" dirty="0" smtClean="0"/>
              <a:t>Kuljetuspalvelujen os. </a:t>
            </a:r>
            <a:r>
              <a:rPr lang="fi-FI" b="1" i="1" dirty="0" smtClean="0"/>
              <a:t>autonkuljettaja, linja-autonkuljettaja, yhdistelmäajoneuvonkuljettaja</a:t>
            </a:r>
          </a:p>
          <a:p>
            <a:pPr lvl="1"/>
            <a:r>
              <a:rPr lang="fi-FI" i="1" dirty="0" smtClean="0"/>
              <a:t>Lentoasemapalvelujen os. </a:t>
            </a:r>
            <a:r>
              <a:rPr lang="fi-FI" b="1" i="1" dirty="0" smtClean="0"/>
              <a:t>lentoasemahuoltaja</a:t>
            </a:r>
          </a:p>
          <a:p>
            <a:pPr lvl="1"/>
            <a:r>
              <a:rPr lang="fi-FI" i="1" dirty="0" smtClean="0"/>
              <a:t>Varastopalvelujen os. </a:t>
            </a:r>
            <a:r>
              <a:rPr lang="fi-FI" b="1" i="1" dirty="0" smtClean="0"/>
              <a:t>varastonhoitaja</a:t>
            </a:r>
          </a:p>
          <a:p>
            <a:pPr marL="457200" lvl="1" indent="0">
              <a:buNone/>
            </a:pPr>
            <a:endParaRPr lang="fi-FI" b="1" i="1" dirty="0"/>
          </a:p>
          <a:p>
            <a:pPr lvl="2"/>
            <a:r>
              <a:rPr lang="fi-FI" b="1" i="1" dirty="0" smtClean="0">
                <a:hlinkClick r:id="rId10"/>
              </a:rPr>
              <a:t>https://www.kunkoululoppuu.fi/mille-alalle/logistiikka-ja-huolinta-ala/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11"/>
              </a:rPr>
              <a:t>http://www.kuljetusala.com/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>
                <a:hlinkClick r:id="rId9"/>
              </a:rPr>
              <a:t>Merenkulkualan pt</a:t>
            </a:r>
            <a:endParaRPr lang="fi-FI" dirty="0" smtClean="0"/>
          </a:p>
          <a:p>
            <a:pPr lvl="1"/>
            <a:r>
              <a:rPr lang="fi-FI" i="1" dirty="0" smtClean="0"/>
              <a:t>Kansi- ja konekorjauksen os. </a:t>
            </a:r>
            <a:r>
              <a:rPr lang="fi-FI" b="1" i="1" dirty="0" smtClean="0"/>
              <a:t>korjaaja</a:t>
            </a:r>
          </a:p>
          <a:p>
            <a:pPr lvl="1"/>
            <a:r>
              <a:rPr lang="fi-FI" i="1" dirty="0" smtClean="0"/>
              <a:t>Kansipäällystön os. </a:t>
            </a:r>
            <a:r>
              <a:rPr lang="fi-FI" b="1" i="1" dirty="0" smtClean="0"/>
              <a:t>vahtiperämies</a:t>
            </a:r>
          </a:p>
          <a:p>
            <a:pPr lvl="1"/>
            <a:r>
              <a:rPr lang="fi-FI" i="1" dirty="0" smtClean="0"/>
              <a:t>Konepäällystön os. </a:t>
            </a:r>
            <a:r>
              <a:rPr lang="fi-FI" b="1" i="1" dirty="0" smtClean="0"/>
              <a:t>vahtikonemestari</a:t>
            </a:r>
          </a:p>
          <a:p>
            <a:pPr lvl="1"/>
            <a:r>
              <a:rPr lang="fi-FI" i="1" dirty="0" smtClean="0"/>
              <a:t>Sähkökäytön os. </a:t>
            </a:r>
            <a:r>
              <a:rPr lang="fi-FI" b="1" i="1" dirty="0" smtClean="0"/>
              <a:t>laivasähköasentaja</a:t>
            </a:r>
          </a:p>
          <a:p>
            <a:pPr lvl="2"/>
            <a:r>
              <a:rPr lang="fi-FI" b="1" i="1" dirty="0" smtClean="0">
                <a:hlinkClick r:id="rId12"/>
              </a:rPr>
              <a:t>Merenkulkuala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13"/>
              </a:rPr>
              <a:t>merenkulkuala2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39279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Palvelualat 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5805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Matkailualan pt</a:t>
            </a:r>
            <a:endParaRPr lang="fi-FI" dirty="0" smtClean="0"/>
          </a:p>
          <a:p>
            <a:pPr lvl="1"/>
            <a:r>
              <a:rPr lang="fi-FI" i="1" dirty="0" smtClean="0"/>
              <a:t>Majoituspalvelujen os. </a:t>
            </a:r>
            <a:r>
              <a:rPr lang="fi-FI" b="1" i="1" dirty="0" smtClean="0"/>
              <a:t>vastaanottovirkailija</a:t>
            </a:r>
          </a:p>
          <a:p>
            <a:pPr lvl="1"/>
            <a:r>
              <a:rPr lang="fi-FI" i="1" dirty="0" smtClean="0"/>
              <a:t>Matkapalvelujen myynnin os. </a:t>
            </a:r>
            <a:r>
              <a:rPr lang="fi-FI" b="1" i="1" dirty="0" smtClean="0"/>
              <a:t>matka-asiantuntija</a:t>
            </a:r>
          </a:p>
          <a:p>
            <a:pPr lvl="1"/>
            <a:r>
              <a:rPr lang="fi-FI" i="1" dirty="0" smtClean="0"/>
              <a:t>Matkailupalvelujen os. </a:t>
            </a:r>
            <a:r>
              <a:rPr lang="fi-FI" b="1" i="1" dirty="0" smtClean="0"/>
              <a:t>matkailupalvelujen tuottaja</a:t>
            </a:r>
          </a:p>
          <a:p>
            <a:pPr lvl="2"/>
            <a:r>
              <a:rPr lang="fi-FI" b="1" i="1" dirty="0" smtClean="0">
                <a:hlinkClick r:id="rId3"/>
              </a:rPr>
              <a:t>hotellityöntekijä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Ravintola- ja catering-alan pt</a:t>
            </a:r>
            <a:endParaRPr lang="fi-FI" dirty="0" smtClean="0"/>
          </a:p>
          <a:p>
            <a:pPr lvl="1"/>
            <a:r>
              <a:rPr lang="fi-FI" i="1" dirty="0" smtClean="0"/>
              <a:t>Asiakaspalvelujen os. </a:t>
            </a:r>
            <a:r>
              <a:rPr lang="fi-FI" b="1" i="1" dirty="0" smtClean="0"/>
              <a:t>tarjoilija</a:t>
            </a:r>
          </a:p>
          <a:p>
            <a:pPr lvl="1"/>
            <a:r>
              <a:rPr lang="fi-FI" i="1" dirty="0" smtClean="0"/>
              <a:t>Ruokapalvelun os. </a:t>
            </a:r>
            <a:r>
              <a:rPr lang="fi-FI" b="1" i="1" dirty="0" smtClean="0"/>
              <a:t>kokki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4"/>
              </a:rPr>
              <a:t>https://www.kunkoululoppuu.fi/mille-alalle/matkailu-ja-ravintola-ala/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Suurtalouskokki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6"/>
              </a:rPr>
              <a:t>Ravintolayrittäjä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7"/>
              </a:rPr>
              <a:t>Tarjoilija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8"/>
              </a:rPr>
              <a:t>ravintolakokki</a:t>
            </a:r>
            <a:endParaRPr lang="fi-FI" b="1" i="1" dirty="0" smtClean="0"/>
          </a:p>
          <a:p>
            <a:pPr marL="914400" lvl="2" indent="0">
              <a:buNone/>
            </a:pPr>
            <a:endParaRPr lang="fi-FI" b="1" i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580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Puhtaus- ja kiinteistöpalvelualan pt</a:t>
            </a:r>
            <a:endParaRPr lang="fi-FI" dirty="0" smtClean="0"/>
          </a:p>
          <a:p>
            <a:pPr lvl="1"/>
            <a:r>
              <a:rPr lang="fi-FI" i="1" dirty="0" smtClean="0"/>
              <a:t>Kiinteistönhoidon os. </a:t>
            </a:r>
            <a:r>
              <a:rPr lang="fi-FI" b="1" i="1" dirty="0" smtClean="0"/>
              <a:t>kiinteistönhoitaja</a:t>
            </a:r>
          </a:p>
          <a:p>
            <a:pPr lvl="1"/>
            <a:r>
              <a:rPr lang="fi-FI" i="1" dirty="0" smtClean="0"/>
              <a:t>Kotityöpalvelujen os. </a:t>
            </a:r>
            <a:r>
              <a:rPr lang="fi-FI" b="1" i="1" dirty="0" smtClean="0"/>
              <a:t>kodinhuoltaja</a:t>
            </a:r>
          </a:p>
          <a:p>
            <a:pPr lvl="1"/>
            <a:r>
              <a:rPr lang="fi-FI" i="1" dirty="0" smtClean="0"/>
              <a:t>Toimitilahuollon os. </a:t>
            </a:r>
            <a:r>
              <a:rPr lang="fi-FI" b="1" i="1" dirty="0" smtClean="0"/>
              <a:t>toimitilahuoltaja</a:t>
            </a:r>
          </a:p>
          <a:p>
            <a:pPr lvl="2"/>
            <a:r>
              <a:rPr lang="fi-FI" b="1" i="1" dirty="0" smtClean="0">
                <a:hlinkClick r:id="rId9"/>
              </a:rPr>
              <a:t>toimitilahuoltaja</a:t>
            </a:r>
            <a:endParaRPr lang="fi-FI" b="1" i="1" dirty="0" smtClean="0"/>
          </a:p>
          <a:p>
            <a:pPr marL="457200" lvl="1" indent="0">
              <a:buNone/>
            </a:pPr>
            <a:endParaRPr lang="fi-FI" b="1" i="1" dirty="0" smtClean="0"/>
          </a:p>
          <a:p>
            <a:pPr marL="0" indent="0">
              <a:buNone/>
            </a:pPr>
            <a:r>
              <a:rPr lang="fi-FI" dirty="0" smtClean="0">
                <a:hlinkClick r:id="rId10"/>
              </a:rPr>
              <a:t>Turvallisuusalan pt</a:t>
            </a:r>
            <a:endParaRPr lang="fi-FI" dirty="0" smtClean="0"/>
          </a:p>
          <a:p>
            <a:pPr lvl="1"/>
            <a:r>
              <a:rPr lang="fi-FI" b="1" i="1" dirty="0" smtClean="0"/>
              <a:t>Turvallisuusvalvoja</a:t>
            </a:r>
          </a:p>
          <a:p>
            <a:pPr lvl="2"/>
            <a:r>
              <a:rPr lang="fi-FI" b="1" i="1" dirty="0" smtClean="0">
                <a:hlinkClick r:id="rId11"/>
              </a:rPr>
              <a:t>turvallisuusala</a:t>
            </a:r>
            <a:endParaRPr lang="fi-FI" b="1" i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35" y="4335779"/>
            <a:ext cx="4495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Kasvatusalat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54954" y="2603500"/>
            <a:ext cx="9181352" cy="37973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Kasvatus – ja ohjausalan pt</a:t>
            </a:r>
          </a:p>
          <a:p>
            <a:pPr lvl="1"/>
            <a:r>
              <a:rPr lang="fi-FI" i="1" dirty="0" smtClean="0"/>
              <a:t>Nuoriso- ja yhteisöohjauksen os. </a:t>
            </a:r>
            <a:r>
              <a:rPr lang="fi-FI" b="1" i="1" dirty="0" smtClean="0"/>
              <a:t>nuoriso- ja yhteisöohjaaja</a:t>
            </a:r>
          </a:p>
          <a:p>
            <a:pPr lvl="1"/>
            <a:r>
              <a:rPr lang="fi-FI" i="1" dirty="0" smtClean="0"/>
              <a:t>Kommunikaation ja viittomakielisen ohjauksen os.</a:t>
            </a:r>
            <a:r>
              <a:rPr lang="fi-FI" b="1" i="1" dirty="0" smtClean="0"/>
              <a:t> kommunikaation ja viittomakielen ohjaaja</a:t>
            </a:r>
          </a:p>
          <a:p>
            <a:pPr lvl="1"/>
            <a:r>
              <a:rPr lang="fi-FI" i="1" dirty="0" smtClean="0"/>
              <a:t>Varhaiskasvatuksen ja perhetoiminnan os. </a:t>
            </a:r>
            <a:r>
              <a:rPr lang="fi-FI" b="1" i="1" dirty="0" smtClean="0"/>
              <a:t>lastenohjaaja</a:t>
            </a:r>
          </a:p>
          <a:p>
            <a:pPr lvl="1"/>
            <a:endParaRPr lang="fi-FI" b="1" i="1" dirty="0"/>
          </a:p>
          <a:p>
            <a:pPr lvl="2"/>
            <a:r>
              <a:rPr lang="fi-FI" b="1" i="1" dirty="0" smtClean="0">
                <a:hlinkClick r:id="rId3"/>
              </a:rPr>
              <a:t>https://www.kunkoululoppuu.fi/mille-alalle/kirkon-ammatit/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4"/>
              </a:rPr>
              <a:t>Viittomakielenohjaaja</a:t>
            </a:r>
            <a:endParaRPr lang="fi-FI" b="1" i="1" dirty="0" smtClean="0"/>
          </a:p>
          <a:p>
            <a:pPr lvl="2"/>
            <a:r>
              <a:rPr lang="fi-FI" b="1" i="1" dirty="0" smtClean="0">
                <a:hlinkClick r:id="rId5"/>
              </a:rPr>
              <a:t>lastenhoitaja</a:t>
            </a:r>
            <a:endParaRPr lang="fi-FI" b="1" i="1" dirty="0" smtClean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3" y="4387438"/>
            <a:ext cx="2622297" cy="18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Maa- ja metsätalousalat 1/2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000" dirty="0" smtClean="0"/>
              <a:t>Hevostalouden pt</a:t>
            </a:r>
          </a:p>
          <a:p>
            <a:pPr lvl="1"/>
            <a:r>
              <a:rPr lang="fi-FI" sz="3000" b="1" i="1" dirty="0" smtClean="0"/>
              <a:t>Hevostenhoitaja, ratsastuksenohjaaja</a:t>
            </a:r>
          </a:p>
          <a:p>
            <a:pPr lvl="2"/>
            <a:r>
              <a:rPr lang="fi-FI" sz="3000" b="1" i="1" dirty="0" smtClean="0">
                <a:hlinkClick r:id="rId3"/>
              </a:rPr>
              <a:t>hevostenhoitaja</a:t>
            </a:r>
            <a:endParaRPr lang="fi-FI" sz="3000" b="1" i="1" dirty="0" smtClean="0"/>
          </a:p>
          <a:p>
            <a:pPr marL="457200" lvl="1" indent="0">
              <a:buNone/>
            </a:pPr>
            <a:endParaRPr lang="fi-FI" sz="3000" b="1" i="1" dirty="0" smtClean="0"/>
          </a:p>
          <a:p>
            <a:pPr marL="0" indent="0">
              <a:buNone/>
            </a:pPr>
            <a:r>
              <a:rPr lang="fi-FI" sz="3000" dirty="0" smtClean="0"/>
              <a:t>Kalatalouden pt</a:t>
            </a:r>
          </a:p>
          <a:p>
            <a:pPr lvl="1"/>
            <a:r>
              <a:rPr lang="fi-FI" sz="3000" b="1" i="1" dirty="0" smtClean="0"/>
              <a:t>Kalastaja, kalanviljelijä, kalanjalostaja, kalastuksenohjaaja</a:t>
            </a:r>
          </a:p>
          <a:p>
            <a:pPr lvl="2"/>
            <a:r>
              <a:rPr lang="fi-FI" sz="3000" b="1" i="1" dirty="0" smtClean="0">
                <a:hlinkClick r:id="rId4"/>
              </a:rPr>
              <a:t>kalatalous</a:t>
            </a:r>
            <a:endParaRPr lang="fi-FI" sz="3000" b="1" i="1" dirty="0" smtClean="0"/>
          </a:p>
          <a:p>
            <a:pPr marL="457200" lvl="1" indent="0">
              <a:buNone/>
            </a:pPr>
            <a:endParaRPr lang="fi-FI" sz="3000" b="1" i="1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Maatalousalan </a:t>
            </a:r>
            <a:r>
              <a:rPr lang="fi-FI" sz="3000" dirty="0"/>
              <a:t>pt</a:t>
            </a:r>
          </a:p>
          <a:p>
            <a:pPr lvl="1"/>
            <a:r>
              <a:rPr lang="fi-FI" sz="3000" i="1" dirty="0"/>
              <a:t>Eläintenhoidon os. </a:t>
            </a:r>
            <a:r>
              <a:rPr lang="fi-FI" sz="3000" b="1" i="1" dirty="0"/>
              <a:t>eläintenhoitaja</a:t>
            </a:r>
          </a:p>
          <a:p>
            <a:pPr lvl="1"/>
            <a:r>
              <a:rPr lang="fi-FI" sz="3000" i="1" dirty="0"/>
              <a:t>Maatalousteknologian os. </a:t>
            </a:r>
            <a:r>
              <a:rPr lang="fi-FI" sz="3000" b="1" i="1" dirty="0"/>
              <a:t>maaseutuyrittäjä</a:t>
            </a:r>
          </a:p>
          <a:p>
            <a:pPr lvl="1"/>
            <a:r>
              <a:rPr lang="fi-FI" sz="3000" i="1" dirty="0"/>
              <a:t>Maatilatalouden os. </a:t>
            </a:r>
            <a:r>
              <a:rPr lang="fi-FI" sz="3000" b="1" i="1" dirty="0"/>
              <a:t>maaseutuyrittäjä</a:t>
            </a:r>
          </a:p>
          <a:p>
            <a:pPr lvl="1"/>
            <a:r>
              <a:rPr lang="fi-FI" sz="3000" i="1" dirty="0"/>
              <a:t>Turkistalouden os. </a:t>
            </a:r>
            <a:r>
              <a:rPr lang="fi-FI" sz="3000" b="1" i="1" dirty="0"/>
              <a:t>turkistarhaaja</a:t>
            </a:r>
          </a:p>
          <a:p>
            <a:pPr lvl="2"/>
            <a:r>
              <a:rPr lang="fi-FI" sz="3000" b="1" i="1" dirty="0">
                <a:hlinkClick r:id="rId5"/>
              </a:rPr>
              <a:t>Maatalousyrittäjä</a:t>
            </a:r>
            <a:endParaRPr lang="fi-FI" sz="3000" b="1" i="1" dirty="0"/>
          </a:p>
          <a:p>
            <a:pPr lvl="2"/>
            <a:r>
              <a:rPr lang="fi-FI" sz="3000" b="1" i="1" dirty="0">
                <a:hlinkClick r:id="rId6"/>
              </a:rPr>
              <a:t>maatalousala</a:t>
            </a:r>
            <a:endParaRPr lang="fi-FI" sz="3000" b="1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8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fi-FI" dirty="0" smtClean="0">
                <a:hlinkClick r:id="rId2"/>
              </a:rPr>
              <a:t>Maa- ja metsätalousalat 2/2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sz="5200" dirty="0" smtClean="0"/>
              <a:t>Metsäalan pt</a:t>
            </a:r>
          </a:p>
          <a:p>
            <a:pPr lvl="1"/>
            <a:r>
              <a:rPr lang="fi-FI" sz="5200" i="1" dirty="0" smtClean="0"/>
              <a:t>Metsäenergian tuotannon os. </a:t>
            </a:r>
            <a:r>
              <a:rPr lang="fi-FI" sz="5200" b="1" i="1" dirty="0" smtClean="0"/>
              <a:t>metsäenergiatuottaja</a:t>
            </a:r>
          </a:p>
          <a:p>
            <a:pPr lvl="1"/>
            <a:r>
              <a:rPr lang="fi-FI" sz="5200" i="1" dirty="0" smtClean="0"/>
              <a:t>Metsäkoneasennuksen os. </a:t>
            </a:r>
            <a:r>
              <a:rPr lang="fi-FI" sz="5200" b="1" i="1" dirty="0" smtClean="0"/>
              <a:t>metsäkoneasentaja</a:t>
            </a:r>
          </a:p>
          <a:p>
            <a:pPr lvl="1"/>
            <a:r>
              <a:rPr lang="fi-FI" sz="5200" i="1" dirty="0" smtClean="0"/>
              <a:t>Metsäkoneenkuljetuksen os. </a:t>
            </a:r>
            <a:r>
              <a:rPr lang="fi-FI" sz="5200" b="1" i="1" dirty="0" smtClean="0"/>
              <a:t>metsäkoneenkuljettaja</a:t>
            </a:r>
          </a:p>
          <a:p>
            <a:pPr lvl="1"/>
            <a:r>
              <a:rPr lang="fi-FI" sz="5200" i="1" dirty="0" smtClean="0"/>
              <a:t>Metsätalouden os. </a:t>
            </a:r>
            <a:r>
              <a:rPr lang="fi-FI" sz="5200" b="1" i="1" dirty="0" smtClean="0"/>
              <a:t>metsuri-metsäpalvelujen tuottaja</a:t>
            </a:r>
          </a:p>
          <a:p>
            <a:pPr lvl="1"/>
            <a:endParaRPr lang="fi-FI" sz="5200" b="1" i="1" dirty="0"/>
          </a:p>
          <a:p>
            <a:pPr lvl="2"/>
            <a:r>
              <a:rPr lang="fi-FI" sz="5200" b="1" i="1" dirty="0" smtClean="0">
                <a:hlinkClick r:id="rId3"/>
              </a:rPr>
              <a:t>https://www.kunkoululoppuu.fi/mille-alalle/metsateollisuus/</a:t>
            </a:r>
            <a:endParaRPr lang="fi-FI" sz="5200" b="1" i="1" dirty="0" smtClean="0"/>
          </a:p>
          <a:p>
            <a:pPr lvl="2"/>
            <a:r>
              <a:rPr lang="fi-FI" sz="5200" b="1" i="1" dirty="0" smtClean="0">
                <a:hlinkClick r:id="rId4"/>
              </a:rPr>
              <a:t>Metsäkoneenkuljettaja</a:t>
            </a:r>
            <a:endParaRPr lang="fi-FI" sz="5200" b="1" i="1" dirty="0"/>
          </a:p>
          <a:p>
            <a:pPr lvl="2"/>
            <a:r>
              <a:rPr lang="fi-FI" sz="5200" b="1" i="1" dirty="0" smtClean="0">
                <a:hlinkClick r:id="rId5"/>
              </a:rPr>
              <a:t>metsäala</a:t>
            </a:r>
            <a:endParaRPr lang="fi-FI" sz="5200" b="1" i="1" dirty="0" smtClean="0"/>
          </a:p>
          <a:p>
            <a:pPr marL="457200" lvl="1" indent="0">
              <a:buNone/>
            </a:pPr>
            <a:endParaRPr lang="fi-FI" sz="3000" b="1" i="1" dirty="0" smtClean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3000" dirty="0" smtClean="0"/>
          </a:p>
          <a:p>
            <a:pPr marL="0" indent="0">
              <a:buNone/>
            </a:pPr>
            <a:r>
              <a:rPr lang="fi-FI" sz="5200" dirty="0" smtClean="0"/>
              <a:t>Puutarha-alan </a:t>
            </a:r>
            <a:r>
              <a:rPr lang="fi-FI" sz="5200" dirty="0"/>
              <a:t>pt</a:t>
            </a:r>
          </a:p>
          <a:p>
            <a:pPr lvl="1"/>
            <a:r>
              <a:rPr lang="fi-FI" sz="5200" i="1" dirty="0"/>
              <a:t>Kukka- ja puutarhakaupan os. </a:t>
            </a:r>
            <a:r>
              <a:rPr lang="fi-FI" sz="5200" b="1" i="1" dirty="0"/>
              <a:t>puutarhuri</a:t>
            </a:r>
          </a:p>
          <a:p>
            <a:pPr lvl="1"/>
            <a:r>
              <a:rPr lang="fi-FI" sz="5200" i="1" dirty="0"/>
              <a:t>Puutarhatuotannon os. </a:t>
            </a:r>
            <a:r>
              <a:rPr lang="fi-FI" sz="5200" b="1" i="1" dirty="0"/>
              <a:t>puutarhuri</a:t>
            </a:r>
          </a:p>
          <a:p>
            <a:pPr lvl="1"/>
            <a:r>
              <a:rPr lang="fi-FI" sz="5200" i="1" dirty="0"/>
              <a:t>Viheralan os. </a:t>
            </a:r>
            <a:r>
              <a:rPr lang="fi-FI" sz="5200" b="1" i="1" dirty="0"/>
              <a:t>puutarhuri</a:t>
            </a:r>
          </a:p>
          <a:p>
            <a:pPr lvl="2"/>
            <a:r>
              <a:rPr lang="fi-FI" sz="5200" b="1" i="1" dirty="0">
                <a:hlinkClick r:id="rId6"/>
              </a:rPr>
              <a:t>puutarhuri</a:t>
            </a:r>
            <a:endParaRPr lang="fi-FI" sz="5200" b="1" i="1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72" y="4493856"/>
            <a:ext cx="2512122" cy="13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TM02900771[[fn=Sektori]]</Template>
  <TotalTime>1133</TotalTime>
  <Words>1633</Words>
  <Application>Microsoft Office PowerPoint</Application>
  <PresentationFormat>Laajakuva</PresentationFormat>
  <Paragraphs>541</Paragraphs>
  <Slides>33</Slides>
  <Notes>0</Notes>
  <HiddenSlides>0</HiddenSlides>
  <MMClips>14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HDOfficeLightV0</vt:lpstr>
      <vt:lpstr>Ioni (johtoryhmä)</vt:lpstr>
      <vt:lpstr>Ammatillinen koulutus</vt:lpstr>
      <vt:lpstr>Ammatillinen koulutus</vt:lpstr>
      <vt:lpstr>PowerPoint-esitys</vt:lpstr>
      <vt:lpstr>Ammatillinen koulutus</vt:lpstr>
      <vt:lpstr>Palvelualat 1/2</vt:lpstr>
      <vt:lpstr>Palvelualat 2/2</vt:lpstr>
      <vt:lpstr>Kasvatusalat</vt:lpstr>
      <vt:lpstr>Maa- ja metsätalousalat 1/2</vt:lpstr>
      <vt:lpstr>Maa- ja metsätalousalat 2/2</vt:lpstr>
      <vt:lpstr>Kauppa, hallinto ja oikeustieteet</vt:lpstr>
      <vt:lpstr>Luonnontieteet</vt:lpstr>
      <vt:lpstr>Tekniikan alat 1/5</vt:lpstr>
      <vt:lpstr>Tekniikan alat 2/5</vt:lpstr>
      <vt:lpstr>Tekniikan alat 3/5</vt:lpstr>
      <vt:lpstr>Tekniikan alat 4/5</vt:lpstr>
      <vt:lpstr>Tekniikan alat 5/5</vt:lpstr>
      <vt:lpstr>Yhteiskunnalliset alat</vt:lpstr>
      <vt:lpstr>Humanistiset – ja taidealat 1/2</vt:lpstr>
      <vt:lpstr>Humanistiset – ja taidealat 2/2</vt:lpstr>
      <vt:lpstr>Terveys- ja hyvinvointialat 1/2</vt:lpstr>
      <vt:lpstr>Terveys- ja hyvinvointialat 2/2</vt:lpstr>
      <vt:lpstr>Tietojenkäsittely ja tietoliikenne</vt:lpstr>
      <vt:lpstr>Valintapisteet 1/4  pisteet ammatilliseen tutkintoon</vt:lpstr>
      <vt:lpstr>Valintapisteet 2/4 Pisteiden muodostuminen</vt:lpstr>
      <vt:lpstr>Valintapisteet 3/4</vt:lpstr>
      <vt:lpstr>Valintapisteet 4/4 Pisteet lukiotutkintoon</vt:lpstr>
      <vt:lpstr>Ammatillisen tutkinnon osat</vt:lpstr>
      <vt:lpstr>Yhdistelmäopinnot</vt:lpstr>
      <vt:lpstr>Oppisopimuskoulutus</vt:lpstr>
      <vt:lpstr>Työllistyminen tulevaisuudessa</vt:lpstr>
      <vt:lpstr>Nettisivuja avuksi 1/3</vt:lpstr>
      <vt:lpstr>Nettisivuja avuksi 2/3 Lähialueen koulujen nettisivuja</vt:lpstr>
      <vt:lpstr>Nettisivuja avuksi 3/3 – jotakin hauskaa!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Ammmatillinen koulutus</dc:title>
  <dc:creator>Harju Jenni</dc:creator>
  <cp:lastModifiedBy>Harju Jenni</cp:lastModifiedBy>
  <cp:revision>285</cp:revision>
  <dcterms:created xsi:type="dcterms:W3CDTF">2018-09-20T07:59:21Z</dcterms:created>
  <dcterms:modified xsi:type="dcterms:W3CDTF">2018-11-26T11:38:40Z</dcterms:modified>
</cp:coreProperties>
</file>