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8kXLq7MssBsxu6vUvvTb3VOvi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08D278-62B2-40FD-84AB-24032FF8CB82}">
  <a:tblStyle styleId="{0908D278-62B2-40FD-84AB-24032FF8CB82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8E6"/>
          </a:solidFill>
        </a:fill>
      </a:tcStyle>
    </a:wholeTbl>
    <a:band1H>
      <a:tcTxStyle/>
      <a:tcStyle>
        <a:tcBdr/>
        <a:fill>
          <a:solidFill>
            <a:srgbClr val="F8C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C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16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b2d9ef706_1_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cb2d9ef706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b2d9ef706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2cb2d9ef706_1_8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cb2d9ef706_1_8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b2d9ef70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2cb2d9ef706_1_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cb2d9ef706_1_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b2d9ef706_1_1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cb2d9ef706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b2d9ef706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cb2d9ef706_1_2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cb2d9ef706_1_2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b2d9ef706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cb2d9ef706_1_1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cb2d9ef706_1_1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b2d9ef706_1_6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cb2d9ef706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b2d9ef706_1_11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cb2d9ef706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d0b55121d9_0_1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d0b55121d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0b55121d9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d0b55121d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b2d9ef706_1_1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2cb2d9ef706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b2d9ef706_1_1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cb2d9ef706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0b55121d9_0_1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d0b55121d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d0b55121d9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d0b55121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b2d9ef706_1_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cb2d9ef706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b2d9ef706_1_9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cb2d9ef706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d0b55121d9_0_1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d0b55121d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d0b55121d9_0_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2d0b55121d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0b55121d9_0_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d0b55121d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d0b55121d9_0_2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2d0b55121d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d0b55121d9_0_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d0b55121d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0b55121d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2d0b55121d9_0_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d0b55121d9_0_7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0b55121d9_0_8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d0b55121d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0b55121d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d0b55121d9_0_8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d0b55121d9_0_87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0b55121d9_0_9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d0b55121d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8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8"/>
          <p:cNvSpPr txBox="1">
            <a:spLocks noGrp="1"/>
          </p:cNvSpPr>
          <p:nvPr>
            <p:ph type="body" idx="1"/>
          </p:nvPr>
        </p:nvSpPr>
        <p:spPr>
          <a:xfrm rot="5400000">
            <a:off x="2545265" y="271539"/>
            <a:ext cx="4051437" cy="712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8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8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8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9"/>
          <p:cNvSpPr txBox="1">
            <a:spLocks noGrp="1"/>
          </p:cNvSpPr>
          <p:nvPr>
            <p:ph type="title"/>
          </p:nvPr>
        </p:nvSpPr>
        <p:spPr>
          <a:xfrm rot="5400000">
            <a:off x="4803378" y="2531906"/>
            <a:ext cx="5185328" cy="147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body" idx="1"/>
          </p:nvPr>
        </p:nvSpPr>
        <p:spPr>
          <a:xfrm rot="5400000">
            <a:off x="1150557" y="534608"/>
            <a:ext cx="5185327" cy="546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9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9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1009442" y="1809749"/>
            <a:ext cx="3471277" cy="405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4663281" y="1809749"/>
            <a:ext cx="3469242" cy="40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2"/>
          </p:nvPr>
        </p:nvSpPr>
        <p:spPr>
          <a:xfrm>
            <a:off x="1009442" y="2389189"/>
            <a:ext cx="3471277" cy="347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3"/>
          </p:nvPr>
        </p:nvSpPr>
        <p:spPr>
          <a:xfrm>
            <a:off x="4984078" y="1812927"/>
            <a:ext cx="31504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4"/>
          </p:nvPr>
        </p:nvSpPr>
        <p:spPr>
          <a:xfrm>
            <a:off x="4663280" y="2389189"/>
            <a:ext cx="3471275" cy="347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5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5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6"/>
          <p:cNvSpPr txBox="1"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body" idx="1"/>
          </p:nvPr>
        </p:nvSpPr>
        <p:spPr>
          <a:xfrm>
            <a:off x="3852654" y="446087"/>
            <a:ext cx="4279869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marL="2743200" lvl="5" indent="-305561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body" idx="2"/>
          </p:nvPr>
        </p:nvSpPr>
        <p:spPr>
          <a:xfrm>
            <a:off x="1009442" y="1631949"/>
            <a:ext cx="2660650" cy="422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6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>
  <p:cSld name="Otsikollinen kuv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7"/>
          <p:cNvSpPr txBox="1"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body" idx="1"/>
          </p:nvPr>
        </p:nvSpPr>
        <p:spPr>
          <a:xfrm>
            <a:off x="1009442" y="2500312"/>
            <a:ext cx="3481387" cy="25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2" name="Google Shape;102;p47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47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rgbClr val="BF6C00"/>
          </a:solidFill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" name="Google Shape;104;p47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47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rgbClr val="BF6C00"/>
          </a:solidFill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4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47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47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rgbClr val="BF6C00"/>
          </a:solidFill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47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rgbClr val="BF6C00"/>
          </a:solidFill>
          <a:ln w="12700" cap="rnd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47"/>
          <p:cNvSpPr>
            <a:spLocks noGrp="1"/>
          </p:cNvSpPr>
          <p:nvPr>
            <p:ph type="pic" idx="2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noFill/>
          <a:ln w="76200" cap="flat" cmpd="sng">
            <a:solidFill>
              <a:srgbClr val="BF6C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EC0"/>
            </a:gs>
            <a:gs pos="92000">
              <a:srgbClr val="850B00"/>
            </a:gs>
            <a:gs pos="100000">
              <a:srgbClr val="850B00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🞇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🞇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🞇"/>
              <a:def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grpSp>
        <p:nvGrpSpPr>
          <p:cNvPr id="15" name="Google Shape;15;p38"/>
          <p:cNvGrpSpPr/>
          <p:nvPr/>
        </p:nvGrpSpPr>
        <p:grpSpPr>
          <a:xfrm>
            <a:off x="-245831" y="0"/>
            <a:ext cx="9707324" cy="6988266"/>
            <a:chOff x="-245831" y="0"/>
            <a:chExt cx="9707324" cy="6988266"/>
          </a:xfrm>
        </p:grpSpPr>
        <p:grpSp>
          <p:nvGrpSpPr>
            <p:cNvPr id="16" name="Google Shape;16;p38"/>
            <p:cNvGrpSpPr/>
            <p:nvPr/>
          </p:nvGrpSpPr>
          <p:grpSpPr>
            <a:xfrm>
              <a:off x="-245831" y="129783"/>
              <a:ext cx="9389831" cy="6858482"/>
              <a:chOff x="-245831" y="129783"/>
              <a:chExt cx="9389831" cy="6858482"/>
            </a:xfrm>
          </p:grpSpPr>
          <p:sp>
            <p:nvSpPr>
              <p:cNvPr id="17" name="Google Shape;17;p38"/>
              <p:cNvSpPr/>
              <p:nvPr/>
            </p:nvSpPr>
            <p:spPr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2" extrusionOk="0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" name="Google Shape;18;p38"/>
              <p:cNvSpPr/>
              <p:nvPr/>
            </p:nvSpPr>
            <p:spPr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874" extrusionOk="0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" name="Google Shape;19;p38"/>
              <p:cNvSpPr/>
              <p:nvPr/>
            </p:nvSpPr>
            <p:spPr>
              <a:xfrm rot="-9750179">
                <a:off x="7750232" y="597775"/>
                <a:ext cx="1064273" cy="1063143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882" extrusionOk="0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" name="Google Shape;20;p38"/>
              <p:cNvSpPr/>
              <p:nvPr/>
            </p:nvSpPr>
            <p:spPr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358" extrusionOk="0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" name="Google Shape;21;p38"/>
              <p:cNvSpPr/>
              <p:nvPr/>
            </p:nvSpPr>
            <p:spPr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44" extrusionOk="0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" name="Google Shape;22;p38"/>
              <p:cNvSpPr/>
              <p:nvPr/>
            </p:nvSpPr>
            <p:spPr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720" extrusionOk="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3" name="Google Shape;23;p38"/>
            <p:cNvGrpSpPr/>
            <p:nvPr/>
          </p:nvGrpSpPr>
          <p:grpSpPr>
            <a:xfrm>
              <a:off x="1" y="91586"/>
              <a:ext cx="9143999" cy="6766413"/>
              <a:chOff x="1" y="91586"/>
              <a:chExt cx="9143999" cy="6766413"/>
            </a:xfrm>
          </p:grpSpPr>
          <p:sp>
            <p:nvSpPr>
              <p:cNvPr id="24" name="Google Shape;24;p38"/>
              <p:cNvSpPr/>
              <p:nvPr/>
            </p:nvSpPr>
            <p:spPr>
              <a:xfrm rot="-1645933">
                <a:off x="7722899" y="3726444"/>
                <a:ext cx="934359" cy="972946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2" extrusionOk="0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25;p38"/>
              <p:cNvSpPr/>
              <p:nvPr/>
            </p:nvSpPr>
            <p:spPr>
              <a:xfrm rot="-8740123">
                <a:off x="6911677" y="5192992"/>
                <a:ext cx="658602" cy="1261468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720" extrusionOk="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" name="Google Shape;26;p38"/>
              <p:cNvSpPr/>
              <p:nvPr/>
            </p:nvSpPr>
            <p:spPr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2" extrusionOk="0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27;p38"/>
              <p:cNvSpPr/>
              <p:nvPr/>
            </p:nvSpPr>
            <p:spPr>
              <a:xfrm rot="-2141455">
                <a:off x="8145717" y="189385"/>
                <a:ext cx="644376" cy="98567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44" extrusionOk="0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28;p38"/>
              <p:cNvSpPr/>
              <p:nvPr/>
            </p:nvSpPr>
            <p:spPr>
              <a:xfrm rot="-5400000">
                <a:off x="7201560" y="869773"/>
                <a:ext cx="359022" cy="84939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358" extrusionOk="0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9" name="Google Shape;29;p38"/>
              <p:cNvSpPr/>
              <p:nvPr/>
            </p:nvSpPr>
            <p:spPr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874" extrusionOk="0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0" name="Google Shape;30;p38"/>
              <p:cNvSpPr/>
              <p:nvPr/>
            </p:nvSpPr>
            <p:spPr>
              <a:xfrm>
                <a:off x="8828844" y="1270466"/>
                <a:ext cx="315155" cy="77663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90" extrusionOk="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1" name="Google Shape;31;p38"/>
              <p:cNvSpPr/>
              <p:nvPr/>
            </p:nvSpPr>
            <p:spPr>
              <a:xfrm>
                <a:off x="10820" y="5117153"/>
                <a:ext cx="692706" cy="90314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24" extrusionOk="0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" name="Google Shape;32;p38"/>
              <p:cNvSpPr/>
              <p:nvPr/>
            </p:nvSpPr>
            <p:spPr>
              <a:xfrm>
                <a:off x="1" y="2438400"/>
                <a:ext cx="453574" cy="85252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718" extrusionOk="0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3" name="Google Shape;33;p38"/>
              <p:cNvSpPr/>
              <p:nvPr/>
            </p:nvSpPr>
            <p:spPr>
              <a:xfrm>
                <a:off x="8551334" y="6180666"/>
                <a:ext cx="592666" cy="67733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640" extrusionOk="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34" name="Google Shape;34;p38"/>
            <p:cNvGrpSpPr/>
            <p:nvPr/>
          </p:nvGrpSpPr>
          <p:grpSpPr>
            <a:xfrm>
              <a:off x="-17347" y="0"/>
              <a:ext cx="9478840" cy="6857992"/>
              <a:chOff x="-17347" y="0"/>
              <a:chExt cx="9478840" cy="6857992"/>
            </a:xfrm>
          </p:grpSpPr>
          <p:sp>
            <p:nvSpPr>
              <p:cNvPr id="35" name="Google Shape;35;p38"/>
              <p:cNvSpPr/>
              <p:nvPr/>
            </p:nvSpPr>
            <p:spPr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44" extrusionOk="0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" name="Google Shape;36;p38"/>
              <p:cNvSpPr/>
              <p:nvPr/>
            </p:nvSpPr>
            <p:spPr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202" extrusionOk="0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" name="Google Shape;37;p38"/>
              <p:cNvSpPr/>
              <p:nvPr/>
            </p:nvSpPr>
            <p:spPr>
              <a:xfrm rot="-1940652">
                <a:off x="7187072" y="3993953"/>
                <a:ext cx="942538" cy="148679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874" extrusionOk="0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" name="Google Shape;38;p38"/>
              <p:cNvSpPr/>
              <p:nvPr/>
            </p:nvSpPr>
            <p:spPr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358" extrusionOk="0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9" name="Google Shape;39;p38"/>
              <p:cNvSpPr/>
              <p:nvPr/>
            </p:nvSpPr>
            <p:spPr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2" extrusionOk="0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0" name="Google Shape;40;p38"/>
              <p:cNvSpPr/>
              <p:nvPr/>
            </p:nvSpPr>
            <p:spPr>
              <a:xfrm>
                <a:off x="13588" y="6104914"/>
                <a:ext cx="482600" cy="75307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640" extrusionOk="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19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1" name="Google Shape;41;p38"/>
              <p:cNvSpPr/>
              <p:nvPr/>
            </p:nvSpPr>
            <p:spPr>
              <a:xfrm>
                <a:off x="-17347" y="3350958"/>
                <a:ext cx="912820" cy="111400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742" extrusionOk="0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2" name="Google Shape;42;p38"/>
              <p:cNvSpPr/>
              <p:nvPr/>
            </p:nvSpPr>
            <p:spPr>
              <a:xfrm>
                <a:off x="-17347" y="1413937"/>
                <a:ext cx="499947" cy="132145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26" extrusionOk="0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3" name="Google Shape;43;p38"/>
              <p:cNvSpPr/>
              <p:nvPr/>
            </p:nvSpPr>
            <p:spPr>
              <a:xfrm>
                <a:off x="0" y="0"/>
                <a:ext cx="1049548" cy="75033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52" extrusionOk="0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4" name="Google Shape;44;p38"/>
              <p:cNvSpPr/>
              <p:nvPr/>
            </p:nvSpPr>
            <p:spPr>
              <a:xfrm>
                <a:off x="8350389" y="11466"/>
                <a:ext cx="793611" cy="554378"/>
              </a:xfrm>
              <a:custGeom>
                <a:avLst/>
                <a:gdLst/>
                <a:ahLst/>
                <a:cxnLst/>
                <a:rect l="l" t="t" r="r" b="b"/>
                <a:pathLst>
                  <a:path w="690" h="482" extrusionOk="0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5" name="Google Shape;45;p38"/>
              <p:cNvSpPr/>
              <p:nvPr/>
            </p:nvSpPr>
            <p:spPr>
              <a:xfrm>
                <a:off x="6973892" y="6209551"/>
                <a:ext cx="1162575" cy="64799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544" extrusionOk="0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da.net/veraja/sastamala/aetsankoulu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ilma.sastamalankaupunki.f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>
            <a:spLocks noGrp="1"/>
          </p:cNvSpPr>
          <p:nvPr>
            <p:ph type="ctrTitle"/>
          </p:nvPr>
        </p:nvSpPr>
        <p:spPr>
          <a:xfrm>
            <a:off x="2339752" y="1148061"/>
            <a:ext cx="4464496" cy="148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fi-FI"/>
              <a:t>Äetsän koulun järjestyssäännöt</a:t>
            </a:r>
            <a:endParaRPr/>
          </a:p>
        </p:txBody>
      </p:sp>
      <p:sp>
        <p:nvSpPr>
          <p:cNvPr id="129" name="Google Shape;129;p1"/>
          <p:cNvSpPr txBox="1">
            <a:spLocks noGrp="1"/>
          </p:cNvSpPr>
          <p:nvPr>
            <p:ph type="dt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10.8.2022 alkaen</a:t>
            </a:r>
            <a:endParaRPr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986" y="2787644"/>
            <a:ext cx="7763958" cy="3267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2183024" y="108600"/>
            <a:ext cx="59514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Koulumatkat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body" idx="1"/>
          </p:nvPr>
        </p:nvSpPr>
        <p:spPr>
          <a:xfrm>
            <a:off x="446400" y="846275"/>
            <a:ext cx="82512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on noudatettava liikennesääntöjä</a:t>
            </a:r>
            <a:endParaRPr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koulumatkalla tapahtuneesta häirinnästä, kiusaamisesta ja väkivallasta ilmoitetaan kotiin</a:t>
            </a:r>
            <a:endParaRPr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tapaturmavakuutus korvaa hoitokulut, ei esinevahinkoja</a:t>
            </a:r>
            <a:endParaRPr dirty="0"/>
          </a:p>
          <a:p>
            <a:pPr marL="6350" lvl="0" indent="0" algn="l" rtl="0">
              <a:spcBef>
                <a:spcPts val="940"/>
              </a:spcBef>
              <a:spcAft>
                <a:spcPts val="0"/>
              </a:spcAft>
              <a:buSzPts val="1700"/>
              <a:buNone/>
            </a:pPr>
            <a:r>
              <a:rPr lang="fi-FI" sz="1700" dirty="0"/>
              <a:t>- lähdönvalvonta</a:t>
            </a:r>
            <a:endParaRPr dirty="0"/>
          </a:p>
          <a:p>
            <a:pPr marL="0" lvl="0" indent="0" algn="l" rtl="0">
              <a:spcBef>
                <a:spcPts val="940"/>
              </a:spcBef>
              <a:spcAft>
                <a:spcPts val="0"/>
              </a:spcAft>
              <a:buSzPts val="1800"/>
              <a:buNone/>
            </a:pPr>
            <a:r>
              <a:rPr lang="fi-FI" sz="1700" dirty="0"/>
              <a:t>- vahingonkorvausvastuu</a:t>
            </a:r>
            <a:endParaRPr sz="1700" dirty="0"/>
          </a:p>
          <a:p>
            <a:pPr marL="0" lvl="0" indent="0" algn="l" rtl="0">
              <a:spcBef>
                <a:spcPts val="940"/>
              </a:spcBef>
              <a:spcAft>
                <a:spcPts val="0"/>
              </a:spcAft>
              <a:buSzPts val="1800"/>
              <a:buNone/>
            </a:pPr>
            <a:r>
              <a:rPr lang="fi-FI" sz="1700" dirty="0"/>
              <a:t>- koulukuljetusperiaatteet löytyvät kaupungin nettisivuilta</a:t>
            </a:r>
            <a:endParaRPr dirty="0"/>
          </a:p>
          <a:p>
            <a:pPr marL="0" lvl="0" indent="0" algn="l" rtl="0">
              <a:spcBef>
                <a:spcPts val="94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koulukuljetuksessa on</a:t>
            </a:r>
            <a:endParaRPr dirty="0"/>
          </a:p>
          <a:p>
            <a:pPr marL="463550" lvl="1" indent="0" algn="l" rtl="0">
              <a:spcBef>
                <a:spcPts val="940"/>
              </a:spcBef>
              <a:spcAft>
                <a:spcPts val="0"/>
              </a:spcAft>
              <a:buSzPts val="1700"/>
              <a:buNone/>
            </a:pPr>
            <a:r>
              <a:rPr lang="fi-FI" sz="1700" dirty="0"/>
              <a:t>- käyttäydyttävä asiallisesti</a:t>
            </a:r>
            <a:endParaRPr sz="1600" dirty="0"/>
          </a:p>
          <a:p>
            <a:pPr marL="463550" lvl="1" indent="0" algn="l" rtl="0">
              <a:spcBef>
                <a:spcPts val="940"/>
              </a:spcBef>
              <a:spcAft>
                <a:spcPts val="0"/>
              </a:spcAft>
              <a:buSzPts val="1700"/>
              <a:buNone/>
            </a:pPr>
            <a:r>
              <a:rPr lang="fi-FI" sz="1700" dirty="0"/>
              <a:t>-noudatettava kuljettajan ohjeita</a:t>
            </a:r>
            <a:endParaRPr sz="1600" dirty="0"/>
          </a:p>
          <a:p>
            <a:pPr marL="0" lvl="0" indent="0" algn="l" rtl="0">
              <a:spcBef>
                <a:spcPts val="94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000" y="4972918"/>
            <a:ext cx="5709165" cy="187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b2d9ef706_1_35"/>
          <p:cNvSpPr txBox="1">
            <a:spLocks noGrp="1"/>
          </p:cNvSpPr>
          <p:nvPr>
            <p:ph type="title"/>
          </p:nvPr>
        </p:nvSpPr>
        <p:spPr>
          <a:xfrm>
            <a:off x="1039114" y="266770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 dirty="0"/>
              <a:t>Oppitunnit</a:t>
            </a:r>
            <a:endParaRPr dirty="0"/>
          </a:p>
        </p:txBody>
      </p:sp>
      <p:pic>
        <p:nvPicPr>
          <p:cNvPr id="207" name="Google Shape;207;g2cb2d9ef706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719" y="1428207"/>
            <a:ext cx="3605349" cy="5104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E7D62F8-524B-4389-AF18-3A8AA21E2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15381" y="1637021"/>
            <a:ext cx="12292595" cy="48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6AF2962E-2666-4AE6-A400-22F071A8F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47746"/>
              </p:ext>
            </p:extLst>
          </p:nvPr>
        </p:nvGraphicFramePr>
        <p:xfrm>
          <a:off x="374469" y="1428208"/>
          <a:ext cx="4362994" cy="4868087"/>
        </p:xfrm>
        <a:graphic>
          <a:graphicData uri="http://schemas.openxmlformats.org/drawingml/2006/table">
            <a:tbl>
              <a:tblPr firstRow="1" bandRow="1"/>
              <a:tblGrid>
                <a:gridCol w="1680754">
                  <a:extLst>
                    <a:ext uri="{9D8B030D-6E8A-4147-A177-3AD203B41FA5}">
                      <a16:colId xmlns:a16="http://schemas.microsoft.com/office/drawing/2014/main" val="2383555059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2792935688"/>
                    </a:ext>
                  </a:extLst>
                </a:gridCol>
              </a:tblGrid>
              <a:tr h="3398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Tunti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4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4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599319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9.00 – 9.45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02454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 – 10.45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80774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 – 11.45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888191"/>
                  </a:ext>
                </a:extLst>
              </a:tr>
              <a:tr h="10746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Ruokailu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11.45 ysit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11.55 kasit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12.10 seiskat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84112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 – 13.15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100493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13.30 – 14.15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10502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14.15 – 15.00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08795"/>
                  </a:ext>
                </a:extLst>
              </a:tr>
              <a:tr h="6971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HUOM!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luokkien tiistai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496137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14.30 – 15.15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408862"/>
                  </a:ext>
                </a:extLst>
              </a:tr>
              <a:tr h="344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15.15 – 16</a:t>
                      </a:r>
                    </a:p>
                  </a:txBody>
                  <a:tcPr marL="61296" marR="61296" marT="30648" marB="306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06630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AC68D4E-BF21-4005-8B2F-61536B82E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36045" y="1741881"/>
            <a:ext cx="15092872" cy="55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2cb2d9ef706_1_83" descr="H:\Kasvatus\Yhteiset\Äetsän koulun ja Sarkia -lukion yhteiset\Valokuvat 2012-2013\Koulun käytännöt -kuvia\P41101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5831" y="2985823"/>
            <a:ext cx="2909972" cy="21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cb2d9ef706_1_83"/>
          <p:cNvSpPr txBox="1">
            <a:spLocks noGrp="1"/>
          </p:cNvSpPr>
          <p:nvPr>
            <p:ph type="title"/>
          </p:nvPr>
        </p:nvSpPr>
        <p:spPr>
          <a:xfrm>
            <a:off x="720375" y="318100"/>
            <a:ext cx="31035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Oppitunnit</a:t>
            </a:r>
            <a:endParaRPr/>
          </a:p>
        </p:txBody>
      </p:sp>
      <p:sp>
        <p:nvSpPr>
          <p:cNvPr id="215" name="Google Shape;215;g2cb2d9ef706_1_83"/>
          <p:cNvSpPr txBox="1">
            <a:spLocks noGrp="1"/>
          </p:cNvSpPr>
          <p:nvPr>
            <p:ph type="body" idx="1"/>
          </p:nvPr>
        </p:nvSpPr>
        <p:spPr>
          <a:xfrm>
            <a:off x="539250" y="1180775"/>
            <a:ext cx="8065500" cy="5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oppitunti alkaa ja päättyy kellonsoittoon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tullaan ajoissa, </a:t>
            </a:r>
            <a:br>
              <a:rPr lang="fi-FI" sz="2500" dirty="0"/>
            </a:br>
            <a:r>
              <a:rPr lang="fi-FI" sz="2500" dirty="0"/>
              <a:t>myöhästyminen merkitään Wilmaan</a:t>
            </a:r>
            <a:endParaRPr sz="25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ulkovaatteet jätetään naulakkoon, päähineitä ei pidetä sisätiloissa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opiskeluvälineet ovat mukana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pestään kädet tarvittaessa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luokan ovi pidetään pääsääntöisesti</a:t>
            </a:r>
            <a:br>
              <a:rPr lang="fi-FI" sz="2500" dirty="0"/>
            </a:br>
            <a:r>
              <a:rPr lang="fi-FI" sz="2500" dirty="0"/>
              <a:t>lukossa, opettaja avaa oven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maanantaiaamuisin kuunnellaan päivänavaus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annetaan työrauha muille oppilaille ja opettajalle</a:t>
            </a:r>
            <a:endParaRPr sz="2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b2d9ef706_1_14"/>
          <p:cNvSpPr txBox="1">
            <a:spLocks noGrp="1"/>
          </p:cNvSpPr>
          <p:nvPr>
            <p:ph type="title"/>
          </p:nvPr>
        </p:nvSpPr>
        <p:spPr>
          <a:xfrm>
            <a:off x="520344" y="222068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Oppitunnilla</a:t>
            </a:r>
            <a:endParaRPr/>
          </a:p>
        </p:txBody>
      </p:sp>
      <p:sp>
        <p:nvSpPr>
          <p:cNvPr id="222" name="Google Shape;222;g2cb2d9ef706_1_14"/>
          <p:cNvSpPr txBox="1">
            <a:spLocks noGrp="1"/>
          </p:cNvSpPr>
          <p:nvPr>
            <p:ph type="body" idx="1"/>
          </p:nvPr>
        </p:nvSpPr>
        <p:spPr>
          <a:xfrm>
            <a:off x="245805" y="973395"/>
            <a:ext cx="8123400" cy="56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luokkaan tultaessa kännykät laitetaan puhelinparkkiin tai reppuun, soittimen tai muun häiritsevän esineen tulee olla poissa näkyvistä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opettaja voi takavarikoida opetusta tai oppimista häiritsevän kännykän, soittimen tai muun häiritsevän esineen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kuvataan ja äänitetään vain opettajan luvalla ja annetun ohjeistuksen mukaan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koetilanteessa muut kuin kirjoitusvälineet tuodaan opettajan määräämään paikkaan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oppitunnilla syödään/juodaan vain opettajan luvalla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mennään kolmen minuutin kuluessa ulos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WC:ssä käydään ennen ulosmenoa</a:t>
            </a:r>
            <a:endParaRPr lang="fi-FI" dirty="0"/>
          </a:p>
          <a:p>
            <a:pPr marL="342900" lvl="0" algn="l" rtl="0">
              <a:spcBef>
                <a:spcPts val="0"/>
              </a:spcBef>
              <a:spcAft>
                <a:spcPts val="600"/>
              </a:spcAft>
              <a:buSzPts val="1900"/>
              <a:buFontTx/>
              <a:buChar char="-"/>
            </a:pPr>
            <a:r>
              <a:rPr lang="fi-FI" sz="1900" dirty="0"/>
              <a:t>välituntien aikana ulko-ovet ovat lukittuina    </a:t>
            </a:r>
            <a:r>
              <a:rPr lang="fi-FI" sz="1900" dirty="0" err="1"/>
              <a:t>sisäruokavälituntia</a:t>
            </a:r>
            <a:r>
              <a:rPr lang="fi-FI" sz="1900" dirty="0"/>
              <a:t> </a:t>
            </a:r>
            <a:r>
              <a:rPr lang="fi-FI" sz="1900" dirty="0" err="1"/>
              <a:t>lukuunottamatta</a:t>
            </a:r>
            <a:endParaRPr sz="19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23" name="Google Shape;223;g2cb2d9ef706_1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605" y="4614034"/>
            <a:ext cx="2707704" cy="198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2cb2d9ef706_1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400" y="980812"/>
            <a:ext cx="6886200" cy="5495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cb2d9ef706_1_103"/>
          <p:cNvSpPr txBox="1">
            <a:spLocks noGrp="1"/>
          </p:cNvSpPr>
          <p:nvPr>
            <p:ph type="title"/>
          </p:nvPr>
        </p:nvSpPr>
        <p:spPr>
          <a:xfrm>
            <a:off x="1043608" y="188641"/>
            <a:ext cx="7125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Välituntialue</a:t>
            </a:r>
            <a:endParaRPr/>
          </a:p>
        </p:txBody>
      </p:sp>
      <p:sp>
        <p:nvSpPr>
          <p:cNvPr id="230" name="Google Shape;230;g2cb2d9ef706_1_103"/>
          <p:cNvSpPr txBox="1"/>
          <p:nvPr/>
        </p:nvSpPr>
        <p:spPr>
          <a:xfrm>
            <a:off x="5777024" y="2538471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/>
          </a:p>
        </p:txBody>
      </p:sp>
      <p:sp>
        <p:nvSpPr>
          <p:cNvPr id="231" name="Google Shape;231;g2cb2d9ef706_1_103"/>
          <p:cNvSpPr txBox="1"/>
          <p:nvPr/>
        </p:nvSpPr>
        <p:spPr>
          <a:xfrm>
            <a:off x="5769936" y="3352799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/>
          </a:p>
        </p:txBody>
      </p:sp>
      <p:sp>
        <p:nvSpPr>
          <p:cNvPr id="232" name="Google Shape;232;g2cb2d9ef706_1_103"/>
          <p:cNvSpPr txBox="1"/>
          <p:nvPr/>
        </p:nvSpPr>
        <p:spPr>
          <a:xfrm>
            <a:off x="5022112" y="4394791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endParaRPr/>
          </a:p>
        </p:txBody>
      </p:sp>
      <p:sp>
        <p:nvSpPr>
          <p:cNvPr id="233" name="Google Shape;233;g2cb2d9ef706_1_103"/>
          <p:cNvSpPr txBox="1"/>
          <p:nvPr/>
        </p:nvSpPr>
        <p:spPr>
          <a:xfrm>
            <a:off x="2011821" y="3451483"/>
            <a:ext cx="111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Pallokentällä voi pelata frisbeegolfia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b2d9ef706_1_28"/>
          <p:cNvSpPr txBox="1">
            <a:spLocks noGrp="1"/>
          </p:cNvSpPr>
          <p:nvPr>
            <p:ph type="title"/>
          </p:nvPr>
        </p:nvSpPr>
        <p:spPr>
          <a:xfrm>
            <a:off x="530992" y="96325"/>
            <a:ext cx="7125000" cy="6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 dirty="0"/>
              <a:t>Välitunnilla</a:t>
            </a:r>
            <a:endParaRPr dirty="0"/>
          </a:p>
        </p:txBody>
      </p:sp>
      <p:sp>
        <p:nvSpPr>
          <p:cNvPr id="240" name="Google Shape;240;g2cb2d9ef706_1_28"/>
          <p:cNvSpPr txBox="1">
            <a:spLocks noGrp="1"/>
          </p:cNvSpPr>
          <p:nvPr>
            <p:ph type="body" idx="1"/>
          </p:nvPr>
        </p:nvSpPr>
        <p:spPr>
          <a:xfrm>
            <a:off x="389467" y="1097125"/>
            <a:ext cx="8280958" cy="526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i-FI" dirty="0"/>
              <a:t>- ei oleskella ulko-ovien läheisyydessä, porrasalueilla tai ruokalan käytävällä</a:t>
            </a:r>
            <a:endParaRPr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dirty="0"/>
              <a:t>- ei saa heittää tai potkia kiviä, lumipalloja tai vastaavia</a:t>
            </a:r>
            <a:endParaRPr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10481"/>
              <a:buNone/>
            </a:pPr>
            <a:r>
              <a:rPr lang="fi-FI" sz="1800" dirty="0"/>
              <a:t>- lumipalloja saa heittää </a:t>
            </a:r>
            <a:r>
              <a:rPr lang="fi-FI" sz="1800" dirty="0" err="1"/>
              <a:t>palloseinään</a:t>
            </a:r>
            <a:endParaRPr sz="18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dirty="0"/>
              <a:t>- </a:t>
            </a:r>
            <a:r>
              <a:rPr lang="fi-FI" dirty="0" err="1"/>
              <a:t>välituntialueena</a:t>
            </a:r>
            <a:r>
              <a:rPr lang="fi-FI" dirty="0"/>
              <a:t> on asfaltoitu alue ja monitoimikenttä, jonka läheisyydessä on aktiivinen </a:t>
            </a:r>
            <a:r>
              <a:rPr lang="fi-FI" dirty="0" err="1"/>
              <a:t>välituntitoiminta</a:t>
            </a:r>
            <a:r>
              <a:rPr lang="fi-FI" dirty="0"/>
              <a:t> </a:t>
            </a:r>
            <a:endParaRPr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sz="1800" dirty="0"/>
              <a:t>- </a:t>
            </a:r>
            <a:r>
              <a:rPr lang="fi-FI" sz="1800" dirty="0" err="1"/>
              <a:t>beach</a:t>
            </a:r>
            <a:r>
              <a:rPr lang="fi-FI" sz="1800" dirty="0"/>
              <a:t>-kentällä voi pelata, muttei oleskella</a:t>
            </a:r>
            <a:endParaRPr sz="1800"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sz="1800" dirty="0"/>
              <a:t>- pyörätelineillä ei oleskella</a:t>
            </a:r>
            <a:endParaRPr sz="1800"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sz="1800" dirty="0"/>
              <a:t>- skuuttialue on A-rakennuksen päädyssä</a:t>
            </a:r>
            <a:endParaRPr sz="18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dirty="0"/>
              <a:t>- kovalla sateella tai kovalla pakkasella</a:t>
            </a:r>
            <a:endParaRPr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sz="1800" dirty="0"/>
              <a:t>- mahdollisuudesta sisällä oloon kuulutetaan erikseen</a:t>
            </a:r>
            <a:endParaRPr sz="1800" dirty="0"/>
          </a:p>
          <a:p>
            <a:pPr marL="447675" lvl="1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r>
              <a:rPr lang="fi-FI" sz="1800" dirty="0"/>
              <a:t>- siirtokoulurakennuksissa ei oleskella </a:t>
            </a:r>
            <a:r>
              <a:rPr lang="fi-FI" sz="1800" dirty="0" err="1"/>
              <a:t>sisävälitunneillakaan</a:t>
            </a:r>
            <a:endParaRPr sz="1800" dirty="0"/>
          </a:p>
          <a:p>
            <a:pPr marL="0" lvl="0" indent="0" algn="l" rtl="0">
              <a:spcBef>
                <a:spcPts val="980"/>
              </a:spcBef>
              <a:spcAft>
                <a:spcPts val="0"/>
              </a:spcAft>
              <a:buSzPct val="100000"/>
              <a:buNone/>
            </a:pPr>
            <a:endParaRPr sz="1900" dirty="0"/>
          </a:p>
          <a:p>
            <a:pPr marL="457200" lvl="1" indent="0" algn="l" rtl="0">
              <a:spcBef>
                <a:spcPts val="940"/>
              </a:spcBef>
              <a:spcAft>
                <a:spcPts val="0"/>
              </a:spcAft>
              <a:buSzPct val="100000"/>
              <a:buNone/>
            </a:pPr>
            <a:endParaRPr sz="1700" dirty="0"/>
          </a:p>
          <a:p>
            <a:pPr marL="36576" lvl="0" indent="0" algn="l" rtl="0">
              <a:spcBef>
                <a:spcPts val="96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  <p:pic>
        <p:nvPicPr>
          <p:cNvPr id="241" name="Google Shape;241;g2cb2d9ef706_1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711" y="5606047"/>
            <a:ext cx="3680257" cy="125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DD783E-F930-44E4-B3F0-801C739E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43" y="257052"/>
            <a:ext cx="7125113" cy="924475"/>
          </a:xfrm>
        </p:spPr>
        <p:txBody>
          <a:bodyPr/>
          <a:lstStyle/>
          <a:p>
            <a:r>
              <a:rPr lang="fi-FI" dirty="0"/>
              <a:t>Välitunnilla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A366EB-1BEF-43D7-806B-C591C36EB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934" y="1410932"/>
            <a:ext cx="6233440" cy="4265541"/>
          </a:xfrm>
        </p:spPr>
        <p:txBody>
          <a:bodyPr>
            <a:normAutofit fontScale="92500"/>
          </a:bodyPr>
          <a:lstStyle/>
          <a:p>
            <a:pPr marL="114300" indent="0" fontAlgn="base">
              <a:buNone/>
            </a:pPr>
            <a:r>
              <a:rPr lang="fi-FI" sz="2200" dirty="0"/>
              <a:t>- wc:ssä käydään ensisijaisesti heti oppitunnin jälkeen tai ennen tunnin alkua</a:t>
            </a:r>
          </a:p>
          <a:p>
            <a:pPr marL="571500" lvl="1" indent="0" fontAlgn="base">
              <a:buNone/>
            </a:pPr>
            <a:r>
              <a:rPr lang="fi-FI" sz="2200" dirty="0"/>
              <a:t>- wc:ssä asioi vain yksi henkilö kerrallaan</a:t>
            </a:r>
          </a:p>
          <a:p>
            <a:pPr marL="571500" lvl="1" indent="0" fontAlgn="base">
              <a:buNone/>
            </a:pPr>
            <a:r>
              <a:rPr lang="fi-FI" sz="2200" dirty="0"/>
              <a:t>- wc-tiloissa ei oleskella turhaan eikä vessan edessä oleilla, ellei ole menossa vessaan </a:t>
            </a:r>
          </a:p>
          <a:p>
            <a:pPr marL="114300" indent="0">
              <a:buNone/>
            </a:pPr>
            <a:r>
              <a:rPr lang="fi-FI" sz="2200" dirty="0"/>
              <a:t> </a:t>
            </a:r>
          </a:p>
          <a:p>
            <a:pPr marL="114300" indent="0" fontAlgn="base">
              <a:buNone/>
            </a:pPr>
            <a:r>
              <a:rPr lang="fi-FI" sz="2200" dirty="0"/>
              <a:t>- kovalla sateella tai kovalla pakkasella</a:t>
            </a:r>
          </a:p>
          <a:p>
            <a:pPr marL="571500" lvl="1" indent="0" fontAlgn="base">
              <a:buNone/>
            </a:pPr>
            <a:r>
              <a:rPr lang="fi-FI" sz="2200" dirty="0"/>
              <a:t>- mahdollisuudesta sisällä oloon kuulutetaan erikseen</a:t>
            </a:r>
          </a:p>
          <a:p>
            <a:pPr marL="541338" indent="0" fontAlgn="base">
              <a:buNone/>
            </a:pPr>
            <a:r>
              <a:rPr lang="fi-FI" sz="2200" dirty="0"/>
              <a:t>- siirtokoulurakennuksissa ei oleskella</a:t>
            </a:r>
          </a:p>
          <a:p>
            <a:pPr marL="627063" indent="0" fontAlgn="base">
              <a:buNone/>
            </a:pPr>
            <a:r>
              <a:rPr lang="fi-FI" sz="2200" dirty="0" err="1"/>
              <a:t>sisävälitunneillakaan</a:t>
            </a:r>
            <a:endParaRPr lang="fi-FI" sz="2200" dirty="0"/>
          </a:p>
          <a:p>
            <a:pPr marL="114300" indent="0">
              <a:buNone/>
            </a:pPr>
            <a:endParaRPr lang="fi-FI" dirty="0"/>
          </a:p>
        </p:txBody>
      </p:sp>
      <p:pic>
        <p:nvPicPr>
          <p:cNvPr id="1026" name="Picture 2" descr="https://lh7-qw.googleusercontent.com/slidesz/AGV_vUevSYMU2ivnhrBLej5HmMGuy5DVkEGlr-J7Y0lQyrU2Y3ByhzNh5_80tMQfhPoK_x0A1QGfiYuIRXD33l2Zmo1MAgCnHydw4h7XkjySfHCoIIKZjb1r4jL7H9EEu39bUbL2AN6C9Y6N-yAXsgSN0XGDuRpa9JAHd32M2doaLcnBZw=s2048?key=ekjozunYq4IqFi8VB6uTsQ">
            <a:extLst>
              <a:ext uri="{FF2B5EF4-FFF2-40B4-BE49-F238E27FC236}">
                <a16:creationId xmlns:a16="http://schemas.microsoft.com/office/drawing/2014/main" id="{41810A64-27BC-4E17-91EE-D71F5F9E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52" y="3092900"/>
            <a:ext cx="2772948" cy="36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5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b2d9ef706_1_112"/>
          <p:cNvSpPr txBox="1">
            <a:spLocks noGrp="1"/>
          </p:cNvSpPr>
          <p:nvPr>
            <p:ph type="title"/>
          </p:nvPr>
        </p:nvSpPr>
        <p:spPr>
          <a:xfrm>
            <a:off x="457200" y="151184"/>
            <a:ext cx="71232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Ruokailu</a:t>
            </a:r>
            <a:endParaRPr/>
          </a:p>
        </p:txBody>
      </p:sp>
      <p:sp>
        <p:nvSpPr>
          <p:cNvPr id="248" name="Google Shape;248;g2cb2d9ef706_1_112"/>
          <p:cNvSpPr txBox="1">
            <a:spLocks noGrp="1"/>
          </p:cNvSpPr>
          <p:nvPr>
            <p:ph type="body" idx="1"/>
          </p:nvPr>
        </p:nvSpPr>
        <p:spPr>
          <a:xfrm>
            <a:off x="457200" y="520475"/>
            <a:ext cx="5947800" cy="5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ruokailuun saavutaan B1-ovesta ja ruokailusta poistutaan B2-ovesta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ruokasalissa ja tilan täyttyessä luokassa B07 </a:t>
            </a:r>
            <a:endParaRPr sz="2200" dirty="0"/>
          </a:p>
          <a:p>
            <a:pPr marL="431800" lvl="1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pulpetteja ei siirretä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pese kädet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asiallinen käytös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ei etuilla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ota ruokaa vain sen verran kuin syöt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ota leivän levite omalla puhtaalla veitsellä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jos haet juomaa lisää, ota uusi lasi</a:t>
            </a:r>
            <a:endParaRPr dirty="0"/>
          </a:p>
          <a:p>
            <a:pPr marL="0" lvl="0" indent="0" algn="l" rtl="0">
              <a:spcBef>
                <a:spcPts val="1007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medialaitteita ei käytetä ruokailutiloissa</a:t>
            </a:r>
            <a:endParaRPr dirty="0"/>
          </a:p>
        </p:txBody>
      </p:sp>
      <p:pic>
        <p:nvPicPr>
          <p:cNvPr id="249" name="Google Shape;249;g2cb2d9ef706_1_112"/>
          <p:cNvPicPr preferRelativeResize="0"/>
          <p:nvPr/>
        </p:nvPicPr>
        <p:blipFill rotWithShape="1">
          <a:blip r:embed="rId3">
            <a:alphaModFix/>
          </a:blip>
          <a:srcRect l="1274" t="823" r="1420" b="1098"/>
          <a:stretch/>
        </p:blipFill>
        <p:spPr>
          <a:xfrm>
            <a:off x="5704700" y="1553650"/>
            <a:ext cx="3085099" cy="22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cb2d9ef706_1_61"/>
          <p:cNvSpPr txBox="1">
            <a:spLocks noGrp="1"/>
          </p:cNvSpPr>
          <p:nvPr>
            <p:ph type="title"/>
          </p:nvPr>
        </p:nvSpPr>
        <p:spPr>
          <a:xfrm>
            <a:off x="584139" y="288554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Turvallisuus ja rangaistukset</a:t>
            </a:r>
            <a:endParaRPr/>
          </a:p>
        </p:txBody>
      </p:sp>
      <p:sp>
        <p:nvSpPr>
          <p:cNvPr id="255" name="Google Shape;255;g2cb2d9ef706_1_61"/>
          <p:cNvSpPr txBox="1">
            <a:spLocks noGrp="1"/>
          </p:cNvSpPr>
          <p:nvPr>
            <p:ph type="body" idx="1"/>
          </p:nvPr>
        </p:nvSpPr>
        <p:spPr>
          <a:xfrm>
            <a:off x="432475" y="288550"/>
            <a:ext cx="8402700" cy="4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turvallisuuteen liittyvästä viasta tai puutteesta tulee ilmoittaa koulun henkilökunnalle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kulkuvälineet ja liikuntavälineet tulee säilyttää koulupäivän aikana niille varatuilla paikoilla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liikennöinti koulualueella on liikennemerkein rajoitettu myös kouluajan ulkopuolella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koulualueella on tallentava kameravalvonta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56" name="Google Shape;256;g2cb2d9ef706_1_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0414" y="4421080"/>
            <a:ext cx="3632561" cy="2021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2cb2d9ef706_1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514" y="4098851"/>
            <a:ext cx="3678865" cy="27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cb2d9ef706_1_119"/>
          <p:cNvSpPr txBox="1">
            <a:spLocks noGrp="1"/>
          </p:cNvSpPr>
          <p:nvPr>
            <p:ph type="title"/>
          </p:nvPr>
        </p:nvSpPr>
        <p:spPr>
          <a:xfrm>
            <a:off x="-309928" y="286410"/>
            <a:ext cx="78105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Turvallisuus ja rangaistukset</a:t>
            </a:r>
            <a:endParaRPr/>
          </a:p>
        </p:txBody>
      </p:sp>
      <p:sp>
        <p:nvSpPr>
          <p:cNvPr id="263" name="Google Shape;263;g2cb2d9ef706_1_119"/>
          <p:cNvSpPr txBox="1">
            <a:spLocks noGrp="1"/>
          </p:cNvSpPr>
          <p:nvPr>
            <p:ph type="body" idx="1"/>
          </p:nvPr>
        </p:nvSpPr>
        <p:spPr>
          <a:xfrm>
            <a:off x="215300" y="602850"/>
            <a:ext cx="8279100" cy="4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i-FI" sz="2400" dirty="0"/>
              <a:t>- oikeus turvalliseen opiskeluympäristöön</a:t>
            </a:r>
            <a:endParaRPr sz="2400" dirty="0"/>
          </a:p>
          <a:p>
            <a:pPr marL="419100" lvl="1" indent="0" algn="l" rtl="0">
              <a:spcBef>
                <a:spcPts val="960"/>
              </a:spcBef>
              <a:spcAft>
                <a:spcPts val="0"/>
              </a:spcAft>
              <a:buSzPts val="2400"/>
              <a:buNone/>
            </a:pPr>
            <a:r>
              <a:rPr lang="fi-FI" sz="2400" dirty="0"/>
              <a:t>- 	kouluun ei saa tuoda laissa kiellettyjä, 		turvallisuutta vaarantavia tai omaisuutta 	vahingoittavia esineitä tai aineita </a:t>
            </a:r>
            <a:endParaRPr sz="22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2400"/>
              <a:buNone/>
            </a:pPr>
            <a:r>
              <a:rPr lang="fi-FI" sz="2400" dirty="0"/>
              <a:t>- kasvatuksellisista syistä oppilas voidaan määrätä uudelleen järjestämään tai</a:t>
            </a:r>
            <a:r>
              <a:rPr lang="fi-FI" sz="2200" dirty="0"/>
              <a:t> </a:t>
            </a:r>
            <a:r>
              <a:rPr lang="fi-FI" sz="2400" dirty="0"/>
              <a:t>puhdistamaan koulun omaisuuden tai tilan</a:t>
            </a:r>
            <a:endParaRPr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Tarkoitus ja soveltaminen</a:t>
            </a:r>
            <a:endParaRPr/>
          </a:p>
        </p:txBody>
      </p:sp>
      <p:sp>
        <p:nvSpPr>
          <p:cNvPr id="136" name="Google Shape;136;p2"/>
          <p:cNvSpPr txBox="1">
            <a:spLocks noGrp="1"/>
          </p:cNvSpPr>
          <p:nvPr>
            <p:ph type="body" idx="1"/>
          </p:nvPr>
        </p:nvSpPr>
        <p:spPr>
          <a:xfrm>
            <a:off x="706229" y="1838632"/>
            <a:ext cx="5730014" cy="442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>
                <a:solidFill>
                  <a:srgbClr val="FFFFFF"/>
                </a:solidFill>
              </a:rPr>
              <a:t>Edistää </a:t>
            </a:r>
            <a:endParaRPr sz="20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>
                <a:solidFill>
                  <a:srgbClr val="FFFFFF"/>
                </a:solidFill>
              </a:rPr>
              <a:t>- koulun sisäistä järjestystä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>
                <a:solidFill>
                  <a:srgbClr val="FFFFFF"/>
                </a:solidFill>
              </a:rPr>
              <a:t>- opiskelun esteetöntä sujumista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>
                <a:solidFill>
                  <a:srgbClr val="FFFFFF"/>
                </a:solidFill>
              </a:rPr>
              <a:t>- kouluyhteisön turvallisuutta ja viihtyisyyttä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>
                <a:solidFill>
                  <a:srgbClr val="FFFFFF"/>
                </a:solidFill>
              </a:rPr>
              <a:t>Järjestyssäännöt ovat voimassa kouluaikana, koulualueella sekä koulun järjestämässä toiminnassa, joka voi tapahtua oppituntien ja koulualueen ulkopuolella</a:t>
            </a:r>
            <a:endParaRPr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503" y="2352552"/>
            <a:ext cx="2221268" cy="3021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0b55121d9_0_100"/>
          <p:cNvSpPr txBox="1">
            <a:spLocks noGrp="1"/>
          </p:cNvSpPr>
          <p:nvPr>
            <p:ph type="title"/>
          </p:nvPr>
        </p:nvSpPr>
        <p:spPr>
          <a:xfrm>
            <a:off x="456549" y="186626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Turvallisuus ja rangaistukset</a:t>
            </a:r>
            <a:endParaRPr/>
          </a:p>
        </p:txBody>
      </p:sp>
      <p:sp>
        <p:nvSpPr>
          <p:cNvPr id="269" name="Google Shape;269;g2d0b55121d9_0_100"/>
          <p:cNvSpPr txBox="1">
            <a:spLocks noGrp="1"/>
          </p:cNvSpPr>
          <p:nvPr>
            <p:ph type="body" idx="1"/>
          </p:nvPr>
        </p:nvSpPr>
        <p:spPr>
          <a:xfrm>
            <a:off x="456550" y="520475"/>
            <a:ext cx="8172600" cy="51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fi-FI" sz="2300" dirty="0"/>
              <a:t>- mobiililaitteet laitetaan luokkaan tullessa puhelinparkkiin tai reppuun </a:t>
            </a:r>
            <a:endParaRPr sz="2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fi-FI" sz="2300" dirty="0"/>
              <a:t>	- merkintä Wilmaan, mikäli tämä ei toteudu. </a:t>
            </a:r>
            <a:endParaRPr sz="2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fi-FI" sz="2300" dirty="0"/>
              <a:t>- kasvatuskeskustelu, mikäli oppilas ei noudata sääntöä </a:t>
            </a:r>
            <a:endParaRPr lang="fi-FI" sz="2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fi-FI" sz="2100" dirty="0"/>
              <a:t>	- kasvatuskeskustelun voi pitää tarvittaessa myös 	KiVa-tiimi </a:t>
            </a: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fi-FI" sz="2300" dirty="0"/>
              <a:t>- toistuvasta säännön noudattamatta jättämisestä opettaja voi kirjoittaa jälki-istunnon</a:t>
            </a:r>
            <a:endParaRPr sz="2100" dirty="0"/>
          </a:p>
        </p:txBody>
      </p:sp>
      <p:pic>
        <p:nvPicPr>
          <p:cNvPr id="270" name="Google Shape;270;g2d0b55121d9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1166" y="4880302"/>
            <a:ext cx="2351100" cy="1733100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0b55121d9_0_106"/>
          <p:cNvSpPr txBox="1">
            <a:spLocks noGrp="1"/>
          </p:cNvSpPr>
          <p:nvPr>
            <p:ph type="title"/>
          </p:nvPr>
        </p:nvSpPr>
        <p:spPr>
          <a:xfrm>
            <a:off x="-355832" y="188640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Turvallisuus ja rangaistukset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g2d0b55121d9_0_106"/>
          <p:cNvSpPr txBox="1">
            <a:spLocks noGrp="1"/>
          </p:cNvSpPr>
          <p:nvPr>
            <p:ph type="body" idx="1"/>
          </p:nvPr>
        </p:nvSpPr>
        <p:spPr>
          <a:xfrm>
            <a:off x="467544" y="980728"/>
            <a:ext cx="8208900" cy="4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i-FI" sz="2100" dirty="0"/>
              <a:t>- Opetusta häiritsevä esine tai aine</a:t>
            </a:r>
            <a:endParaRPr sz="2100" dirty="0"/>
          </a:p>
          <a:p>
            <a:pPr marL="438150" lvl="1" indent="0" algn="just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rehtorilla tai opettajalla on oikeus ottaa haltuun</a:t>
            </a:r>
            <a:endParaRPr sz="1900" dirty="0"/>
          </a:p>
          <a:p>
            <a:pPr marL="438150" lvl="1" indent="0" algn="just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luovutetaan oppilaalle oppitunnin tai koulun tilaisuuden päättymisen jälkeen, viimeistään työpäivän päättyessä</a:t>
            </a:r>
            <a:endParaRPr sz="1900" dirty="0"/>
          </a:p>
          <a:p>
            <a:pPr marL="438150" lvl="1" indent="0" algn="l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rehtori luovuttaa kielletyt esineet huoltajalle, poliisille tai muulle viranomaiselle riippuen oikeudesta hallussapitoon</a:t>
            </a:r>
            <a:endParaRPr sz="19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2100"/>
              <a:buNone/>
            </a:pPr>
            <a:r>
              <a:rPr lang="fi-FI" sz="2100" dirty="0"/>
              <a:t>- Opettajalla tai rehtorilla on työpäivän aikana oikeus tarkastaa oppilaan</a:t>
            </a:r>
            <a:endParaRPr sz="2100" dirty="0"/>
          </a:p>
          <a:p>
            <a:pPr marL="438150" lvl="1" indent="0" algn="l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mukana olevat tavarat</a:t>
            </a:r>
            <a:endParaRPr sz="1900" dirty="0"/>
          </a:p>
          <a:p>
            <a:pPr marL="438150" lvl="1" indent="0" algn="l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vaatteet päällisin puolin</a:t>
            </a:r>
            <a:endParaRPr sz="1900" dirty="0"/>
          </a:p>
          <a:p>
            <a:pPr marL="438150" lvl="1" indent="0" algn="l" rtl="0">
              <a:spcBef>
                <a:spcPts val="94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hallinnassa olevat koulun säilytystilat</a:t>
            </a:r>
            <a:endParaRPr sz="1900" dirty="0"/>
          </a:p>
          <a:p>
            <a:pPr marL="342900" lvl="0" indent="-190500" algn="just" rtl="0">
              <a:spcBef>
                <a:spcPts val="1080"/>
              </a:spcBef>
              <a:spcAft>
                <a:spcPts val="0"/>
              </a:spcAft>
              <a:buSzPts val="2400"/>
              <a:buNone/>
            </a:pPr>
            <a:endParaRPr sz="2400" dirty="0"/>
          </a:p>
        </p:txBody>
      </p:sp>
      <p:pic>
        <p:nvPicPr>
          <p:cNvPr id="277" name="Google Shape;277;g2d0b55121d9_0_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7539" y="5134607"/>
            <a:ext cx="2636680" cy="148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2cb2d9ef706_1_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4782" y="2091267"/>
            <a:ext cx="3149601" cy="181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2cb2d9ef706_1_125"/>
          <p:cNvSpPr txBox="1">
            <a:spLocks noGrp="1"/>
          </p:cNvSpPr>
          <p:nvPr>
            <p:ph type="title"/>
          </p:nvPr>
        </p:nvSpPr>
        <p:spPr>
          <a:xfrm>
            <a:off x="679576" y="90325"/>
            <a:ext cx="69012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Turvallisuus ja rangaistukset</a:t>
            </a:r>
            <a:endParaRPr/>
          </a:p>
        </p:txBody>
      </p:sp>
      <p:sp>
        <p:nvSpPr>
          <p:cNvPr id="284" name="Google Shape;284;g2cb2d9ef706_1_125"/>
          <p:cNvSpPr txBox="1">
            <a:spLocks noGrp="1"/>
          </p:cNvSpPr>
          <p:nvPr>
            <p:ph type="body" idx="1"/>
          </p:nvPr>
        </p:nvSpPr>
        <p:spPr>
          <a:xfrm>
            <a:off x="402150" y="953724"/>
            <a:ext cx="7994700" cy="5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57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600" dirty="0"/>
              <a:t>Sääntöjen rikkomisesta tulee seuraamus</a:t>
            </a:r>
            <a:endParaRPr sz="2400" dirty="0"/>
          </a:p>
          <a:p>
            <a:pPr marL="36576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600" dirty="0"/>
              <a:t>1. Opettaja tai rehtori voi määrätä kasvatuskeskusteluun oppilaan, joka </a:t>
            </a:r>
            <a:endParaRPr sz="2400" dirty="0"/>
          </a:p>
          <a:p>
            <a:pPr marL="4191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häiritsee opetusta</a:t>
            </a:r>
            <a:endParaRPr sz="2200" dirty="0"/>
          </a:p>
          <a:p>
            <a:pPr marL="4191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rikkoo koulun järjestystä</a:t>
            </a:r>
            <a:endParaRPr sz="2200" dirty="0"/>
          </a:p>
          <a:p>
            <a:pPr marL="4191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menettelee vilpillisesti</a:t>
            </a:r>
            <a:endParaRPr sz="2200" dirty="0"/>
          </a:p>
          <a:p>
            <a:pPr marL="4191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- kohtelee muita </a:t>
            </a:r>
          </a:p>
          <a:p>
            <a:pPr marL="4191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r>
              <a:rPr lang="fi-FI" sz="2600" dirty="0"/>
              <a:t>epäkunnioittavasti tai loukkaavasti</a:t>
            </a:r>
            <a:endParaRPr sz="2600" dirty="0"/>
          </a:p>
          <a:p>
            <a:pPr marL="42545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600" dirty="0"/>
              <a:t>- on saanut kolme </a:t>
            </a:r>
            <a:r>
              <a:rPr lang="fi-FI" sz="2500" dirty="0"/>
              <a:t>merkintää luvattomasta välitunnilla sisälläolosta</a:t>
            </a:r>
            <a:endParaRPr sz="2300" dirty="0"/>
          </a:p>
          <a:p>
            <a:pPr marL="36576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600" dirty="0"/>
              <a:t>2. Opettaja voi siirtää tunnilla häiritsevän oppilaan toiseen luokkaan tukilukujärjestyksen mukaan.</a:t>
            </a:r>
            <a:endParaRPr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b2d9ef706_1_131"/>
          <p:cNvSpPr txBox="1">
            <a:spLocks noGrp="1"/>
          </p:cNvSpPr>
          <p:nvPr>
            <p:ph type="title"/>
          </p:nvPr>
        </p:nvSpPr>
        <p:spPr>
          <a:xfrm>
            <a:off x="287072" y="291346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Turvallisuus ja rangaistukset</a:t>
            </a:r>
            <a:endParaRPr/>
          </a:p>
        </p:txBody>
      </p:sp>
      <p:sp>
        <p:nvSpPr>
          <p:cNvPr id="290" name="Google Shape;290;g2cb2d9ef706_1_131"/>
          <p:cNvSpPr txBox="1">
            <a:spLocks noGrp="1"/>
          </p:cNvSpPr>
          <p:nvPr>
            <p:ph type="body" idx="1"/>
          </p:nvPr>
        </p:nvSpPr>
        <p:spPr>
          <a:xfrm>
            <a:off x="287075" y="1014750"/>
            <a:ext cx="8218500" cy="5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576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3. Opettaja voi määrätä oppilaalle jälki-istunnon 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tupakoinnista tai tupakointivälineiden 	   	hallussapidosta 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kiusaamisesta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vilpillisestä menettelystä  </a:t>
            </a:r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(lunttaaminen, varastaminen, valehtelu, 	nimen väärentäminen)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toistuvasta oppitunnin häiritsemisestä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koulun alueelta poistumisesta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viidestä merkinnästä välitunnilla 	sisälläolosta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400" dirty="0"/>
              <a:t>	- opettajan harkinnan mukaisissa tilanteissa</a:t>
            </a:r>
            <a:endParaRPr sz="2200" dirty="0"/>
          </a:p>
          <a:p>
            <a:pPr marL="36576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	</a:t>
            </a:r>
            <a:endParaRPr dirty="0"/>
          </a:p>
        </p:txBody>
      </p:sp>
      <p:pic>
        <p:nvPicPr>
          <p:cNvPr id="291" name="Google Shape;291;g2cb2d9ef706_1_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0599" y="1776749"/>
            <a:ext cx="1528500" cy="14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fadeDir="5400012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d0b55121d9_0_112"/>
          <p:cNvSpPr txBox="1">
            <a:spLocks noGrp="1"/>
          </p:cNvSpPr>
          <p:nvPr>
            <p:ph type="title"/>
          </p:nvPr>
        </p:nvSpPr>
        <p:spPr>
          <a:xfrm>
            <a:off x="350224" y="193715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 dirty="0"/>
              <a:t>Turvallisuus ja rangaistukset</a:t>
            </a:r>
            <a:endParaRPr dirty="0"/>
          </a:p>
        </p:txBody>
      </p:sp>
      <p:sp>
        <p:nvSpPr>
          <p:cNvPr id="297" name="Google Shape;297;g2d0b55121d9_0_112"/>
          <p:cNvSpPr txBox="1">
            <a:spLocks noGrp="1"/>
          </p:cNvSpPr>
          <p:nvPr>
            <p:ph type="body" idx="1"/>
          </p:nvPr>
        </p:nvSpPr>
        <p:spPr>
          <a:xfrm>
            <a:off x="350224" y="1032388"/>
            <a:ext cx="7972047" cy="323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dirty="0"/>
              <a:t>4.</a:t>
            </a:r>
            <a:r>
              <a:rPr lang="fi-FI" sz="2200" dirty="0"/>
              <a:t> Jälki-istunnossa voidaan teettää kirjallisia tai</a:t>
            </a:r>
            <a:endParaRPr sz="22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 dirty="0"/>
              <a:t>suullisia tehtäviä tai harjoituksia.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901700" lvl="1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- 7. ja 8. luokan istunnot tiistaisin </a:t>
            </a:r>
          </a:p>
          <a:p>
            <a:pPr marL="901700" lvl="1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klo 15.00-16.00 luokassa 27</a:t>
            </a:r>
          </a:p>
          <a:p>
            <a:pPr marL="901700" lvl="1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muuttuneen työjärjestyksen vuoksi 9. luokan istuntopäivä tarkentuu myöhemmin</a:t>
            </a:r>
          </a:p>
          <a:p>
            <a:pPr marL="901700" lvl="1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/>
          </a:p>
          <a:p>
            <a:pPr marL="4445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- 15 vuotta täyttäneiden kolmas ja useampi tupakointikerta ilmoitetaan poliisille.</a:t>
            </a:r>
            <a:endParaRPr sz="22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98" name="Google Shape;298;g2d0b55121d9_0_112"/>
          <p:cNvPicPr preferRelativeResize="0"/>
          <p:nvPr/>
        </p:nvPicPr>
        <p:blipFill rotWithShape="1">
          <a:blip r:embed="rId3">
            <a:alphaModFix/>
          </a:blip>
          <a:srcRect t="15679" b="21068"/>
          <a:stretch/>
        </p:blipFill>
        <p:spPr>
          <a:xfrm>
            <a:off x="1685357" y="4267200"/>
            <a:ext cx="5521828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d0b55121d9_0_0"/>
          <p:cNvSpPr txBox="1">
            <a:spLocks noGrp="1"/>
          </p:cNvSpPr>
          <p:nvPr>
            <p:ph type="title"/>
          </p:nvPr>
        </p:nvSpPr>
        <p:spPr>
          <a:xfrm>
            <a:off x="0" y="200269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Turvallisuus ja rangaistukset</a:t>
            </a:r>
            <a:endParaRPr/>
          </a:p>
        </p:txBody>
      </p:sp>
      <p:sp>
        <p:nvSpPr>
          <p:cNvPr id="304" name="Google Shape;304;g2d0b55121d9_0_0"/>
          <p:cNvSpPr txBox="1">
            <a:spLocks noGrp="1"/>
          </p:cNvSpPr>
          <p:nvPr>
            <p:ph type="body" idx="1"/>
          </p:nvPr>
        </p:nvSpPr>
        <p:spPr>
          <a:xfrm>
            <a:off x="372900" y="1632600"/>
            <a:ext cx="8400300" cy="4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576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sz="2200"/>
              <a:t>5. Opettaja voi määrätä oppilaan poistumaan			 	opetustilasta tai tilaisuudesta.</a:t>
            </a:r>
            <a:endParaRPr sz="2200"/>
          </a:p>
          <a:p>
            <a:pPr marL="36576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2200"/>
              <a:t>6. Rehtorin johtama pedagogisen tiimin käsittely </a:t>
            </a:r>
            <a:endParaRPr sz="2200"/>
          </a:p>
          <a:p>
            <a:pPr marL="914400" lvl="0" indent="-368300" algn="l" rtl="0">
              <a:spcBef>
                <a:spcPts val="960"/>
              </a:spcBef>
              <a:spcAft>
                <a:spcPts val="0"/>
              </a:spcAft>
              <a:buSzPts val="2200"/>
              <a:buChar char="●"/>
            </a:pPr>
            <a:r>
              <a:rPr lang="fi-FI" sz="2200"/>
              <a:t>kun mainituilla toimenpiteillä ei ole riittävästi saatu</a:t>
            </a:r>
            <a:endParaRPr sz="2200"/>
          </a:p>
          <a:p>
            <a:pPr marL="457200" lvl="0" indent="457200" algn="l" rtl="0">
              <a:spcBef>
                <a:spcPts val="960"/>
              </a:spcBef>
              <a:spcAft>
                <a:spcPts val="0"/>
              </a:spcAft>
              <a:buNone/>
            </a:pPr>
            <a:r>
              <a:rPr lang="fi-FI" sz="2200"/>
              <a:t>parannusta tilanteeseen</a:t>
            </a:r>
            <a:endParaRPr sz="2200"/>
          </a:p>
          <a:p>
            <a:pPr marL="914400" lvl="0" indent="-368300" algn="l" rtl="0">
              <a:spcBef>
                <a:spcPts val="960"/>
              </a:spcBef>
              <a:spcAft>
                <a:spcPts val="0"/>
              </a:spcAft>
              <a:buSzPts val="2200"/>
              <a:buChar char="●"/>
            </a:pPr>
            <a:r>
              <a:rPr lang="fi-FI" sz="2200"/>
              <a:t>päätetään mahdollisista muista kurinpidollisista toimista 	(opetuksen epääminen, kirjallinen varoitus, määräaikainen erottaminen)</a:t>
            </a:r>
            <a:endParaRPr sz="2200"/>
          </a:p>
          <a:p>
            <a:pPr marL="36576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36576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2200"/>
              <a:t>Toimenpiteet kirjataan Wilmaan ja niistä tiedotetaan huoltajille. </a:t>
            </a:r>
            <a:endParaRPr sz="2200"/>
          </a:p>
        </p:txBody>
      </p:sp>
      <p:pic>
        <p:nvPicPr>
          <p:cNvPr id="305" name="Google Shape;305;g2d0b55121d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4427" y="6"/>
            <a:ext cx="2249568" cy="178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b2d9ef706_1_90"/>
          <p:cNvSpPr txBox="1">
            <a:spLocks noGrp="1"/>
          </p:cNvSpPr>
          <p:nvPr>
            <p:ph type="title"/>
          </p:nvPr>
        </p:nvSpPr>
        <p:spPr>
          <a:xfrm>
            <a:off x="506725" y="293925"/>
            <a:ext cx="55605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Lähiopetuksen toteutus</a:t>
            </a:r>
            <a:endParaRPr/>
          </a:p>
        </p:txBody>
      </p:sp>
      <p:sp>
        <p:nvSpPr>
          <p:cNvPr id="311" name="Google Shape;311;g2cb2d9ef706_1_90"/>
          <p:cNvSpPr txBox="1">
            <a:spLocks noGrp="1"/>
          </p:cNvSpPr>
          <p:nvPr>
            <p:ph type="body" idx="1"/>
          </p:nvPr>
        </p:nvSpPr>
        <p:spPr>
          <a:xfrm>
            <a:off x="506725" y="1248225"/>
            <a:ext cx="7125000" cy="51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kouluun saavutaan vain terveenä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kotiin tulee jäädä, mikäli on</a:t>
            </a:r>
            <a:endParaRPr sz="2000" dirty="0"/>
          </a:p>
          <a:p>
            <a:pPr marL="444500" lvl="1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flunssan oireita</a:t>
            </a:r>
            <a:endParaRPr sz="1800" dirty="0"/>
          </a:p>
          <a:p>
            <a:pPr marL="444500" lvl="1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lämpöä</a:t>
            </a:r>
            <a:endParaRPr sz="1800" dirty="0"/>
          </a:p>
          <a:p>
            <a:pPr marL="444500" lvl="1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vatsataudin oireita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fi-FI" sz="2200" dirty="0"/>
              <a:t>- Kesken koulupäivän sairastunut oppilas ohjataan kotiin. Oppilaalla voi koulussa olla mukana särkylääke otettavaksi tarvittaessa.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lang="fi-FI" sz="2000" dirty="0"/>
          </a:p>
        </p:txBody>
      </p:sp>
      <p:pic>
        <p:nvPicPr>
          <p:cNvPr id="312" name="Google Shape;312;g2cb2d9ef706_1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001" y="730103"/>
            <a:ext cx="3280347" cy="219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b2d9ef706_1_96"/>
          <p:cNvSpPr txBox="1">
            <a:spLocks noGrp="1"/>
          </p:cNvSpPr>
          <p:nvPr>
            <p:ph type="title"/>
          </p:nvPr>
        </p:nvSpPr>
        <p:spPr>
          <a:xfrm>
            <a:off x="1009442" y="196157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Käsihygieniasta huolehtiminen</a:t>
            </a:r>
            <a:endParaRPr/>
          </a:p>
        </p:txBody>
      </p:sp>
      <p:sp>
        <p:nvSpPr>
          <p:cNvPr id="318" name="Google Shape;318;g2cb2d9ef706_1_96"/>
          <p:cNvSpPr txBox="1">
            <a:spLocks noGrp="1"/>
          </p:cNvSpPr>
          <p:nvPr>
            <p:ph type="body" idx="1"/>
          </p:nvPr>
        </p:nvSpPr>
        <p:spPr>
          <a:xfrm>
            <a:off x="1009443" y="897274"/>
            <a:ext cx="7125000" cy="4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i-FI" sz="2100" dirty="0"/>
              <a:t>- Kädet pestään vedellä ja saippualla  </a:t>
            </a:r>
            <a:endParaRPr sz="2100" dirty="0"/>
          </a:p>
          <a:p>
            <a:pPr marL="438150" lvl="1" indent="0" algn="l" rtl="0">
              <a:spcBef>
                <a:spcPts val="920"/>
              </a:spcBef>
              <a:spcAft>
                <a:spcPts val="0"/>
              </a:spcAft>
              <a:buSzPts val="1900"/>
              <a:buNone/>
            </a:pPr>
            <a:r>
              <a:rPr lang="fi-FI" sz="1900" dirty="0"/>
              <a:t>- ennen ruokailua </a:t>
            </a:r>
            <a:endParaRPr sz="1900" dirty="0"/>
          </a:p>
          <a:p>
            <a:pPr marL="438150" lvl="1" indent="0" algn="l" rtl="0">
              <a:spcBef>
                <a:spcPts val="920"/>
              </a:spcBef>
              <a:spcAft>
                <a:spcPts val="0"/>
              </a:spcAft>
              <a:buSzPts val="1900"/>
              <a:buNone/>
            </a:pPr>
            <a:r>
              <a:rPr lang="fi-FI" sz="1900" dirty="0"/>
              <a:t>- aivastamisen ja yskimisen jälkeen </a:t>
            </a:r>
            <a:endParaRPr sz="1900" dirty="0"/>
          </a:p>
          <a:p>
            <a:pPr marL="438150" lvl="1" indent="0" algn="l" rtl="0">
              <a:spcBef>
                <a:spcPts val="920"/>
              </a:spcBef>
              <a:spcAft>
                <a:spcPts val="0"/>
              </a:spcAft>
              <a:buSzPts val="1900"/>
              <a:buNone/>
            </a:pPr>
            <a:r>
              <a:rPr lang="fi-FI" sz="1900" dirty="0"/>
              <a:t>- WC-käynnin yhteydessä </a:t>
            </a:r>
            <a:endParaRPr sz="1900" dirty="0"/>
          </a:p>
          <a:p>
            <a:pPr marL="438150" lvl="1" indent="0" algn="l" rtl="0">
              <a:spcBef>
                <a:spcPts val="920"/>
              </a:spcBef>
              <a:spcAft>
                <a:spcPts val="0"/>
              </a:spcAft>
              <a:buSzPts val="1900"/>
              <a:buNone/>
            </a:pPr>
            <a:r>
              <a:rPr lang="fi-FI" sz="1900" dirty="0"/>
              <a:t>- käsien likaannuttua</a:t>
            </a:r>
            <a:endParaRPr sz="1900" dirty="0"/>
          </a:p>
          <a:p>
            <a:pPr marL="438150" lvl="1" indent="0" algn="l" rtl="0">
              <a:spcBef>
                <a:spcPts val="920"/>
              </a:spcBef>
              <a:spcAft>
                <a:spcPts val="0"/>
              </a:spcAft>
              <a:buSzPts val="1900"/>
              <a:buNone/>
            </a:pPr>
            <a:r>
              <a:rPr lang="fi-FI" sz="1900" dirty="0"/>
              <a:t>- yhteisiä työvälineitä käytettäessä </a:t>
            </a:r>
            <a:endParaRPr sz="19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2100"/>
              <a:buNone/>
            </a:pPr>
            <a:r>
              <a:rPr lang="fi-FI" sz="2100" dirty="0"/>
              <a:t>- käsidesiä voi käyttää, mikäli saippuapesu ei ole mahdollinen</a:t>
            </a:r>
            <a:endParaRPr sz="2100"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2100"/>
              <a:buNone/>
            </a:pPr>
            <a:r>
              <a:rPr lang="fi-FI" sz="2100" dirty="0"/>
              <a:t>- luokissa on käsidesiannostelijat </a:t>
            </a:r>
            <a:endParaRPr sz="2100" dirty="0"/>
          </a:p>
        </p:txBody>
      </p:sp>
      <p:pic>
        <p:nvPicPr>
          <p:cNvPr id="319" name="Google Shape;319;g2cb2d9ef706_1_96"/>
          <p:cNvPicPr preferRelativeResize="0"/>
          <p:nvPr/>
        </p:nvPicPr>
        <p:blipFill rotWithShape="1">
          <a:blip r:embed="rId3">
            <a:alphaModFix/>
          </a:blip>
          <a:srcRect l="65780" t="12000" r="15774" b="4429"/>
          <a:stretch/>
        </p:blipFill>
        <p:spPr>
          <a:xfrm>
            <a:off x="1467291" y="4796572"/>
            <a:ext cx="1360227" cy="192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cb2d9ef706_1_96"/>
          <p:cNvPicPr preferRelativeResize="0"/>
          <p:nvPr/>
        </p:nvPicPr>
        <p:blipFill rotWithShape="1">
          <a:blip r:embed="rId4">
            <a:alphaModFix/>
          </a:blip>
          <a:srcRect l="65784" t="11821" r="15792" b="4398"/>
          <a:stretch/>
        </p:blipFill>
        <p:spPr>
          <a:xfrm>
            <a:off x="2923860" y="4796572"/>
            <a:ext cx="1360227" cy="193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495898" y="322201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Hyvinvointi, opiskeluhuolto</a:t>
            </a:r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body" idx="1"/>
          </p:nvPr>
        </p:nvSpPr>
        <p:spPr>
          <a:xfrm>
            <a:off x="495898" y="1318750"/>
            <a:ext cx="7450987" cy="444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hyvän oppimisen, hyvän psyykkisen ja fyysisen terveyden sekä sosiaalisen hyvinvoinnin  edistämistä ja ylläpitämistä.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yhteisöllinen opiskeluhuolto (KOR)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toimintakulttuurin kehittäminen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oppilaitosyhteisön hyvinvoinnin </a:t>
            </a:r>
            <a:endParaRPr dirty="0"/>
          </a:p>
          <a:p>
            <a:pPr marL="448056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	edistäminen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opetussuunnitelman mukainen 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opiskeluhuolto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oppimisen tukeminen</a:t>
            </a:r>
            <a:endParaRPr dirty="0"/>
          </a:p>
          <a:p>
            <a:pPr marL="448056" lvl="1" indent="0" algn="l" rtl="0">
              <a:spcBef>
                <a:spcPts val="92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327" name="Google Shape;32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4386" y="2473842"/>
            <a:ext cx="2972665" cy="3976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title"/>
          </p:nvPr>
        </p:nvSpPr>
        <p:spPr>
          <a:xfrm>
            <a:off x="-71515" y="200269"/>
            <a:ext cx="7123080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Hyvinvointi, opiskeluhuolto </a:t>
            </a:r>
            <a:endParaRPr/>
          </a:p>
        </p:txBody>
      </p:sp>
      <p:sp>
        <p:nvSpPr>
          <p:cNvPr id="334" name="Google Shape;334;p21"/>
          <p:cNvSpPr txBox="1">
            <a:spLocks noGrp="1"/>
          </p:cNvSpPr>
          <p:nvPr>
            <p:ph type="body" idx="1"/>
          </p:nvPr>
        </p:nvSpPr>
        <p:spPr>
          <a:xfrm>
            <a:off x="481781" y="1032387"/>
            <a:ext cx="4018211" cy="549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yksilökohtainen opiskeluhuolto (MAR)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kouluterveydenhuollon palvelut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opiskeluhuollon psykologi- ja kuraattoripalvelut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monialainen yksilökohtainen opiskeluhuolto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sosiaali- ja terveyspalvelut</a:t>
            </a: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335" name="Google Shape;3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722" y="1807369"/>
            <a:ext cx="3765587" cy="3715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ctrTitle"/>
          </p:nvPr>
        </p:nvSpPr>
        <p:spPr>
          <a:xfrm>
            <a:off x="811803" y="290623"/>
            <a:ext cx="7772400" cy="86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 sz="3200"/>
              <a:t>Äetsän koulun arvot</a:t>
            </a:r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subTitle" idx="1"/>
          </p:nvPr>
        </p:nvSpPr>
        <p:spPr>
          <a:xfrm>
            <a:off x="1317523" y="1455174"/>
            <a:ext cx="6566703" cy="252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rPr lang="fi-FI">
                <a:solidFill>
                  <a:schemeClr val="lt1"/>
                </a:solidFill>
              </a:rPr>
              <a:t>turvallisuus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rPr lang="fi-FI">
                <a:solidFill>
                  <a:schemeClr val="lt1"/>
                </a:solidFill>
              </a:rPr>
              <a:t>itsetuntemus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rPr lang="fi-FI">
                <a:solidFill>
                  <a:schemeClr val="lt1"/>
                </a:solidFill>
              </a:rPr>
              <a:t>toisten huomioiminen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rPr lang="fi-FI">
                <a:solidFill>
                  <a:schemeClr val="lt1"/>
                </a:solidFill>
              </a:rPr>
              <a:t>vastuuntuntoisuus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rPr lang="fi-FI">
                <a:solidFill>
                  <a:schemeClr val="lt1"/>
                </a:solidFill>
              </a:rPr>
              <a:t>työn arvostaminen</a:t>
            </a:r>
            <a:endParaRPr/>
          </a:p>
        </p:txBody>
      </p:sp>
      <p:pic>
        <p:nvPicPr>
          <p:cNvPr id="144" name="Google Shape;1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9532"/>
            <a:ext cx="9144000" cy="2098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 txBox="1">
            <a:spLocks noGrp="1"/>
          </p:cNvSpPr>
          <p:nvPr>
            <p:ph type="title"/>
          </p:nvPr>
        </p:nvSpPr>
        <p:spPr>
          <a:xfrm>
            <a:off x="0" y="324640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Hyvinvointi, pedagoginen tuki</a:t>
            </a:r>
            <a:endParaRPr/>
          </a:p>
        </p:txBody>
      </p:sp>
      <p:sp>
        <p:nvSpPr>
          <p:cNvPr id="341" name="Google Shape;341;p22"/>
          <p:cNvSpPr txBox="1">
            <a:spLocks noGrp="1"/>
          </p:cNvSpPr>
          <p:nvPr>
            <p:ph type="body" idx="1"/>
          </p:nvPr>
        </p:nvSpPr>
        <p:spPr>
          <a:xfrm>
            <a:off x="393290" y="1249114"/>
            <a:ext cx="7894809" cy="482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yleinen tuki on ennakoivaa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tukiopetus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osa-aikainen erityisopetus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oppimisen vaikeudet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 koulunkäynnin vaikeudet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muut palvelut 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samanaikaisopetus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läksyparkki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kasvatuskeskustelut, KiVa-koulu ja Verso</a:t>
            </a: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342" name="Google Shape;342;p22" descr="p10100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058" y="1249113"/>
            <a:ext cx="2252663" cy="300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"/>
          <p:cNvSpPr txBox="1">
            <a:spLocks noGrp="1"/>
          </p:cNvSpPr>
          <p:nvPr>
            <p:ph type="title"/>
          </p:nvPr>
        </p:nvSpPr>
        <p:spPr>
          <a:xfrm>
            <a:off x="0" y="59066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Hyvinvointi, pedagoginen tuki</a:t>
            </a:r>
            <a:endParaRPr/>
          </a:p>
        </p:txBody>
      </p:sp>
      <p:sp>
        <p:nvSpPr>
          <p:cNvPr id="348" name="Google Shape;348;p23"/>
          <p:cNvSpPr txBox="1">
            <a:spLocks noGrp="1"/>
          </p:cNvSpPr>
          <p:nvPr>
            <p:ph type="body" idx="1"/>
          </p:nvPr>
        </p:nvSpPr>
        <p:spPr>
          <a:xfrm>
            <a:off x="479623" y="1052901"/>
            <a:ext cx="818475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tehostettu tuki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säännölliseen tai monipuoliseen tuen tarpeeseen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laaditaan luokanohjaajan johdolla pedagoginen arvio ja erityisopettajan johdolla oppimissuunnitelma</a:t>
            </a:r>
            <a:endParaRPr dirty="0"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palvelut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samanaikaisopetus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tukiopetus </a:t>
            </a:r>
            <a:endParaRPr dirty="0"/>
          </a:p>
          <a:p>
            <a:pPr marL="914400" lvl="2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osa-aikainen erityisopetus</a:t>
            </a: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349" name="Google Shape;34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5828" y="3793331"/>
            <a:ext cx="3483904" cy="262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>
            <a:spLocks noGrp="1"/>
          </p:cNvSpPr>
          <p:nvPr>
            <p:ph type="title"/>
          </p:nvPr>
        </p:nvSpPr>
        <p:spPr>
          <a:xfrm>
            <a:off x="180102" y="260648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Hyvinvointi, pedagoginen tuki</a:t>
            </a:r>
            <a:endParaRPr/>
          </a:p>
        </p:txBody>
      </p:sp>
      <p:sp>
        <p:nvSpPr>
          <p:cNvPr id="355" name="Google Shape;355;p24"/>
          <p:cNvSpPr txBox="1">
            <a:spLocks noGrp="1"/>
          </p:cNvSpPr>
          <p:nvPr>
            <p:ph type="body" idx="1"/>
          </p:nvPr>
        </p:nvSpPr>
        <p:spPr>
          <a:xfrm>
            <a:off x="626671" y="1119963"/>
            <a:ext cx="7125112" cy="305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erityinen tuki</a:t>
            </a:r>
            <a:endParaRPr dirty="0"/>
          </a:p>
          <a:p>
            <a:pPr marL="457200" lvl="1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1800" dirty="0"/>
              <a:t>- kokonaisvaltainen ja suunnitelmallinen tuki</a:t>
            </a:r>
            <a:endParaRPr dirty="0"/>
          </a:p>
          <a:p>
            <a:pPr marL="457200" lvl="1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1800" dirty="0"/>
              <a:t>- laaditaan erityisopettajan johdolla pedagoginen selvitys ja HOJKS</a:t>
            </a:r>
            <a:endParaRPr dirty="0"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- palvelut</a:t>
            </a:r>
            <a:endParaRPr dirty="0"/>
          </a:p>
          <a:p>
            <a:pPr marL="457200" lvl="1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1800" dirty="0"/>
              <a:t>- erityisopetus</a:t>
            </a:r>
            <a:endParaRPr dirty="0"/>
          </a:p>
          <a:p>
            <a:pPr marL="457200" lvl="1" indent="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fi-FI" sz="1800" dirty="0"/>
              <a:t>- muut tukipalvelut</a:t>
            </a:r>
            <a:endParaRPr dirty="0"/>
          </a:p>
        </p:txBody>
      </p:sp>
      <p:pic>
        <p:nvPicPr>
          <p:cNvPr id="356" name="Google Shape;3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40" y="4365096"/>
            <a:ext cx="7378995" cy="2492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2d0b55121d9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625" y="986054"/>
            <a:ext cx="7007550" cy="559227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d0b55121d9_0_118"/>
          <p:cNvSpPr txBox="1">
            <a:spLocks noGrp="1"/>
          </p:cNvSpPr>
          <p:nvPr>
            <p:ph type="title"/>
          </p:nvPr>
        </p:nvSpPr>
        <p:spPr>
          <a:xfrm>
            <a:off x="1244858" y="188641"/>
            <a:ext cx="7125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Koulurakennusten sijoittuminen</a:t>
            </a:r>
            <a:endParaRPr/>
          </a:p>
        </p:txBody>
      </p:sp>
      <p:sp>
        <p:nvSpPr>
          <p:cNvPr id="363" name="Google Shape;363;g2d0b55121d9_0_118"/>
          <p:cNvSpPr txBox="1"/>
          <p:nvPr/>
        </p:nvSpPr>
        <p:spPr>
          <a:xfrm>
            <a:off x="5777024" y="2538471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/>
          </a:p>
        </p:txBody>
      </p:sp>
      <p:sp>
        <p:nvSpPr>
          <p:cNvPr id="364" name="Google Shape;364;g2d0b55121d9_0_118"/>
          <p:cNvSpPr txBox="1"/>
          <p:nvPr/>
        </p:nvSpPr>
        <p:spPr>
          <a:xfrm>
            <a:off x="5769936" y="3352799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/>
          </a:p>
        </p:txBody>
      </p:sp>
      <p:sp>
        <p:nvSpPr>
          <p:cNvPr id="365" name="Google Shape;365;g2d0b55121d9_0_118"/>
          <p:cNvSpPr txBox="1"/>
          <p:nvPr/>
        </p:nvSpPr>
        <p:spPr>
          <a:xfrm>
            <a:off x="5022112" y="4394791"/>
            <a:ext cx="3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0b55121d9_0_18"/>
          <p:cNvSpPr txBox="1">
            <a:spLocks noGrp="1"/>
          </p:cNvSpPr>
          <p:nvPr>
            <p:ph type="title"/>
          </p:nvPr>
        </p:nvSpPr>
        <p:spPr>
          <a:xfrm>
            <a:off x="1009442" y="349659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C-rakennus, I kerros</a:t>
            </a:r>
            <a:endParaRPr/>
          </a:p>
        </p:txBody>
      </p:sp>
      <p:pic>
        <p:nvPicPr>
          <p:cNvPr id="371" name="Google Shape;371;g2d0b55121d9_0_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9442" y="1430830"/>
            <a:ext cx="6913500" cy="50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0b55121d9_0_23"/>
          <p:cNvSpPr txBox="1">
            <a:spLocks noGrp="1"/>
          </p:cNvSpPr>
          <p:nvPr>
            <p:ph type="title"/>
          </p:nvPr>
        </p:nvSpPr>
        <p:spPr>
          <a:xfrm>
            <a:off x="954758" y="238633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C-rakennus, II kerros</a:t>
            </a:r>
            <a:endParaRPr/>
          </a:p>
        </p:txBody>
      </p:sp>
      <p:pic>
        <p:nvPicPr>
          <p:cNvPr id="377" name="Google Shape;377;g2d0b55121d9_0_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64126" y="1316227"/>
            <a:ext cx="7015800" cy="49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0b55121d9_0_28"/>
          <p:cNvSpPr txBox="1">
            <a:spLocks noGrp="1"/>
          </p:cNvSpPr>
          <p:nvPr>
            <p:ph type="title"/>
          </p:nvPr>
        </p:nvSpPr>
        <p:spPr>
          <a:xfrm>
            <a:off x="1009440" y="427631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A-rakennus</a:t>
            </a:r>
            <a:endParaRPr/>
          </a:p>
        </p:txBody>
      </p:sp>
      <p:pic>
        <p:nvPicPr>
          <p:cNvPr id="383" name="Google Shape;383;g2d0b55121d9_0_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6187" y="1768662"/>
            <a:ext cx="7811700" cy="42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d0b55121d9_0_33"/>
          <p:cNvSpPr txBox="1">
            <a:spLocks noGrp="1"/>
          </p:cNvSpPr>
          <p:nvPr>
            <p:ph type="title"/>
          </p:nvPr>
        </p:nvSpPr>
        <p:spPr>
          <a:xfrm>
            <a:off x="994264" y="463073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B-rakennus</a:t>
            </a:r>
            <a:endParaRPr/>
          </a:p>
        </p:txBody>
      </p:sp>
      <p:pic>
        <p:nvPicPr>
          <p:cNvPr id="389" name="Google Shape;389;g2d0b55121d9_0_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8930" y="1600199"/>
            <a:ext cx="8615700" cy="41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>
            <a:spLocks noGrp="1"/>
          </p:cNvSpPr>
          <p:nvPr>
            <p:ph type="title"/>
          </p:nvPr>
        </p:nvSpPr>
        <p:spPr>
          <a:xfrm>
            <a:off x="513256" y="326406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Järjestyssäännöt</a:t>
            </a:r>
            <a:endParaRPr/>
          </a:p>
        </p:txBody>
      </p:sp>
      <p:sp>
        <p:nvSpPr>
          <p:cNvPr id="395" name="Google Shape;395;p37"/>
          <p:cNvSpPr txBox="1">
            <a:spLocks noGrp="1"/>
          </p:cNvSpPr>
          <p:nvPr>
            <p:ph type="body" idx="1"/>
          </p:nvPr>
        </p:nvSpPr>
        <p:spPr>
          <a:xfrm>
            <a:off x="513250" y="623450"/>
            <a:ext cx="8301300" cy="3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löytyvät Äetsän koulun Peda.net-sivuilta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toimivuutta tarkastellaan vuosittain yhteistyössä oppilaskunnan ja opettajien kanssa</a:t>
            </a:r>
            <a:endParaRPr sz="2300" dirty="0"/>
          </a:p>
          <a:p>
            <a:pPr marL="457200" lvl="1" indent="0" algn="l" rtl="0">
              <a:spcBef>
                <a:spcPts val="92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396" name="Google Shape;39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9357" y="3119274"/>
            <a:ext cx="5353797" cy="23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0b55121d9_0_72"/>
          <p:cNvSpPr txBox="1">
            <a:spLocks noGrp="1"/>
          </p:cNvSpPr>
          <p:nvPr>
            <p:ph type="title"/>
          </p:nvPr>
        </p:nvSpPr>
        <p:spPr>
          <a:xfrm>
            <a:off x="406932" y="207891"/>
            <a:ext cx="71232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Tiedonhallintaa</a:t>
            </a:r>
            <a:endParaRPr/>
          </a:p>
        </p:txBody>
      </p:sp>
      <p:sp>
        <p:nvSpPr>
          <p:cNvPr id="151" name="Google Shape;151;g2d0b55121d9_0_72"/>
          <p:cNvSpPr txBox="1">
            <a:spLocks noGrp="1"/>
          </p:cNvSpPr>
          <p:nvPr>
            <p:ph type="body" idx="1"/>
          </p:nvPr>
        </p:nvSpPr>
        <p:spPr>
          <a:xfrm>
            <a:off x="776748" y="1030004"/>
            <a:ext cx="5022300" cy="3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</a:t>
            </a:r>
            <a:r>
              <a:rPr lang="fi-FI" sz="2000" dirty="0" err="1"/>
              <a:t>viikkoinfo</a:t>
            </a:r>
            <a:r>
              <a:rPr lang="fi-FI" sz="2000" dirty="0"/>
              <a:t>: keskusradiosta ja info-tv:stä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u="sng" dirty="0" err="1">
                <a:solidFill>
                  <a:schemeClr val="hlink"/>
                </a:solidFill>
                <a:hlinkClick r:id="rId3"/>
              </a:rPr>
              <a:t>Pedanet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u="sng" dirty="0">
                <a:solidFill>
                  <a:schemeClr val="hlink"/>
                </a:solidFill>
                <a:hlinkClick r:id="rId4"/>
              </a:rPr>
              <a:t>Wilma </a:t>
            </a:r>
            <a:endParaRPr sz="2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huoltaja ilmoittaa poissaolosta luokanohjaajalle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kysy henkilökunnalta</a:t>
            </a:r>
            <a:endParaRPr dirty="0"/>
          </a:p>
        </p:txBody>
      </p:sp>
      <p:pic>
        <p:nvPicPr>
          <p:cNvPr id="152" name="Google Shape;152;g2d0b55121d9_0_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57" y="4675094"/>
            <a:ext cx="5619690" cy="20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d0b55121d9_0_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3305" y="3378994"/>
            <a:ext cx="4163782" cy="333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d0b55121d9_0_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0350" y="722241"/>
            <a:ext cx="1783863" cy="3387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title"/>
          </p:nvPr>
        </p:nvSpPr>
        <p:spPr>
          <a:xfrm>
            <a:off x="1010460" y="427315"/>
            <a:ext cx="7123080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Oppilaalla on oikeus</a:t>
            </a:r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2"/>
          </p:nvPr>
        </p:nvSpPr>
        <p:spPr>
          <a:xfrm>
            <a:off x="4866968" y="1101213"/>
            <a:ext cx="3966996" cy="532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opetukseen 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työrauhaan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opiskeluhuoltoon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kouluruokailuun 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turvalliseen opiskeluympäristöön (väkivallalta, kiusaamiselta ja häirinnältä suojaaminen)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oppimisen ja koulunkäynnin tukeen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henkilökohtaiseen vapauteen ja koskemattomuuteen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yhdenvertaiseen ja tasa-arvoiseen kohteluun</a:t>
            </a:r>
            <a:endParaRPr dirty="0"/>
          </a:p>
          <a:p>
            <a:pPr marL="0" lvl="0" indent="0" algn="l" rtl="0">
              <a:spcBef>
                <a:spcPts val="996"/>
              </a:spcBef>
              <a:spcAft>
                <a:spcPts val="0"/>
              </a:spcAft>
              <a:buSzPct val="100000"/>
              <a:buNone/>
            </a:pPr>
            <a:r>
              <a:rPr lang="fi-FI" sz="3600" dirty="0"/>
              <a:t>- yksityiselämän suojaan</a:t>
            </a:r>
            <a:endParaRPr dirty="0"/>
          </a:p>
        </p:txBody>
      </p:sp>
      <p:pic>
        <p:nvPicPr>
          <p:cNvPr id="162" name="Google Shape;16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0228" y="2172929"/>
            <a:ext cx="4101868" cy="307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>
            <a:spLocks noGrp="1"/>
          </p:cNvSpPr>
          <p:nvPr>
            <p:ph type="title"/>
          </p:nvPr>
        </p:nvSpPr>
        <p:spPr>
          <a:xfrm>
            <a:off x="444601" y="137556"/>
            <a:ext cx="7301739" cy="75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fi-FI" sz="3000"/>
              <a:t>Oppilaalla on velvollisuus</a:t>
            </a:r>
            <a:endParaRPr/>
          </a:p>
        </p:txBody>
      </p:sp>
      <p:sp>
        <p:nvSpPr>
          <p:cNvPr id="169" name="Google Shape;169;p11"/>
          <p:cNvSpPr txBox="1">
            <a:spLocks noGrp="1"/>
          </p:cNvSpPr>
          <p:nvPr>
            <p:ph type="body" idx="1"/>
          </p:nvPr>
        </p:nvSpPr>
        <p:spPr>
          <a:xfrm>
            <a:off x="4011550" y="776001"/>
            <a:ext cx="4955400" cy="4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SzPts val="2000"/>
              <a:buFontTx/>
              <a:buChar char="-"/>
            </a:pPr>
            <a:r>
              <a:rPr lang="fi-FI" sz="2000" dirty="0"/>
              <a:t>noudattaa lainsäädäntöä ja järjestyssääntöjä:</a:t>
            </a:r>
            <a:endParaRPr lang="fi-FI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     - osallistua opetukseen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suorittaa annetut tehtävät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käyttäytyä asiallisesti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antaa työrauha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käsitellä huolellisesti kaikkien omaisuutta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hoitaa omat kouluasiansa</a:t>
            </a:r>
            <a:endParaRPr dirty="0"/>
          </a:p>
          <a:p>
            <a:pPr marL="447675" lvl="1" indent="0" algn="l" rtl="0">
              <a:spcBef>
                <a:spcPts val="97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korvata aiheuttamansa vahinko</a:t>
            </a:r>
            <a:endParaRPr dirty="0"/>
          </a:p>
        </p:txBody>
      </p:sp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444" y="1133680"/>
            <a:ext cx="3510117" cy="33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409050" y="5201900"/>
            <a:ext cx="8325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Huoltajat, opettajat ja oppilashuolto seuraavat poissaoloja Wilman merkinnöistä. </a:t>
            </a:r>
            <a:endParaRPr sz="15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0b55121d9_0_81"/>
          <p:cNvSpPr txBox="1">
            <a:spLocks noGrp="1"/>
          </p:cNvSpPr>
          <p:nvPr>
            <p:ph type="title"/>
          </p:nvPr>
        </p:nvSpPr>
        <p:spPr>
          <a:xfrm>
            <a:off x="601216" y="433015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Muista…</a:t>
            </a:r>
            <a:endParaRPr/>
          </a:p>
        </p:txBody>
      </p:sp>
      <p:sp>
        <p:nvSpPr>
          <p:cNvPr id="177" name="Google Shape;177;g2d0b55121d9_0_81"/>
          <p:cNvSpPr txBox="1">
            <a:spLocks noGrp="1"/>
          </p:cNvSpPr>
          <p:nvPr>
            <p:ph type="body" idx="1"/>
          </p:nvPr>
        </p:nvSpPr>
        <p:spPr>
          <a:xfrm>
            <a:off x="511277" y="1357491"/>
            <a:ext cx="4395000" cy="4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tervehtiä, kiittää ja pyytää anteeksi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ottaa toiset huomioon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kun jotain sattuu, ilmoita siitä heti aikuiselle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fi-FI" sz="2500" dirty="0"/>
              <a:t>- asiallinen, sääolosuhteet huomioiva pukeutuminen</a:t>
            </a:r>
            <a:endParaRPr sz="2300" dirty="0"/>
          </a:p>
          <a:p>
            <a:pPr marL="342900" lvl="0" indent="-190500" algn="l" rtl="0">
              <a:spcBef>
                <a:spcPts val="1080"/>
              </a:spcBef>
              <a:spcAft>
                <a:spcPts val="0"/>
              </a:spcAft>
              <a:buSzPts val="2400"/>
              <a:buNone/>
            </a:pPr>
            <a:endParaRPr sz="2400" dirty="0"/>
          </a:p>
        </p:txBody>
      </p:sp>
      <p:pic>
        <p:nvPicPr>
          <p:cNvPr id="178" name="Google Shape;178;g2d0b55121d9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8062" y="0"/>
            <a:ext cx="315254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0b55121d9_0_87"/>
          <p:cNvSpPr txBox="1">
            <a:spLocks noGrp="1"/>
          </p:cNvSpPr>
          <p:nvPr>
            <p:ph type="title"/>
          </p:nvPr>
        </p:nvSpPr>
        <p:spPr>
          <a:xfrm>
            <a:off x="408894" y="128260"/>
            <a:ext cx="7125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Muista, että… </a:t>
            </a:r>
            <a:endParaRPr/>
          </a:p>
        </p:txBody>
      </p:sp>
      <p:sp>
        <p:nvSpPr>
          <p:cNvPr id="185" name="Google Shape;185;g2d0b55121d9_0_87"/>
          <p:cNvSpPr txBox="1">
            <a:spLocks noGrp="1"/>
          </p:cNvSpPr>
          <p:nvPr>
            <p:ph type="body" idx="1"/>
          </p:nvPr>
        </p:nvSpPr>
        <p:spPr>
          <a:xfrm>
            <a:off x="408900" y="904575"/>
            <a:ext cx="5851800" cy="5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koulun alueelta ei saa poistua 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marL="449263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koulupäivän aikana ilman lupaa</a:t>
            </a:r>
            <a:endParaRPr lang="fi-FI" sz="20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koko koulun alue on savuton ja 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marL="449263" indent="0">
              <a:spcBef>
                <a:spcPts val="0"/>
              </a:spcBef>
              <a:buNone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päihteetön, koskee myös </a:t>
            </a:r>
            <a:endParaRPr lang="fi-FI" sz="2000" dirty="0"/>
          </a:p>
          <a:p>
            <a:pPr marL="449263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sähkötupakkaa ja nuuskaa</a:t>
            </a:r>
            <a:endParaRPr lang="fi-FI" sz="20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energiajuomien tuonti ja nauttiminen 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marL="449263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koulun alueella on kielletty</a:t>
            </a:r>
            <a:endParaRPr lang="fi-FI" sz="2000" dirty="0"/>
          </a:p>
          <a:p>
            <a:pPr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sisätiloissa ei pidetä päähinettä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kouluun ja koulun tapahtumiin pukeudutaan asiallisesti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kirosanat tai muut loukkaavat tekstit ja kuvat eivät kuulu kouluvaatteisiin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FFFFFF"/>
                </a:solidFill>
                <a:latin typeface="Verdana" panose="020B0604030504040204" pitchFamily="34" charset="0"/>
              </a:rPr>
              <a:t>kielenkäytön tulee olla asiallista ja muut huomioivaa</a:t>
            </a:r>
            <a:endParaRPr lang="fi-FI" sz="2000" dirty="0">
              <a:solidFill>
                <a:srgbClr val="FF9000"/>
              </a:solidFill>
              <a:latin typeface="Noto Sans Symbols"/>
            </a:endParaRPr>
          </a:p>
          <a:p>
            <a:pPr marL="0" lvl="0" indent="0">
              <a:spcBef>
                <a:spcPts val="0"/>
              </a:spcBef>
              <a:buSzPts val="2000"/>
              <a:buNone/>
            </a:pPr>
            <a:r>
              <a:rPr lang="fi-FI" sz="2000" dirty="0"/>
              <a:t> </a:t>
            </a:r>
            <a:endParaRPr dirty="0"/>
          </a:p>
        </p:txBody>
      </p:sp>
      <p:pic>
        <p:nvPicPr>
          <p:cNvPr id="186" name="Google Shape;186;g2d0b55121d9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5853" y="128247"/>
            <a:ext cx="2958148" cy="388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0b55121d9_0_94"/>
          <p:cNvSpPr txBox="1">
            <a:spLocks noGrp="1"/>
          </p:cNvSpPr>
          <p:nvPr>
            <p:ph type="title"/>
          </p:nvPr>
        </p:nvSpPr>
        <p:spPr>
          <a:xfrm>
            <a:off x="452284" y="264599"/>
            <a:ext cx="71481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fi-FI"/>
              <a:t>Muista, että…</a:t>
            </a:r>
            <a:endParaRPr/>
          </a:p>
        </p:txBody>
      </p:sp>
      <p:sp>
        <p:nvSpPr>
          <p:cNvPr id="192" name="Google Shape;192;g2d0b55121d9_0_94"/>
          <p:cNvSpPr txBox="1">
            <a:spLocks noGrp="1"/>
          </p:cNvSpPr>
          <p:nvPr>
            <p:ph type="body" idx="1"/>
          </p:nvPr>
        </p:nvSpPr>
        <p:spPr>
          <a:xfrm>
            <a:off x="255638" y="1395551"/>
            <a:ext cx="8632800" cy="4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koulun </a:t>
            </a:r>
            <a:r>
              <a:rPr lang="fi-FI" sz="2000" dirty="0" err="1"/>
              <a:t>tvt</a:t>
            </a:r>
            <a:r>
              <a:rPr lang="fi-FI" sz="2000" dirty="0"/>
              <a:t>-laitteita, internetiä ja tietoverkkoa tulee käyttää perehdytyksessä annettujen ohjeiden mukaisesti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mobiililaitteita saa käyttää vain opettajan luvalla oppituntien tai muun opetussuunnitelman mukaisen opetuksen aikana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kuvata tai äänittää saa ainoastaan henkilöitä, joilta on saanut luvan kuvaamiseen tai äänittämiseen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toisesta henkilöstä otettua kuvaa, videota tai äänitettä ei saa jakaa eteenpäin kenellekään tai julkaista ilman tämän lupaa internetissä, sosiaalisessa  mediassa tai muussa julkisessa paikassa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oppilastöihin tulee kirjata käytetyt teksti- ja kuvalähteet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fi-FI" sz="2000" dirty="0"/>
              <a:t>- plagiointi on kiellettyä</a:t>
            </a: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193" name="Google Shape;193;g2d0b55121d9_0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786" y="5423736"/>
            <a:ext cx="4031594" cy="143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utumn">
  <a:themeElements>
    <a:clrScheme name="Autumn">
      <a:dk1>
        <a:srgbClr val="000000"/>
      </a:dk1>
      <a:lt1>
        <a:srgbClr val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1466</Words>
  <Application>Microsoft Office PowerPoint</Application>
  <PresentationFormat>Näytössä katseltava diaesitys (4:3)</PresentationFormat>
  <Paragraphs>300</Paragraphs>
  <Slides>38</Slides>
  <Notes>37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Noto Sans Symbols</vt:lpstr>
      <vt:lpstr>Times New Roman</vt:lpstr>
      <vt:lpstr>Verdana</vt:lpstr>
      <vt:lpstr>Autumn</vt:lpstr>
      <vt:lpstr>Äetsän koulun järjestyssäännöt</vt:lpstr>
      <vt:lpstr>Tarkoitus ja soveltaminen</vt:lpstr>
      <vt:lpstr>Äetsän koulun arvot</vt:lpstr>
      <vt:lpstr>Tiedonhallintaa</vt:lpstr>
      <vt:lpstr>Oppilaalla on oikeus</vt:lpstr>
      <vt:lpstr>Oppilaalla on velvollisuus</vt:lpstr>
      <vt:lpstr>Muista…</vt:lpstr>
      <vt:lpstr>Muista, että… </vt:lpstr>
      <vt:lpstr>Muista, että…</vt:lpstr>
      <vt:lpstr>Koulumatkat</vt:lpstr>
      <vt:lpstr>Oppitunnit</vt:lpstr>
      <vt:lpstr>Oppitunnit</vt:lpstr>
      <vt:lpstr>Oppitunnilla</vt:lpstr>
      <vt:lpstr>Välituntialue</vt:lpstr>
      <vt:lpstr>Välitunnilla</vt:lpstr>
      <vt:lpstr>Välitunnilla</vt:lpstr>
      <vt:lpstr>Ruokailu</vt:lpstr>
      <vt:lpstr>Turvallisuus ja rangaistukset</vt:lpstr>
      <vt:lpstr>Turvallisuus ja rangaistukset</vt:lpstr>
      <vt:lpstr>Turvallisuus ja rangaistukset</vt:lpstr>
      <vt:lpstr>Turvallisuus ja rangaistukset</vt:lpstr>
      <vt:lpstr>Turvallisuus ja rangaistukset</vt:lpstr>
      <vt:lpstr>Turvallisuus ja rangaistukset</vt:lpstr>
      <vt:lpstr>Turvallisuus ja rangaistukset</vt:lpstr>
      <vt:lpstr>Turvallisuus ja rangaistukset</vt:lpstr>
      <vt:lpstr>Lähiopetuksen toteutus</vt:lpstr>
      <vt:lpstr>Käsihygieniasta huolehtiminen</vt:lpstr>
      <vt:lpstr>Hyvinvointi, opiskeluhuolto</vt:lpstr>
      <vt:lpstr>Hyvinvointi, opiskeluhuolto </vt:lpstr>
      <vt:lpstr>Hyvinvointi, pedagoginen tuki</vt:lpstr>
      <vt:lpstr>Hyvinvointi, pedagoginen tuki</vt:lpstr>
      <vt:lpstr>Hyvinvointi, pedagoginen tuki</vt:lpstr>
      <vt:lpstr>Koulurakennusten sijoittuminen</vt:lpstr>
      <vt:lpstr>C-rakennus, I kerros</vt:lpstr>
      <vt:lpstr>C-rakennus, II kerros</vt:lpstr>
      <vt:lpstr>A-rakennus</vt:lpstr>
      <vt:lpstr>B-rakennus</vt:lpstr>
      <vt:lpstr>Järjestyssäännöt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Äetsän koulun järjestyssäännöt</dc:title>
  <dc:creator>Vuori Päivi</dc:creator>
  <cp:lastModifiedBy>Hanhisalo Merja</cp:lastModifiedBy>
  <cp:revision>14</cp:revision>
  <dcterms:modified xsi:type="dcterms:W3CDTF">2024-09-13T12:49:02Z</dcterms:modified>
</cp:coreProperties>
</file>