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League Gothic" charset="1" panose="00000500000000000000"/>
      <p:regular r:id="rId34"/>
    </p:embeddedFont>
    <p:embeddedFont>
      <p:font typeface="Joshico" charset="1" panose="00000500000000000000"/>
      <p:regular r:id="rId35"/>
    </p:embeddedFont>
    <p:embeddedFont>
      <p:font typeface="Cerebri" charset="1" panose="00000500000000000000"/>
      <p:regular r:id="rId36"/>
    </p:embeddedFont>
    <p:embeddedFont>
      <p:font typeface="Cerebri Bold" charset="1" panose="000008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50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51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52.jpe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5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54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55.png" Type="http://schemas.openxmlformats.org/officeDocument/2006/relationships/image"/><Relationship Id="rId43" Target="../media/image56.sv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57.png" Type="http://schemas.openxmlformats.org/officeDocument/2006/relationships/image"/><Relationship Id="rId43" Target="../media/image58.sv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59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60.png" Type="http://schemas.openxmlformats.org/officeDocument/2006/relationships/image"/><Relationship Id="rId43" Target="../media/image61.png" Type="http://schemas.openxmlformats.org/officeDocument/2006/relationships/image"/><Relationship Id="rId44" Target="../media/image62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41.png" Type="http://schemas.openxmlformats.org/officeDocument/2006/relationships/image"/><Relationship Id="rId43" Target="../media/image42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6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64.png" Type="http://schemas.openxmlformats.org/officeDocument/2006/relationships/image"/><Relationship Id="rId43" Target="../media/image65.png" Type="http://schemas.openxmlformats.org/officeDocument/2006/relationships/image"/><Relationship Id="rId44" Target="../media/image66.png" Type="http://schemas.openxmlformats.org/officeDocument/2006/relationships/image"/><Relationship Id="rId45" Target="../media/image62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67.png" Type="http://schemas.openxmlformats.org/officeDocument/2006/relationships/image"/><Relationship Id="rId43" Target="../media/image68.png" Type="http://schemas.openxmlformats.org/officeDocument/2006/relationships/image"/><Relationship Id="rId44" Target="../media/image69.png" Type="http://schemas.openxmlformats.org/officeDocument/2006/relationships/image"/><Relationship Id="rId45" Target="../media/image70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71.png" Type="http://schemas.openxmlformats.org/officeDocument/2006/relationships/image"/><Relationship Id="rId43" Target="../media/image72.png" Type="http://schemas.openxmlformats.org/officeDocument/2006/relationships/image"/><Relationship Id="rId44" Target="../media/image73.png" Type="http://schemas.openxmlformats.org/officeDocument/2006/relationships/image"/><Relationship Id="rId45" Target="../media/image74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75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76.jpeg" Type="http://schemas.openxmlformats.org/officeDocument/2006/relationships/image"/><Relationship Id="rId43" Target="../media/image77.jpeg" Type="http://schemas.openxmlformats.org/officeDocument/2006/relationships/image"/><Relationship Id="rId44" Target="../media/image78.jpeg" Type="http://schemas.openxmlformats.org/officeDocument/2006/relationships/image"/><Relationship Id="rId45" Target="../media/image79.jpe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80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81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82.png" Type="http://schemas.openxmlformats.org/officeDocument/2006/relationships/image"/><Relationship Id="rId43" Target="../media/image8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43.png" Type="http://schemas.openxmlformats.org/officeDocument/2006/relationships/image"/><Relationship Id="rId43" Target="../media/image44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45.jpe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46.jpe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47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48.jpe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42" Target="../media/image49.jpe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26" Target="../media/image25.png" Type="http://schemas.openxmlformats.org/officeDocument/2006/relationships/image"/><Relationship Id="rId27" Target="../media/image26.svg" Type="http://schemas.openxmlformats.org/officeDocument/2006/relationships/image"/><Relationship Id="rId28" Target="../media/image27.png" Type="http://schemas.openxmlformats.org/officeDocument/2006/relationships/image"/><Relationship Id="rId29" Target="../media/image28.svg" Type="http://schemas.openxmlformats.org/officeDocument/2006/relationships/image"/><Relationship Id="rId3" Target="../media/image2.svg" Type="http://schemas.openxmlformats.org/officeDocument/2006/relationships/image"/><Relationship Id="rId30" Target="../media/image29.png" Type="http://schemas.openxmlformats.org/officeDocument/2006/relationships/image"/><Relationship Id="rId31" Target="../media/image30.svg" Type="http://schemas.openxmlformats.org/officeDocument/2006/relationships/image"/><Relationship Id="rId32" Target="../media/image31.png" Type="http://schemas.openxmlformats.org/officeDocument/2006/relationships/image"/><Relationship Id="rId33" Target="../media/image32.svg" Type="http://schemas.openxmlformats.org/officeDocument/2006/relationships/image"/><Relationship Id="rId34" Target="../media/image33.png" Type="http://schemas.openxmlformats.org/officeDocument/2006/relationships/image"/><Relationship Id="rId35" Target="../media/image34.svg" Type="http://schemas.openxmlformats.org/officeDocument/2006/relationships/image"/><Relationship Id="rId36" Target="../media/image35.png" Type="http://schemas.openxmlformats.org/officeDocument/2006/relationships/image"/><Relationship Id="rId37" Target="../media/image36.svg" Type="http://schemas.openxmlformats.org/officeDocument/2006/relationships/image"/><Relationship Id="rId38" Target="../media/image37.png" Type="http://schemas.openxmlformats.org/officeDocument/2006/relationships/image"/><Relationship Id="rId39" Target="../media/image38.svg" Type="http://schemas.openxmlformats.org/officeDocument/2006/relationships/image"/><Relationship Id="rId4" Target="../media/image3.png" Type="http://schemas.openxmlformats.org/officeDocument/2006/relationships/image"/><Relationship Id="rId40" Target="../media/image39.png" Type="http://schemas.openxmlformats.org/officeDocument/2006/relationships/image"/><Relationship Id="rId41" Target="../media/image40.sv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4499938" y="131732"/>
            <a:ext cx="9938268" cy="9938268"/>
            <a:chOff x="0" y="0"/>
            <a:chExt cx="6350000" cy="63500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4738024" y="5420664"/>
            <a:ext cx="9262972" cy="1618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60"/>
              </a:lnSpc>
              <a:spcBef>
                <a:spcPct val="0"/>
              </a:spcBef>
            </a:pPr>
            <a:r>
              <a:rPr lang="en-US" sz="9400" spc="203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HUOLTAJAILTAAN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730430" y="2837265"/>
            <a:ext cx="9270566" cy="2570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41"/>
              </a:lnSpc>
            </a:pPr>
            <a:r>
              <a:rPr lang="en-US" sz="15029">
                <a:solidFill>
                  <a:srgbClr val="000000"/>
                </a:solidFill>
                <a:latin typeface="Joshico"/>
                <a:ea typeface="Joshico"/>
                <a:cs typeface="Joshico"/>
                <a:sym typeface="Joshico"/>
              </a:rPr>
              <a:t>Tervetuloa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6" id="36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7" id="37"/>
          <p:cNvSpPr txBox="true"/>
          <p:nvPr/>
        </p:nvSpPr>
        <p:spPr>
          <a:xfrm rot="0">
            <a:off x="7178993" y="6758951"/>
            <a:ext cx="5625828" cy="2603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49"/>
              </a:lnSpc>
            </a:pPr>
            <a:r>
              <a:rPr lang="en-US" sz="4963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Aiheina: arviointi, valinnaisaineet ja oman  luokan asiat</a:t>
            </a:r>
          </a:p>
        </p:txBody>
      </p:sp>
      <p:sp>
        <p:nvSpPr>
          <p:cNvPr name="AutoShape 38" id="38"/>
          <p:cNvSpPr/>
          <p:nvPr/>
        </p:nvSpPr>
        <p:spPr>
          <a:xfrm>
            <a:off x="6050280" y="5295900"/>
            <a:ext cx="64922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2023552" y="2676187"/>
            <a:ext cx="14364344" cy="6033025"/>
          </a:xfrm>
          <a:custGeom>
            <a:avLst/>
            <a:gdLst/>
            <a:ahLst/>
            <a:cxnLst/>
            <a:rect r="r" b="b" t="t" l="l"/>
            <a:pathLst>
              <a:path h="6033025" w="14364344">
                <a:moveTo>
                  <a:pt x="0" y="0"/>
                </a:moveTo>
                <a:lnTo>
                  <a:pt x="14364344" y="0"/>
                </a:lnTo>
                <a:lnTo>
                  <a:pt x="14364344" y="6033025"/>
                </a:lnTo>
                <a:lnTo>
                  <a:pt x="0" y="6033025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2470133" y="1614304"/>
            <a:ext cx="13578771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MISTÄ KÄYTTÄYTYMISEN ARVIOINTI KOOSTUU?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3915537" y="-67194"/>
            <a:ext cx="10525229" cy="10354194"/>
          </a:xfrm>
          <a:custGeom>
            <a:avLst/>
            <a:gdLst/>
            <a:ahLst/>
            <a:cxnLst/>
            <a:rect r="r" b="b" t="t" l="l"/>
            <a:pathLst>
              <a:path h="10354194" w="10525229">
                <a:moveTo>
                  <a:pt x="0" y="0"/>
                </a:moveTo>
                <a:lnTo>
                  <a:pt x="10525229" y="0"/>
                </a:lnTo>
                <a:lnTo>
                  <a:pt x="10525229" y="10354194"/>
                </a:lnTo>
                <a:lnTo>
                  <a:pt x="0" y="1035419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1359959" y="1025474"/>
            <a:ext cx="5899341" cy="8229600"/>
          </a:xfrm>
          <a:custGeom>
            <a:avLst/>
            <a:gdLst/>
            <a:ahLst/>
            <a:cxnLst/>
            <a:rect r="r" b="b" t="t" l="l"/>
            <a:pathLst>
              <a:path h="8229600" w="5899341">
                <a:moveTo>
                  <a:pt x="0" y="0"/>
                </a:moveTo>
                <a:lnTo>
                  <a:pt x="5899341" y="0"/>
                </a:lnTo>
                <a:lnTo>
                  <a:pt x="58993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-28168" t="0" r="-81212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427045" y="3530146"/>
            <a:ext cx="10066032" cy="4872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Ammatillinen koulutus, valintapisteet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Päättötodistuksen kaikkien aineiden keskiarvo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Kolmen parhaan taito- ja taideaineen keskiarvo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Lukiokoulutus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Päättötodistuksen lukuaineiden keskiarvo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Vammalan lukion keskiarvoraja on 7,0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667891" y="1427847"/>
            <a:ext cx="8872918" cy="1757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ARVOSANOJEN VAIKUTUS YHTEISHAUSSA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4258354" y="0"/>
            <a:ext cx="9771293" cy="1050784"/>
            <a:chOff x="0" y="0"/>
            <a:chExt cx="3305351" cy="35545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305351" cy="355450"/>
            </a:xfrm>
            <a:custGeom>
              <a:avLst/>
              <a:gdLst/>
              <a:ahLst/>
              <a:cxnLst/>
              <a:rect r="r" b="b" t="t" l="l"/>
              <a:pathLst>
                <a:path h="355450" w="3305351">
                  <a:moveTo>
                    <a:pt x="0" y="0"/>
                  </a:moveTo>
                  <a:lnTo>
                    <a:pt x="3305351" y="0"/>
                  </a:lnTo>
                  <a:lnTo>
                    <a:pt x="3305351" y="355450"/>
                  </a:lnTo>
                  <a:lnTo>
                    <a:pt x="0" y="35545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4258354" y="1028700"/>
            <a:ext cx="9771293" cy="9258300"/>
          </a:xfrm>
          <a:custGeom>
            <a:avLst/>
            <a:gdLst/>
            <a:ahLst/>
            <a:cxnLst/>
            <a:rect r="r" b="b" t="t" l="l"/>
            <a:pathLst>
              <a:path h="9258300" w="9771293">
                <a:moveTo>
                  <a:pt x="0" y="0"/>
                </a:moveTo>
                <a:lnTo>
                  <a:pt x="9771292" y="0"/>
                </a:lnTo>
                <a:lnTo>
                  <a:pt x="97712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5077583" y="82039"/>
            <a:ext cx="8517246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ÄETSÄN KOULU PEDANETISSA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4723206" y="1066138"/>
            <a:ext cx="2373027" cy="2575877"/>
          </a:xfrm>
          <a:custGeom>
            <a:avLst/>
            <a:gdLst/>
            <a:ahLst/>
            <a:cxnLst/>
            <a:rect r="r" b="b" t="t" l="l"/>
            <a:pathLst>
              <a:path h="2575877" w="2373027">
                <a:moveTo>
                  <a:pt x="0" y="0"/>
                </a:moveTo>
                <a:lnTo>
                  <a:pt x="2373027" y="0"/>
                </a:lnTo>
                <a:lnTo>
                  <a:pt x="2373027" y="2575877"/>
                </a:lnTo>
                <a:lnTo>
                  <a:pt x="0" y="2575877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427045" y="3530146"/>
            <a:ext cx="14320281" cy="4872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8. ja 9. luokalla valinnaisia aineita on kolme molemmilla luokilla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8.lk 6vvh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9.lk 5vvh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Valinnaisainevalinta tehdään kotona Wilmassa oppilaan kanssa yhteisesti keskustellen.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Kunnioitetaan nuoren omaa tahtoa esittämällä monipuolisesti ja perustellusti omia näkemyksiä valinnoista.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Ohjataan valitsemaan itsenäisesti, ei kaverin mieltymysten mukaan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667891" y="1875522"/>
            <a:ext cx="8872918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VALINNAISAINEVALINTA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9605282" y="1434889"/>
            <a:ext cx="7315200" cy="3822192"/>
          </a:xfrm>
          <a:custGeom>
            <a:avLst/>
            <a:gdLst/>
            <a:ahLst/>
            <a:cxnLst/>
            <a:rect r="r" b="b" t="t" l="l"/>
            <a:pathLst>
              <a:path h="3822192" w="7315200">
                <a:moveTo>
                  <a:pt x="0" y="0"/>
                </a:moveTo>
                <a:lnTo>
                  <a:pt x="7315200" y="0"/>
                </a:lnTo>
                <a:lnTo>
                  <a:pt x="7315200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427045" y="4141939"/>
            <a:ext cx="14320281" cy="3649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Mitkä valinnaisaineet oppilasta kiinnostavat? 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Missä aineissa oppilas kokee onnistuvansa?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Mitkä aineet auttaisivat/tukisivat nuorta kasvamaan ja kehittymään?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Mistä valinnaisaineesta voisi olla eniten iloa, mikä virkistäisi ja toisi mielenkiintoa muuhunkin koulunkäyntiin? 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Mistä löytyisi harrastus, jopa ammattiajatus?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929498" y="1773340"/>
            <a:ext cx="8872918" cy="1757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KANNUSTETAAN OPPILASTA VALITSEMAAN HARKITEN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1776937" y="2741047"/>
            <a:ext cx="10061968" cy="4541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0043" indent="-400021" lvl="1">
              <a:lnSpc>
                <a:spcPts val="5187"/>
              </a:lnSpc>
              <a:buFont typeface="Arial"/>
              <a:buChar char="•"/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Valinnaisaineet ovat valinnaisia aineita vain valintahetkellä → sitoutuminen. Valinnaisainetta ei vaihdeta ilman erityistä syytä.</a:t>
            </a:r>
          </a:p>
          <a:p>
            <a:pPr algn="l" marL="800043" indent="-400021" lvl="1">
              <a:lnSpc>
                <a:spcPts val="5187"/>
              </a:lnSpc>
              <a:buFont typeface="Arial"/>
              <a:buChar char="•"/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Kaikki valinnat eivät aina toteudu:</a:t>
            </a:r>
          </a:p>
          <a:p>
            <a:pPr algn="l" marL="1600086" indent="-533362" lvl="2">
              <a:lnSpc>
                <a:spcPts val="5187"/>
              </a:lnSpc>
              <a:buFont typeface="Arial"/>
              <a:buChar char="⚬"/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liian pieni valitsijamäärä</a:t>
            </a:r>
          </a:p>
          <a:p>
            <a:pPr algn="l" marL="1600086" indent="-533362" lvl="2">
              <a:lnSpc>
                <a:spcPts val="5187"/>
              </a:lnSpc>
              <a:buFont typeface="Arial"/>
              <a:buChar char="⚬"/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valinnaisaineen ryhmäkoko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11838905" y="3167758"/>
            <a:ext cx="4995205" cy="4114800"/>
          </a:xfrm>
          <a:custGeom>
            <a:avLst/>
            <a:gdLst/>
            <a:ahLst/>
            <a:cxnLst/>
            <a:rect r="r" b="b" t="t" l="l"/>
            <a:pathLst>
              <a:path h="4114800" w="4995205">
                <a:moveTo>
                  <a:pt x="0" y="0"/>
                </a:moveTo>
                <a:lnTo>
                  <a:pt x="4995205" y="0"/>
                </a:lnTo>
                <a:lnTo>
                  <a:pt x="49952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2004889" y="2950103"/>
            <a:ext cx="4557707" cy="4386793"/>
          </a:xfrm>
          <a:custGeom>
            <a:avLst/>
            <a:gdLst/>
            <a:ahLst/>
            <a:cxnLst/>
            <a:rect r="r" b="b" t="t" l="l"/>
            <a:pathLst>
              <a:path h="4386793" w="4557707">
                <a:moveTo>
                  <a:pt x="0" y="0"/>
                </a:moveTo>
                <a:lnTo>
                  <a:pt x="4557707" y="0"/>
                </a:lnTo>
                <a:lnTo>
                  <a:pt x="4557707" y="4386794"/>
                </a:lnTo>
                <a:lnTo>
                  <a:pt x="0" y="438679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585517" y="3378490"/>
            <a:ext cx="10061968" cy="5195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0043" indent="-400021" lvl="1">
              <a:lnSpc>
                <a:spcPts val="5187"/>
              </a:lnSpc>
              <a:buFont typeface="Arial"/>
              <a:buChar char="•"/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Valintojen perusteena nuoren omat kiinnostukset ja taipumukset ovat keskeisiä. </a:t>
            </a:r>
          </a:p>
          <a:p>
            <a:pPr algn="l" marL="800043" indent="-400021" lvl="1">
              <a:lnSpc>
                <a:spcPts val="5187"/>
              </a:lnSpc>
              <a:buFont typeface="Arial"/>
              <a:buChar char="•"/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Vääriä valintoja ei voi tehdä, sillä kaikki valinnaiset ovat hyödyllisiä tulevaisuutta ja elämää silmälläpitäen.</a:t>
            </a:r>
          </a:p>
          <a:p>
            <a:pPr algn="l" marL="800043" indent="-400021" lvl="1">
              <a:lnSpc>
                <a:spcPts val="5187"/>
              </a:lnSpc>
              <a:buFont typeface="Arial"/>
              <a:buChar char="•"/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Mikään tietty valinnaisaine ei ole ehtona jatko-opinnoille lukiossa tai ammatillisessa koulutuksessa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929498" y="1588777"/>
            <a:ext cx="8872918" cy="1757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MITEN SITTEN VALITA OIKEIN?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458969" y="3201567"/>
            <a:ext cx="4923867" cy="3781265"/>
            <a:chOff x="0" y="0"/>
            <a:chExt cx="1296821" cy="995889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296821" cy="995889"/>
            </a:xfrm>
            <a:custGeom>
              <a:avLst/>
              <a:gdLst/>
              <a:ahLst/>
              <a:cxnLst/>
              <a:rect r="r" b="b" t="t" l="l"/>
              <a:pathLst>
                <a:path h="995889" w="1296821">
                  <a:moveTo>
                    <a:pt x="0" y="0"/>
                  </a:moveTo>
                  <a:lnTo>
                    <a:pt x="1296821" y="0"/>
                  </a:lnTo>
                  <a:lnTo>
                    <a:pt x="1296821" y="995889"/>
                  </a:lnTo>
                  <a:lnTo>
                    <a:pt x="0" y="995889"/>
                  </a:lnTo>
                  <a:close/>
                </a:path>
              </a:pathLst>
            </a:custGeom>
            <a:solidFill>
              <a:srgbClr val="E3B323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47625"/>
              <a:ext cx="1296821" cy="1043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28"/>
                </a:lnSpc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3152601" y="1725911"/>
            <a:ext cx="11301709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VALINNAISAINEITA ON KOLMENLAISIA: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12048657" y="3149745"/>
            <a:ext cx="4923867" cy="3781265"/>
            <a:chOff x="0" y="0"/>
            <a:chExt cx="1296821" cy="995889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296821" cy="995889"/>
            </a:xfrm>
            <a:custGeom>
              <a:avLst/>
              <a:gdLst/>
              <a:ahLst/>
              <a:cxnLst/>
              <a:rect r="r" b="b" t="t" l="l"/>
              <a:pathLst>
                <a:path h="995889" w="1296821">
                  <a:moveTo>
                    <a:pt x="0" y="0"/>
                  </a:moveTo>
                  <a:lnTo>
                    <a:pt x="1296821" y="0"/>
                  </a:lnTo>
                  <a:lnTo>
                    <a:pt x="1296821" y="995889"/>
                  </a:lnTo>
                  <a:lnTo>
                    <a:pt x="0" y="995889"/>
                  </a:lnTo>
                  <a:close/>
                </a:path>
              </a:pathLst>
            </a:custGeom>
            <a:solidFill>
              <a:srgbClr val="E3B323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47625"/>
              <a:ext cx="1296821" cy="1043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28"/>
                </a:lnSpc>
              </a:pP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1504885" y="4230089"/>
            <a:ext cx="4832034" cy="2223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 palkin valinnainen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Taito- ja taideaineiden 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syventäviä valinnaisia 2 vvh + 2 vvh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6743790" y="3210234"/>
            <a:ext cx="4923867" cy="3781265"/>
            <a:chOff x="0" y="0"/>
            <a:chExt cx="1296821" cy="995889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296821" cy="995889"/>
            </a:xfrm>
            <a:custGeom>
              <a:avLst/>
              <a:gdLst/>
              <a:ahLst/>
              <a:cxnLst/>
              <a:rect r="r" b="b" t="t" l="l"/>
              <a:pathLst>
                <a:path h="995889" w="1296821">
                  <a:moveTo>
                    <a:pt x="0" y="0"/>
                  </a:moveTo>
                  <a:lnTo>
                    <a:pt x="1296821" y="0"/>
                  </a:lnTo>
                  <a:lnTo>
                    <a:pt x="1296821" y="995889"/>
                  </a:lnTo>
                  <a:lnTo>
                    <a:pt x="0" y="995889"/>
                  </a:lnTo>
                  <a:close/>
                </a:path>
              </a:pathLst>
            </a:custGeom>
            <a:solidFill>
              <a:srgbClr val="E3B323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47625"/>
              <a:ext cx="1296821" cy="1043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28"/>
                </a:lnSpc>
              </a:pP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1504885" y="3474372"/>
            <a:ext cx="4832034" cy="62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7"/>
              </a:lnSpc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1.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6799232" y="3477502"/>
            <a:ext cx="4832034" cy="62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7"/>
              </a:lnSpc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2.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2237972" y="3474372"/>
            <a:ext cx="4832034" cy="62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7"/>
              </a:lnSpc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3.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6794051" y="4250373"/>
            <a:ext cx="4823345" cy="1120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8"/>
              </a:lnSpc>
            </a:pPr>
            <a:r>
              <a:rPr lang="en-US" sz="319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 palkin pitkä valinnainen </a:t>
            </a:r>
          </a:p>
          <a:p>
            <a:pPr algn="l">
              <a:lnSpc>
                <a:spcPts val="4478"/>
              </a:lnSpc>
            </a:pPr>
            <a:r>
              <a:rPr lang="en-US" sz="319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2 + 2 vvh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2192839" y="4145961"/>
            <a:ext cx="4832034" cy="193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7"/>
              </a:lnSpc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III palkin valinnainen</a:t>
            </a:r>
          </a:p>
          <a:p>
            <a:pPr algn="l">
              <a:lnSpc>
                <a:spcPts val="5187"/>
              </a:lnSpc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8.lk 2vvh</a:t>
            </a:r>
          </a:p>
          <a:p>
            <a:pPr algn="l">
              <a:lnSpc>
                <a:spcPts val="5187"/>
              </a:lnSpc>
            </a:pPr>
            <a:r>
              <a:rPr lang="en-US" sz="370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9.lk 1vvh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90424" y="984453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200362" y="554061"/>
            <a:ext cx="4952710" cy="4407912"/>
          </a:xfrm>
          <a:custGeom>
            <a:avLst/>
            <a:gdLst/>
            <a:ahLst/>
            <a:cxnLst/>
            <a:rect r="r" b="b" t="t" l="l"/>
            <a:pathLst>
              <a:path h="4407912" w="4952710">
                <a:moveTo>
                  <a:pt x="0" y="0"/>
                </a:moveTo>
                <a:lnTo>
                  <a:pt x="4952710" y="0"/>
                </a:lnTo>
                <a:lnTo>
                  <a:pt x="4952710" y="4407913"/>
                </a:lnTo>
                <a:lnTo>
                  <a:pt x="0" y="4407913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3938924" y="1878739"/>
            <a:ext cx="4330307" cy="5841899"/>
          </a:xfrm>
          <a:custGeom>
            <a:avLst/>
            <a:gdLst/>
            <a:ahLst/>
            <a:cxnLst/>
            <a:rect r="r" b="b" t="t" l="l"/>
            <a:pathLst>
              <a:path h="5841899" w="4330307">
                <a:moveTo>
                  <a:pt x="0" y="0"/>
                </a:moveTo>
                <a:lnTo>
                  <a:pt x="4330308" y="0"/>
                </a:lnTo>
                <a:lnTo>
                  <a:pt x="4330308" y="5841899"/>
                </a:lnTo>
                <a:lnTo>
                  <a:pt x="0" y="5841899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200362" y="5463254"/>
            <a:ext cx="4636210" cy="4392809"/>
          </a:xfrm>
          <a:custGeom>
            <a:avLst/>
            <a:gdLst/>
            <a:ahLst/>
            <a:cxnLst/>
            <a:rect r="r" b="b" t="t" l="l"/>
            <a:pathLst>
              <a:path h="4392809" w="4636210">
                <a:moveTo>
                  <a:pt x="0" y="0"/>
                </a:moveTo>
                <a:lnTo>
                  <a:pt x="4636210" y="0"/>
                </a:lnTo>
                <a:lnTo>
                  <a:pt x="4636210" y="4392809"/>
                </a:lnTo>
                <a:lnTo>
                  <a:pt x="0" y="4392809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7997931" y="3016675"/>
            <a:ext cx="9053772" cy="4101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9880" indent="-359940" lvl="1">
              <a:lnSpc>
                <a:spcPts val="4668"/>
              </a:lnSpc>
              <a:buFont typeface="Arial"/>
              <a:buChar char="•"/>
            </a:pPr>
            <a:r>
              <a:rPr lang="en-US" sz="3334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Ne valinnaiset aineet, jotka muodostavat yhtenäisen, vähintään kahden vuosiviikkotunnin oppimäärän, arvioidaan numeroin.</a:t>
            </a:r>
          </a:p>
          <a:p>
            <a:pPr algn="l" marL="719880" indent="-359940" lvl="1">
              <a:lnSpc>
                <a:spcPts val="4668"/>
              </a:lnSpc>
              <a:buFont typeface="Arial"/>
              <a:buChar char="•"/>
            </a:pPr>
            <a:r>
              <a:rPr lang="en-US" sz="3334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Taito- ja taideaineiden syventävät valinnaiset aineet arvioidaan yhteisen aineen arvosanana.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9409500" y="1169166"/>
            <a:ext cx="7643417" cy="3907697"/>
          </a:xfrm>
          <a:custGeom>
            <a:avLst/>
            <a:gdLst/>
            <a:ahLst/>
            <a:cxnLst/>
            <a:rect r="r" b="b" t="t" l="l"/>
            <a:pathLst>
              <a:path h="3907697" w="7643417">
                <a:moveTo>
                  <a:pt x="0" y="0"/>
                </a:moveTo>
                <a:lnTo>
                  <a:pt x="7643416" y="0"/>
                </a:lnTo>
                <a:lnTo>
                  <a:pt x="7643416" y="3907697"/>
                </a:lnTo>
                <a:lnTo>
                  <a:pt x="0" y="3907697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9449955" y="5228493"/>
            <a:ext cx="7602961" cy="3857360"/>
          </a:xfrm>
          <a:custGeom>
            <a:avLst/>
            <a:gdLst/>
            <a:ahLst/>
            <a:cxnLst/>
            <a:rect r="r" b="b" t="t" l="l"/>
            <a:pathLst>
              <a:path h="3857360" w="7602961">
                <a:moveTo>
                  <a:pt x="0" y="0"/>
                </a:moveTo>
                <a:lnTo>
                  <a:pt x="7602961" y="0"/>
                </a:lnTo>
                <a:lnTo>
                  <a:pt x="7602961" y="3857359"/>
                </a:lnTo>
                <a:lnTo>
                  <a:pt x="0" y="3857359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-7750" r="0" b="-2873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1389752" y="2480077"/>
            <a:ext cx="8598287" cy="5856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7"/>
              </a:lnSpc>
            </a:pPr>
            <a:r>
              <a:rPr lang="en-US" sz="301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•opetukseen </a:t>
            </a:r>
          </a:p>
          <a:p>
            <a:pPr algn="l">
              <a:lnSpc>
                <a:spcPts val="4227"/>
              </a:lnSpc>
            </a:pPr>
            <a:r>
              <a:rPr lang="en-US" sz="301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•työrauhaan</a:t>
            </a:r>
          </a:p>
          <a:p>
            <a:pPr algn="l">
              <a:lnSpc>
                <a:spcPts val="4227"/>
              </a:lnSpc>
            </a:pPr>
            <a:r>
              <a:rPr lang="en-US" sz="301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•opiskeluhuoltoon</a:t>
            </a:r>
          </a:p>
          <a:p>
            <a:pPr algn="l">
              <a:lnSpc>
                <a:spcPts val="4227"/>
              </a:lnSpc>
            </a:pPr>
            <a:r>
              <a:rPr lang="en-US" sz="301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•oppimisen ja koulunkäynnin tukeen</a:t>
            </a:r>
          </a:p>
          <a:p>
            <a:pPr algn="l">
              <a:lnSpc>
                <a:spcPts val="4227"/>
              </a:lnSpc>
            </a:pPr>
            <a:r>
              <a:rPr lang="en-US" sz="301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•turvalliseen opiskeluympäristöön</a:t>
            </a:r>
          </a:p>
          <a:p>
            <a:pPr algn="l">
              <a:lnSpc>
                <a:spcPts val="4227"/>
              </a:lnSpc>
            </a:pPr>
            <a:r>
              <a:rPr lang="en-US" sz="301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•henkilökohtaiseen vapauteen ja koskemattomuuteen</a:t>
            </a:r>
          </a:p>
          <a:p>
            <a:pPr algn="l">
              <a:lnSpc>
                <a:spcPts val="4227"/>
              </a:lnSpc>
            </a:pPr>
            <a:r>
              <a:rPr lang="en-US" sz="301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•yhdenvertaiseen ja tasa-arvoiseen kohteluun</a:t>
            </a:r>
          </a:p>
          <a:p>
            <a:pPr algn="l">
              <a:lnSpc>
                <a:spcPts val="4227"/>
              </a:lnSpc>
            </a:pPr>
            <a:r>
              <a:rPr lang="en-US" sz="301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•yksityiselämän suojaan</a:t>
            </a:r>
          </a:p>
          <a:p>
            <a:pPr algn="l">
              <a:lnSpc>
                <a:spcPts val="4227"/>
              </a:lnSpc>
            </a:pPr>
            <a:r>
              <a:rPr lang="en-US" sz="301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•kouluruokailuun </a:t>
            </a:r>
          </a:p>
          <a:p>
            <a:pPr algn="l">
              <a:lnSpc>
                <a:spcPts val="4227"/>
              </a:lnSpc>
            </a:pPr>
            <a:r>
              <a:rPr lang="en-US" sz="3019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•koulukuljetukseen &gt;5km matkalle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62991" y="1408034"/>
            <a:ext cx="6374982" cy="941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20"/>
              </a:lnSpc>
              <a:spcBef>
                <a:spcPct val="0"/>
              </a:spcBef>
            </a:pPr>
            <a:r>
              <a:rPr lang="en-US" sz="5443" spc="1181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OPPILAALLA OIKEUS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598818" y="772743"/>
            <a:ext cx="12797738" cy="8926422"/>
          </a:xfrm>
          <a:custGeom>
            <a:avLst/>
            <a:gdLst/>
            <a:ahLst/>
            <a:cxnLst/>
            <a:rect r="r" b="b" t="t" l="l"/>
            <a:pathLst>
              <a:path h="8926422" w="12797738">
                <a:moveTo>
                  <a:pt x="0" y="0"/>
                </a:moveTo>
                <a:lnTo>
                  <a:pt x="12797738" y="0"/>
                </a:lnTo>
                <a:lnTo>
                  <a:pt x="12797738" y="8926423"/>
                </a:lnTo>
                <a:lnTo>
                  <a:pt x="0" y="8926423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8408412" y="955774"/>
            <a:ext cx="2956621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LIIKUNTA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8408412" y="1770007"/>
            <a:ext cx="6867304" cy="4153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4"/>
              </a:lnSpc>
            </a:pPr>
            <a:r>
              <a:rPr lang="en-US" sz="261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 palkki: Liikunnan syventävät opinnot</a:t>
            </a:r>
          </a:p>
          <a:p>
            <a:pPr algn="l">
              <a:lnSpc>
                <a:spcPts val="3664"/>
              </a:lnSpc>
            </a:pPr>
          </a:p>
          <a:p>
            <a:pPr algn="l">
              <a:lnSpc>
                <a:spcPts val="3664"/>
              </a:lnSpc>
            </a:pPr>
            <a:r>
              <a:rPr lang="en-US" sz="261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 palkki: </a:t>
            </a:r>
          </a:p>
          <a:p>
            <a:pPr algn="l">
              <a:lnSpc>
                <a:spcPts val="3664"/>
              </a:lnSpc>
            </a:pPr>
            <a:r>
              <a:rPr lang="en-US" sz="261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Palloilukurssi</a:t>
            </a:r>
          </a:p>
          <a:p>
            <a:pPr algn="l">
              <a:lnSpc>
                <a:spcPts val="3664"/>
              </a:lnSpc>
            </a:pPr>
            <a:r>
              <a:rPr lang="en-US" sz="261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Kuntosalikurssi</a:t>
            </a:r>
          </a:p>
          <a:p>
            <a:pPr algn="l">
              <a:lnSpc>
                <a:spcPts val="3664"/>
              </a:lnSpc>
            </a:pPr>
          </a:p>
          <a:p>
            <a:pPr algn="l">
              <a:lnSpc>
                <a:spcPts val="3664"/>
              </a:lnSpc>
            </a:pPr>
            <a:r>
              <a:rPr lang="en-US" sz="261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III palkki:</a:t>
            </a:r>
          </a:p>
          <a:p>
            <a:pPr algn="l">
              <a:lnSpc>
                <a:spcPts val="3664"/>
              </a:lnSpc>
            </a:pPr>
            <a:r>
              <a:rPr lang="en-US" sz="261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Palloilukurssi</a:t>
            </a:r>
          </a:p>
          <a:p>
            <a:pPr algn="l">
              <a:lnSpc>
                <a:spcPts val="3664"/>
              </a:lnSpc>
            </a:pPr>
            <a:r>
              <a:rPr lang="en-US" sz="261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Kuntosalikurssi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9157114" y="1025474"/>
            <a:ext cx="4190832" cy="4411399"/>
          </a:xfrm>
          <a:custGeom>
            <a:avLst/>
            <a:gdLst/>
            <a:ahLst/>
            <a:cxnLst/>
            <a:rect r="r" b="b" t="t" l="l"/>
            <a:pathLst>
              <a:path h="4411399" w="4190832">
                <a:moveTo>
                  <a:pt x="0" y="0"/>
                </a:moveTo>
                <a:lnTo>
                  <a:pt x="4190832" y="0"/>
                </a:lnTo>
                <a:lnTo>
                  <a:pt x="4190832" y="4411399"/>
                </a:lnTo>
                <a:lnTo>
                  <a:pt x="0" y="4411399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-3230" t="0" r="-323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337439" y="506705"/>
            <a:ext cx="3924465" cy="5232620"/>
          </a:xfrm>
          <a:custGeom>
            <a:avLst/>
            <a:gdLst/>
            <a:ahLst/>
            <a:cxnLst/>
            <a:rect r="r" b="b" t="t" l="l"/>
            <a:pathLst>
              <a:path h="5232620" w="3924465">
                <a:moveTo>
                  <a:pt x="0" y="0"/>
                </a:moveTo>
                <a:lnTo>
                  <a:pt x="3924465" y="0"/>
                </a:lnTo>
                <a:lnTo>
                  <a:pt x="3924465" y="5232620"/>
                </a:lnTo>
                <a:lnTo>
                  <a:pt x="0" y="5232620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1785318" y="5228493"/>
            <a:ext cx="5473982" cy="4105486"/>
          </a:xfrm>
          <a:custGeom>
            <a:avLst/>
            <a:gdLst/>
            <a:ahLst/>
            <a:cxnLst/>
            <a:rect r="r" b="b" t="t" l="l"/>
            <a:pathLst>
              <a:path h="4105486" w="5473982">
                <a:moveTo>
                  <a:pt x="0" y="0"/>
                </a:moveTo>
                <a:lnTo>
                  <a:pt x="5473982" y="0"/>
                </a:lnTo>
                <a:lnTo>
                  <a:pt x="5473982" y="4105486"/>
                </a:lnTo>
                <a:lnTo>
                  <a:pt x="0" y="410548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1548927" y="1427084"/>
            <a:ext cx="7303288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KOTITALOUS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498822" y="2405436"/>
            <a:ext cx="7248731" cy="3525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68"/>
              </a:lnSpc>
            </a:pPr>
            <a:r>
              <a:rPr lang="en-US" sz="3334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 palkki: Kotitalouden syventävät opinnot</a:t>
            </a:r>
          </a:p>
          <a:p>
            <a:pPr algn="l">
              <a:lnSpc>
                <a:spcPts val="4668"/>
              </a:lnSpc>
            </a:pPr>
          </a:p>
          <a:p>
            <a:pPr algn="l">
              <a:lnSpc>
                <a:spcPts val="4668"/>
              </a:lnSpc>
            </a:pPr>
            <a:r>
              <a:rPr lang="en-US" sz="3334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 palkki: Herkkusuut</a:t>
            </a:r>
          </a:p>
          <a:p>
            <a:pPr algn="l">
              <a:lnSpc>
                <a:spcPts val="4668"/>
              </a:lnSpc>
            </a:pPr>
          </a:p>
          <a:p>
            <a:pPr algn="l">
              <a:lnSpc>
                <a:spcPts val="4668"/>
              </a:lnSpc>
            </a:pPr>
            <a:r>
              <a:rPr lang="en-US" sz="3334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III palkki: Maistuu hyvältä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-697110">
            <a:off x="7355584" y="4876094"/>
            <a:ext cx="5142393" cy="4872418"/>
          </a:xfrm>
          <a:custGeom>
            <a:avLst/>
            <a:gdLst/>
            <a:ahLst/>
            <a:cxnLst/>
            <a:rect r="r" b="b" t="t" l="l"/>
            <a:pathLst>
              <a:path h="4872418" w="5142393">
                <a:moveTo>
                  <a:pt x="0" y="0"/>
                </a:moveTo>
                <a:lnTo>
                  <a:pt x="5142393" y="0"/>
                </a:lnTo>
                <a:lnTo>
                  <a:pt x="5142393" y="4872417"/>
                </a:lnTo>
                <a:lnTo>
                  <a:pt x="0" y="4872417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5857787" y="5655948"/>
            <a:ext cx="11647869" cy="4379238"/>
          </a:xfrm>
          <a:custGeom>
            <a:avLst/>
            <a:gdLst/>
            <a:ahLst/>
            <a:cxnLst/>
            <a:rect r="r" b="b" t="t" l="l"/>
            <a:pathLst>
              <a:path h="4379238" w="11647869">
                <a:moveTo>
                  <a:pt x="0" y="0"/>
                </a:moveTo>
                <a:lnTo>
                  <a:pt x="11647869" y="0"/>
                </a:lnTo>
                <a:lnTo>
                  <a:pt x="11647869" y="4379238"/>
                </a:lnTo>
                <a:lnTo>
                  <a:pt x="0" y="4379238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-1533" r="0" b="-1533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53684" y="351877"/>
            <a:ext cx="6766687" cy="3840095"/>
          </a:xfrm>
          <a:custGeom>
            <a:avLst/>
            <a:gdLst/>
            <a:ahLst/>
            <a:cxnLst/>
            <a:rect r="r" b="b" t="t" l="l"/>
            <a:pathLst>
              <a:path h="3840095" w="6766687">
                <a:moveTo>
                  <a:pt x="0" y="0"/>
                </a:moveTo>
                <a:lnTo>
                  <a:pt x="6766686" y="0"/>
                </a:lnTo>
                <a:lnTo>
                  <a:pt x="6766686" y="3840095"/>
                </a:lnTo>
                <a:lnTo>
                  <a:pt x="0" y="3840095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253684" y="3678227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6021402" y="3678227"/>
            <a:ext cx="1997052" cy="1977720"/>
          </a:xfrm>
          <a:custGeom>
            <a:avLst/>
            <a:gdLst/>
            <a:ahLst/>
            <a:cxnLst/>
            <a:rect r="r" b="b" t="t" l="l"/>
            <a:pathLst>
              <a:path h="1977720" w="1997052">
                <a:moveTo>
                  <a:pt x="0" y="0"/>
                </a:moveTo>
                <a:lnTo>
                  <a:pt x="1997052" y="0"/>
                </a:lnTo>
                <a:lnTo>
                  <a:pt x="1997052" y="1977721"/>
                </a:lnTo>
                <a:lnTo>
                  <a:pt x="0" y="1977721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l="0" t="-13031" r="0" b="-21605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8253550" y="1291858"/>
            <a:ext cx="7303288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KUVAAMATAITO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280829" y="2264014"/>
            <a:ext cx="6831745" cy="3316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142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 palkki: Kuvataiteen syventävät opinnot</a:t>
            </a:r>
          </a:p>
          <a:p>
            <a:pPr algn="l">
              <a:lnSpc>
                <a:spcPts val="4399"/>
              </a:lnSpc>
            </a:pPr>
          </a:p>
          <a:p>
            <a:pPr algn="l">
              <a:lnSpc>
                <a:spcPts val="4399"/>
              </a:lnSpc>
            </a:pPr>
            <a:r>
              <a:rPr lang="en-US" sz="3142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 palkki: Jätä jälkesi piirtäen</a:t>
            </a:r>
          </a:p>
          <a:p>
            <a:pPr algn="l">
              <a:lnSpc>
                <a:spcPts val="4399"/>
              </a:lnSpc>
            </a:pPr>
          </a:p>
          <a:p>
            <a:pPr algn="l">
              <a:lnSpc>
                <a:spcPts val="4399"/>
              </a:lnSpc>
            </a:pPr>
            <a:r>
              <a:rPr lang="en-US" sz="3142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III palkki: Kokeilevaa kuvista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9592342" y="4551042"/>
            <a:ext cx="4525370" cy="4751639"/>
          </a:xfrm>
          <a:custGeom>
            <a:avLst/>
            <a:gdLst/>
            <a:ahLst/>
            <a:cxnLst/>
            <a:rect r="r" b="b" t="t" l="l"/>
            <a:pathLst>
              <a:path h="4751639" w="4525370">
                <a:moveTo>
                  <a:pt x="0" y="0"/>
                </a:moveTo>
                <a:lnTo>
                  <a:pt x="4525370" y="0"/>
                </a:lnTo>
                <a:lnTo>
                  <a:pt x="4525370" y="4751638"/>
                </a:lnTo>
                <a:lnTo>
                  <a:pt x="0" y="4751638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8235046" y="359475"/>
            <a:ext cx="5685045" cy="4562249"/>
          </a:xfrm>
          <a:custGeom>
            <a:avLst/>
            <a:gdLst/>
            <a:ahLst/>
            <a:cxnLst/>
            <a:rect r="r" b="b" t="t" l="l"/>
            <a:pathLst>
              <a:path h="4562249" w="5685045">
                <a:moveTo>
                  <a:pt x="0" y="0"/>
                </a:moveTo>
                <a:lnTo>
                  <a:pt x="5685045" y="0"/>
                </a:lnTo>
                <a:lnTo>
                  <a:pt x="5685045" y="4562249"/>
                </a:lnTo>
                <a:lnTo>
                  <a:pt x="0" y="4562249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4078422" y="4287239"/>
            <a:ext cx="3284809" cy="5053552"/>
          </a:xfrm>
          <a:custGeom>
            <a:avLst/>
            <a:gdLst/>
            <a:ahLst/>
            <a:cxnLst/>
            <a:rect r="r" b="b" t="t" l="l"/>
            <a:pathLst>
              <a:path h="5053552" w="3284809">
                <a:moveTo>
                  <a:pt x="0" y="0"/>
                </a:moveTo>
                <a:lnTo>
                  <a:pt x="3284809" y="0"/>
                </a:lnTo>
                <a:lnTo>
                  <a:pt x="3284809" y="5053552"/>
                </a:lnTo>
                <a:lnTo>
                  <a:pt x="0" y="5053552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3590522" y="359475"/>
            <a:ext cx="3879506" cy="4191567"/>
          </a:xfrm>
          <a:custGeom>
            <a:avLst/>
            <a:gdLst/>
            <a:ahLst/>
            <a:cxnLst/>
            <a:rect r="r" b="b" t="t" l="l"/>
            <a:pathLst>
              <a:path h="4191567" w="3879506">
                <a:moveTo>
                  <a:pt x="0" y="0"/>
                </a:moveTo>
                <a:lnTo>
                  <a:pt x="3879505" y="0"/>
                </a:lnTo>
                <a:lnTo>
                  <a:pt x="3879505" y="4191567"/>
                </a:lnTo>
                <a:lnTo>
                  <a:pt x="0" y="4191567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l="-3788" t="0" r="-3788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471544" y="1488147"/>
            <a:ext cx="7303288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TEKSTIILITYÖ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62991" y="2388583"/>
            <a:ext cx="6688599" cy="439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95"/>
              </a:lnSpc>
            </a:pPr>
            <a:r>
              <a:rPr lang="en-US" sz="3568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 palkki: Käsityön syventävät opinnot, tekstiilityö</a:t>
            </a:r>
          </a:p>
          <a:p>
            <a:pPr algn="l">
              <a:lnSpc>
                <a:spcPts val="4995"/>
              </a:lnSpc>
            </a:pPr>
          </a:p>
          <a:p>
            <a:pPr algn="l">
              <a:lnSpc>
                <a:spcPts val="4995"/>
              </a:lnSpc>
            </a:pPr>
            <a:r>
              <a:rPr lang="en-US" sz="3568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 palkki: Käsityön syventävät valinnaiset opinnot</a:t>
            </a:r>
          </a:p>
          <a:p>
            <a:pPr algn="l">
              <a:lnSpc>
                <a:spcPts val="4995"/>
              </a:lnSpc>
            </a:pPr>
          </a:p>
          <a:p>
            <a:pPr algn="l">
              <a:lnSpc>
                <a:spcPts val="4995"/>
              </a:lnSpc>
            </a:pPr>
            <a:r>
              <a:rPr lang="en-US" sz="3568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III palkki: Taitavat kädet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503675"/>
            <a:ext cx="17259300" cy="8754625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546517" y="563770"/>
            <a:ext cx="11295547" cy="8796407"/>
          </a:xfrm>
          <a:custGeom>
            <a:avLst/>
            <a:gdLst/>
            <a:ahLst/>
            <a:cxnLst/>
            <a:rect r="r" b="b" t="t" l="l"/>
            <a:pathLst>
              <a:path h="8796407" w="11295547">
                <a:moveTo>
                  <a:pt x="0" y="0"/>
                </a:moveTo>
                <a:lnTo>
                  <a:pt x="11295547" y="0"/>
                </a:lnTo>
                <a:lnTo>
                  <a:pt x="11295547" y="8796407"/>
                </a:lnTo>
                <a:lnTo>
                  <a:pt x="0" y="8796407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9205724" y="1083084"/>
            <a:ext cx="8641498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KÄSITYÖ KOVAT MATERIAALIT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205724" y="2124961"/>
            <a:ext cx="8648551" cy="2258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8"/>
              </a:lnSpc>
            </a:pPr>
            <a:r>
              <a:rPr lang="en-US" sz="257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 palkki: Käsityön syventävät opinnot, tekninen työ</a:t>
            </a:r>
          </a:p>
          <a:p>
            <a:pPr algn="l">
              <a:lnSpc>
                <a:spcPts val="3598"/>
              </a:lnSpc>
            </a:pPr>
          </a:p>
          <a:p>
            <a:pPr algn="l">
              <a:lnSpc>
                <a:spcPts val="3598"/>
              </a:lnSpc>
            </a:pPr>
            <a:r>
              <a:rPr lang="en-US" sz="257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 palkki: Sähkö-, kone- ja metallityö</a:t>
            </a:r>
          </a:p>
          <a:p>
            <a:pPr algn="l">
              <a:lnSpc>
                <a:spcPts val="3598"/>
              </a:lnSpc>
            </a:pPr>
          </a:p>
          <a:p>
            <a:pPr algn="l">
              <a:lnSpc>
                <a:spcPts val="3598"/>
              </a:lnSpc>
            </a:pPr>
            <a:r>
              <a:rPr lang="en-US" sz="257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III palkki: Harrastusvälineiden rakentelu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9910689" y="1178334"/>
            <a:ext cx="2799855" cy="3783640"/>
          </a:xfrm>
          <a:custGeom>
            <a:avLst/>
            <a:gdLst/>
            <a:ahLst/>
            <a:cxnLst/>
            <a:rect r="r" b="b" t="t" l="l"/>
            <a:pathLst>
              <a:path h="3783640" w="2799855">
                <a:moveTo>
                  <a:pt x="0" y="0"/>
                </a:moveTo>
                <a:lnTo>
                  <a:pt x="2799854" y="0"/>
                </a:lnTo>
                <a:lnTo>
                  <a:pt x="2799854" y="3783640"/>
                </a:lnTo>
                <a:lnTo>
                  <a:pt x="0" y="378364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-8903" r="0" b="-2164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9910689" y="5005603"/>
            <a:ext cx="2799855" cy="4106774"/>
          </a:xfrm>
          <a:custGeom>
            <a:avLst/>
            <a:gdLst/>
            <a:ahLst/>
            <a:cxnLst/>
            <a:rect r="r" b="b" t="t" l="l"/>
            <a:pathLst>
              <a:path h="4106774" w="2799855">
                <a:moveTo>
                  <a:pt x="0" y="0"/>
                </a:moveTo>
                <a:lnTo>
                  <a:pt x="2799854" y="0"/>
                </a:lnTo>
                <a:lnTo>
                  <a:pt x="2799854" y="4106774"/>
                </a:lnTo>
                <a:lnTo>
                  <a:pt x="0" y="4106774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-1068" r="0" b="-1068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2823871" y="1178334"/>
            <a:ext cx="4300937" cy="3091046"/>
          </a:xfrm>
          <a:custGeom>
            <a:avLst/>
            <a:gdLst/>
            <a:ahLst/>
            <a:cxnLst/>
            <a:rect r="r" b="b" t="t" l="l"/>
            <a:pathLst>
              <a:path h="3091046" w="4300937">
                <a:moveTo>
                  <a:pt x="0" y="0"/>
                </a:moveTo>
                <a:lnTo>
                  <a:pt x="4300938" y="0"/>
                </a:lnTo>
                <a:lnTo>
                  <a:pt x="4300938" y="3091046"/>
                </a:lnTo>
                <a:lnTo>
                  <a:pt x="0" y="309104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0" t="-5082" r="-16635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2823871" y="4383220"/>
            <a:ext cx="4300937" cy="4792131"/>
          </a:xfrm>
          <a:custGeom>
            <a:avLst/>
            <a:gdLst/>
            <a:ahLst/>
            <a:cxnLst/>
            <a:rect r="r" b="b" t="t" l="l"/>
            <a:pathLst>
              <a:path h="4792131" w="4300937">
                <a:moveTo>
                  <a:pt x="0" y="0"/>
                </a:moveTo>
                <a:lnTo>
                  <a:pt x="4300938" y="0"/>
                </a:lnTo>
                <a:lnTo>
                  <a:pt x="4300938" y="4792131"/>
                </a:lnTo>
                <a:lnTo>
                  <a:pt x="0" y="4792131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4151401" y="1596661"/>
            <a:ext cx="2065775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KIELET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302658" y="3003479"/>
            <a:ext cx="1744212" cy="327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5"/>
              </a:lnSpc>
            </a:pPr>
            <a:r>
              <a:rPr lang="en-US" sz="372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 palkki</a:t>
            </a:r>
          </a:p>
          <a:p>
            <a:pPr algn="l">
              <a:lnSpc>
                <a:spcPts val="5215"/>
              </a:lnSpc>
            </a:pPr>
            <a:r>
              <a:rPr lang="en-US" sz="372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Ranska</a:t>
            </a:r>
          </a:p>
          <a:p>
            <a:pPr algn="l">
              <a:lnSpc>
                <a:spcPts val="5215"/>
              </a:lnSpc>
            </a:pPr>
            <a:r>
              <a:rPr lang="en-US" sz="372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Espanja</a:t>
            </a:r>
          </a:p>
          <a:p>
            <a:pPr algn="l">
              <a:lnSpc>
                <a:spcPts val="5215"/>
              </a:lnSpc>
            </a:pPr>
            <a:r>
              <a:rPr lang="en-US" sz="372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Venäjä</a:t>
            </a:r>
          </a:p>
          <a:p>
            <a:pPr algn="l">
              <a:lnSpc>
                <a:spcPts val="5215"/>
              </a:lnSpc>
            </a:pPr>
            <a:r>
              <a:rPr lang="en-US" sz="372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Saksa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2789146" y="8283585"/>
            <a:ext cx="4932345" cy="629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5"/>
              </a:lnSpc>
            </a:pPr>
            <a:r>
              <a:rPr lang="en-US" b="true" sz="3725">
                <a:solidFill>
                  <a:srgbClr val="7B53B0"/>
                </a:solidFill>
                <a:latin typeface="Cerebri Bold"/>
                <a:ea typeface="Cerebri Bold"/>
                <a:cs typeface="Cerebri Bold"/>
                <a:sym typeface="Cerebri Bold"/>
              </a:rPr>
              <a:t>Toteutetaan Sylväällä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3958205" y="325521"/>
            <a:ext cx="13534514" cy="8932779"/>
          </a:xfrm>
          <a:custGeom>
            <a:avLst/>
            <a:gdLst/>
            <a:ahLst/>
            <a:cxnLst/>
            <a:rect r="r" b="b" t="t" l="l"/>
            <a:pathLst>
              <a:path h="8932779" w="13534514">
                <a:moveTo>
                  <a:pt x="0" y="0"/>
                </a:moveTo>
                <a:lnTo>
                  <a:pt x="13534515" y="0"/>
                </a:lnTo>
                <a:lnTo>
                  <a:pt x="13534515" y="8932779"/>
                </a:lnTo>
                <a:lnTo>
                  <a:pt x="0" y="8932779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234634" y="4935997"/>
            <a:ext cx="7303288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MUSIIKKI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34634" y="6468945"/>
            <a:ext cx="7248731" cy="234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68"/>
              </a:lnSpc>
            </a:pPr>
            <a:r>
              <a:rPr lang="en-US" sz="3334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 palkki: Musiikin syventävät opinnot</a:t>
            </a:r>
          </a:p>
          <a:p>
            <a:pPr algn="l">
              <a:lnSpc>
                <a:spcPts val="4668"/>
              </a:lnSpc>
            </a:pPr>
          </a:p>
          <a:p>
            <a:pPr algn="l">
              <a:lnSpc>
                <a:spcPts val="4668"/>
              </a:lnSpc>
            </a:pPr>
            <a:r>
              <a:rPr lang="en-US" sz="3334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II palkki: Soitetaan ja lauletaan bändissä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331612" y="8309918"/>
            <a:ext cx="3737919" cy="388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6"/>
              </a:lnSpc>
            </a:pPr>
            <a:r>
              <a:rPr lang="en-US" b="true" sz="2254">
                <a:solidFill>
                  <a:srgbClr val="7B53B0"/>
                </a:solidFill>
                <a:latin typeface="Cerebri Bold"/>
                <a:ea typeface="Cerebri Bold"/>
                <a:cs typeface="Cerebri Bold"/>
                <a:sym typeface="Cerebri Bold"/>
              </a:rPr>
              <a:t>Tämä toteutetaan Sylväällä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0" y="1930258"/>
            <a:ext cx="18435733" cy="7991749"/>
          </a:xfrm>
          <a:custGeom>
            <a:avLst/>
            <a:gdLst/>
            <a:ahLst/>
            <a:cxnLst/>
            <a:rect r="r" b="b" t="t" l="l"/>
            <a:pathLst>
              <a:path h="7991749" w="18435733">
                <a:moveTo>
                  <a:pt x="0" y="0"/>
                </a:moveTo>
                <a:lnTo>
                  <a:pt x="18435733" y="0"/>
                </a:lnTo>
                <a:lnTo>
                  <a:pt x="18435733" y="7991749"/>
                </a:lnTo>
                <a:lnTo>
                  <a:pt x="0" y="7991749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2660480" y="930224"/>
            <a:ext cx="13521418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VALINNAISAINETARJOTIN 8.-9. LK 2025-2027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-147401">
            <a:off x="922620" y="273074"/>
            <a:ext cx="7660937" cy="6032988"/>
          </a:xfrm>
          <a:custGeom>
            <a:avLst/>
            <a:gdLst/>
            <a:ahLst/>
            <a:cxnLst/>
            <a:rect r="r" b="b" t="t" l="l"/>
            <a:pathLst>
              <a:path h="6032988" w="7660937">
                <a:moveTo>
                  <a:pt x="0" y="0"/>
                </a:moveTo>
                <a:lnTo>
                  <a:pt x="7660937" y="0"/>
                </a:lnTo>
                <a:lnTo>
                  <a:pt x="7660937" y="6032988"/>
                </a:lnTo>
                <a:lnTo>
                  <a:pt x="0" y="6032988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0002023" y="153678"/>
            <a:ext cx="7606989" cy="6313801"/>
          </a:xfrm>
          <a:custGeom>
            <a:avLst/>
            <a:gdLst/>
            <a:ahLst/>
            <a:cxnLst/>
            <a:rect r="r" b="b" t="t" l="l"/>
            <a:pathLst>
              <a:path h="6313801" w="7606989">
                <a:moveTo>
                  <a:pt x="0" y="0"/>
                </a:moveTo>
                <a:lnTo>
                  <a:pt x="7606990" y="0"/>
                </a:lnTo>
                <a:lnTo>
                  <a:pt x="7606990" y="6313801"/>
                </a:lnTo>
                <a:lnTo>
                  <a:pt x="0" y="6313801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6300178" y="5483037"/>
            <a:ext cx="6441148" cy="2913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18"/>
              </a:lnSpc>
            </a:pPr>
            <a:r>
              <a:rPr lang="en-US" sz="415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Valinnaisainevalinta tulee olla tehtynä viimeistään 3.3.2025 klo 12.30</a:t>
            </a:r>
          </a:p>
          <a:p>
            <a:pPr algn="ctr">
              <a:lnSpc>
                <a:spcPts val="5818"/>
              </a:lnSpc>
            </a:pPr>
            <a:r>
              <a:rPr lang="en-US" sz="4155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Kysyttävää? :)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2116486" y="2007282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8177404" y="1965021"/>
            <a:ext cx="3583735" cy="6356958"/>
          </a:xfrm>
          <a:custGeom>
            <a:avLst/>
            <a:gdLst/>
            <a:ahLst/>
            <a:cxnLst/>
            <a:rect r="r" b="b" t="t" l="l"/>
            <a:pathLst>
              <a:path h="6356958" w="3583735">
                <a:moveTo>
                  <a:pt x="0" y="0"/>
                </a:moveTo>
                <a:lnTo>
                  <a:pt x="3583735" y="0"/>
                </a:lnTo>
                <a:lnTo>
                  <a:pt x="358373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1493720" y="3389120"/>
            <a:ext cx="6388410" cy="4081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4"/>
              </a:lnSpc>
            </a:pPr>
            <a:r>
              <a:rPr lang="en-US" sz="331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•Osallistua opetukseen</a:t>
            </a:r>
          </a:p>
          <a:p>
            <a:pPr algn="l">
              <a:lnSpc>
                <a:spcPts val="4634"/>
              </a:lnSpc>
            </a:pPr>
            <a:r>
              <a:rPr lang="en-US" sz="331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•Suorittaa tehtävänsä tunnollisesti</a:t>
            </a:r>
          </a:p>
          <a:p>
            <a:pPr algn="l">
              <a:lnSpc>
                <a:spcPts val="4634"/>
              </a:lnSpc>
            </a:pPr>
            <a:r>
              <a:rPr lang="en-US" sz="331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•Käyttäytyä asiallisesti</a:t>
            </a:r>
          </a:p>
          <a:p>
            <a:pPr algn="l">
              <a:lnSpc>
                <a:spcPts val="4634"/>
              </a:lnSpc>
            </a:pPr>
            <a:r>
              <a:rPr lang="en-US" sz="331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•Korvata aiheuttamansa vahinko</a:t>
            </a:r>
          </a:p>
          <a:p>
            <a:pPr algn="l">
              <a:lnSpc>
                <a:spcPts val="4634"/>
              </a:lnSpc>
            </a:pPr>
          </a:p>
          <a:p>
            <a:pPr algn="l">
              <a:lnSpc>
                <a:spcPts val="4634"/>
              </a:lnSpc>
            </a:pPr>
            <a:r>
              <a:rPr lang="en-US" sz="331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Koulun järjestyssäännöt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93720" y="1464952"/>
            <a:ext cx="5029294" cy="1757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OPPILAALLA </a:t>
            </a:r>
          </a:p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VELVOLLISUUS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2352272" y="1006949"/>
            <a:ext cx="5038124" cy="8251351"/>
          </a:xfrm>
          <a:custGeom>
            <a:avLst/>
            <a:gdLst/>
            <a:ahLst/>
            <a:cxnLst/>
            <a:rect r="r" b="b" t="t" l="l"/>
            <a:pathLst>
              <a:path h="8251351" w="5038124">
                <a:moveTo>
                  <a:pt x="0" y="0"/>
                </a:moveTo>
                <a:lnTo>
                  <a:pt x="5038124" y="0"/>
                </a:lnTo>
                <a:lnTo>
                  <a:pt x="5038124" y="8251351"/>
                </a:lnTo>
                <a:lnTo>
                  <a:pt x="0" y="8251351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-606" t="0" r="-146149" b="-945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435795" y="3638771"/>
            <a:ext cx="10744252" cy="4667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4"/>
              </a:lnSpc>
            </a:pPr>
            <a:r>
              <a:rPr lang="en-US" sz="331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•Arviointi tehdään suhteessa oppiaineen valtakunnallisiin tavoitteisiin.</a:t>
            </a:r>
          </a:p>
          <a:p>
            <a:pPr algn="l">
              <a:lnSpc>
                <a:spcPts val="4634"/>
              </a:lnSpc>
            </a:pPr>
            <a:r>
              <a:rPr lang="en-US" sz="331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•Arvioinnin tulee vahvistaa oppilaan luottamusta itseensä oppijana, kehittää opiskelutaitoja ja tukea oppilaan kasvua ja kehitystä. </a:t>
            </a:r>
          </a:p>
          <a:p>
            <a:pPr algn="l">
              <a:lnSpc>
                <a:spcPts val="4634"/>
              </a:lnSpc>
            </a:pPr>
            <a:r>
              <a:rPr lang="en-US" sz="331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•Arvioinnissa kiinnitetään huomiota koko oppimisprosessiin: oppituntityöskentelyyn, kotitehtäviin, ryhmätöihin, kokeisiin ja muihin arvioitaviin tehtäviin.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93720" y="1464952"/>
            <a:ext cx="5883585" cy="1757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ARVIOINTI OPINTOJEN AIKANA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1767309" y="1006949"/>
            <a:ext cx="5491991" cy="8229600"/>
          </a:xfrm>
          <a:custGeom>
            <a:avLst/>
            <a:gdLst/>
            <a:ahLst/>
            <a:cxnLst/>
            <a:rect r="r" b="b" t="t" l="l"/>
            <a:pathLst>
              <a:path h="8229600" w="5491991">
                <a:moveTo>
                  <a:pt x="0" y="0"/>
                </a:moveTo>
                <a:lnTo>
                  <a:pt x="5491991" y="0"/>
                </a:lnTo>
                <a:lnTo>
                  <a:pt x="54919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-124911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362991" y="3456081"/>
            <a:ext cx="10260726" cy="4592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9"/>
              </a:lnSpc>
            </a:pPr>
            <a:r>
              <a:rPr lang="en-US" sz="3263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Tavoite on, että itsearvioinnin, kaveripalautteen ja opettajan arvioinnin avulla oppilas oppii tunnistamaan omia vahvuuksiaan ja mahdollisuuksiaan.</a:t>
            </a:r>
          </a:p>
          <a:p>
            <a:pPr algn="l">
              <a:lnSpc>
                <a:spcPts val="4569"/>
              </a:lnSpc>
            </a:pPr>
          </a:p>
          <a:p>
            <a:pPr algn="l">
              <a:lnSpc>
                <a:spcPts val="4569"/>
              </a:lnSpc>
            </a:pPr>
          </a:p>
          <a:p>
            <a:pPr algn="l">
              <a:lnSpc>
                <a:spcPts val="4569"/>
              </a:lnSpc>
            </a:pPr>
            <a:r>
              <a:rPr lang="en-US" sz="3263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Uudistettu oppimisen ja koulunkäynnin tuki:</a:t>
            </a:r>
          </a:p>
          <a:p>
            <a:pPr algn="l">
              <a:lnSpc>
                <a:spcPts val="4569"/>
              </a:lnSpc>
            </a:pPr>
            <a:r>
              <a:rPr lang="en-US" sz="3263" b="true">
                <a:solidFill>
                  <a:srgbClr val="7B53B0"/>
                </a:solidFill>
                <a:latin typeface="Cerebri Bold"/>
                <a:ea typeface="Cerebri Bold"/>
                <a:cs typeface="Cerebri Bold"/>
                <a:sym typeface="Cerebri Bold"/>
              </a:rPr>
              <a:t>Ryhmäkohtaiset tukimuodot</a:t>
            </a:r>
          </a:p>
          <a:p>
            <a:pPr algn="l">
              <a:lnSpc>
                <a:spcPts val="4569"/>
              </a:lnSpc>
            </a:pPr>
            <a:r>
              <a:rPr lang="en-US" sz="3263" b="true">
                <a:solidFill>
                  <a:srgbClr val="7B53B0"/>
                </a:solidFill>
                <a:latin typeface="Cerebri Bold"/>
                <a:ea typeface="Cerebri Bold"/>
                <a:cs typeface="Cerebri Bold"/>
                <a:sym typeface="Cerebri Bold"/>
              </a:rPr>
              <a:t>Oppilaskohtaiset tukitoimet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572156" y="1162416"/>
            <a:ext cx="6337362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OPPILAAN ARVIOINTI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797411" y="410831"/>
            <a:ext cx="16693177" cy="9389912"/>
          </a:xfrm>
          <a:custGeom>
            <a:avLst/>
            <a:gdLst/>
            <a:ahLst/>
            <a:cxnLst/>
            <a:rect r="r" b="b" t="t" l="l"/>
            <a:pathLst>
              <a:path h="9389912" w="16693177">
                <a:moveTo>
                  <a:pt x="0" y="0"/>
                </a:moveTo>
                <a:lnTo>
                  <a:pt x="16693178" y="0"/>
                </a:lnTo>
                <a:lnTo>
                  <a:pt x="16693178" y="9389912"/>
                </a:lnTo>
                <a:lnTo>
                  <a:pt x="0" y="9389912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14091541" y="4698850"/>
            <a:ext cx="3170737" cy="1997434"/>
            <a:chOff x="0" y="0"/>
            <a:chExt cx="835091" cy="526073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35091" cy="526073"/>
            </a:xfrm>
            <a:custGeom>
              <a:avLst/>
              <a:gdLst/>
              <a:ahLst/>
              <a:cxnLst/>
              <a:rect r="r" b="b" t="t" l="l"/>
              <a:pathLst>
                <a:path h="526073" w="835091">
                  <a:moveTo>
                    <a:pt x="0" y="0"/>
                  </a:moveTo>
                  <a:lnTo>
                    <a:pt x="835091" y="0"/>
                  </a:lnTo>
                  <a:lnTo>
                    <a:pt x="835091" y="526073"/>
                  </a:lnTo>
                  <a:lnTo>
                    <a:pt x="0" y="5260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47625"/>
              <a:ext cx="835091" cy="5736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28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2074349" y="1028700"/>
            <a:ext cx="5184951" cy="8229600"/>
          </a:xfrm>
          <a:custGeom>
            <a:avLst/>
            <a:gdLst/>
            <a:ahLst/>
            <a:cxnLst/>
            <a:rect r="r" b="b" t="t" l="l"/>
            <a:pathLst>
              <a:path h="8229600" w="5184951">
                <a:moveTo>
                  <a:pt x="0" y="0"/>
                </a:moveTo>
                <a:lnTo>
                  <a:pt x="5184951" y="0"/>
                </a:lnTo>
                <a:lnTo>
                  <a:pt x="51849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0" t="0" r="-137784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493720" y="2794531"/>
            <a:ext cx="10066032" cy="4872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Kuvaa oppilaan suoriutumisen tasoa suhteessa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oppiaineiden oppimäärien tavoitteisiin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päättöarvioinnin kriteereihin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Ajoittuu päättövaiheeseen oppiaineesta riippuen vuosiluokille 7, 8 tai 9.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Oppiaineiden arvioinnin kohteet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oppiminen ja osaaminen osoitettava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työskentely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667891" y="1875522"/>
            <a:ext cx="6337362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PÄÄTTÖARVIOINTI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1731202" y="1028700"/>
            <a:ext cx="5520744" cy="8229600"/>
          </a:xfrm>
          <a:custGeom>
            <a:avLst/>
            <a:gdLst/>
            <a:ahLst/>
            <a:cxnLst/>
            <a:rect r="r" b="b" t="t" l="l"/>
            <a:pathLst>
              <a:path h="8229600" w="5520744">
                <a:moveTo>
                  <a:pt x="0" y="0"/>
                </a:moveTo>
                <a:lnTo>
                  <a:pt x="5520744" y="0"/>
                </a:lnTo>
                <a:lnTo>
                  <a:pt x="55207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-12374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386030" y="3674861"/>
            <a:ext cx="10066032" cy="3649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Yhteiset oppiaineet arvioidaan numeroin</a:t>
            </a:r>
          </a:p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Valinnaiset aineet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arvioidaan numeroin</a:t>
            </a:r>
          </a:p>
          <a:p>
            <a:pPr algn="l" marL="1496664" indent="-498888" lvl="2">
              <a:lnSpc>
                <a:spcPts val="4852"/>
              </a:lnSpc>
              <a:buFont typeface="Arial"/>
              <a:buChar char="⚬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alle kahden vuosiviikkotunnin oppimäärän muodostavat aineet arvioidaan kuitenkin sanallisesti.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667891" y="1875522"/>
            <a:ext cx="6337362" cy="861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5"/>
              </a:lnSpc>
              <a:spcBef>
                <a:spcPct val="0"/>
              </a:spcBef>
            </a:pPr>
            <a:r>
              <a:rPr lang="en-US" sz="5068" spc="10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PÄÄTTÖARVIOINTI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3593222" y="8225541"/>
            <a:ext cx="3214700" cy="3150406"/>
          </a:xfrm>
          <a:custGeom>
            <a:avLst/>
            <a:gdLst/>
            <a:ahLst/>
            <a:cxnLst/>
            <a:rect r="r" b="b" t="t" l="l"/>
            <a:pathLst>
              <a:path h="3150406" w="3214700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226161" y="6226342"/>
            <a:ext cx="2691560" cy="2681466"/>
          </a:xfrm>
          <a:custGeom>
            <a:avLst/>
            <a:gdLst/>
            <a:ahLst/>
            <a:cxnLst/>
            <a:rect r="r" b="b" t="t" l="l"/>
            <a:pathLst>
              <a:path h="2681466" w="2691560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67986" y="532864"/>
            <a:ext cx="3443340" cy="3478121"/>
          </a:xfrm>
          <a:custGeom>
            <a:avLst/>
            <a:gdLst/>
            <a:ahLst/>
            <a:cxnLst/>
            <a:rect r="r" b="b" t="t" l="l"/>
            <a:pathLst>
              <a:path h="3478121" w="3443340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2947567" y="5755901"/>
            <a:ext cx="2407669" cy="2281266"/>
          </a:xfrm>
          <a:custGeom>
            <a:avLst/>
            <a:gdLst/>
            <a:ahLst/>
            <a:cxnLst/>
            <a:rect r="r" b="b" t="t" l="l"/>
            <a:pathLst>
              <a:path h="2281266" w="2407669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622797" y="-830051"/>
            <a:ext cx="2002089" cy="2014681"/>
          </a:xfrm>
          <a:custGeom>
            <a:avLst/>
            <a:gdLst/>
            <a:ahLst/>
            <a:cxnLst/>
            <a:rect r="r" b="b" t="t" l="l"/>
            <a:pathLst>
              <a:path h="2014681" w="2002089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9343786" y="5875259"/>
            <a:ext cx="3538439" cy="3383632"/>
          </a:xfrm>
          <a:custGeom>
            <a:avLst/>
            <a:gdLst/>
            <a:ahLst/>
            <a:cxnLst/>
            <a:rect r="r" b="b" t="t" l="l"/>
            <a:pathLst>
              <a:path h="3383632" w="3538439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-1478279" y="7833094"/>
            <a:ext cx="4417292" cy="4524755"/>
          </a:xfrm>
          <a:custGeom>
            <a:avLst/>
            <a:gdLst/>
            <a:ahLst/>
            <a:cxnLst/>
            <a:rect r="r" b="b" t="t" l="l"/>
            <a:pathLst>
              <a:path h="4524755" w="4417292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7232228" y="8659350"/>
            <a:ext cx="2294259" cy="2282788"/>
          </a:xfrm>
          <a:custGeom>
            <a:avLst/>
            <a:gdLst/>
            <a:ahLst/>
            <a:cxnLst/>
            <a:rect r="r" b="b" t="t" l="l"/>
            <a:pathLst>
              <a:path h="2282788" w="2294259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4608788" y="9043254"/>
            <a:ext cx="3201587" cy="3275281"/>
          </a:xfrm>
          <a:custGeom>
            <a:avLst/>
            <a:gdLst/>
            <a:ahLst/>
            <a:cxnLst/>
            <a:rect r="r" b="b" t="t" l="l"/>
            <a:pathLst>
              <a:path h="3275281" w="3201587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254098" y="2271925"/>
            <a:ext cx="3164948" cy="3164948"/>
          </a:xfrm>
          <a:custGeom>
            <a:avLst/>
            <a:gdLst/>
            <a:ahLst/>
            <a:cxnLst/>
            <a:rect r="r" b="b" t="t" l="l"/>
            <a:pathLst>
              <a:path h="3164948" w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414187" y="-539115"/>
            <a:ext cx="2315508" cy="2350770"/>
          </a:xfrm>
          <a:custGeom>
            <a:avLst/>
            <a:gdLst/>
            <a:ahLst/>
            <a:cxnLst/>
            <a:rect r="r" b="b" t="t" l="l"/>
            <a:pathLst>
              <a:path h="2350770" w="2315508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2931243" y="-1097766"/>
            <a:ext cx="2440316" cy="2502888"/>
          </a:xfrm>
          <a:custGeom>
            <a:avLst/>
            <a:gdLst/>
            <a:ahLst/>
            <a:cxnLst/>
            <a:rect r="r" b="b" t="t" l="l"/>
            <a:pathLst>
              <a:path h="2502888" w="2440316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41772" y="4736157"/>
            <a:ext cx="2809526" cy="2852311"/>
          </a:xfrm>
          <a:custGeom>
            <a:avLst/>
            <a:gdLst/>
            <a:ahLst/>
            <a:cxnLst/>
            <a:rect r="r" b="b" t="t" l="l"/>
            <a:pathLst>
              <a:path h="2852311" w="2809526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6615602" y="1747197"/>
            <a:ext cx="3330454" cy="3376886"/>
          </a:xfrm>
          <a:custGeom>
            <a:avLst/>
            <a:gdLst/>
            <a:ahLst/>
            <a:cxnLst/>
            <a:rect r="r" b="b" t="t" l="l"/>
            <a:pathLst>
              <a:path h="3376886" w="3330454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8773887" y="-2549018"/>
            <a:ext cx="4678238" cy="4963648"/>
          </a:xfrm>
          <a:custGeom>
            <a:avLst/>
            <a:gdLst/>
            <a:ahLst/>
            <a:cxnLst/>
            <a:rect r="r" b="b" t="t" l="l"/>
            <a:pathLst>
              <a:path h="4963648" w="467823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-1834799" y="-4650254"/>
            <a:ext cx="4678238" cy="4976849"/>
          </a:xfrm>
          <a:custGeom>
            <a:avLst/>
            <a:gdLst/>
            <a:ahLst/>
            <a:cxnLst/>
            <a:rect r="r" b="b" t="t" l="l"/>
            <a:pathLst>
              <a:path h="4976849" w="4678238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5650646" y="5250318"/>
            <a:ext cx="3174635" cy="3130984"/>
          </a:xfrm>
          <a:custGeom>
            <a:avLst/>
            <a:gdLst/>
            <a:ahLst/>
            <a:cxnLst/>
            <a:rect r="r" b="b" t="t" l="l"/>
            <a:pathLst>
              <a:path h="3130984" w="3174635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9502945" y="9636101"/>
            <a:ext cx="4678238" cy="4473565"/>
          </a:xfrm>
          <a:custGeom>
            <a:avLst/>
            <a:gdLst/>
            <a:ahLst/>
            <a:cxnLst/>
            <a:rect r="r" b="b" t="t" l="l"/>
            <a:pathLst>
              <a:path h="4473565" w="4678238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911440" y="3366168"/>
            <a:ext cx="2403132" cy="2249932"/>
          </a:xfrm>
          <a:custGeom>
            <a:avLst/>
            <a:gdLst/>
            <a:ahLst/>
            <a:cxnLst/>
            <a:rect r="r" b="b" t="t" l="l"/>
            <a:pathLst>
              <a:path h="2249932" w="24031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8634773" y="5118158"/>
            <a:ext cx="1141902" cy="1149084"/>
          </a:xfrm>
          <a:custGeom>
            <a:avLst/>
            <a:gdLst/>
            <a:ahLst/>
            <a:cxnLst/>
            <a:rect r="r" b="b" t="t" l="l"/>
            <a:pathLst>
              <a:path h="1149084" w="1141902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11811572" y="1751464"/>
            <a:ext cx="1986499" cy="1899590"/>
          </a:xfrm>
          <a:custGeom>
            <a:avLst/>
            <a:gdLst/>
            <a:ahLst/>
            <a:cxnLst/>
            <a:rect r="r" b="b" t="t" l="l"/>
            <a:pathLst>
              <a:path h="1899590" w="1986499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2300874" y="4644434"/>
            <a:ext cx="1600794" cy="1637641"/>
          </a:xfrm>
          <a:custGeom>
            <a:avLst/>
            <a:gdLst/>
            <a:ahLst/>
            <a:cxnLst/>
            <a:rect r="r" b="b" t="t" l="l"/>
            <a:pathLst>
              <a:path h="1637641" w="1600794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16099935" y="5338139"/>
            <a:ext cx="3508678" cy="3289386"/>
          </a:xfrm>
          <a:custGeom>
            <a:avLst/>
            <a:gdLst/>
            <a:ahLst/>
            <a:cxnLst/>
            <a:rect r="r" b="b" t="t" l="l"/>
            <a:pathLst>
              <a:path h="3289386" w="3508678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5108196" y="787735"/>
            <a:ext cx="1499182" cy="1469198"/>
          </a:xfrm>
          <a:custGeom>
            <a:avLst/>
            <a:gdLst/>
            <a:ahLst/>
            <a:cxnLst/>
            <a:rect r="r" b="b" t="t" l="l"/>
            <a:pathLst>
              <a:path h="1469198" w="1499182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0800000">
            <a:off x="1929498" y="3854399"/>
            <a:ext cx="1081270" cy="1107575"/>
          </a:xfrm>
          <a:custGeom>
            <a:avLst/>
            <a:gdLst/>
            <a:ahLst/>
            <a:cxnLst/>
            <a:rect r="r" b="b" t="t" l="l"/>
            <a:pathLst>
              <a:path h="1107575" w="1081270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800000">
            <a:off x="12524817" y="8577498"/>
            <a:ext cx="1152909" cy="1223245"/>
          </a:xfrm>
          <a:custGeom>
            <a:avLst/>
            <a:gdLst/>
            <a:ahLst/>
            <a:cxnLst/>
            <a:rect r="r" b="b" t="t" l="l"/>
            <a:pathLst>
              <a:path h="1223245" w="1152909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6096614" y="-2875443"/>
            <a:ext cx="4678238" cy="4660694"/>
          </a:xfrm>
          <a:custGeom>
            <a:avLst/>
            <a:gdLst/>
            <a:ahLst/>
            <a:cxnLst/>
            <a:rect r="r" b="b" t="t" l="l"/>
            <a:pathLst>
              <a:path h="4660694" w="4678238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4305409" y="3324320"/>
            <a:ext cx="1882507" cy="1925839"/>
          </a:xfrm>
          <a:custGeom>
            <a:avLst/>
            <a:gdLst/>
            <a:ahLst/>
            <a:cxnLst/>
            <a:rect r="r" b="b" t="t" l="l"/>
            <a:pathLst>
              <a:path h="1925839" w="1882507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922793" y="1783904"/>
            <a:ext cx="1328991" cy="1349230"/>
          </a:xfrm>
          <a:custGeom>
            <a:avLst/>
            <a:gdLst/>
            <a:ahLst/>
            <a:cxnLst/>
            <a:rect r="r" b="b" t="t" l="l"/>
            <a:pathLst>
              <a:path h="1349230" w="1328991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5400000">
            <a:off x="18060436" y="2705644"/>
            <a:ext cx="2339119" cy="2330347"/>
          </a:xfrm>
          <a:custGeom>
            <a:avLst/>
            <a:gdLst/>
            <a:ahLst/>
            <a:cxnLst/>
            <a:rect r="r" b="b" t="t" l="l"/>
            <a:pathLst>
              <a:path h="2330347" w="2339119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28700" y="1025474"/>
            <a:ext cx="16230600" cy="8232826"/>
            <a:chOff x="0" y="0"/>
            <a:chExt cx="5490351" cy="27849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490351" cy="2784931"/>
            </a:xfrm>
            <a:custGeom>
              <a:avLst/>
              <a:gdLst/>
              <a:ahLst/>
              <a:cxnLst/>
              <a:rect r="r" b="b" t="t" l="l"/>
              <a:pathLst>
                <a:path h="2784931" w="549035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8803456" y="1373836"/>
            <a:ext cx="3086100" cy="7539019"/>
            <a:chOff x="0" y="0"/>
            <a:chExt cx="812800" cy="198558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1985585"/>
            </a:xfrm>
            <a:custGeom>
              <a:avLst/>
              <a:gdLst/>
              <a:ahLst/>
              <a:cxnLst/>
              <a:rect r="r" b="b" t="t" l="l"/>
              <a:pathLst>
                <a:path h="1985585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857645"/>
                  </a:lnTo>
                  <a:cubicBezTo>
                    <a:pt x="812800" y="1891577"/>
                    <a:pt x="799321" y="1924119"/>
                    <a:pt x="775327" y="1948112"/>
                  </a:cubicBezTo>
                  <a:cubicBezTo>
                    <a:pt x="751333" y="1972106"/>
                    <a:pt x="718791" y="1985585"/>
                    <a:pt x="684859" y="1985585"/>
                  </a:cubicBezTo>
                  <a:lnTo>
                    <a:pt x="127941" y="1985585"/>
                  </a:lnTo>
                  <a:cubicBezTo>
                    <a:pt x="94009" y="1985585"/>
                    <a:pt x="61467" y="1972106"/>
                    <a:pt x="37473" y="1948112"/>
                  </a:cubicBezTo>
                  <a:cubicBezTo>
                    <a:pt x="13479" y="1924119"/>
                    <a:pt x="0" y="1891577"/>
                    <a:pt x="0" y="1857645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3B323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812800" cy="20236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8803456" y="1076685"/>
            <a:ext cx="3086100" cy="1543050"/>
            <a:chOff x="0" y="0"/>
            <a:chExt cx="812800" cy="4064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DCA4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253684" y="1535078"/>
            <a:ext cx="7375587" cy="7320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332" indent="-374166" lvl="1">
              <a:lnSpc>
                <a:spcPts val="4852"/>
              </a:lnSpc>
              <a:buFont typeface="Arial"/>
              <a:buChar char="•"/>
            </a:pPr>
            <a:r>
              <a:rPr lang="en-US" sz="34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Työskentelyn arviointi on osa oppiaineen arviointia. Työskentelyssä arvioidaan esimerkiksi taitoa suunnitella omaa työtään ja ajankäyttöään, vastuullisuutta, oma-aloitteisuutta, yritteliäisyyttä ja yhteistyökykyä. Lisäksi työskentelyn arvioinnissa katsotaan, miten säännöllisesti ja huolellisesti oppilas hoitaa koulutehtävänsä.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9265246" y="1650859"/>
            <a:ext cx="2162519" cy="45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2"/>
              </a:lnSpc>
            </a:pPr>
            <a:r>
              <a:rPr lang="en-US" sz="26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LUKUAINEET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913030" y="2653633"/>
            <a:ext cx="2976526" cy="5840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Äidinkieli ja kirjallisuus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A1-kieli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B1-kieli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Matematiikka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Biologia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Maantieto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Fysiikka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Kemia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Terveystieto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Uskonto tai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Elämänkatsomustieto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Historia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Yhteiskuntaoppi</a:t>
            </a:r>
          </a:p>
        </p:txBody>
      </p:sp>
      <p:grpSp>
        <p:nvGrpSpPr>
          <p:cNvPr name="Group 43" id="43"/>
          <p:cNvGrpSpPr/>
          <p:nvPr/>
        </p:nvGrpSpPr>
        <p:grpSpPr>
          <a:xfrm rot="0">
            <a:off x="12740693" y="1458983"/>
            <a:ext cx="3086100" cy="3769510"/>
            <a:chOff x="0" y="0"/>
            <a:chExt cx="812800" cy="992793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992793"/>
            </a:xfrm>
            <a:custGeom>
              <a:avLst/>
              <a:gdLst/>
              <a:ahLst/>
              <a:cxnLst/>
              <a:rect r="r" b="b" t="t" l="l"/>
              <a:pathLst>
                <a:path h="992793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864852"/>
                  </a:lnTo>
                  <a:cubicBezTo>
                    <a:pt x="812800" y="898784"/>
                    <a:pt x="799321" y="931326"/>
                    <a:pt x="775327" y="955320"/>
                  </a:cubicBezTo>
                  <a:cubicBezTo>
                    <a:pt x="751333" y="979313"/>
                    <a:pt x="718791" y="992793"/>
                    <a:pt x="684859" y="992793"/>
                  </a:cubicBezTo>
                  <a:lnTo>
                    <a:pt x="127941" y="992793"/>
                  </a:lnTo>
                  <a:cubicBezTo>
                    <a:pt x="94009" y="992793"/>
                    <a:pt x="61467" y="979313"/>
                    <a:pt x="37473" y="955320"/>
                  </a:cubicBezTo>
                  <a:cubicBezTo>
                    <a:pt x="13479" y="931326"/>
                    <a:pt x="0" y="898784"/>
                    <a:pt x="0" y="864852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3B323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812800" cy="10308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2740693" y="1076685"/>
            <a:ext cx="3086100" cy="1543050"/>
            <a:chOff x="0" y="0"/>
            <a:chExt cx="812800" cy="4064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DCA4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9" id="49"/>
          <p:cNvSpPr txBox="true"/>
          <p:nvPr/>
        </p:nvSpPr>
        <p:spPr>
          <a:xfrm rot="0">
            <a:off x="13231208" y="1358194"/>
            <a:ext cx="2162519" cy="922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2"/>
              </a:lnSpc>
            </a:pPr>
            <a:r>
              <a:rPr lang="en-US" sz="2666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TAITO- JA TAIDEAINEET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2936148" y="2791667"/>
            <a:ext cx="2811177" cy="2077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Musiikki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Kuvataide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Käsityö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Liikunta</a:t>
            </a:r>
          </a:p>
          <a:p>
            <a:pPr algn="l">
              <a:lnSpc>
                <a:spcPts val="3328"/>
              </a:lnSpc>
            </a:pPr>
            <a:r>
              <a:rPr lang="en-US" sz="2377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Kotitalous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DAGfXanCZGg</dc:identifier>
  <dcterms:modified xsi:type="dcterms:W3CDTF">2011-08-01T06:04:30Z</dcterms:modified>
  <cp:revision>1</cp:revision>
  <dc:title>7.lk huoltajailta</dc:title>
</cp:coreProperties>
</file>