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 id="2147484053" r:id="rId5"/>
    <p:sldMasterId id="2147483871" r:id="rId6"/>
    <p:sldMasterId id="2147483931" r:id="rId7"/>
    <p:sldMasterId id="2147483820" r:id="rId8"/>
    <p:sldMasterId id="2147483944" r:id="rId9"/>
    <p:sldMasterId id="2147483974" r:id="rId10"/>
    <p:sldMasterId id="2147483997" r:id="rId11"/>
    <p:sldMasterId id="2147484013" r:id="rId12"/>
    <p:sldMasterId id="2147483849" r:id="rId13"/>
    <p:sldMasterId id="2147483878" r:id="rId14"/>
  </p:sldMasterIdLst>
  <p:notesMasterIdLst>
    <p:notesMasterId r:id="rId144"/>
  </p:notesMasterIdLst>
  <p:sldIdLst>
    <p:sldId id="259" r:id="rId15"/>
    <p:sldId id="534" r:id="rId16"/>
    <p:sldId id="262" r:id="rId17"/>
    <p:sldId id="264" r:id="rId18"/>
    <p:sldId id="266" r:id="rId19"/>
    <p:sldId id="269" r:id="rId20"/>
    <p:sldId id="271" r:id="rId21"/>
    <p:sldId id="272" r:id="rId22"/>
    <p:sldId id="273" r:id="rId23"/>
    <p:sldId id="275" r:id="rId24"/>
    <p:sldId id="276" r:id="rId25"/>
    <p:sldId id="554" r:id="rId26"/>
    <p:sldId id="277" r:id="rId27"/>
    <p:sldId id="279" r:id="rId28"/>
    <p:sldId id="280" r:id="rId29"/>
    <p:sldId id="296" r:id="rId30"/>
    <p:sldId id="297" r:id="rId31"/>
    <p:sldId id="289" r:id="rId32"/>
    <p:sldId id="290" r:id="rId33"/>
    <p:sldId id="292" r:id="rId34"/>
    <p:sldId id="293" r:id="rId35"/>
    <p:sldId id="294" r:id="rId36"/>
    <p:sldId id="568" r:id="rId37"/>
    <p:sldId id="299" r:id="rId38"/>
    <p:sldId id="300" r:id="rId39"/>
    <p:sldId id="302" r:id="rId40"/>
    <p:sldId id="361" r:id="rId41"/>
    <p:sldId id="303" r:id="rId42"/>
    <p:sldId id="304" r:id="rId43"/>
    <p:sldId id="305" r:id="rId44"/>
    <p:sldId id="306" r:id="rId45"/>
    <p:sldId id="307" r:id="rId46"/>
    <p:sldId id="308" r:id="rId47"/>
    <p:sldId id="368" r:id="rId48"/>
    <p:sldId id="311" r:id="rId49"/>
    <p:sldId id="543" r:id="rId50"/>
    <p:sldId id="542" r:id="rId51"/>
    <p:sldId id="541" r:id="rId52"/>
    <p:sldId id="369" r:id="rId53"/>
    <p:sldId id="362" r:id="rId54"/>
    <p:sldId id="550" r:id="rId55"/>
    <p:sldId id="314" r:id="rId56"/>
    <p:sldId id="315" r:id="rId57"/>
    <p:sldId id="316" r:id="rId58"/>
    <p:sldId id="317" r:id="rId59"/>
    <p:sldId id="318" r:id="rId60"/>
    <p:sldId id="319" r:id="rId61"/>
    <p:sldId id="544" r:id="rId62"/>
    <p:sldId id="320" r:id="rId63"/>
    <p:sldId id="569" r:id="rId64"/>
    <p:sldId id="321" r:id="rId65"/>
    <p:sldId id="322" r:id="rId66"/>
    <p:sldId id="323" r:id="rId67"/>
    <p:sldId id="324" r:id="rId68"/>
    <p:sldId id="325" r:id="rId69"/>
    <p:sldId id="326" r:id="rId70"/>
    <p:sldId id="327" r:id="rId71"/>
    <p:sldId id="363" r:id="rId72"/>
    <p:sldId id="364" r:id="rId73"/>
    <p:sldId id="562" r:id="rId74"/>
    <p:sldId id="558" r:id="rId75"/>
    <p:sldId id="564" r:id="rId76"/>
    <p:sldId id="557" r:id="rId77"/>
    <p:sldId id="566" r:id="rId78"/>
    <p:sldId id="561" r:id="rId79"/>
    <p:sldId id="560" r:id="rId80"/>
    <p:sldId id="330" r:id="rId81"/>
    <p:sldId id="349" r:id="rId82"/>
    <p:sldId id="350" r:id="rId83"/>
    <p:sldId id="351" r:id="rId84"/>
    <p:sldId id="551" r:id="rId85"/>
    <p:sldId id="334" r:id="rId86"/>
    <p:sldId id="353" r:id="rId87"/>
    <p:sldId id="352" r:id="rId88"/>
    <p:sldId id="337" r:id="rId89"/>
    <p:sldId id="552" r:id="rId90"/>
    <p:sldId id="354" r:id="rId91"/>
    <p:sldId id="355" r:id="rId92"/>
    <p:sldId id="356" r:id="rId93"/>
    <p:sldId id="571" r:id="rId94"/>
    <p:sldId id="357" r:id="rId95"/>
    <p:sldId id="346" r:id="rId96"/>
    <p:sldId id="347" r:id="rId97"/>
    <p:sldId id="549" r:id="rId98"/>
    <p:sldId id="535" r:id="rId99"/>
    <p:sldId id="536" r:id="rId100"/>
    <p:sldId id="537" r:id="rId101"/>
    <p:sldId id="545" r:id="rId102"/>
    <p:sldId id="565" r:id="rId103"/>
    <p:sldId id="373" r:id="rId104"/>
    <p:sldId id="377" r:id="rId105"/>
    <p:sldId id="378" r:id="rId106"/>
    <p:sldId id="382" r:id="rId107"/>
    <p:sldId id="380" r:id="rId108"/>
    <p:sldId id="384" r:id="rId109"/>
    <p:sldId id="555" r:id="rId110"/>
    <p:sldId id="514" r:id="rId111"/>
    <p:sldId id="556" r:id="rId112"/>
    <p:sldId id="372" r:id="rId113"/>
    <p:sldId id="505" r:id="rId114"/>
    <p:sldId id="515" r:id="rId115"/>
    <p:sldId id="547" r:id="rId116"/>
    <p:sldId id="548" r:id="rId117"/>
    <p:sldId id="507" r:id="rId118"/>
    <p:sldId id="508" r:id="rId119"/>
    <p:sldId id="509" r:id="rId120"/>
    <p:sldId id="525" r:id="rId121"/>
    <p:sldId id="374" r:id="rId122"/>
    <p:sldId id="518" r:id="rId123"/>
    <p:sldId id="519" r:id="rId124"/>
    <p:sldId id="375" r:id="rId125"/>
    <p:sldId id="521" r:id="rId126"/>
    <p:sldId id="520" r:id="rId127"/>
    <p:sldId id="522" r:id="rId128"/>
    <p:sldId id="527" r:id="rId129"/>
    <p:sldId id="529" r:id="rId130"/>
    <p:sldId id="553" r:id="rId131"/>
    <p:sldId id="530" r:id="rId132"/>
    <p:sldId id="531" r:id="rId133"/>
    <p:sldId id="532" r:id="rId134"/>
    <p:sldId id="533" r:id="rId135"/>
    <p:sldId id="528" r:id="rId136"/>
    <p:sldId id="539" r:id="rId137"/>
    <p:sldId id="288" r:id="rId138"/>
    <p:sldId id="287" r:id="rId139"/>
    <p:sldId id="286" r:id="rId140"/>
    <p:sldId id="285" r:id="rId141"/>
    <p:sldId id="284" r:id="rId142"/>
    <p:sldId id="282" r:id="rId143"/>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B59E"/>
    <a:srgbClr val="F3E8FC"/>
    <a:srgbClr val="351F65"/>
    <a:srgbClr val="D7B4F5"/>
    <a:srgbClr val="8EC8BB"/>
    <a:srgbClr val="97B3D0"/>
    <a:srgbClr val="F4A17E"/>
    <a:srgbClr val="D7D2C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Normaali tyyli 4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eematyyli 1 - Korostu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429" autoAdjust="0"/>
  </p:normalViewPr>
  <p:slideViewPr>
    <p:cSldViewPr snapToGrid="0">
      <p:cViewPr varScale="1">
        <p:scale>
          <a:sx n="28" d="100"/>
          <a:sy n="28" d="100"/>
        </p:scale>
        <p:origin x="1795" y="3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2946347" cy="498215"/>
          </a:xfrm>
          <a:prstGeom prst="rect">
            <a:avLst/>
          </a:prstGeom>
        </p:spPr>
        <p:txBody>
          <a:bodyPr vert="horz" lIns="91467" tIns="45734" rIns="91467" bIns="45734" rtlCol="0"/>
          <a:lstStyle>
            <a:lvl1pPr algn="l">
              <a:defRPr sz="1200"/>
            </a:lvl1pPr>
          </a:lstStyle>
          <a:p>
            <a:endParaRPr lang="fi-FI"/>
          </a:p>
        </p:txBody>
      </p:sp>
      <p:sp>
        <p:nvSpPr>
          <p:cNvPr id="3" name="Päivämäärän paikkamerkki 2"/>
          <p:cNvSpPr>
            <a:spLocks noGrp="1"/>
          </p:cNvSpPr>
          <p:nvPr>
            <p:ph type="dt" idx="1"/>
          </p:nvPr>
        </p:nvSpPr>
        <p:spPr>
          <a:xfrm>
            <a:off x="3851343" y="0"/>
            <a:ext cx="2946347" cy="498215"/>
          </a:xfrm>
          <a:prstGeom prst="rect">
            <a:avLst/>
          </a:prstGeom>
        </p:spPr>
        <p:txBody>
          <a:bodyPr vert="horz" lIns="91467" tIns="45734" rIns="91467" bIns="45734" rtlCol="0"/>
          <a:lstStyle>
            <a:lvl1pPr algn="r">
              <a:defRPr sz="1200"/>
            </a:lvl1pPr>
          </a:lstStyle>
          <a:p>
            <a:fld id="{65B92D4B-78C5-43A0-BFD5-ED682B59E0D2}" type="datetimeFigureOut">
              <a:rPr lang="fi-FI" smtClean="0"/>
              <a:t>1.12.2025</a:t>
            </a:fld>
            <a:endParaRPr lang="fi-FI"/>
          </a:p>
        </p:txBody>
      </p:sp>
      <p:sp>
        <p:nvSpPr>
          <p:cNvPr id="4" name="Dian kuvan paikkamerkki 3"/>
          <p:cNvSpPr>
            <a:spLocks noGrp="1" noRot="1" noChangeAspect="1"/>
          </p:cNvSpPr>
          <p:nvPr>
            <p:ph type="sldImg" idx="2"/>
          </p:nvPr>
        </p:nvSpPr>
        <p:spPr>
          <a:xfrm>
            <a:off x="420688" y="1239838"/>
            <a:ext cx="5957887" cy="3352800"/>
          </a:xfrm>
          <a:prstGeom prst="rect">
            <a:avLst/>
          </a:prstGeom>
          <a:noFill/>
          <a:ln w="12700">
            <a:solidFill>
              <a:prstClr val="black"/>
            </a:solidFill>
          </a:ln>
        </p:spPr>
        <p:txBody>
          <a:bodyPr vert="horz" lIns="91467" tIns="45734" rIns="91467" bIns="45734" rtlCol="0" anchor="ctr"/>
          <a:lstStyle/>
          <a:p>
            <a:endParaRPr lang="fi-FI"/>
          </a:p>
        </p:txBody>
      </p:sp>
      <p:sp>
        <p:nvSpPr>
          <p:cNvPr id="5" name="Huomautusten paikkamerkki 4"/>
          <p:cNvSpPr>
            <a:spLocks noGrp="1"/>
          </p:cNvSpPr>
          <p:nvPr>
            <p:ph type="body" sz="quarter" idx="3"/>
          </p:nvPr>
        </p:nvSpPr>
        <p:spPr>
          <a:xfrm>
            <a:off x="679927" y="4778723"/>
            <a:ext cx="5439410" cy="3909863"/>
          </a:xfrm>
          <a:prstGeom prst="rect">
            <a:avLst/>
          </a:prstGeom>
        </p:spPr>
        <p:txBody>
          <a:bodyPr vert="horz" lIns="91467" tIns="45734" rIns="91467" bIns="45734"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9431601"/>
            <a:ext cx="2946347" cy="498214"/>
          </a:xfrm>
          <a:prstGeom prst="rect">
            <a:avLst/>
          </a:prstGeom>
        </p:spPr>
        <p:txBody>
          <a:bodyPr vert="horz" lIns="91467" tIns="45734" rIns="91467" bIns="45734" rtlCol="0" anchor="b"/>
          <a:lstStyle>
            <a:lvl1pPr algn="l">
              <a:defRPr sz="1200"/>
            </a:lvl1pPr>
          </a:lstStyle>
          <a:p>
            <a:endParaRPr lang="fi-FI"/>
          </a:p>
        </p:txBody>
      </p:sp>
      <p:sp>
        <p:nvSpPr>
          <p:cNvPr id="7" name="Dian numeron paikkamerkki 6"/>
          <p:cNvSpPr>
            <a:spLocks noGrp="1"/>
          </p:cNvSpPr>
          <p:nvPr>
            <p:ph type="sldNum" sz="quarter" idx="5"/>
          </p:nvPr>
        </p:nvSpPr>
        <p:spPr>
          <a:xfrm>
            <a:off x="3851343" y="9431601"/>
            <a:ext cx="2946347" cy="498214"/>
          </a:xfrm>
          <a:prstGeom prst="rect">
            <a:avLst/>
          </a:prstGeom>
        </p:spPr>
        <p:txBody>
          <a:bodyPr vert="horz" lIns="91467" tIns="45734" rIns="91467" bIns="45734" rtlCol="0" anchor="b"/>
          <a:lstStyle>
            <a:lvl1pPr algn="r">
              <a:defRPr sz="1200"/>
            </a:lvl1pPr>
          </a:lstStyle>
          <a:p>
            <a:fld id="{F7316678-8B8D-44AC-8AE9-57015093BC93}" type="slidenum">
              <a:rPr lang="fi-FI" smtClean="0"/>
              <a:t>‹#›</a:t>
            </a:fld>
            <a:endParaRPr lang="fi-FI"/>
          </a:p>
        </p:txBody>
      </p:sp>
    </p:spTree>
    <p:extLst>
      <p:ext uri="{BB962C8B-B14F-4D97-AF65-F5344CB8AC3E}">
        <p14:creationId xmlns:p14="http://schemas.microsoft.com/office/powerpoint/2010/main" val="143943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431800" y="1239838"/>
            <a:ext cx="5957888" cy="3352800"/>
          </a:xfrm>
        </p:spPr>
      </p:sp>
      <p:sp>
        <p:nvSpPr>
          <p:cNvPr id="3" name="Huomautusten paikkamerkki 2"/>
          <p:cNvSpPr>
            <a:spLocks noGrp="1"/>
          </p:cNvSpPr>
          <p:nvPr>
            <p:ph type="body" idx="1"/>
          </p:nvPr>
        </p:nvSpPr>
        <p:spPr/>
        <p:txBody>
          <a:bodyPr/>
          <a:lstStyle/>
          <a:p>
            <a:r>
              <a:rPr lang="fi-FI"/>
              <a:t>Tervetulot</a:t>
            </a:r>
          </a:p>
          <a:p>
            <a:r>
              <a:rPr lang="fi-FI"/>
              <a:t>Valmennuskeskuksen tilaisuus, esittelyt myöhemmin</a:t>
            </a:r>
          </a:p>
        </p:txBody>
      </p:sp>
      <p:sp>
        <p:nvSpPr>
          <p:cNvPr id="4" name="Dian numeron paikkamerkki 3"/>
          <p:cNvSpPr>
            <a:spLocks noGrp="1"/>
          </p:cNvSpPr>
          <p:nvPr>
            <p:ph type="sldNum" sz="quarter" idx="5"/>
          </p:nvPr>
        </p:nvSpPr>
        <p:spPr/>
        <p:txBody>
          <a:bodyPr/>
          <a:lstStyle/>
          <a:p>
            <a:fld id="{F7316678-8B8D-44AC-8AE9-57015093BC93}" type="slidenum">
              <a:rPr lang="fi-FI" smtClean="0"/>
              <a:t>1</a:t>
            </a:fld>
            <a:endParaRPr lang="fi-FI"/>
          </a:p>
        </p:txBody>
      </p:sp>
    </p:spTree>
    <p:extLst>
      <p:ext uri="{BB962C8B-B14F-4D97-AF65-F5344CB8AC3E}">
        <p14:creationId xmlns:p14="http://schemas.microsoft.com/office/powerpoint/2010/main" val="13696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a:t>
            </a:fld>
            <a:endParaRPr lang="fi-FI"/>
          </a:p>
        </p:txBody>
      </p:sp>
    </p:spTree>
    <p:extLst>
      <p:ext uri="{BB962C8B-B14F-4D97-AF65-F5344CB8AC3E}">
        <p14:creationId xmlns:p14="http://schemas.microsoft.com/office/powerpoint/2010/main" val="3987977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H koe:</a:t>
            </a:r>
          </a:p>
          <a:p>
            <a:r>
              <a:rPr lang="fi-FI" sz="1400" b="1">
                <a:latin typeface="Arial"/>
                <a:cs typeface="Arial"/>
              </a:rPr>
              <a:t>Valintakoetta H käyttävät koulutusalat</a:t>
            </a:r>
          </a:p>
          <a:p>
            <a:r>
              <a:rPr lang="fi-FI">
                <a:latin typeface="Arial"/>
                <a:cs typeface="Arial"/>
              </a:rPr>
              <a:t>filosofia</a:t>
            </a:r>
          </a:p>
          <a:p>
            <a:r>
              <a:rPr lang="fi-FI">
                <a:latin typeface="Arial"/>
                <a:cs typeface="Arial"/>
              </a:rPr>
              <a:t>historia</a:t>
            </a:r>
            <a:endParaRPr lang="fi-FI"/>
          </a:p>
          <a:p>
            <a:r>
              <a:rPr lang="fi-FI">
                <a:latin typeface="Arial"/>
                <a:cs typeface="Arial"/>
              </a:rPr>
              <a:t>kulttuurien tutkimus</a:t>
            </a:r>
            <a:endParaRPr lang="fi-FI"/>
          </a:p>
          <a:p>
            <a:r>
              <a:rPr lang="fi-FI">
                <a:latin typeface="Arial"/>
                <a:cs typeface="Arial"/>
              </a:rPr>
              <a:t>taiteiden tutkimus</a:t>
            </a:r>
          </a:p>
          <a:p>
            <a:r>
              <a:rPr lang="fi-FI">
                <a:latin typeface="Arial"/>
                <a:cs typeface="Arial"/>
              </a:rPr>
              <a:t>Teologia</a:t>
            </a:r>
          </a:p>
          <a:p>
            <a:endParaRPr lang="fi-FI">
              <a:latin typeface="Arial"/>
              <a:cs typeface="Arial"/>
            </a:endParaRPr>
          </a:p>
          <a:p>
            <a:endParaRPr lang="fi-FI"/>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101</a:t>
            </a:fld>
            <a:endParaRPr lang="fi-FI"/>
          </a:p>
        </p:txBody>
      </p:sp>
    </p:spTree>
    <p:extLst>
      <p:ext uri="{BB962C8B-B14F-4D97-AF65-F5344CB8AC3E}">
        <p14:creationId xmlns:p14="http://schemas.microsoft.com/office/powerpoint/2010/main" val="40800466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674">
              <a:defRPr/>
            </a:pPr>
            <a:r>
              <a:rPr lang="fi-FI"/>
              <a:t>Minimipisteitä/kynnysehtoja ainakin viestintätieteiden ja sosiaalityön kohteissa, esim. todistuksen vähimmäispisteet</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102</a:t>
            </a:fld>
            <a:endParaRPr lang="fi-FI"/>
          </a:p>
        </p:txBody>
      </p:sp>
    </p:spTree>
    <p:extLst>
      <p:ext uri="{BB962C8B-B14F-4D97-AF65-F5344CB8AC3E}">
        <p14:creationId xmlns:p14="http://schemas.microsoft.com/office/powerpoint/2010/main" val="20397021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103</a:t>
            </a:fld>
            <a:endParaRPr lang="fi-FI"/>
          </a:p>
        </p:txBody>
      </p:sp>
    </p:spTree>
    <p:extLst>
      <p:ext uri="{BB962C8B-B14F-4D97-AF65-F5344CB8AC3E}">
        <p14:creationId xmlns:p14="http://schemas.microsoft.com/office/powerpoint/2010/main" val="15560441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Eniten aloituspaikkoja: Jyväskylän yhteiskuntatiede ja filosofia ja hallintotieteet Tampere ja Vaasa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104</a:t>
            </a:fld>
            <a:endParaRPr lang="fi-FI"/>
          </a:p>
        </p:txBody>
      </p:sp>
    </p:spTree>
    <p:extLst>
      <p:ext uri="{BB962C8B-B14F-4D97-AF65-F5344CB8AC3E}">
        <p14:creationId xmlns:p14="http://schemas.microsoft.com/office/powerpoint/2010/main" val="19541855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105</a:t>
            </a:fld>
            <a:endParaRPr lang="fi-FI"/>
          </a:p>
        </p:txBody>
      </p:sp>
    </p:spTree>
    <p:extLst>
      <p:ext uri="{BB962C8B-B14F-4D97-AF65-F5344CB8AC3E}">
        <p14:creationId xmlns:p14="http://schemas.microsoft.com/office/powerpoint/2010/main" val="22992865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106</a:t>
            </a:fld>
            <a:endParaRPr lang="fi-FI"/>
          </a:p>
        </p:txBody>
      </p:sp>
    </p:spTree>
    <p:extLst>
      <p:ext uri="{BB962C8B-B14F-4D97-AF65-F5344CB8AC3E}">
        <p14:creationId xmlns:p14="http://schemas.microsoft.com/office/powerpoint/2010/main" val="21041012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10/35</a:t>
            </a:r>
          </a:p>
          <a:p>
            <a:endParaRPr lang="fi-FI"/>
          </a:p>
          <a:p>
            <a:r>
              <a:rPr lang="fi-FI"/>
              <a:t>Ensisijaiset hakijat</a:t>
            </a:r>
          </a:p>
          <a:p>
            <a:r>
              <a:rPr lang="fi-FI"/>
              <a:t>Viestintätieteen eriytyvän osion maksimi 50 ja </a:t>
            </a:r>
            <a:r>
              <a:rPr lang="fi-FI" err="1"/>
              <a:t>esim</a:t>
            </a:r>
            <a:r>
              <a:rPr lang="fi-FI"/>
              <a:t> Tampereella sitä painotettiin, kerroin 2 eli 2x50=100 (ei lue tulevan kevään valintaperusteissa)</a:t>
            </a:r>
          </a:p>
          <a:p>
            <a:endParaRPr lang="fi-FI"/>
          </a:p>
          <a:p>
            <a:r>
              <a:rPr lang="fi-FI"/>
              <a:t>Jyväskylän yliopisto, journalistiikka 106	</a:t>
            </a:r>
          </a:p>
          <a:p>
            <a:r>
              <a:rPr lang="fi-FI"/>
              <a:t>Jyväskylän yliopisto, viestintä	108 / 112	</a:t>
            </a:r>
          </a:p>
          <a:p>
            <a:r>
              <a:rPr lang="fi-FI"/>
              <a:t>Tampereen yliopisto, journalistiikka 120	</a:t>
            </a:r>
          </a:p>
          <a:p>
            <a:r>
              <a:rPr lang="fi-FI"/>
              <a:t>Tampereen yliopisto, viestintä	116	</a:t>
            </a:r>
          </a:p>
          <a:p>
            <a:r>
              <a:rPr lang="fi-FI"/>
              <a:t>Vaasan yliopisto, viestintätieteet 104	</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107</a:t>
            </a:fld>
            <a:endParaRPr lang="fi-FI"/>
          </a:p>
        </p:txBody>
      </p:sp>
    </p:spTree>
    <p:extLst>
      <p:ext uri="{BB962C8B-B14F-4D97-AF65-F5344CB8AC3E}">
        <p14:creationId xmlns:p14="http://schemas.microsoft.com/office/powerpoint/2010/main" val="18072182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108</a:t>
            </a:fld>
            <a:endParaRPr lang="fi-FI"/>
          </a:p>
        </p:txBody>
      </p:sp>
    </p:spTree>
    <p:extLst>
      <p:ext uri="{BB962C8B-B14F-4D97-AF65-F5344CB8AC3E}">
        <p14:creationId xmlns:p14="http://schemas.microsoft.com/office/powerpoint/2010/main" val="22665877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109</a:t>
            </a:fld>
            <a:endParaRPr lang="fi-FI"/>
          </a:p>
        </p:txBody>
      </p:sp>
    </p:spTree>
    <p:extLst>
      <p:ext uri="{BB962C8B-B14F-4D97-AF65-F5344CB8AC3E}">
        <p14:creationId xmlns:p14="http://schemas.microsoft.com/office/powerpoint/2010/main" val="24819346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110</a:t>
            </a:fld>
            <a:endParaRPr lang="fi-FI"/>
          </a:p>
        </p:txBody>
      </p:sp>
    </p:spTree>
    <p:extLst>
      <p:ext uri="{BB962C8B-B14F-4D97-AF65-F5344CB8AC3E}">
        <p14:creationId xmlns:p14="http://schemas.microsoft.com/office/powerpoint/2010/main" val="550820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a:t>
            </a:fld>
            <a:endParaRPr lang="fi-FI"/>
          </a:p>
        </p:txBody>
      </p:sp>
    </p:spTree>
    <p:extLst>
      <p:ext uri="{BB962C8B-B14F-4D97-AF65-F5344CB8AC3E}">
        <p14:creationId xmlns:p14="http://schemas.microsoft.com/office/powerpoint/2010/main" val="28893887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111</a:t>
            </a:fld>
            <a:endParaRPr lang="fi-FI"/>
          </a:p>
        </p:txBody>
      </p:sp>
    </p:spTree>
    <p:extLst>
      <p:ext uri="{BB962C8B-B14F-4D97-AF65-F5344CB8AC3E}">
        <p14:creationId xmlns:p14="http://schemas.microsoft.com/office/powerpoint/2010/main" val="519193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112</a:t>
            </a:fld>
            <a:endParaRPr lang="fi-FI"/>
          </a:p>
        </p:txBody>
      </p:sp>
    </p:spTree>
    <p:extLst>
      <p:ext uri="{BB962C8B-B14F-4D97-AF65-F5344CB8AC3E}">
        <p14:creationId xmlns:p14="http://schemas.microsoft.com/office/powerpoint/2010/main" val="20543216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113</a:t>
            </a:fld>
            <a:endParaRPr lang="fi-FI"/>
          </a:p>
        </p:txBody>
      </p:sp>
    </p:spTree>
    <p:extLst>
      <p:ext uri="{BB962C8B-B14F-4D97-AF65-F5344CB8AC3E}">
        <p14:creationId xmlns:p14="http://schemas.microsoft.com/office/powerpoint/2010/main" val="11542251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114</a:t>
            </a:fld>
            <a:endParaRPr lang="fi-FI"/>
          </a:p>
        </p:txBody>
      </p:sp>
    </p:spTree>
    <p:extLst>
      <p:ext uri="{BB962C8B-B14F-4D97-AF65-F5344CB8AC3E}">
        <p14:creationId xmlns:p14="http://schemas.microsoft.com/office/powerpoint/2010/main" val="29551937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115</a:t>
            </a:fld>
            <a:endParaRPr lang="fi-FI"/>
          </a:p>
        </p:txBody>
      </p:sp>
    </p:spTree>
    <p:extLst>
      <p:ext uri="{BB962C8B-B14F-4D97-AF65-F5344CB8AC3E}">
        <p14:creationId xmlns:p14="http://schemas.microsoft.com/office/powerpoint/2010/main" val="9397922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116</a:t>
            </a:fld>
            <a:endParaRPr lang="fi-FI"/>
          </a:p>
        </p:txBody>
      </p:sp>
    </p:spTree>
    <p:extLst>
      <p:ext uri="{BB962C8B-B14F-4D97-AF65-F5344CB8AC3E}">
        <p14:creationId xmlns:p14="http://schemas.microsoft.com/office/powerpoint/2010/main" val="36414595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117</a:t>
            </a:fld>
            <a:endParaRPr lang="fi-FI"/>
          </a:p>
        </p:txBody>
      </p:sp>
    </p:spTree>
    <p:extLst>
      <p:ext uri="{BB962C8B-B14F-4D97-AF65-F5344CB8AC3E}">
        <p14:creationId xmlns:p14="http://schemas.microsoft.com/office/powerpoint/2010/main" val="25503108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118</a:t>
            </a:fld>
            <a:endParaRPr lang="fi-FI"/>
          </a:p>
        </p:txBody>
      </p:sp>
    </p:spTree>
    <p:extLst>
      <p:ext uri="{BB962C8B-B14F-4D97-AF65-F5344CB8AC3E}">
        <p14:creationId xmlns:p14="http://schemas.microsoft.com/office/powerpoint/2010/main" val="39285491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119</a:t>
            </a:fld>
            <a:endParaRPr lang="fi-FI"/>
          </a:p>
        </p:txBody>
      </p:sp>
    </p:spTree>
    <p:extLst>
      <p:ext uri="{BB962C8B-B14F-4D97-AF65-F5344CB8AC3E}">
        <p14:creationId xmlns:p14="http://schemas.microsoft.com/office/powerpoint/2010/main" val="20604742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120</a:t>
            </a:fld>
            <a:endParaRPr lang="fi-FI"/>
          </a:p>
        </p:txBody>
      </p:sp>
    </p:spTree>
    <p:extLst>
      <p:ext uri="{BB962C8B-B14F-4D97-AF65-F5344CB8AC3E}">
        <p14:creationId xmlns:p14="http://schemas.microsoft.com/office/powerpoint/2010/main" val="393516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a:t>
            </a:fld>
            <a:endParaRPr lang="fi-FI"/>
          </a:p>
        </p:txBody>
      </p:sp>
    </p:spTree>
    <p:extLst>
      <p:ext uri="{BB962C8B-B14F-4D97-AF65-F5344CB8AC3E}">
        <p14:creationId xmlns:p14="http://schemas.microsoft.com/office/powerpoint/2010/main" val="18541002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121</a:t>
            </a:fld>
            <a:endParaRPr lang="fi-FI"/>
          </a:p>
        </p:txBody>
      </p:sp>
    </p:spTree>
    <p:extLst>
      <p:ext uri="{BB962C8B-B14F-4D97-AF65-F5344CB8AC3E}">
        <p14:creationId xmlns:p14="http://schemas.microsoft.com/office/powerpoint/2010/main" val="36822169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122</a:t>
            </a:fld>
            <a:endParaRPr lang="fi-FI"/>
          </a:p>
        </p:txBody>
      </p:sp>
    </p:spTree>
    <p:extLst>
      <p:ext uri="{BB962C8B-B14F-4D97-AF65-F5344CB8AC3E}">
        <p14:creationId xmlns:p14="http://schemas.microsoft.com/office/powerpoint/2010/main" val="27471273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123</a:t>
            </a:fld>
            <a:endParaRPr lang="fi-FI"/>
          </a:p>
        </p:txBody>
      </p:sp>
    </p:spTree>
    <p:extLst>
      <p:ext uri="{BB962C8B-B14F-4D97-AF65-F5344CB8AC3E}">
        <p14:creationId xmlns:p14="http://schemas.microsoft.com/office/powerpoint/2010/main" val="33202855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124</a:t>
            </a:fld>
            <a:endParaRPr lang="fi-FI"/>
          </a:p>
        </p:txBody>
      </p:sp>
    </p:spTree>
    <p:extLst>
      <p:ext uri="{BB962C8B-B14F-4D97-AF65-F5344CB8AC3E}">
        <p14:creationId xmlns:p14="http://schemas.microsoft.com/office/powerpoint/2010/main" val="26916596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125</a:t>
            </a:fld>
            <a:endParaRPr lang="fi-FI"/>
          </a:p>
        </p:txBody>
      </p:sp>
    </p:spTree>
    <p:extLst>
      <p:ext uri="{BB962C8B-B14F-4D97-AF65-F5344CB8AC3E}">
        <p14:creationId xmlns:p14="http://schemas.microsoft.com/office/powerpoint/2010/main" val="21028150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126</a:t>
            </a:fld>
            <a:endParaRPr lang="fi-FI"/>
          </a:p>
        </p:txBody>
      </p:sp>
    </p:spTree>
    <p:extLst>
      <p:ext uri="{BB962C8B-B14F-4D97-AF65-F5344CB8AC3E}">
        <p14:creationId xmlns:p14="http://schemas.microsoft.com/office/powerpoint/2010/main" val="23232990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127</a:t>
            </a:fld>
            <a:endParaRPr lang="fi-FI"/>
          </a:p>
        </p:txBody>
      </p:sp>
    </p:spTree>
    <p:extLst>
      <p:ext uri="{BB962C8B-B14F-4D97-AF65-F5344CB8AC3E}">
        <p14:creationId xmlns:p14="http://schemas.microsoft.com/office/powerpoint/2010/main" val="17142120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128</a:t>
            </a:fld>
            <a:endParaRPr lang="fi-FI"/>
          </a:p>
        </p:txBody>
      </p:sp>
    </p:spTree>
    <p:extLst>
      <p:ext uri="{BB962C8B-B14F-4D97-AF65-F5344CB8AC3E}">
        <p14:creationId xmlns:p14="http://schemas.microsoft.com/office/powerpoint/2010/main" val="25130826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129</a:t>
            </a:fld>
            <a:endParaRPr lang="fi-FI"/>
          </a:p>
        </p:txBody>
      </p:sp>
    </p:spTree>
    <p:extLst>
      <p:ext uri="{BB962C8B-B14F-4D97-AF65-F5344CB8AC3E}">
        <p14:creationId xmlns:p14="http://schemas.microsoft.com/office/powerpoint/2010/main" val="42259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13</a:t>
            </a:fld>
            <a:endParaRPr lang="fi-FI"/>
          </a:p>
        </p:txBody>
      </p:sp>
    </p:spTree>
    <p:extLst>
      <p:ext uri="{BB962C8B-B14F-4D97-AF65-F5344CB8AC3E}">
        <p14:creationId xmlns:p14="http://schemas.microsoft.com/office/powerpoint/2010/main" val="1794541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Poppins" panose="00000500000000000000" pitchFamily="2" charset="0"/>
              </a:rPr>
              <a:t>Päätöksentekotaidot, matemaattiset taidot ja </a:t>
            </a:r>
            <a:r>
              <a:rPr lang="fi-FI" b="0" i="0" err="1">
                <a:solidFill>
                  <a:srgbClr val="000000"/>
                </a:solidFill>
                <a:effectLst/>
                <a:latin typeface="Poppins" panose="00000500000000000000" pitchFamily="2" charset="0"/>
              </a:rPr>
              <a:t>matlu</a:t>
            </a:r>
            <a:r>
              <a:rPr lang="fi-FI" b="0" i="0">
                <a:solidFill>
                  <a:srgbClr val="000000"/>
                </a:solidFill>
                <a:effectLst/>
                <a:latin typeface="Poppins" panose="00000500000000000000" pitchFamily="2" charset="0"/>
              </a:rPr>
              <a:t> alin hyväksytty pistemäärä pysyvästi alempi</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14</a:t>
            </a:fld>
            <a:endParaRPr lang="fi-FI"/>
          </a:p>
        </p:txBody>
      </p:sp>
    </p:spTree>
    <p:extLst>
      <p:ext uri="{BB962C8B-B14F-4D97-AF65-F5344CB8AC3E}">
        <p14:creationId xmlns:p14="http://schemas.microsoft.com/office/powerpoint/2010/main" val="104862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15</a:t>
            </a:fld>
            <a:endParaRPr lang="fi-FI"/>
          </a:p>
        </p:txBody>
      </p:sp>
    </p:spTree>
    <p:extLst>
      <p:ext uri="{BB962C8B-B14F-4D97-AF65-F5344CB8AC3E}">
        <p14:creationId xmlns:p14="http://schemas.microsoft.com/office/powerpoint/2010/main" val="2950925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Oikea vastaus: </a:t>
            </a:r>
            <a:r>
              <a:rPr lang="fi-FI" b="1"/>
              <a:t>Anna Jansson, Porvoo</a:t>
            </a:r>
            <a:r>
              <a:rPr lang="fi-FI"/>
              <a:t>.</a:t>
            </a:r>
          </a:p>
          <a:p>
            <a:r>
              <a:rPr lang="fi-FI"/>
              <a:t>Perustelu lyhyesti: Frankin pariskunta asuu Vaasassa ja Emman pariskunta asuu Turussa, joten Janssonien pariskunta ei voi olla Vaasa tai Turku — Janssonit ovat siis Porvoossa. Koska Anna on naimisissa Villen kanssa (yksi pariskunta) ja Emma/Frank kuuluvat kahteen muuhun pariskuntaan, Janssonit ovat Annan ja Villen sukunimi — eli Anna Jansson ja he asuvat Porvoossa.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16</a:t>
            </a:fld>
            <a:endParaRPr lang="fi-FI"/>
          </a:p>
        </p:txBody>
      </p:sp>
    </p:spTree>
    <p:extLst>
      <p:ext uri="{BB962C8B-B14F-4D97-AF65-F5344CB8AC3E}">
        <p14:creationId xmlns:p14="http://schemas.microsoft.com/office/powerpoint/2010/main" val="363716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674">
              <a:defRPr/>
            </a:pPr>
            <a:r>
              <a:rPr lang="fi-FI"/>
              <a:t>Yli puolet noista kahdesta </a:t>
            </a:r>
            <a:r>
              <a:rPr lang="fi-FI" err="1"/>
              <a:t>ekasta</a:t>
            </a:r>
            <a:endParaRPr lang="fi-FI"/>
          </a:p>
          <a:p>
            <a:r>
              <a:rPr lang="fi-FI" b="1"/>
              <a:t>Eettisten ohjeiden noudattaminen on ammattilaisten yhdessä sopima tapa toimia.</a:t>
            </a:r>
            <a:endParaRPr lang="fi-FI"/>
          </a:p>
          <a:p>
            <a:r>
              <a:rPr lang="fi-FI"/>
              <a:t>Perustelu: Tässä toimitaan velvollisuudentunnosta ja sääntöjen mukaisesti, riippumatta seurauksista. Muut vaihtoehdot viittaavat enemmän </a:t>
            </a:r>
            <a:r>
              <a:rPr lang="fi-FI" b="1"/>
              <a:t>seurausetiikkaan</a:t>
            </a:r>
            <a:r>
              <a:rPr lang="fi-FI"/>
              <a:t> (hyvien seurausten tavoitteluun).</a:t>
            </a:r>
          </a:p>
          <a:p>
            <a:pPr defTabSz="914674">
              <a:defRPr/>
            </a:pPr>
            <a:endParaRPr lang="fi-FI"/>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17</a:t>
            </a:fld>
            <a:endParaRPr lang="fi-FI"/>
          </a:p>
        </p:txBody>
      </p:sp>
    </p:spTree>
    <p:extLst>
      <p:ext uri="{BB962C8B-B14F-4D97-AF65-F5344CB8AC3E}">
        <p14:creationId xmlns:p14="http://schemas.microsoft.com/office/powerpoint/2010/main" val="1003162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18</a:t>
            </a:fld>
            <a:endParaRPr lang="fi-FI"/>
          </a:p>
        </p:txBody>
      </p:sp>
    </p:spTree>
    <p:extLst>
      <p:ext uri="{BB962C8B-B14F-4D97-AF65-F5344CB8AC3E}">
        <p14:creationId xmlns:p14="http://schemas.microsoft.com/office/powerpoint/2010/main" val="2187288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Kuvassa olevien lisäksi kyseisten aineiden opettajankoulutuskohteet.</a:t>
            </a:r>
          </a:p>
          <a:p>
            <a:endParaRPr lang="fi-FI"/>
          </a:p>
          <a:p>
            <a:r>
              <a:rPr lang="fi-FI"/>
              <a:t>Matemaattiset tieteet pitää sisällään mm. Oulun matematiikka ja data-analyysi kohteen sekä </a:t>
            </a:r>
            <a:r>
              <a:rPr lang="fi-FI" err="1"/>
              <a:t>Treen</a:t>
            </a:r>
            <a:r>
              <a:rPr lang="fi-FI"/>
              <a:t> matematiikan ja tilastollisen data-analyysin koulutus, Tku matematiikka ja tilastotiede</a:t>
            </a:r>
          </a:p>
          <a:p>
            <a:endParaRPr lang="fi-FI"/>
          </a:p>
          <a:p>
            <a:r>
              <a:rPr lang="fi-FI"/>
              <a:t>4 erilaista </a:t>
            </a:r>
            <a:r>
              <a:rPr lang="fi-FI" err="1"/>
              <a:t>koekomboa</a:t>
            </a:r>
            <a:r>
              <a:rPr lang="fi-FI"/>
              <a:t>, sama koskee kaikkia kokeita eli vaikka kokeita on vain 9, on </a:t>
            </a:r>
            <a:r>
              <a:rPr lang="fi-FI" err="1"/>
              <a:t>koekomboja</a:t>
            </a:r>
            <a:r>
              <a:rPr lang="fi-FI"/>
              <a:t> edelleen melkoinen ämpärillinen.</a:t>
            </a:r>
          </a:p>
        </p:txBody>
      </p:sp>
      <p:sp>
        <p:nvSpPr>
          <p:cNvPr id="4" name="Dian numeron paikkamerkki 3"/>
          <p:cNvSpPr>
            <a:spLocks noGrp="1"/>
          </p:cNvSpPr>
          <p:nvPr>
            <p:ph type="sldNum" sz="quarter" idx="5"/>
          </p:nvPr>
        </p:nvSpPr>
        <p:spPr/>
        <p:txBody>
          <a:bodyPr/>
          <a:lstStyle/>
          <a:p>
            <a:fld id="{F7316678-8B8D-44AC-8AE9-57015093BC93}" type="slidenum">
              <a:rPr lang="fi-FI" smtClean="0"/>
              <a:t>19</a:t>
            </a:fld>
            <a:endParaRPr lang="fi-FI"/>
          </a:p>
        </p:txBody>
      </p:sp>
    </p:spTree>
    <p:extLst>
      <p:ext uri="{BB962C8B-B14F-4D97-AF65-F5344CB8AC3E}">
        <p14:creationId xmlns:p14="http://schemas.microsoft.com/office/powerpoint/2010/main" val="49653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7316678-8B8D-44AC-8AE9-57015093BC93}" type="slidenum">
              <a:rPr lang="fi-FI" smtClean="0"/>
              <a:t>2</a:t>
            </a:fld>
            <a:endParaRPr lang="fi-FI"/>
          </a:p>
        </p:txBody>
      </p:sp>
    </p:spTree>
    <p:extLst>
      <p:ext uri="{BB962C8B-B14F-4D97-AF65-F5344CB8AC3E}">
        <p14:creationId xmlns:p14="http://schemas.microsoft.com/office/powerpoint/2010/main" val="12981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Todistusvalinnan iso osuus, kolme ainetta, UUTTA! Yksi yhteinen kynnysehto (ei koske Åbo Akademi ja </a:t>
            </a:r>
            <a:r>
              <a:rPr lang="fi-FI" err="1"/>
              <a:t>Jkylän</a:t>
            </a:r>
            <a:r>
              <a:rPr lang="fi-FI"/>
              <a:t> yliopisto Turvallisuusteknologia ja </a:t>
            </a:r>
            <a:r>
              <a:rPr lang="fi-FI" err="1"/>
              <a:t>Tilastototiede</a:t>
            </a:r>
            <a:r>
              <a:rPr lang="fi-FI"/>
              <a:t> ja datatiede.</a:t>
            </a:r>
          </a:p>
        </p:txBody>
      </p:sp>
      <p:sp>
        <p:nvSpPr>
          <p:cNvPr id="4" name="Dian numeron paikkamerkki 3"/>
          <p:cNvSpPr>
            <a:spLocks noGrp="1"/>
          </p:cNvSpPr>
          <p:nvPr>
            <p:ph type="sldNum" sz="quarter" idx="5"/>
          </p:nvPr>
        </p:nvSpPr>
        <p:spPr/>
        <p:txBody>
          <a:bodyPr/>
          <a:lstStyle/>
          <a:p>
            <a:fld id="{F7316678-8B8D-44AC-8AE9-57015093BC93}" type="slidenum">
              <a:rPr lang="fi-FI" smtClean="0"/>
              <a:t>20</a:t>
            </a:fld>
            <a:endParaRPr lang="fi-FI"/>
          </a:p>
        </p:txBody>
      </p:sp>
    </p:spTree>
    <p:extLst>
      <p:ext uri="{BB962C8B-B14F-4D97-AF65-F5344CB8AC3E}">
        <p14:creationId xmlns:p14="http://schemas.microsoft.com/office/powerpoint/2010/main" val="268300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Tuta ero yli 40 pistettä, Kone 40p. Prosenttiosuudet pysyneet aika lailla samoina.</a:t>
            </a:r>
          </a:p>
        </p:txBody>
      </p:sp>
      <p:sp>
        <p:nvSpPr>
          <p:cNvPr id="4" name="Dian numeron paikkamerkki 3"/>
          <p:cNvSpPr>
            <a:spLocks noGrp="1"/>
          </p:cNvSpPr>
          <p:nvPr>
            <p:ph type="sldNum" sz="quarter" idx="5"/>
          </p:nvPr>
        </p:nvSpPr>
        <p:spPr/>
        <p:txBody>
          <a:bodyPr/>
          <a:lstStyle/>
          <a:p>
            <a:fld id="{F7316678-8B8D-44AC-8AE9-57015093BC93}" type="slidenum">
              <a:rPr lang="fi-FI" smtClean="0"/>
              <a:t>21</a:t>
            </a:fld>
            <a:endParaRPr lang="fi-FI"/>
          </a:p>
        </p:txBody>
      </p:sp>
    </p:spTree>
    <p:extLst>
      <p:ext uri="{BB962C8B-B14F-4D97-AF65-F5344CB8AC3E}">
        <p14:creationId xmlns:p14="http://schemas.microsoft.com/office/powerpoint/2010/main" val="1533018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7316678-8B8D-44AC-8AE9-57015093BC93}" type="slidenum">
              <a:rPr lang="fi-FI" smtClean="0"/>
              <a:t>22</a:t>
            </a:fld>
            <a:endParaRPr lang="fi-FI"/>
          </a:p>
        </p:txBody>
      </p:sp>
    </p:spTree>
    <p:extLst>
      <p:ext uri="{BB962C8B-B14F-4D97-AF65-F5344CB8AC3E}">
        <p14:creationId xmlns:p14="http://schemas.microsoft.com/office/powerpoint/2010/main" val="206803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23</a:t>
            </a:fld>
            <a:endParaRPr lang="fi-FI"/>
          </a:p>
        </p:txBody>
      </p:sp>
    </p:spTree>
    <p:extLst>
      <p:ext uri="{BB962C8B-B14F-4D97-AF65-F5344CB8AC3E}">
        <p14:creationId xmlns:p14="http://schemas.microsoft.com/office/powerpoint/2010/main" val="152037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24</a:t>
            </a:fld>
            <a:endParaRPr lang="fi-FI"/>
          </a:p>
        </p:txBody>
      </p:sp>
    </p:spTree>
    <p:extLst>
      <p:ext uri="{BB962C8B-B14F-4D97-AF65-F5344CB8AC3E}">
        <p14:creationId xmlns:p14="http://schemas.microsoft.com/office/powerpoint/2010/main" val="2071262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4 erilaista </a:t>
            </a:r>
            <a:r>
              <a:rPr lang="fi-FI" err="1"/>
              <a:t>komboa</a:t>
            </a:r>
            <a:r>
              <a:rPr lang="fi-FI"/>
              <a:t> riippuen hakukohteesta</a:t>
            </a:r>
          </a:p>
        </p:txBody>
      </p:sp>
      <p:sp>
        <p:nvSpPr>
          <p:cNvPr id="4" name="Dian numeron paikkamerkki 3"/>
          <p:cNvSpPr>
            <a:spLocks noGrp="1"/>
          </p:cNvSpPr>
          <p:nvPr>
            <p:ph type="sldNum" sz="quarter" idx="5"/>
          </p:nvPr>
        </p:nvSpPr>
        <p:spPr/>
        <p:txBody>
          <a:bodyPr/>
          <a:lstStyle/>
          <a:p>
            <a:fld id="{F7316678-8B8D-44AC-8AE9-57015093BC93}" type="slidenum">
              <a:rPr lang="fi-FI" smtClean="0"/>
              <a:t>25</a:t>
            </a:fld>
            <a:endParaRPr lang="fi-FI"/>
          </a:p>
        </p:txBody>
      </p:sp>
    </p:spTree>
    <p:extLst>
      <p:ext uri="{BB962C8B-B14F-4D97-AF65-F5344CB8AC3E}">
        <p14:creationId xmlns:p14="http://schemas.microsoft.com/office/powerpoint/2010/main" val="38145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Hyväksymisrajat valintakokeella:</a:t>
            </a:r>
          </a:p>
          <a:p>
            <a:r>
              <a:rPr lang="fi-FI" b="1"/>
              <a:t>1/3 yhteisen osion matematiikan tehtävien ja loogisen päättelyn ja ongelmanratkaisun tehtävien yhteenlasketuista maksimipisteistä</a:t>
            </a:r>
            <a:br>
              <a:rPr lang="fi-FI" b="1"/>
            </a:br>
            <a:r>
              <a:rPr lang="fi-FI" b="1"/>
              <a:t>ja</a:t>
            </a:r>
          </a:p>
          <a:p>
            <a:r>
              <a:rPr lang="fi-FI" b="1"/>
              <a:t>1/3 yhteisen osion matematiikan tehtävien ja matematiikan syventävän eriytyvän osion tehtävien yhteenlasketuista maksimipisteistä.</a:t>
            </a:r>
          </a:p>
          <a:p>
            <a:endParaRPr lang="fi-FI"/>
          </a:p>
          <a:p>
            <a:r>
              <a:rPr lang="fi-FI"/>
              <a:t>Yhteinen osio = vanhat dia kokeet matikka tehtävä 1-(2) ja ongelmaratkaisu</a:t>
            </a:r>
          </a:p>
          <a:p>
            <a:pPr marL="171501" indent="-171501">
              <a:buFont typeface="Arial" panose="020B0604020202020204" pitchFamily="34" charset="0"/>
              <a:buChar char="•"/>
            </a:pPr>
            <a:r>
              <a:rPr lang="fi-FI"/>
              <a:t>Kevät 2024 loppuosataulukko ja eri maiden välisiä </a:t>
            </a:r>
            <a:r>
              <a:rPr lang="fi-FI" err="1"/>
              <a:t>sähkösiirtoyhteyksia</a:t>
            </a:r>
            <a:r>
              <a:rPr lang="fi-FI"/>
              <a:t>, aiemmin mm. Neuroverkon </a:t>
            </a:r>
            <a:r>
              <a:rPr lang="fi-FI" err="1"/>
              <a:t>oppimikyky</a:t>
            </a:r>
            <a:r>
              <a:rPr lang="fi-FI"/>
              <a:t>, metroverkoston vaaratekijät ja niiden yhteydet, loppuosataulukko</a:t>
            </a:r>
          </a:p>
          <a:p>
            <a:r>
              <a:rPr lang="fi-FI"/>
              <a:t>Matikan eriytyvä = vanhat di kokeet </a:t>
            </a:r>
            <a:r>
              <a:rPr lang="fi-FI" err="1"/>
              <a:t>tehtävt</a:t>
            </a:r>
            <a:r>
              <a:rPr lang="fi-FI"/>
              <a:t> (2)-3</a:t>
            </a:r>
          </a:p>
          <a:p>
            <a:r>
              <a:rPr lang="fi-FI" err="1"/>
              <a:t>Fys</a:t>
            </a:r>
            <a:r>
              <a:rPr lang="fi-FI"/>
              <a:t> ja </a:t>
            </a:r>
            <a:r>
              <a:rPr lang="fi-FI" err="1"/>
              <a:t>kem</a:t>
            </a:r>
            <a:r>
              <a:rPr lang="fi-FI"/>
              <a:t> eriytyvä = vanhat di kokeet </a:t>
            </a:r>
            <a:r>
              <a:rPr lang="fi-FI" err="1"/>
              <a:t>fys</a:t>
            </a:r>
            <a:r>
              <a:rPr lang="fi-FI"/>
              <a:t> ja </a:t>
            </a:r>
            <a:r>
              <a:rPr lang="fi-FI" err="1"/>
              <a:t>kem</a:t>
            </a:r>
            <a:endParaRPr lang="fi-FI"/>
          </a:p>
          <a:p>
            <a:pPr marL="171501" indent="-171501">
              <a:buFont typeface="Arial" panose="020B0604020202020204" pitchFamily="34" charset="0"/>
              <a:buChar char="•"/>
            </a:pPr>
            <a:r>
              <a:rPr lang="fi-FI"/>
              <a:t>Kevät 2024 Laservalon aaltomalli, hiilidioksidin talteenotto ja </a:t>
            </a:r>
            <a:r>
              <a:rPr lang="fi-FI" err="1"/>
              <a:t>mineralisointi</a:t>
            </a:r>
            <a:r>
              <a:rPr lang="fi-FI"/>
              <a:t>, aiemmin sähköauton lataamisen malli, kromatografia</a:t>
            </a:r>
          </a:p>
        </p:txBody>
      </p:sp>
      <p:sp>
        <p:nvSpPr>
          <p:cNvPr id="4" name="Dian numeron paikkamerkki 3"/>
          <p:cNvSpPr>
            <a:spLocks noGrp="1"/>
          </p:cNvSpPr>
          <p:nvPr>
            <p:ph type="sldNum" sz="quarter" idx="5"/>
          </p:nvPr>
        </p:nvSpPr>
        <p:spPr/>
        <p:txBody>
          <a:bodyPr/>
          <a:lstStyle/>
          <a:p>
            <a:fld id="{F7316678-8B8D-44AC-8AE9-57015093BC93}" type="slidenum">
              <a:rPr lang="fi-FI" smtClean="0"/>
              <a:t>26</a:t>
            </a:fld>
            <a:endParaRPr lang="fi-FI"/>
          </a:p>
        </p:txBody>
      </p:sp>
    </p:spTree>
    <p:extLst>
      <p:ext uri="{BB962C8B-B14F-4D97-AF65-F5344CB8AC3E}">
        <p14:creationId xmlns:p14="http://schemas.microsoft.com/office/powerpoint/2010/main" val="3459361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atin typeface="Arial    "/>
              </a:rPr>
              <a:t>Kevään 2025 koe oli työläs fysiikan ja kemian osalta. Fysiikassa paljon kuvaajia ja kuvia, kemiassa aineisto mukana. Muuten haasteena lähinnä kaavattomuus ja heikko lähtötaso lukiosta. Vaaditut pistemäärät (prosenttiosuus) hyvin lähellä samaa kuin aiemmin.</a:t>
            </a:r>
          </a:p>
          <a:p>
            <a:endParaRPr lang="fi-FI">
              <a:latin typeface="Arial    "/>
            </a:endParaRPr>
          </a:p>
          <a:p>
            <a:r>
              <a:rPr lang="fi-FI">
                <a:latin typeface="Arial    "/>
              </a:rPr>
              <a:t>Tehtävien lukumäärä yhteinen osio </a:t>
            </a:r>
            <a:r>
              <a:rPr lang="fi-FI" err="1">
                <a:latin typeface="Arial    "/>
              </a:rPr>
              <a:t>mat</a:t>
            </a:r>
            <a:r>
              <a:rPr lang="fi-FI">
                <a:latin typeface="Arial    "/>
              </a:rPr>
              <a:t> 5+5 eli 10, looginen päättely 4+4 eli 8, yhteensä yhteinen osio 18 tehtävää (aikaa 2h eli vajaa 7 min / tehtävä). Syventävä </a:t>
            </a:r>
            <a:r>
              <a:rPr lang="fi-FI" err="1">
                <a:latin typeface="Arial    "/>
              </a:rPr>
              <a:t>mat</a:t>
            </a:r>
            <a:r>
              <a:rPr lang="fi-FI">
                <a:latin typeface="Arial    "/>
              </a:rPr>
              <a:t> 3+3 eli 6 avointa tehtävää, aikaa 60 min eli 10min / tehtävä. </a:t>
            </a:r>
            <a:r>
              <a:rPr lang="fi-FI" err="1">
                <a:latin typeface="Arial    "/>
              </a:rPr>
              <a:t>Fys</a:t>
            </a:r>
            <a:r>
              <a:rPr lang="fi-FI">
                <a:latin typeface="Arial    "/>
              </a:rPr>
              <a:t> 6+7 eli 13 ja kemia 6+5 eli 11 sekä aineisto, aikaa 60min eli noin 5min / tehtävä. Yhteensä siis 37 tehtävää, aikaa 240min eli 6,5min / tehtävä.</a:t>
            </a:r>
          </a:p>
          <a:p>
            <a:endParaRPr lang="fi-FI">
              <a:latin typeface="Arial    "/>
            </a:endParaRPr>
          </a:p>
          <a:p>
            <a:r>
              <a:rPr lang="fi-FI">
                <a:latin typeface="Arial    "/>
              </a:rPr>
              <a:t>Kursseilla harjoitellaan suomen- ja englanninkielisiä aineistoja kokeissa.</a:t>
            </a:r>
          </a:p>
          <a:p>
            <a:endParaRPr lang="fi-FI">
              <a:latin typeface="Arial    "/>
            </a:endParaRPr>
          </a:p>
          <a:p>
            <a:pPr defTabSz="914674">
              <a:defRPr/>
            </a:pPr>
            <a:r>
              <a:rPr lang="fi-FI">
                <a:latin typeface="Arial    "/>
              </a:rPr>
              <a:t>Kaavaliite mukana keväällä 2026, miten vaikuttaa kokeeseen? Haastavampia tehtäviä ja onko enemmän? Työkalut erilaiset kuin lukiossa hidastaa ja tuo haastavuutta ja harjoittelu vaatii enemmän toistoa.</a:t>
            </a:r>
          </a:p>
        </p:txBody>
      </p:sp>
      <p:sp>
        <p:nvSpPr>
          <p:cNvPr id="4" name="Dian numeron paikkamerkki 3"/>
          <p:cNvSpPr>
            <a:spLocks noGrp="1"/>
          </p:cNvSpPr>
          <p:nvPr>
            <p:ph type="sldNum" sz="quarter" idx="5"/>
          </p:nvPr>
        </p:nvSpPr>
        <p:spPr/>
        <p:txBody>
          <a:bodyPr/>
          <a:lstStyle/>
          <a:p>
            <a:fld id="{F7316678-8B8D-44AC-8AE9-57015093BC93}" type="slidenum">
              <a:rPr lang="fi-FI" smtClean="0"/>
              <a:t>27</a:t>
            </a:fld>
            <a:endParaRPr lang="fi-FI"/>
          </a:p>
        </p:txBody>
      </p:sp>
    </p:spTree>
    <p:extLst>
      <p:ext uri="{BB962C8B-B14F-4D97-AF65-F5344CB8AC3E}">
        <p14:creationId xmlns:p14="http://schemas.microsoft.com/office/powerpoint/2010/main" val="745450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Aiemmin oli 4 erilaista kemian ja biologian koetta, nyt vain yksi yhteinen. Kaksi erilaista </a:t>
            </a:r>
            <a:r>
              <a:rPr lang="fi-FI" err="1"/>
              <a:t>koekomboa</a:t>
            </a:r>
            <a:r>
              <a:rPr lang="fi-FI"/>
              <a:t>.</a:t>
            </a:r>
          </a:p>
        </p:txBody>
      </p:sp>
      <p:sp>
        <p:nvSpPr>
          <p:cNvPr id="4" name="Dian numeron paikkamerkki 3"/>
          <p:cNvSpPr>
            <a:spLocks noGrp="1"/>
          </p:cNvSpPr>
          <p:nvPr>
            <p:ph type="sldNum" sz="quarter" idx="5"/>
          </p:nvPr>
        </p:nvSpPr>
        <p:spPr/>
        <p:txBody>
          <a:bodyPr/>
          <a:lstStyle/>
          <a:p>
            <a:fld id="{F7316678-8B8D-44AC-8AE9-57015093BC93}" type="slidenum">
              <a:rPr lang="fi-FI" smtClean="0"/>
              <a:t>28</a:t>
            </a:fld>
            <a:endParaRPr lang="fi-FI"/>
          </a:p>
        </p:txBody>
      </p:sp>
    </p:spTree>
    <p:extLst>
      <p:ext uri="{BB962C8B-B14F-4D97-AF65-F5344CB8AC3E}">
        <p14:creationId xmlns:p14="http://schemas.microsoft.com/office/powerpoint/2010/main" val="2381363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Ei voi hakea samaan aikaan </a:t>
            </a:r>
            <a:r>
              <a:rPr lang="fi-FI" err="1"/>
              <a:t>lääkis</a:t>
            </a:r>
            <a:r>
              <a:rPr lang="fi-FI"/>
              <a:t> ja </a:t>
            </a:r>
            <a:r>
              <a:rPr lang="fi-FI" err="1"/>
              <a:t>hammaslääkis</a:t>
            </a:r>
            <a:r>
              <a:rPr lang="fi-FI"/>
              <a:t>, vain ensikertalaiset, kuusi ainetta. </a:t>
            </a:r>
            <a:r>
              <a:rPr lang="fi-FI" b="1"/>
              <a:t>UUTTA Ensikertalaiskiintiön kasvu! Ja eläinlääketiede 20 uutta aloituspaikkaa (nyt 92 oli 72)</a:t>
            </a:r>
          </a:p>
        </p:txBody>
      </p:sp>
      <p:sp>
        <p:nvSpPr>
          <p:cNvPr id="4" name="Dian numeron paikkamerkki 3"/>
          <p:cNvSpPr>
            <a:spLocks noGrp="1"/>
          </p:cNvSpPr>
          <p:nvPr>
            <p:ph type="sldNum" sz="quarter" idx="5"/>
          </p:nvPr>
        </p:nvSpPr>
        <p:spPr/>
        <p:txBody>
          <a:bodyPr/>
          <a:lstStyle/>
          <a:p>
            <a:fld id="{F7316678-8B8D-44AC-8AE9-57015093BC93}" type="slidenum">
              <a:rPr lang="fi-FI" smtClean="0"/>
              <a:t>29</a:t>
            </a:fld>
            <a:endParaRPr lang="fi-FI"/>
          </a:p>
        </p:txBody>
      </p:sp>
    </p:spTree>
    <p:extLst>
      <p:ext uri="{BB962C8B-B14F-4D97-AF65-F5344CB8AC3E}">
        <p14:creationId xmlns:p14="http://schemas.microsoft.com/office/powerpoint/2010/main" val="944971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7316678-8B8D-44AC-8AE9-57015093BC93}" type="slidenum">
              <a:rPr lang="fi-FI" smtClean="0"/>
              <a:t>3</a:t>
            </a:fld>
            <a:endParaRPr lang="fi-FI"/>
          </a:p>
        </p:txBody>
      </p:sp>
    </p:spTree>
    <p:extLst>
      <p:ext uri="{BB962C8B-B14F-4D97-AF65-F5344CB8AC3E}">
        <p14:creationId xmlns:p14="http://schemas.microsoft.com/office/powerpoint/2010/main" val="3013941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Mörkötodistus, pisterajat laskeneet tai pysyneet samana viimeiset kaksi vuotta</a:t>
            </a:r>
          </a:p>
        </p:txBody>
      </p:sp>
      <p:sp>
        <p:nvSpPr>
          <p:cNvPr id="4" name="Dian numeron paikkamerkki 3"/>
          <p:cNvSpPr>
            <a:spLocks noGrp="1"/>
          </p:cNvSpPr>
          <p:nvPr>
            <p:ph type="sldNum" sz="quarter" idx="5"/>
          </p:nvPr>
        </p:nvSpPr>
        <p:spPr/>
        <p:txBody>
          <a:bodyPr/>
          <a:lstStyle/>
          <a:p>
            <a:fld id="{F7316678-8B8D-44AC-8AE9-57015093BC93}" type="slidenum">
              <a:rPr lang="fi-FI" smtClean="0"/>
              <a:t>30</a:t>
            </a:fld>
            <a:endParaRPr lang="fi-FI"/>
          </a:p>
        </p:txBody>
      </p:sp>
    </p:spTree>
    <p:extLst>
      <p:ext uri="{BB962C8B-B14F-4D97-AF65-F5344CB8AC3E}">
        <p14:creationId xmlns:p14="http://schemas.microsoft.com/office/powerpoint/2010/main" val="381131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2/3 osaa riittänyt lähes aina, pahimmillaan ollut 70% </a:t>
            </a:r>
            <a:r>
              <a:rPr lang="fi-FI" err="1"/>
              <a:t>hesaan</a:t>
            </a:r>
            <a:r>
              <a:rPr lang="fi-FI"/>
              <a:t>, varaa virheille ja tekemättä jättämiselle, toki koe on haastava, mutta ei </a:t>
            </a:r>
            <a:r>
              <a:rPr lang="fi-FI" err="1"/>
              <a:t>tarvi</a:t>
            </a:r>
            <a:r>
              <a:rPr lang="fi-FI"/>
              <a:t> osata kaikkia, kun katsoo vanhoja kokeita</a:t>
            </a:r>
          </a:p>
        </p:txBody>
      </p:sp>
      <p:sp>
        <p:nvSpPr>
          <p:cNvPr id="4" name="Dian numeron paikkamerkki 3"/>
          <p:cNvSpPr>
            <a:spLocks noGrp="1"/>
          </p:cNvSpPr>
          <p:nvPr>
            <p:ph type="sldNum" sz="quarter" idx="5"/>
          </p:nvPr>
        </p:nvSpPr>
        <p:spPr/>
        <p:txBody>
          <a:bodyPr/>
          <a:lstStyle/>
          <a:p>
            <a:fld id="{F7316678-8B8D-44AC-8AE9-57015093BC93}" type="slidenum">
              <a:rPr lang="fi-FI" smtClean="0"/>
              <a:t>31</a:t>
            </a:fld>
            <a:endParaRPr lang="fi-FI"/>
          </a:p>
        </p:txBody>
      </p:sp>
    </p:spTree>
    <p:extLst>
      <p:ext uri="{BB962C8B-B14F-4D97-AF65-F5344CB8AC3E}">
        <p14:creationId xmlns:p14="http://schemas.microsoft.com/office/powerpoint/2010/main" val="719348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Ensisijaisesti proviisoriksi, viisi ainetta, kynnysehto</a:t>
            </a:r>
          </a:p>
        </p:txBody>
      </p:sp>
      <p:sp>
        <p:nvSpPr>
          <p:cNvPr id="4" name="Dian numeron paikkamerkki 3"/>
          <p:cNvSpPr>
            <a:spLocks noGrp="1"/>
          </p:cNvSpPr>
          <p:nvPr>
            <p:ph type="sldNum" sz="quarter" idx="5"/>
          </p:nvPr>
        </p:nvSpPr>
        <p:spPr/>
        <p:txBody>
          <a:bodyPr/>
          <a:lstStyle/>
          <a:p>
            <a:fld id="{F7316678-8B8D-44AC-8AE9-57015093BC93}" type="slidenum">
              <a:rPr lang="fi-FI" smtClean="0"/>
              <a:t>32</a:t>
            </a:fld>
            <a:endParaRPr lang="fi-FI"/>
          </a:p>
        </p:txBody>
      </p:sp>
    </p:spTree>
    <p:extLst>
      <p:ext uri="{BB962C8B-B14F-4D97-AF65-F5344CB8AC3E}">
        <p14:creationId xmlns:p14="http://schemas.microsoft.com/office/powerpoint/2010/main" val="536769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Farmaseutti </a:t>
            </a:r>
            <a:r>
              <a:rPr lang="fi-FI" err="1"/>
              <a:t>vs</a:t>
            </a:r>
            <a:r>
              <a:rPr lang="fi-FI"/>
              <a:t> proviisori isot erot, valintakokeessa vaadittu 10-42% </a:t>
            </a:r>
            <a:r>
              <a:rPr lang="fi-FI" err="1"/>
              <a:t>max</a:t>
            </a:r>
            <a:r>
              <a:rPr lang="fi-FI"/>
              <a:t> pisteistä. </a:t>
            </a:r>
            <a:r>
              <a:rPr lang="fi-FI" b="1"/>
              <a:t>Ero lääketieteeseen iso farmaseuteilla, proviisorit melko lähellä (tosin fysiikka ei ole haasteena kuten </a:t>
            </a:r>
            <a:r>
              <a:rPr lang="fi-FI" b="1" err="1"/>
              <a:t>lääkiksessä</a:t>
            </a:r>
            <a:r>
              <a:rPr lang="fi-FI" b="1"/>
              <a:t>). Farmaseuttien raja lähellä hyväksymisrajaa, joka on </a:t>
            </a:r>
            <a:r>
              <a:rPr lang="fi-FI" b="1" err="1"/>
              <a:t>Hki</a:t>
            </a:r>
            <a:r>
              <a:rPr lang="fi-FI" b="1"/>
              <a:t> 10% / aine, Kuopio 7,5% / aine. Valintakoe siis sama, mutta vaatimustaso on ihan erilainen.</a:t>
            </a:r>
          </a:p>
          <a:p>
            <a:pPr defTabSz="914674">
              <a:defRPr/>
            </a:pPr>
            <a:endParaRPr lang="fi-FI"/>
          </a:p>
          <a:p>
            <a:pPr defTabSz="914674">
              <a:defRPr/>
            </a:pPr>
            <a:r>
              <a:rPr lang="fi-FI"/>
              <a:t>ENSISIJAISILLA SELKEÄSTI ALHAISEMMAT PISTERAJAT FARMASEUTIKSI HAETTAESSA.</a:t>
            </a:r>
          </a:p>
        </p:txBody>
      </p:sp>
      <p:sp>
        <p:nvSpPr>
          <p:cNvPr id="4" name="Dian numeron paikkamerkki 3"/>
          <p:cNvSpPr>
            <a:spLocks noGrp="1"/>
          </p:cNvSpPr>
          <p:nvPr>
            <p:ph type="sldNum" sz="quarter" idx="5"/>
          </p:nvPr>
        </p:nvSpPr>
        <p:spPr/>
        <p:txBody>
          <a:bodyPr/>
          <a:lstStyle/>
          <a:p>
            <a:fld id="{F7316678-8B8D-44AC-8AE9-57015093BC93}" type="slidenum">
              <a:rPr lang="fi-FI" smtClean="0"/>
              <a:t>33</a:t>
            </a:fld>
            <a:endParaRPr lang="fi-FI"/>
          </a:p>
        </p:txBody>
      </p:sp>
    </p:spTree>
    <p:extLst>
      <p:ext uri="{BB962C8B-B14F-4D97-AF65-F5344CB8AC3E}">
        <p14:creationId xmlns:p14="http://schemas.microsoft.com/office/powerpoint/2010/main" val="1954641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Aloitettu osio pakki tehdä loppuun eli voi aloittaa toista ja välillä siirtyä toiseen.</a:t>
            </a:r>
          </a:p>
        </p:txBody>
      </p:sp>
      <p:sp>
        <p:nvSpPr>
          <p:cNvPr id="4" name="Dian numeron paikkamerkki 3"/>
          <p:cNvSpPr>
            <a:spLocks noGrp="1"/>
          </p:cNvSpPr>
          <p:nvPr>
            <p:ph type="sldNum" sz="quarter" idx="5"/>
          </p:nvPr>
        </p:nvSpPr>
        <p:spPr/>
        <p:txBody>
          <a:bodyPr/>
          <a:lstStyle/>
          <a:p>
            <a:fld id="{F7316678-8B8D-44AC-8AE9-57015093BC93}" type="slidenum">
              <a:rPr lang="fi-FI" smtClean="0"/>
              <a:t>34</a:t>
            </a:fld>
            <a:endParaRPr lang="fi-FI"/>
          </a:p>
        </p:txBody>
      </p:sp>
    </p:spTree>
    <p:extLst>
      <p:ext uri="{BB962C8B-B14F-4D97-AF65-F5344CB8AC3E}">
        <p14:creationId xmlns:p14="http://schemas.microsoft.com/office/powerpoint/2010/main" val="3442868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Uusi maininta: Aineistotehtäviä ja </a:t>
            </a:r>
            <a:r>
              <a:rPr lang="fi-FI" err="1"/>
              <a:t>matemaatis</a:t>
            </a:r>
            <a:r>
              <a:rPr lang="fi-FI"/>
              <a:t>-loogisen päättelyn ja ongelmanratkaisun tehtäviä harjoiteltava, kursseilla huomiointi</a:t>
            </a:r>
          </a:p>
          <a:p>
            <a:endParaRPr lang="fi-FI"/>
          </a:p>
          <a:p>
            <a:r>
              <a:rPr lang="fi-FI"/>
              <a:t>Koeosiot tehtävä loppuun eli taktikointi, mistä aloittaa?</a:t>
            </a:r>
          </a:p>
        </p:txBody>
      </p:sp>
      <p:sp>
        <p:nvSpPr>
          <p:cNvPr id="4" name="Dian numeron paikkamerkki 3"/>
          <p:cNvSpPr>
            <a:spLocks noGrp="1"/>
          </p:cNvSpPr>
          <p:nvPr>
            <p:ph type="sldNum" sz="quarter" idx="5"/>
          </p:nvPr>
        </p:nvSpPr>
        <p:spPr/>
        <p:txBody>
          <a:bodyPr/>
          <a:lstStyle/>
          <a:p>
            <a:fld id="{F7316678-8B8D-44AC-8AE9-57015093BC93}" type="slidenum">
              <a:rPr lang="fi-FI" smtClean="0"/>
              <a:t>35</a:t>
            </a:fld>
            <a:endParaRPr lang="fi-FI"/>
          </a:p>
        </p:txBody>
      </p:sp>
    </p:spTree>
    <p:extLst>
      <p:ext uri="{BB962C8B-B14F-4D97-AF65-F5344CB8AC3E}">
        <p14:creationId xmlns:p14="http://schemas.microsoft.com/office/powerpoint/2010/main" val="153478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0DE1-CAF3-53F9-9B05-EA41AB796FF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A5BF67A-A773-0375-7F91-47BFB822BF1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F9EF1CA-D2BF-2C6A-0B5E-ABB7D555AE2D}"/>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314D6B11-959F-4FE2-A2E9-3ADDB6C2EDC0}"/>
              </a:ext>
            </a:extLst>
          </p:cNvPr>
          <p:cNvSpPr>
            <a:spLocks noGrp="1"/>
          </p:cNvSpPr>
          <p:nvPr>
            <p:ph type="sldNum" sz="quarter" idx="5"/>
          </p:nvPr>
        </p:nvSpPr>
        <p:spPr/>
        <p:txBody>
          <a:bodyPr/>
          <a:lstStyle/>
          <a:p>
            <a:fld id="{F7316678-8B8D-44AC-8AE9-57015093BC93}" type="slidenum">
              <a:rPr lang="fi-FI" smtClean="0"/>
              <a:t>36</a:t>
            </a:fld>
            <a:endParaRPr lang="fi-FI"/>
          </a:p>
        </p:txBody>
      </p:sp>
    </p:spTree>
    <p:extLst>
      <p:ext uri="{BB962C8B-B14F-4D97-AF65-F5344CB8AC3E}">
        <p14:creationId xmlns:p14="http://schemas.microsoft.com/office/powerpoint/2010/main" val="3096344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2A42-B35D-CFBA-15F8-10E89C9268E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EC2B26C-05DD-D8EF-8DCB-E766574D4FA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D8D2A59-C102-B293-3230-B9392DD57F6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5D6E1B70-1E4F-5010-48EF-472357F146F0}"/>
              </a:ext>
            </a:extLst>
          </p:cNvPr>
          <p:cNvSpPr>
            <a:spLocks noGrp="1"/>
          </p:cNvSpPr>
          <p:nvPr>
            <p:ph type="sldNum" sz="quarter" idx="5"/>
          </p:nvPr>
        </p:nvSpPr>
        <p:spPr/>
        <p:txBody>
          <a:bodyPr/>
          <a:lstStyle/>
          <a:p>
            <a:fld id="{F7316678-8B8D-44AC-8AE9-57015093BC93}" type="slidenum">
              <a:rPr lang="fi-FI" smtClean="0"/>
              <a:t>37</a:t>
            </a:fld>
            <a:endParaRPr lang="fi-FI"/>
          </a:p>
        </p:txBody>
      </p:sp>
    </p:spTree>
    <p:extLst>
      <p:ext uri="{BB962C8B-B14F-4D97-AF65-F5344CB8AC3E}">
        <p14:creationId xmlns:p14="http://schemas.microsoft.com/office/powerpoint/2010/main" val="3385349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4C7B-86D1-02AA-E5E3-E0B87116978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B5833D0-C92F-D1B4-0272-AB27DD85519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81C8AB9-AC77-66E0-21A8-86DBEF23B788}"/>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39A3A93-DA26-04A7-5824-59778854762A}"/>
              </a:ext>
            </a:extLst>
          </p:cNvPr>
          <p:cNvSpPr>
            <a:spLocks noGrp="1"/>
          </p:cNvSpPr>
          <p:nvPr>
            <p:ph type="sldNum" sz="quarter" idx="5"/>
          </p:nvPr>
        </p:nvSpPr>
        <p:spPr/>
        <p:txBody>
          <a:bodyPr/>
          <a:lstStyle/>
          <a:p>
            <a:fld id="{F7316678-8B8D-44AC-8AE9-57015093BC93}" type="slidenum">
              <a:rPr lang="fi-FI" smtClean="0"/>
              <a:t>38</a:t>
            </a:fld>
            <a:endParaRPr lang="fi-FI"/>
          </a:p>
        </p:txBody>
      </p:sp>
    </p:spTree>
    <p:extLst>
      <p:ext uri="{BB962C8B-B14F-4D97-AF65-F5344CB8AC3E}">
        <p14:creationId xmlns:p14="http://schemas.microsoft.com/office/powerpoint/2010/main" val="3006692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ABE4-AC67-2E30-0511-55D5B324F9F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137C29F-2CAA-6B59-CDDB-370D575AA64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95D3209-FDA8-B308-161F-4E425D693D31}"/>
              </a:ext>
            </a:extLst>
          </p:cNvPr>
          <p:cNvSpPr>
            <a:spLocks noGrp="1"/>
          </p:cNvSpPr>
          <p:nvPr>
            <p:ph type="body" idx="1"/>
          </p:nvPr>
        </p:nvSpPr>
        <p:spPr/>
        <p:txBody>
          <a:bodyPr/>
          <a:lstStyle/>
          <a:p>
            <a:r>
              <a:rPr lang="fi-FI"/>
              <a:t>Taktikointi ja ajankäyttö</a:t>
            </a:r>
          </a:p>
          <a:p>
            <a:pPr marL="171501" indent="-171501">
              <a:buFont typeface="Arial" panose="020B0604020202020204" pitchFamily="34" charset="0"/>
              <a:buChar char="•"/>
            </a:pPr>
            <a:r>
              <a:rPr lang="fi-FI"/>
              <a:t>Koetaktiikka jatkossa tiedossa, kaikki aloittaa yhteisestä osiosta, onko näin?!</a:t>
            </a:r>
          </a:p>
          <a:p>
            <a:pPr marL="171501" indent="-171501">
              <a:buFont typeface="Arial" panose="020B0604020202020204" pitchFamily="34" charset="0"/>
              <a:buChar char="•"/>
            </a:pPr>
            <a:r>
              <a:rPr lang="fi-FI"/>
              <a:t>Helppoja voi olla kokeen lopussa</a:t>
            </a:r>
          </a:p>
          <a:p>
            <a:pPr marL="171501" indent="-171501">
              <a:buFont typeface="Arial" panose="020B0604020202020204" pitchFamily="34" charset="0"/>
              <a:buChar char="•"/>
            </a:pPr>
            <a:r>
              <a:rPr lang="fi-FI"/>
              <a:t>”Tee oikeat tehtävät”</a:t>
            </a:r>
          </a:p>
          <a:p>
            <a:pPr marL="171501" indent="-171501">
              <a:buFont typeface="Arial" panose="020B0604020202020204" pitchFamily="34" charset="0"/>
              <a:buChar char="•"/>
            </a:pPr>
            <a:r>
              <a:rPr lang="fi-FI"/>
              <a:t>1min / piste aikaa eli 10p tehtävä 10min</a:t>
            </a:r>
          </a:p>
          <a:p>
            <a:endParaRPr lang="fi-FI"/>
          </a:p>
          <a:p>
            <a:r>
              <a:rPr lang="fi-FI"/>
              <a:t>Uutena </a:t>
            </a:r>
            <a:r>
              <a:rPr lang="fi-FI" err="1"/>
              <a:t>monivalinta</a:t>
            </a:r>
            <a:r>
              <a:rPr lang="fi-FI"/>
              <a:t>, jossa useita oikeita vaihtoehtoja</a:t>
            </a:r>
          </a:p>
          <a:p>
            <a:endParaRPr lang="fi-FI"/>
          </a:p>
          <a:p>
            <a:r>
              <a:rPr lang="fi-FI"/>
              <a:t>Lisäharjoitusta myös muiden alojen vanhoista kokeista (farmasia vain kemia)</a:t>
            </a:r>
          </a:p>
        </p:txBody>
      </p:sp>
      <p:sp>
        <p:nvSpPr>
          <p:cNvPr id="4" name="Dian numeron paikkamerkki 3">
            <a:extLst>
              <a:ext uri="{FF2B5EF4-FFF2-40B4-BE49-F238E27FC236}">
                <a16:creationId xmlns:a16="http://schemas.microsoft.com/office/drawing/2014/main" id="{10161F46-D123-C569-FE2F-1EEF81303390}"/>
              </a:ext>
            </a:extLst>
          </p:cNvPr>
          <p:cNvSpPr>
            <a:spLocks noGrp="1"/>
          </p:cNvSpPr>
          <p:nvPr>
            <p:ph type="sldNum" sz="quarter" idx="5"/>
          </p:nvPr>
        </p:nvSpPr>
        <p:spPr/>
        <p:txBody>
          <a:bodyPr/>
          <a:lstStyle/>
          <a:p>
            <a:fld id="{F7316678-8B8D-44AC-8AE9-57015093BC93}" type="slidenum">
              <a:rPr lang="fi-FI" smtClean="0"/>
              <a:t>39</a:t>
            </a:fld>
            <a:endParaRPr lang="fi-FI"/>
          </a:p>
        </p:txBody>
      </p:sp>
    </p:spTree>
    <p:extLst>
      <p:ext uri="{BB962C8B-B14F-4D97-AF65-F5344CB8AC3E}">
        <p14:creationId xmlns:p14="http://schemas.microsoft.com/office/powerpoint/2010/main" val="137457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a:t>
            </a:fld>
            <a:endParaRPr lang="fi-FI"/>
          </a:p>
        </p:txBody>
      </p:sp>
    </p:spTree>
    <p:extLst>
      <p:ext uri="{BB962C8B-B14F-4D97-AF65-F5344CB8AC3E}">
        <p14:creationId xmlns:p14="http://schemas.microsoft.com/office/powerpoint/2010/main" val="1491512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Vastaavia on muidenkin valintakokeiden kohdalla. Tässä näkyy ”huojennus” </a:t>
            </a:r>
            <a:r>
              <a:rPr lang="fi-FI" err="1"/>
              <a:t>esim</a:t>
            </a:r>
            <a:r>
              <a:rPr lang="fi-FI"/>
              <a:t> farmaseutiksi hakeville.</a:t>
            </a:r>
          </a:p>
        </p:txBody>
      </p:sp>
      <p:sp>
        <p:nvSpPr>
          <p:cNvPr id="4" name="Dian numeron paikkamerkki 3"/>
          <p:cNvSpPr>
            <a:spLocks noGrp="1"/>
          </p:cNvSpPr>
          <p:nvPr>
            <p:ph type="sldNum" sz="quarter" idx="5"/>
          </p:nvPr>
        </p:nvSpPr>
        <p:spPr/>
        <p:txBody>
          <a:bodyPr/>
          <a:lstStyle/>
          <a:p>
            <a:fld id="{F7316678-8B8D-44AC-8AE9-57015093BC93}" type="slidenum">
              <a:rPr lang="fi-FI" smtClean="0"/>
              <a:t>40</a:t>
            </a:fld>
            <a:endParaRPr lang="fi-FI"/>
          </a:p>
        </p:txBody>
      </p:sp>
    </p:spTree>
    <p:extLst>
      <p:ext uri="{BB962C8B-B14F-4D97-AF65-F5344CB8AC3E}">
        <p14:creationId xmlns:p14="http://schemas.microsoft.com/office/powerpoint/2010/main" val="886832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97C86-458B-CF14-215A-BEA4E784D4E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0A2AC83-6188-2935-9D98-CCF0CF0D9BE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2FE7DEA-D524-D176-4336-C97975DC8FA6}"/>
              </a:ext>
            </a:extLst>
          </p:cNvPr>
          <p:cNvSpPr>
            <a:spLocks noGrp="1"/>
          </p:cNvSpPr>
          <p:nvPr>
            <p:ph type="body" idx="1"/>
          </p:nvPr>
        </p:nvSpPr>
        <p:spPr/>
        <p:txBody>
          <a:bodyPr/>
          <a:lstStyle/>
          <a:p>
            <a:r>
              <a:rPr lang="fi-FI" err="1"/>
              <a:t>Hki</a:t>
            </a:r>
            <a:r>
              <a:rPr lang="fi-FI"/>
              <a:t> ja Turku ympäristötiede, </a:t>
            </a:r>
            <a:r>
              <a:rPr lang="fi-FI" err="1"/>
              <a:t>joensuu</a:t>
            </a:r>
            <a:r>
              <a:rPr lang="fi-FI"/>
              <a:t>, </a:t>
            </a:r>
            <a:r>
              <a:rPr lang="fi-FI" err="1"/>
              <a:t>kuopio</a:t>
            </a:r>
            <a:r>
              <a:rPr lang="fi-FI"/>
              <a:t> </a:t>
            </a:r>
            <a:r>
              <a:rPr lang="fi-FI" err="1"/>
              <a:t>ympäristö-ja</a:t>
            </a:r>
            <a:r>
              <a:rPr lang="fi-FI"/>
              <a:t> biotiede</a:t>
            </a:r>
          </a:p>
          <a:p>
            <a:r>
              <a:rPr lang="fi-FI"/>
              <a:t>Jyväskylä ympäristö- ja vesistötiede</a:t>
            </a:r>
          </a:p>
        </p:txBody>
      </p:sp>
      <p:sp>
        <p:nvSpPr>
          <p:cNvPr id="4" name="Dian numeron paikkamerkki 3">
            <a:extLst>
              <a:ext uri="{FF2B5EF4-FFF2-40B4-BE49-F238E27FC236}">
                <a16:creationId xmlns:a16="http://schemas.microsoft.com/office/drawing/2014/main" id="{DF8F8318-39A0-C54E-86FB-479EEC209868}"/>
              </a:ext>
            </a:extLst>
          </p:cNvPr>
          <p:cNvSpPr>
            <a:spLocks noGrp="1"/>
          </p:cNvSpPr>
          <p:nvPr>
            <p:ph type="sldNum" sz="quarter" idx="5"/>
          </p:nvPr>
        </p:nvSpPr>
        <p:spPr/>
        <p:txBody>
          <a:bodyPr/>
          <a:lstStyle/>
          <a:p>
            <a:fld id="{F7316678-8B8D-44AC-8AE9-57015093BC93}" type="slidenum">
              <a:rPr lang="fi-FI" smtClean="0"/>
              <a:t>41</a:t>
            </a:fld>
            <a:endParaRPr lang="fi-FI"/>
          </a:p>
        </p:txBody>
      </p:sp>
    </p:spTree>
    <p:extLst>
      <p:ext uri="{BB962C8B-B14F-4D97-AF65-F5344CB8AC3E}">
        <p14:creationId xmlns:p14="http://schemas.microsoft.com/office/powerpoint/2010/main" val="1823863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a:t>Kynnysehto kaikissa </a:t>
            </a:r>
            <a:r>
              <a:rPr lang="fi-FI" b="1" err="1"/>
              <a:t>bio</a:t>
            </a:r>
            <a:r>
              <a:rPr lang="fi-FI" b="1"/>
              <a:t> + </a:t>
            </a:r>
            <a:r>
              <a:rPr lang="fi-FI" b="1" err="1"/>
              <a:t>ymp</a:t>
            </a:r>
            <a:r>
              <a:rPr lang="fi-FI" b="1"/>
              <a:t> tiede hakukohteissa. Aiemmin oli </a:t>
            </a:r>
            <a:r>
              <a:rPr lang="fi-FI" b="1" err="1"/>
              <a:t>Hki</a:t>
            </a:r>
            <a:r>
              <a:rPr lang="fi-FI" b="1"/>
              <a:t> </a:t>
            </a:r>
            <a:r>
              <a:rPr lang="fi-FI" b="1" err="1"/>
              <a:t>bio</a:t>
            </a:r>
            <a:r>
              <a:rPr lang="fi-FI" b="1"/>
              <a:t> C ja </a:t>
            </a:r>
            <a:r>
              <a:rPr lang="fi-FI" b="1" err="1"/>
              <a:t>kem</a:t>
            </a:r>
            <a:r>
              <a:rPr lang="fi-FI" b="1"/>
              <a:t> suoritettuna</a:t>
            </a:r>
          </a:p>
        </p:txBody>
      </p:sp>
      <p:sp>
        <p:nvSpPr>
          <p:cNvPr id="4" name="Dian numeron paikkamerkki 3"/>
          <p:cNvSpPr>
            <a:spLocks noGrp="1"/>
          </p:cNvSpPr>
          <p:nvPr>
            <p:ph type="sldNum" sz="quarter" idx="5"/>
          </p:nvPr>
        </p:nvSpPr>
        <p:spPr/>
        <p:txBody>
          <a:bodyPr/>
          <a:lstStyle/>
          <a:p>
            <a:fld id="{F7316678-8B8D-44AC-8AE9-57015093BC93}" type="slidenum">
              <a:rPr lang="fi-FI" smtClean="0"/>
              <a:t>42</a:t>
            </a:fld>
            <a:endParaRPr lang="fi-FI"/>
          </a:p>
        </p:txBody>
      </p:sp>
    </p:spTree>
    <p:extLst>
      <p:ext uri="{BB962C8B-B14F-4D97-AF65-F5344CB8AC3E}">
        <p14:creationId xmlns:p14="http://schemas.microsoft.com/office/powerpoint/2010/main" val="36017098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KOE 2025 VAIKUTTI HELPOMMALTA PROSENTTIOSUUKSIEN VALOSSA.</a:t>
            </a:r>
          </a:p>
        </p:txBody>
      </p:sp>
      <p:sp>
        <p:nvSpPr>
          <p:cNvPr id="4" name="Dian numeron paikkamerkki 3"/>
          <p:cNvSpPr>
            <a:spLocks noGrp="1"/>
          </p:cNvSpPr>
          <p:nvPr>
            <p:ph type="sldNum" sz="quarter" idx="5"/>
          </p:nvPr>
        </p:nvSpPr>
        <p:spPr/>
        <p:txBody>
          <a:bodyPr/>
          <a:lstStyle/>
          <a:p>
            <a:fld id="{F7316678-8B8D-44AC-8AE9-57015093BC93}" type="slidenum">
              <a:rPr lang="fi-FI" smtClean="0"/>
              <a:t>43</a:t>
            </a:fld>
            <a:endParaRPr lang="fi-FI"/>
          </a:p>
        </p:txBody>
      </p:sp>
    </p:spTree>
    <p:extLst>
      <p:ext uri="{BB962C8B-B14F-4D97-AF65-F5344CB8AC3E}">
        <p14:creationId xmlns:p14="http://schemas.microsoft.com/office/powerpoint/2010/main" val="10053659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44</a:t>
            </a:fld>
            <a:endParaRPr lang="fi-FI"/>
          </a:p>
        </p:txBody>
      </p:sp>
    </p:spTree>
    <p:extLst>
      <p:ext uri="{BB962C8B-B14F-4D97-AF65-F5344CB8AC3E}">
        <p14:creationId xmlns:p14="http://schemas.microsoft.com/office/powerpoint/2010/main" val="15174343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674">
              <a:defRPr/>
            </a:pPr>
            <a:r>
              <a:rPr lang="fi-FI"/>
              <a:t>NOPEASTI VILKAISTUNA KOE 2025 VAIKUTTI SELKESÄTI HELPOMMALTA PROSENTTIOSUUKSIEN VALOSSA. ESSEET POIS, MONIVALINNAT TILALLE JA KUVAAJIEN, KAAVIOIDEN YM TULKINTA TILALLE, JOSSA BIOLOGIAN JA MAANTIETEEN OPISKELLEET OVAT HAKOJA.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45</a:t>
            </a:fld>
            <a:endParaRPr lang="fi-FI"/>
          </a:p>
        </p:txBody>
      </p:sp>
    </p:spTree>
    <p:extLst>
      <p:ext uri="{BB962C8B-B14F-4D97-AF65-F5344CB8AC3E}">
        <p14:creationId xmlns:p14="http://schemas.microsoft.com/office/powerpoint/2010/main" val="13717002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Biologian ja ympäristötieteiden hakokohteet molemmat osiot paitsi Turku ympäristötiede vain yhteinen osio.</a:t>
            </a:r>
          </a:p>
          <a:p>
            <a:endParaRPr lang="fi-FI"/>
          </a:p>
          <a:p>
            <a:r>
              <a:rPr lang="fi-FI"/>
              <a:t>Kaksi eri </a:t>
            </a:r>
            <a:r>
              <a:rPr lang="fi-FI" err="1"/>
              <a:t>koekomboa</a:t>
            </a:r>
            <a:r>
              <a:rPr lang="fi-FI"/>
              <a:t>, mutta käytännössä monta ”erilaista” koetta, koska valinnaisia tehtäviä on neljä.</a:t>
            </a:r>
          </a:p>
          <a:p>
            <a:endParaRPr lang="fi-FI"/>
          </a:p>
          <a:p>
            <a:r>
              <a:rPr lang="fi-FI"/>
              <a:t>Vain valintatehtäviä.</a:t>
            </a:r>
          </a:p>
        </p:txBody>
      </p:sp>
      <p:sp>
        <p:nvSpPr>
          <p:cNvPr id="4" name="Dian numeron paikkamerkki 3"/>
          <p:cNvSpPr>
            <a:spLocks noGrp="1"/>
          </p:cNvSpPr>
          <p:nvPr>
            <p:ph type="sldNum" sz="quarter" idx="5"/>
          </p:nvPr>
        </p:nvSpPr>
        <p:spPr/>
        <p:txBody>
          <a:bodyPr/>
          <a:lstStyle/>
          <a:p>
            <a:fld id="{F7316678-8B8D-44AC-8AE9-57015093BC93}" type="slidenum">
              <a:rPr lang="fi-FI" smtClean="0"/>
              <a:t>46</a:t>
            </a:fld>
            <a:endParaRPr lang="fi-FI"/>
          </a:p>
        </p:txBody>
      </p:sp>
    </p:spTree>
    <p:extLst>
      <p:ext uri="{BB962C8B-B14F-4D97-AF65-F5344CB8AC3E}">
        <p14:creationId xmlns:p14="http://schemas.microsoft.com/office/powerpoint/2010/main" val="1473560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atin typeface="Arial    "/>
              </a:rPr>
              <a:t>Yhteinen osio kuvaajien, taulukoiden, diagrammien tulkinta ja maantieteen osaaminen nousee keskiöön eli erityisesti maantieteen kokeet vuosilta 2020-2024 monivalinnat/väittämät avuksi. Lähes kaikissa tehtävissä jokin aineisto mukana. Kevät 2025 Agenda 2030 k</a:t>
            </a:r>
            <a:r>
              <a:rPr lang="fi-FI"/>
              <a:t>estävän kehityksen tavoitteiden ruotimista lyhyen aineiston ja 6 erilaisen kuvan tai taulukon lisäksi.</a:t>
            </a:r>
            <a:endParaRPr lang="fi-FI">
              <a:latin typeface="Arial    "/>
            </a:endParaRPr>
          </a:p>
          <a:p>
            <a:endParaRPr lang="fi-FI">
              <a:latin typeface="Arial    "/>
            </a:endParaRPr>
          </a:p>
          <a:p>
            <a:r>
              <a:rPr lang="fi-FI">
                <a:latin typeface="Arial    "/>
              </a:rPr>
              <a:t>Myös maantieteen laskutehtävät avuksi.</a:t>
            </a:r>
          </a:p>
          <a:p>
            <a:endParaRPr lang="fi-FI">
              <a:latin typeface="Arial    "/>
            </a:endParaRPr>
          </a:p>
          <a:p>
            <a:r>
              <a:rPr lang="fi-FI" err="1">
                <a:latin typeface="Arial    "/>
              </a:rPr>
              <a:t>Bio</a:t>
            </a:r>
            <a:r>
              <a:rPr lang="fi-FI">
                <a:latin typeface="Arial    "/>
              </a:rPr>
              <a:t> perusteet tehtävissä vanhat </a:t>
            </a:r>
            <a:r>
              <a:rPr lang="fi-FI" err="1">
                <a:latin typeface="Arial    "/>
              </a:rPr>
              <a:t>bio</a:t>
            </a:r>
            <a:r>
              <a:rPr lang="fi-FI">
                <a:latin typeface="Arial    "/>
              </a:rPr>
              <a:t> valintakokeet valikoidusti</a:t>
            </a:r>
          </a:p>
          <a:p>
            <a:endParaRPr lang="fi-FI">
              <a:latin typeface="Arial    "/>
            </a:endParaRPr>
          </a:p>
          <a:p>
            <a:r>
              <a:rPr lang="fi-FI" err="1">
                <a:latin typeface="Arial    "/>
              </a:rPr>
              <a:t>Bio</a:t>
            </a:r>
            <a:r>
              <a:rPr lang="fi-FI">
                <a:latin typeface="Arial    "/>
              </a:rPr>
              <a:t> eriytyvä </a:t>
            </a:r>
            <a:r>
              <a:rPr lang="fi-FI" err="1">
                <a:latin typeface="Arial    "/>
              </a:rPr>
              <a:t>bio</a:t>
            </a:r>
            <a:r>
              <a:rPr lang="fi-FI">
                <a:latin typeface="Arial    "/>
              </a:rPr>
              <a:t> vanhat valintakokeet valikoidusti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47</a:t>
            </a:fld>
            <a:endParaRPr lang="fi-FI"/>
          </a:p>
        </p:txBody>
      </p:sp>
    </p:spTree>
    <p:extLst>
      <p:ext uri="{BB962C8B-B14F-4D97-AF65-F5344CB8AC3E}">
        <p14:creationId xmlns:p14="http://schemas.microsoft.com/office/powerpoint/2010/main" val="1490039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6194-1A99-FFE1-72E0-7CBFB68584C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1707EB0-8CA0-344F-2A0B-892F85822B5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283CCBC-122F-6D76-BEC9-6D408FC809B9}"/>
              </a:ext>
            </a:extLst>
          </p:cNvPr>
          <p:cNvSpPr>
            <a:spLocks noGrp="1"/>
          </p:cNvSpPr>
          <p:nvPr>
            <p:ph type="body" idx="1"/>
          </p:nvPr>
        </p:nvSpPr>
        <p:spPr/>
        <p:txBody>
          <a:bodyPr/>
          <a:lstStyle/>
          <a:p>
            <a:r>
              <a:rPr lang="fi-FI">
                <a:latin typeface="Arial    "/>
              </a:rPr>
              <a:t>Yhteinen osio erityisesti maantieteen kokeet vuosilta 2020-2024 monivalinnat/väittämät</a:t>
            </a:r>
          </a:p>
          <a:p>
            <a:endParaRPr lang="fi-FI"/>
          </a:p>
        </p:txBody>
      </p:sp>
      <p:sp>
        <p:nvSpPr>
          <p:cNvPr id="4" name="Dian numeron paikkamerkki 3">
            <a:extLst>
              <a:ext uri="{FF2B5EF4-FFF2-40B4-BE49-F238E27FC236}">
                <a16:creationId xmlns:a16="http://schemas.microsoft.com/office/drawing/2014/main" id="{9FD9B66D-5E2B-9B14-5A5A-328081BDD318}"/>
              </a:ext>
            </a:extLst>
          </p:cNvPr>
          <p:cNvSpPr>
            <a:spLocks noGrp="1"/>
          </p:cNvSpPr>
          <p:nvPr>
            <p:ph type="sldNum" sz="quarter" idx="5"/>
          </p:nvPr>
        </p:nvSpPr>
        <p:spPr/>
        <p:txBody>
          <a:bodyPr/>
          <a:lstStyle/>
          <a:p>
            <a:fld id="{F7316678-8B8D-44AC-8AE9-57015093BC93}" type="slidenum">
              <a:rPr lang="fi-FI" smtClean="0"/>
              <a:t>48</a:t>
            </a:fld>
            <a:endParaRPr lang="fi-FI"/>
          </a:p>
        </p:txBody>
      </p:sp>
    </p:spTree>
    <p:extLst>
      <p:ext uri="{BB962C8B-B14F-4D97-AF65-F5344CB8AC3E}">
        <p14:creationId xmlns:p14="http://schemas.microsoft.com/office/powerpoint/2010/main" val="2135453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49</a:t>
            </a:fld>
            <a:endParaRPr lang="fi-FI"/>
          </a:p>
        </p:txBody>
      </p:sp>
    </p:spTree>
    <p:extLst>
      <p:ext uri="{BB962C8B-B14F-4D97-AF65-F5344CB8AC3E}">
        <p14:creationId xmlns:p14="http://schemas.microsoft.com/office/powerpoint/2010/main" val="3603463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a:t>
            </a:fld>
            <a:endParaRPr lang="fi-FI"/>
          </a:p>
        </p:txBody>
      </p:sp>
    </p:spTree>
    <p:extLst>
      <p:ext uri="{BB962C8B-B14F-4D97-AF65-F5344CB8AC3E}">
        <p14:creationId xmlns:p14="http://schemas.microsoft.com/office/powerpoint/2010/main" val="37917007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50</a:t>
            </a:fld>
            <a:endParaRPr lang="fi-FI"/>
          </a:p>
        </p:txBody>
      </p:sp>
    </p:spTree>
    <p:extLst>
      <p:ext uri="{BB962C8B-B14F-4D97-AF65-F5344CB8AC3E}">
        <p14:creationId xmlns:p14="http://schemas.microsoft.com/office/powerpoint/2010/main" val="4056982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Ei avoimen väylää, Jyväskylään 10 avoimella + tentillä (filosofian maisteri)</a:t>
            </a:r>
          </a:p>
        </p:txBody>
      </p:sp>
      <p:sp>
        <p:nvSpPr>
          <p:cNvPr id="4" name="Dian numeron paikkamerkki 3"/>
          <p:cNvSpPr>
            <a:spLocks noGrp="1"/>
          </p:cNvSpPr>
          <p:nvPr>
            <p:ph type="sldNum" sz="quarter" idx="5"/>
          </p:nvPr>
        </p:nvSpPr>
        <p:spPr/>
        <p:txBody>
          <a:bodyPr/>
          <a:lstStyle/>
          <a:p>
            <a:fld id="{F7316678-8B8D-44AC-8AE9-57015093BC93}" type="slidenum">
              <a:rPr lang="fi-FI" smtClean="0"/>
              <a:t>51</a:t>
            </a:fld>
            <a:endParaRPr lang="fi-FI"/>
          </a:p>
        </p:txBody>
      </p:sp>
    </p:spTree>
    <p:extLst>
      <p:ext uri="{BB962C8B-B14F-4D97-AF65-F5344CB8AC3E}">
        <p14:creationId xmlns:p14="http://schemas.microsoft.com/office/powerpoint/2010/main" val="986674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52</a:t>
            </a:fld>
            <a:endParaRPr lang="fi-FI"/>
          </a:p>
        </p:txBody>
      </p:sp>
    </p:spTree>
    <p:extLst>
      <p:ext uri="{BB962C8B-B14F-4D97-AF65-F5344CB8AC3E}">
        <p14:creationId xmlns:p14="http://schemas.microsoft.com/office/powerpoint/2010/main" val="2245889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743173" lvl="1" indent="-285836">
              <a:buFont typeface="Wingdings" panose="05000000000000000000" pitchFamily="2" charset="2"/>
              <a:buChar char="Ø"/>
            </a:pPr>
            <a:r>
              <a:rPr lang="fi-FI" sz="1600"/>
              <a:t>Lyhyemmän valmistautumisajan ansiosta voinut hakea erilaisista tilanteista ja tämä mahdollistanut aiempaa vielä kovemman tason hakijoissa?</a:t>
            </a:r>
          </a:p>
          <a:p>
            <a:pPr marL="743173" lvl="1" indent="-285836">
              <a:buFont typeface="Wingdings" panose="05000000000000000000" pitchFamily="2" charset="2"/>
              <a:buChar char="Ø"/>
            </a:pPr>
            <a:r>
              <a:rPr lang="fi-FI" sz="1600"/>
              <a:t>Uudentyyppinen koe sopinut paremmin hakijoille, joilla jo aiempaa opiskelutaustaa? </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53</a:t>
            </a:fld>
            <a:endParaRPr lang="fi-FI"/>
          </a:p>
        </p:txBody>
      </p:sp>
    </p:spTree>
    <p:extLst>
      <p:ext uri="{BB962C8B-B14F-4D97-AF65-F5344CB8AC3E}">
        <p14:creationId xmlns:p14="http://schemas.microsoft.com/office/powerpoint/2010/main" val="36275574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54</a:t>
            </a:fld>
            <a:endParaRPr lang="fi-FI"/>
          </a:p>
        </p:txBody>
      </p:sp>
    </p:spTree>
    <p:extLst>
      <p:ext uri="{BB962C8B-B14F-4D97-AF65-F5344CB8AC3E}">
        <p14:creationId xmlns:p14="http://schemas.microsoft.com/office/powerpoint/2010/main" val="3207800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55</a:t>
            </a:fld>
            <a:endParaRPr lang="fi-FI"/>
          </a:p>
        </p:txBody>
      </p:sp>
    </p:spTree>
    <p:extLst>
      <p:ext uri="{BB962C8B-B14F-4D97-AF65-F5344CB8AC3E}">
        <p14:creationId xmlns:p14="http://schemas.microsoft.com/office/powerpoint/2010/main" val="2457615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56</a:t>
            </a:fld>
            <a:endParaRPr lang="fi-FI"/>
          </a:p>
        </p:txBody>
      </p:sp>
    </p:spTree>
    <p:extLst>
      <p:ext uri="{BB962C8B-B14F-4D97-AF65-F5344CB8AC3E}">
        <p14:creationId xmlns:p14="http://schemas.microsoft.com/office/powerpoint/2010/main" val="2959095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57</a:t>
            </a:fld>
            <a:endParaRPr lang="fi-FI"/>
          </a:p>
        </p:txBody>
      </p:sp>
    </p:spTree>
    <p:extLst>
      <p:ext uri="{BB962C8B-B14F-4D97-AF65-F5344CB8AC3E}">
        <p14:creationId xmlns:p14="http://schemas.microsoft.com/office/powerpoint/2010/main" val="3573507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58</a:t>
            </a:fld>
            <a:endParaRPr lang="fi-FI"/>
          </a:p>
        </p:txBody>
      </p:sp>
    </p:spTree>
    <p:extLst>
      <p:ext uri="{BB962C8B-B14F-4D97-AF65-F5344CB8AC3E}">
        <p14:creationId xmlns:p14="http://schemas.microsoft.com/office/powerpoint/2010/main" val="4145249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674">
              <a:defRPr/>
            </a:pPr>
            <a:r>
              <a:rPr lang="fi-FI" dirty="0"/>
              <a:t>Tilaston artikkeli käsitteli kausaalipäättelyä eli ns. syyseuraussuhteen selvittävää päättelyä. Artikkeli esitteli 5 erilaista menetelmää kausaalipäättelyiden tekemiseen. Artikkelin ymmärtäminen vaati vahvaa osaamista korrelaatiosta sekä erityisesti regressioanalyysista ja yleisesti tilastotieteen tuntemisesta. </a:t>
            </a:r>
            <a:br>
              <a:rPr lang="fi-FI" dirty="0"/>
            </a:br>
            <a:br>
              <a:rPr lang="fi-FI" dirty="0"/>
            </a:br>
            <a:r>
              <a:rPr lang="fi-FI" dirty="0"/>
              <a:t>Toinen artikkeli sydän- ja verisuoniterveyden liittyminen syöpäkuolleisuuteen. 2 iso aineistoa, jota tutkimuksessa oli hyödynnetty. </a:t>
            </a:r>
          </a:p>
        </p:txBody>
      </p:sp>
      <p:sp>
        <p:nvSpPr>
          <p:cNvPr id="4" name="Dian numeron paikkamerkki 3"/>
          <p:cNvSpPr>
            <a:spLocks noGrp="1"/>
          </p:cNvSpPr>
          <p:nvPr>
            <p:ph type="sldNum" sz="quarter" idx="5"/>
          </p:nvPr>
        </p:nvSpPr>
        <p:spPr/>
        <p:txBody>
          <a:bodyPr/>
          <a:lstStyle/>
          <a:p>
            <a:fld id="{F7316678-8B8D-44AC-8AE9-57015093BC93}" type="slidenum">
              <a:rPr lang="fi-FI" smtClean="0"/>
              <a:t>59</a:t>
            </a:fld>
            <a:endParaRPr lang="fi-FI"/>
          </a:p>
        </p:txBody>
      </p:sp>
    </p:spTree>
    <p:extLst>
      <p:ext uri="{BB962C8B-B14F-4D97-AF65-F5344CB8AC3E}">
        <p14:creationId xmlns:p14="http://schemas.microsoft.com/office/powerpoint/2010/main" val="2323035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a:t>
            </a:fld>
            <a:endParaRPr lang="fi-FI"/>
          </a:p>
        </p:txBody>
      </p:sp>
    </p:spTree>
    <p:extLst>
      <p:ext uri="{BB962C8B-B14F-4D97-AF65-F5344CB8AC3E}">
        <p14:creationId xmlns:p14="http://schemas.microsoft.com/office/powerpoint/2010/main" val="736353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F4C8-D8E9-6A44-5E03-E609382CA02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8FEA859-883E-5917-1B22-845C0423A6C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E3C4B7D-2AD8-9A63-993F-209642C77C93}"/>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36593A44-C49D-AB6B-F3C8-2F7F01FD0832}"/>
              </a:ext>
            </a:extLst>
          </p:cNvPr>
          <p:cNvSpPr>
            <a:spLocks noGrp="1"/>
          </p:cNvSpPr>
          <p:nvPr>
            <p:ph type="sldNum" sz="quarter" idx="5"/>
          </p:nvPr>
        </p:nvSpPr>
        <p:spPr/>
        <p:txBody>
          <a:bodyPr/>
          <a:lstStyle/>
          <a:p>
            <a:fld id="{F7316678-8B8D-44AC-8AE9-57015093BC93}" type="slidenum">
              <a:rPr lang="fi-FI" smtClean="0"/>
              <a:t>60</a:t>
            </a:fld>
            <a:endParaRPr lang="fi-FI"/>
          </a:p>
        </p:txBody>
      </p:sp>
    </p:spTree>
    <p:extLst>
      <p:ext uri="{BB962C8B-B14F-4D97-AF65-F5344CB8AC3E}">
        <p14:creationId xmlns:p14="http://schemas.microsoft.com/office/powerpoint/2010/main" val="3173915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E0019-49BF-C7F4-62E9-7DD7D9293D97}"/>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0B93F58-DDB0-E8D1-8B29-1855EA6072AB}"/>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809BD20-2398-9025-8634-22D66C3284E5}"/>
              </a:ext>
            </a:extLst>
          </p:cNvPr>
          <p:cNvSpPr>
            <a:spLocks noGrp="1"/>
          </p:cNvSpPr>
          <p:nvPr>
            <p:ph type="body" idx="1"/>
          </p:nvPr>
        </p:nvSpPr>
        <p:spPr/>
        <p:txBody>
          <a:bodyPr/>
          <a:lstStyle/>
          <a:p>
            <a:r>
              <a:rPr lang="fi-FI"/>
              <a:t>Helpottavaa tilaston artikkelissa: </a:t>
            </a:r>
            <a:r>
              <a:rPr lang="fi-FI" err="1"/>
              <a:t>osaamsita</a:t>
            </a:r>
            <a:r>
              <a:rPr lang="fi-FI"/>
              <a:t> korrelaatiosta,, erityisesti regressioanalyysistä. Tehtävä 1 pohjautui kokonaan </a:t>
            </a:r>
            <a:r>
              <a:rPr lang="fi-FI" err="1"/>
              <a:t>ennakkomateraialiin</a:t>
            </a:r>
            <a:r>
              <a:rPr lang="fi-FI"/>
              <a:t> ja oli tilastomatematiikkaa. </a:t>
            </a:r>
          </a:p>
          <a:p>
            <a:r>
              <a:rPr lang="fi-FI"/>
              <a:t>Artikkeleita yhdistävässä </a:t>
            </a:r>
            <a:r>
              <a:rPr lang="fi-FI" err="1"/>
              <a:t>tehtävsäsä</a:t>
            </a:r>
            <a:r>
              <a:rPr lang="fi-FI"/>
              <a:t> piti hyödyntää toisessa artikkeleissa olleita tutkimusmenetelmiä toisen artikkelin aineistoon. </a:t>
            </a:r>
          </a:p>
          <a:p>
            <a:endParaRPr lang="fi-FI"/>
          </a:p>
          <a:p>
            <a:r>
              <a:rPr lang="fi-FI"/>
              <a:t>Tehtävässä 2 paljon artikkelin taulukoiden ja tulosten tulkintaa. </a:t>
            </a:r>
          </a:p>
          <a:p>
            <a:endParaRPr lang="fi-FI"/>
          </a:p>
          <a:p>
            <a:r>
              <a:rPr lang="fi-FI"/>
              <a:t>Tehtävä 3 Uudet lyhyet aineistot: n. 2 sivua ja noin 2,5 sivua (niihin liittyvät tehtävät)</a:t>
            </a:r>
          </a:p>
          <a:p>
            <a:endParaRPr lang="fi-FI"/>
          </a:p>
          <a:p>
            <a:r>
              <a:rPr lang="fi-FI"/>
              <a:t>Tehtävä 4 &gt; </a:t>
            </a:r>
            <a:r>
              <a:rPr lang="fi-FI" err="1"/>
              <a:t>peustui</a:t>
            </a:r>
            <a:r>
              <a:rPr lang="fi-FI"/>
              <a:t> täysin loogiseen </a:t>
            </a:r>
            <a:r>
              <a:rPr lang="fi-FI" err="1"/>
              <a:t>päätöksetekokykyyn</a:t>
            </a:r>
            <a:r>
              <a:rPr lang="fi-FI"/>
              <a:t> ja yleiseen tilastotieteen tuntemukseen. </a:t>
            </a:r>
          </a:p>
          <a:p>
            <a:endParaRPr lang="fi-FI"/>
          </a:p>
          <a:p>
            <a:r>
              <a:rPr lang="fi-FI"/>
              <a:t>Tehtävä 5 &gt; annettu erilaisia aineistoja, joiden perusteella piti vastata kysymyksiin. Testattiin yleisiä matemaattisia taitoja, että osaa käyttää uutta kaavaa. </a:t>
            </a:r>
          </a:p>
          <a:p>
            <a:endParaRPr lang="fi-FI"/>
          </a:p>
          <a:p>
            <a:br>
              <a:rPr lang="fi-FI"/>
            </a:br>
            <a:br>
              <a:rPr lang="fi-FI"/>
            </a:br>
            <a:endParaRPr lang="fi-FI"/>
          </a:p>
          <a:p>
            <a:endParaRPr lang="fi-FI"/>
          </a:p>
        </p:txBody>
      </p:sp>
      <p:sp>
        <p:nvSpPr>
          <p:cNvPr id="4" name="Dian numeron paikkamerkki 3">
            <a:extLst>
              <a:ext uri="{FF2B5EF4-FFF2-40B4-BE49-F238E27FC236}">
                <a16:creationId xmlns:a16="http://schemas.microsoft.com/office/drawing/2014/main" id="{FFD7BA4D-5350-752D-5FD6-5F96E59DFC30}"/>
              </a:ext>
            </a:extLst>
          </p:cNvPr>
          <p:cNvSpPr>
            <a:spLocks noGrp="1"/>
          </p:cNvSpPr>
          <p:nvPr>
            <p:ph type="sldNum" sz="quarter" idx="5"/>
          </p:nvPr>
        </p:nvSpPr>
        <p:spPr/>
        <p:txBody>
          <a:bodyPr/>
          <a:lstStyle/>
          <a:p>
            <a:fld id="{F7316678-8B8D-44AC-8AE9-57015093BC93}" type="slidenum">
              <a:rPr lang="fi-FI" smtClean="0"/>
              <a:t>61</a:t>
            </a:fld>
            <a:endParaRPr lang="fi-FI"/>
          </a:p>
        </p:txBody>
      </p:sp>
    </p:spTree>
    <p:extLst>
      <p:ext uri="{BB962C8B-B14F-4D97-AF65-F5344CB8AC3E}">
        <p14:creationId xmlns:p14="http://schemas.microsoft.com/office/powerpoint/2010/main" val="40474991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7334A-6CF5-9D3E-748D-52DF2C83141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D24D981-0BB8-4C0B-3FB3-0E9B7761E9F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EC8E40C-E2CA-F855-D1DE-7E7EDA9857BF}"/>
              </a:ext>
            </a:extLst>
          </p:cNvPr>
          <p:cNvSpPr>
            <a:spLocks noGrp="1"/>
          </p:cNvSpPr>
          <p:nvPr>
            <p:ph type="body" idx="1"/>
          </p:nvPr>
        </p:nvSpPr>
        <p:spPr/>
        <p:txBody>
          <a:bodyPr/>
          <a:lstStyle/>
          <a:p>
            <a:r>
              <a:rPr lang="fi-FI"/>
              <a:t>Ylempi esimerkki tehtävistä, joita </a:t>
            </a:r>
            <a:r>
              <a:rPr lang="fi-FI" err="1"/>
              <a:t>psykalogon</a:t>
            </a:r>
            <a:r>
              <a:rPr lang="fi-FI"/>
              <a:t> kokeessa viime vuosina pääosin ollut. Nyt ne selkeästi vähemmistössä, ehkä noin 10 % kokeen pisteistä, </a:t>
            </a:r>
          </a:p>
          <a:p>
            <a:endParaRPr lang="fi-FI"/>
          </a:p>
          <a:p>
            <a:r>
              <a:rPr lang="fi-FI"/>
              <a:t>Huomattavasti enemmän soveltavia tehtäviä ja laskemista. Myös aineistoon liittyvät tehtävät vaativat soveltamista esim. eettisiin suosituksiin perustuva tehtävä vaati aineiston soveltamista kokeessa esitettyihin tapauskuvauksiin. </a:t>
            </a:r>
          </a:p>
          <a:p>
            <a:endParaRPr lang="fi-FI"/>
          </a:p>
        </p:txBody>
      </p:sp>
      <p:sp>
        <p:nvSpPr>
          <p:cNvPr id="4" name="Dian numeron paikkamerkki 3">
            <a:extLst>
              <a:ext uri="{FF2B5EF4-FFF2-40B4-BE49-F238E27FC236}">
                <a16:creationId xmlns:a16="http://schemas.microsoft.com/office/drawing/2014/main" id="{70F0EB7D-8635-B3A9-A3DC-AE76F33E60FA}"/>
              </a:ext>
            </a:extLst>
          </p:cNvPr>
          <p:cNvSpPr>
            <a:spLocks noGrp="1"/>
          </p:cNvSpPr>
          <p:nvPr>
            <p:ph type="sldNum" sz="quarter" idx="5"/>
          </p:nvPr>
        </p:nvSpPr>
        <p:spPr/>
        <p:txBody>
          <a:bodyPr/>
          <a:lstStyle/>
          <a:p>
            <a:fld id="{F7316678-8B8D-44AC-8AE9-57015093BC93}" type="slidenum">
              <a:rPr lang="fi-FI" smtClean="0"/>
              <a:t>62</a:t>
            </a:fld>
            <a:endParaRPr lang="fi-FI"/>
          </a:p>
        </p:txBody>
      </p:sp>
    </p:spTree>
    <p:extLst>
      <p:ext uri="{BB962C8B-B14F-4D97-AF65-F5344CB8AC3E}">
        <p14:creationId xmlns:p14="http://schemas.microsoft.com/office/powerpoint/2010/main" val="24440402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88DE8-F03E-CF3C-A479-17235D1AFC9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6AE7140-6393-4003-D00A-BFE531200C98}"/>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13A4765E-1235-CD1D-1274-125B6B24BA96}"/>
              </a:ext>
            </a:extLst>
          </p:cNvPr>
          <p:cNvSpPr>
            <a:spLocks noGrp="1"/>
          </p:cNvSpPr>
          <p:nvPr>
            <p:ph type="body" idx="1"/>
          </p:nvPr>
        </p:nvSpPr>
        <p:spPr/>
        <p:txBody>
          <a:bodyPr/>
          <a:lstStyle/>
          <a:p>
            <a:r>
              <a:rPr lang="fi-FI"/>
              <a:t>Taulukon tulkintaa. Pitää ymmärtää tilastollisten tutkimuksen perusteista mm. tilastollisen merkitsevyyden käsite ja osata tulkinta taulukkoa. </a:t>
            </a:r>
          </a:p>
        </p:txBody>
      </p:sp>
      <p:sp>
        <p:nvSpPr>
          <p:cNvPr id="4" name="Dian numeron paikkamerkki 3">
            <a:extLst>
              <a:ext uri="{FF2B5EF4-FFF2-40B4-BE49-F238E27FC236}">
                <a16:creationId xmlns:a16="http://schemas.microsoft.com/office/drawing/2014/main" id="{72573214-03E6-78C2-30A6-8CDD69E5ECC9}"/>
              </a:ext>
            </a:extLst>
          </p:cNvPr>
          <p:cNvSpPr>
            <a:spLocks noGrp="1"/>
          </p:cNvSpPr>
          <p:nvPr>
            <p:ph type="sldNum" sz="quarter" idx="5"/>
          </p:nvPr>
        </p:nvSpPr>
        <p:spPr/>
        <p:txBody>
          <a:bodyPr/>
          <a:lstStyle/>
          <a:p>
            <a:fld id="{F7316678-8B8D-44AC-8AE9-57015093BC93}" type="slidenum">
              <a:rPr lang="fi-FI" smtClean="0"/>
              <a:t>63</a:t>
            </a:fld>
            <a:endParaRPr lang="fi-FI"/>
          </a:p>
        </p:txBody>
      </p:sp>
    </p:spTree>
    <p:extLst>
      <p:ext uri="{BB962C8B-B14F-4D97-AF65-F5344CB8AC3E}">
        <p14:creationId xmlns:p14="http://schemas.microsoft.com/office/powerpoint/2010/main" val="4123946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C8F9A-2DD3-0A28-326C-2FA2D2C2159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5EF8677-1CE7-EE51-8EEC-70C6F4999D0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D46F2D5-2BC9-F8BC-C39C-09983B5295B6}"/>
              </a:ext>
            </a:extLst>
          </p:cNvPr>
          <p:cNvSpPr>
            <a:spLocks noGrp="1"/>
          </p:cNvSpPr>
          <p:nvPr>
            <p:ph type="body" idx="1"/>
          </p:nvPr>
        </p:nvSpPr>
        <p:spPr/>
        <p:txBody>
          <a:bodyPr/>
          <a:lstStyle/>
          <a:p>
            <a:r>
              <a:rPr lang="fi-FI"/>
              <a:t>Vaikka puhutaan diskonttauksesta, niin tämä on </a:t>
            </a:r>
            <a:r>
              <a:rPr lang="fi-FI" b="1"/>
              <a:t>puhtaasti matemaattinen soveltamistehtävä</a:t>
            </a:r>
            <a:r>
              <a:rPr lang="fi-FI"/>
              <a:t>, jossa kaavan käyttö riittää. Diskonttauksen idea (nykyarvo vs. tulevaisuuden arvo) auttaa ymmärtämään kontekstia, mutta pisteiden kannalta ratkaisevaa on kaavan soveltaminen.</a:t>
            </a:r>
          </a:p>
        </p:txBody>
      </p:sp>
      <p:sp>
        <p:nvSpPr>
          <p:cNvPr id="4" name="Dian numeron paikkamerkki 3">
            <a:extLst>
              <a:ext uri="{FF2B5EF4-FFF2-40B4-BE49-F238E27FC236}">
                <a16:creationId xmlns:a16="http://schemas.microsoft.com/office/drawing/2014/main" id="{5E1A81E6-C7B1-5DA3-9AB3-F3D695E4CDFD}"/>
              </a:ext>
            </a:extLst>
          </p:cNvPr>
          <p:cNvSpPr>
            <a:spLocks noGrp="1"/>
          </p:cNvSpPr>
          <p:nvPr>
            <p:ph type="sldNum" sz="quarter" idx="5"/>
          </p:nvPr>
        </p:nvSpPr>
        <p:spPr/>
        <p:txBody>
          <a:bodyPr/>
          <a:lstStyle/>
          <a:p>
            <a:fld id="{F7316678-8B8D-44AC-8AE9-57015093BC93}" type="slidenum">
              <a:rPr lang="fi-FI" smtClean="0"/>
              <a:t>64</a:t>
            </a:fld>
            <a:endParaRPr lang="fi-FI"/>
          </a:p>
        </p:txBody>
      </p:sp>
    </p:spTree>
    <p:extLst>
      <p:ext uri="{BB962C8B-B14F-4D97-AF65-F5344CB8AC3E}">
        <p14:creationId xmlns:p14="http://schemas.microsoft.com/office/powerpoint/2010/main" val="22353489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CA67-EB6D-837F-482B-BBC1E507814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840F8B0-6F72-5CE3-541B-723CA21297E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60A2FD4-3002-5244-B26D-C3EAFAE8BBD1}"/>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8AF448E-24D9-CDDF-D8F4-67DA8E606E6D}"/>
              </a:ext>
            </a:extLst>
          </p:cNvPr>
          <p:cNvSpPr>
            <a:spLocks noGrp="1"/>
          </p:cNvSpPr>
          <p:nvPr>
            <p:ph type="sldNum" sz="quarter" idx="5"/>
          </p:nvPr>
        </p:nvSpPr>
        <p:spPr/>
        <p:txBody>
          <a:bodyPr/>
          <a:lstStyle/>
          <a:p>
            <a:fld id="{F7316678-8B8D-44AC-8AE9-57015093BC93}" type="slidenum">
              <a:rPr lang="fi-FI" smtClean="0"/>
              <a:t>65</a:t>
            </a:fld>
            <a:endParaRPr lang="fi-FI"/>
          </a:p>
        </p:txBody>
      </p:sp>
    </p:spTree>
    <p:extLst>
      <p:ext uri="{BB962C8B-B14F-4D97-AF65-F5344CB8AC3E}">
        <p14:creationId xmlns:p14="http://schemas.microsoft.com/office/powerpoint/2010/main" val="603014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413E0-DB59-A998-86AC-039F87CBBEA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7F9C185-6D66-F6A5-96C5-46F86AC129D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6C64854-4736-2894-FFED-F86024E0CA94}"/>
              </a:ext>
            </a:extLst>
          </p:cNvPr>
          <p:cNvSpPr>
            <a:spLocks noGrp="1"/>
          </p:cNvSpPr>
          <p:nvPr>
            <p:ph type="body" idx="1"/>
          </p:nvPr>
        </p:nvSpPr>
        <p:spPr/>
        <p:txBody>
          <a:bodyPr/>
          <a:lstStyle/>
          <a:p>
            <a:endParaRPr lang="fi-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B0940AA9-F9E8-E93C-AB2C-E0638CA21951}"/>
              </a:ext>
            </a:extLst>
          </p:cNvPr>
          <p:cNvSpPr>
            <a:spLocks noGrp="1"/>
          </p:cNvSpPr>
          <p:nvPr>
            <p:ph type="sldNum" sz="quarter" idx="5"/>
          </p:nvPr>
        </p:nvSpPr>
        <p:spPr/>
        <p:txBody>
          <a:bodyPr/>
          <a:lstStyle/>
          <a:p>
            <a:fld id="{F7316678-8B8D-44AC-8AE9-57015093BC93}" type="slidenum">
              <a:rPr lang="fi-FI" smtClean="0"/>
              <a:t>66</a:t>
            </a:fld>
            <a:endParaRPr lang="fi-FI"/>
          </a:p>
        </p:txBody>
      </p:sp>
    </p:spTree>
    <p:extLst>
      <p:ext uri="{BB962C8B-B14F-4D97-AF65-F5344CB8AC3E}">
        <p14:creationId xmlns:p14="http://schemas.microsoft.com/office/powerpoint/2010/main" val="20424086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67</a:t>
            </a:fld>
            <a:endParaRPr lang="fi-FI"/>
          </a:p>
        </p:txBody>
      </p:sp>
    </p:spTree>
    <p:extLst>
      <p:ext uri="{BB962C8B-B14F-4D97-AF65-F5344CB8AC3E}">
        <p14:creationId xmlns:p14="http://schemas.microsoft.com/office/powerpoint/2010/main" val="11774577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68</a:t>
            </a:fld>
            <a:endParaRPr lang="fi-FI"/>
          </a:p>
        </p:txBody>
      </p:sp>
    </p:spTree>
    <p:extLst>
      <p:ext uri="{BB962C8B-B14F-4D97-AF65-F5344CB8AC3E}">
        <p14:creationId xmlns:p14="http://schemas.microsoft.com/office/powerpoint/2010/main" val="24342686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69</a:t>
            </a:fld>
            <a:endParaRPr lang="fi-FI"/>
          </a:p>
        </p:txBody>
      </p:sp>
    </p:spTree>
    <p:extLst>
      <p:ext uri="{BB962C8B-B14F-4D97-AF65-F5344CB8AC3E}">
        <p14:creationId xmlns:p14="http://schemas.microsoft.com/office/powerpoint/2010/main" val="460543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a:t>
            </a:fld>
            <a:endParaRPr lang="fi-FI"/>
          </a:p>
        </p:txBody>
      </p:sp>
    </p:spTree>
    <p:extLst>
      <p:ext uri="{BB962C8B-B14F-4D97-AF65-F5344CB8AC3E}">
        <p14:creationId xmlns:p14="http://schemas.microsoft.com/office/powerpoint/2010/main" val="126198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70</a:t>
            </a:fld>
            <a:endParaRPr lang="fi-FI"/>
          </a:p>
        </p:txBody>
      </p:sp>
    </p:spTree>
    <p:extLst>
      <p:ext uri="{BB962C8B-B14F-4D97-AF65-F5344CB8AC3E}">
        <p14:creationId xmlns:p14="http://schemas.microsoft.com/office/powerpoint/2010/main" val="1522372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71</a:t>
            </a:fld>
            <a:endParaRPr lang="fi-FI"/>
          </a:p>
        </p:txBody>
      </p:sp>
    </p:spTree>
    <p:extLst>
      <p:ext uri="{BB962C8B-B14F-4D97-AF65-F5344CB8AC3E}">
        <p14:creationId xmlns:p14="http://schemas.microsoft.com/office/powerpoint/2010/main" val="306742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72</a:t>
            </a:fld>
            <a:endParaRPr lang="fi-FI"/>
          </a:p>
        </p:txBody>
      </p:sp>
    </p:spTree>
    <p:extLst>
      <p:ext uri="{BB962C8B-B14F-4D97-AF65-F5344CB8AC3E}">
        <p14:creationId xmlns:p14="http://schemas.microsoft.com/office/powerpoint/2010/main" val="14768735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73</a:t>
            </a:fld>
            <a:endParaRPr lang="fi-FI"/>
          </a:p>
        </p:txBody>
      </p:sp>
    </p:spTree>
    <p:extLst>
      <p:ext uri="{BB962C8B-B14F-4D97-AF65-F5344CB8AC3E}">
        <p14:creationId xmlns:p14="http://schemas.microsoft.com/office/powerpoint/2010/main" val="15967350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74</a:t>
            </a:fld>
            <a:endParaRPr lang="fi-FI"/>
          </a:p>
        </p:txBody>
      </p:sp>
    </p:spTree>
    <p:extLst>
      <p:ext uri="{BB962C8B-B14F-4D97-AF65-F5344CB8AC3E}">
        <p14:creationId xmlns:p14="http://schemas.microsoft.com/office/powerpoint/2010/main" val="2141576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75</a:t>
            </a:fld>
            <a:endParaRPr lang="fi-FI"/>
          </a:p>
        </p:txBody>
      </p:sp>
    </p:spTree>
    <p:extLst>
      <p:ext uri="{BB962C8B-B14F-4D97-AF65-F5344CB8AC3E}">
        <p14:creationId xmlns:p14="http://schemas.microsoft.com/office/powerpoint/2010/main" val="3367259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76</a:t>
            </a:fld>
            <a:endParaRPr lang="fi-FI"/>
          </a:p>
        </p:txBody>
      </p:sp>
    </p:spTree>
    <p:extLst>
      <p:ext uri="{BB962C8B-B14F-4D97-AF65-F5344CB8AC3E}">
        <p14:creationId xmlns:p14="http://schemas.microsoft.com/office/powerpoint/2010/main" val="11964452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77</a:t>
            </a:fld>
            <a:endParaRPr lang="fi-FI"/>
          </a:p>
        </p:txBody>
      </p:sp>
    </p:spTree>
    <p:extLst>
      <p:ext uri="{BB962C8B-B14F-4D97-AF65-F5344CB8AC3E}">
        <p14:creationId xmlns:p14="http://schemas.microsoft.com/office/powerpoint/2010/main" val="35905479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78</a:t>
            </a:fld>
            <a:endParaRPr lang="fi-FI"/>
          </a:p>
        </p:txBody>
      </p:sp>
    </p:spTree>
    <p:extLst>
      <p:ext uri="{BB962C8B-B14F-4D97-AF65-F5344CB8AC3E}">
        <p14:creationId xmlns:p14="http://schemas.microsoft.com/office/powerpoint/2010/main" val="30740876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79</a:t>
            </a:fld>
            <a:endParaRPr lang="fi-FI"/>
          </a:p>
        </p:txBody>
      </p:sp>
    </p:spTree>
    <p:extLst>
      <p:ext uri="{BB962C8B-B14F-4D97-AF65-F5344CB8AC3E}">
        <p14:creationId xmlns:p14="http://schemas.microsoft.com/office/powerpoint/2010/main" val="237468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7316678-8B8D-44AC-8AE9-57015093BC93}" type="slidenum">
              <a:rPr lang="fi-FI" smtClean="0"/>
              <a:t>8</a:t>
            </a:fld>
            <a:endParaRPr lang="fi-FI"/>
          </a:p>
        </p:txBody>
      </p:sp>
    </p:spTree>
    <p:extLst>
      <p:ext uri="{BB962C8B-B14F-4D97-AF65-F5344CB8AC3E}">
        <p14:creationId xmlns:p14="http://schemas.microsoft.com/office/powerpoint/2010/main" val="11734274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81</a:t>
            </a:fld>
            <a:endParaRPr lang="fi-FI"/>
          </a:p>
        </p:txBody>
      </p:sp>
    </p:spTree>
    <p:extLst>
      <p:ext uri="{BB962C8B-B14F-4D97-AF65-F5344CB8AC3E}">
        <p14:creationId xmlns:p14="http://schemas.microsoft.com/office/powerpoint/2010/main" val="1541381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82</a:t>
            </a:fld>
            <a:endParaRPr lang="fi-FI"/>
          </a:p>
        </p:txBody>
      </p:sp>
    </p:spTree>
    <p:extLst>
      <p:ext uri="{BB962C8B-B14F-4D97-AF65-F5344CB8AC3E}">
        <p14:creationId xmlns:p14="http://schemas.microsoft.com/office/powerpoint/2010/main" val="10231172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83</a:t>
            </a:fld>
            <a:endParaRPr lang="fi-FI"/>
          </a:p>
        </p:txBody>
      </p:sp>
    </p:spTree>
    <p:extLst>
      <p:ext uri="{BB962C8B-B14F-4D97-AF65-F5344CB8AC3E}">
        <p14:creationId xmlns:p14="http://schemas.microsoft.com/office/powerpoint/2010/main" val="33355471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84</a:t>
            </a:fld>
            <a:endParaRPr lang="fi-FI"/>
          </a:p>
        </p:txBody>
      </p:sp>
    </p:spTree>
    <p:extLst>
      <p:ext uri="{BB962C8B-B14F-4D97-AF65-F5344CB8AC3E}">
        <p14:creationId xmlns:p14="http://schemas.microsoft.com/office/powerpoint/2010/main" val="24962012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674">
              <a:defRPr/>
            </a:pPr>
            <a:r>
              <a:rPr lang="fi-FI"/>
              <a:t>Esim. Hankenille Helsinkiin korkea todistusvalinnan pisteraja, mutta valintakokeella ei </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85</a:t>
            </a:fld>
            <a:endParaRPr lang="fi-FI"/>
          </a:p>
        </p:txBody>
      </p:sp>
    </p:spTree>
    <p:extLst>
      <p:ext uri="{BB962C8B-B14F-4D97-AF65-F5344CB8AC3E}">
        <p14:creationId xmlns:p14="http://schemas.microsoft.com/office/powerpoint/2010/main" val="28549990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Pisterajat vaihtelevat vuosittain sen mukaan, kuinka vaikea koe on ollut. Ensikertalaisen tai kaikkien hakijoiden välillä ei ole ollut eroa pisterajoissa (= ei-ensikertalaisena ei ole ollut haastavampi päästä opiskelemaan valintakokeen kautta).</a:t>
            </a:r>
          </a:p>
          <a:p>
            <a:r>
              <a:rPr lang="fi-FI" dirty="0"/>
              <a:t>Ruotsin kielisiin helpoin päästä (vaikka todistusraja esim. </a:t>
            </a:r>
            <a:r>
              <a:rPr lang="fi-FI" dirty="0" err="1"/>
              <a:t>hankeniin</a:t>
            </a:r>
            <a:r>
              <a:rPr lang="fi-FI" dirty="0"/>
              <a:t> ollut korkea). </a:t>
            </a:r>
          </a:p>
          <a:p>
            <a:r>
              <a:rPr lang="fi-FI" dirty="0"/>
              <a:t>Ns. vaativuudeltaan </a:t>
            </a:r>
            <a:r>
              <a:rPr lang="fi-FI" dirty="0" err="1"/>
              <a:t>koa</a:t>
            </a:r>
            <a:r>
              <a:rPr lang="fi-FI" dirty="0"/>
              <a:t> on ollut aika samaa tasoa kuin aiemmin. </a:t>
            </a:r>
          </a:p>
          <a:p>
            <a:endParaRPr lang="fi-FI" dirty="0"/>
          </a:p>
        </p:txBody>
      </p:sp>
      <p:sp>
        <p:nvSpPr>
          <p:cNvPr id="4" name="Dian numeron paikkamerkki 3"/>
          <p:cNvSpPr>
            <a:spLocks noGrp="1"/>
          </p:cNvSpPr>
          <p:nvPr>
            <p:ph type="sldNum" sz="quarter" idx="5"/>
          </p:nvPr>
        </p:nvSpPr>
        <p:spPr/>
        <p:txBody>
          <a:bodyPr/>
          <a:lstStyle/>
          <a:p>
            <a:fld id="{F7316678-8B8D-44AC-8AE9-57015093BC93}" type="slidenum">
              <a:rPr lang="fi-FI" smtClean="0"/>
              <a:t>86</a:t>
            </a:fld>
            <a:endParaRPr lang="fi-FI"/>
          </a:p>
        </p:txBody>
      </p:sp>
    </p:spTree>
    <p:extLst>
      <p:ext uri="{BB962C8B-B14F-4D97-AF65-F5344CB8AC3E}">
        <p14:creationId xmlns:p14="http://schemas.microsoft.com/office/powerpoint/2010/main" val="2473653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Vaatimukset samat kuin keväällä 2025</a:t>
            </a:r>
          </a:p>
        </p:txBody>
      </p:sp>
      <p:sp>
        <p:nvSpPr>
          <p:cNvPr id="4" name="Dian numeron paikkamerkki 3"/>
          <p:cNvSpPr>
            <a:spLocks noGrp="1"/>
          </p:cNvSpPr>
          <p:nvPr>
            <p:ph type="sldNum" sz="quarter" idx="5"/>
          </p:nvPr>
        </p:nvSpPr>
        <p:spPr/>
        <p:txBody>
          <a:bodyPr/>
          <a:lstStyle/>
          <a:p>
            <a:fld id="{F7316678-8B8D-44AC-8AE9-57015093BC93}" type="slidenum">
              <a:rPr lang="fi-FI" smtClean="0"/>
              <a:t>87</a:t>
            </a:fld>
            <a:endParaRPr lang="fi-FI"/>
          </a:p>
        </p:txBody>
      </p:sp>
    </p:spTree>
    <p:extLst>
      <p:ext uri="{BB962C8B-B14F-4D97-AF65-F5344CB8AC3E}">
        <p14:creationId xmlns:p14="http://schemas.microsoft.com/office/powerpoint/2010/main" val="1428724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88</a:t>
            </a:fld>
            <a:endParaRPr lang="fi-FI"/>
          </a:p>
        </p:txBody>
      </p:sp>
    </p:spTree>
    <p:extLst>
      <p:ext uri="{BB962C8B-B14F-4D97-AF65-F5344CB8AC3E}">
        <p14:creationId xmlns:p14="http://schemas.microsoft.com/office/powerpoint/2010/main" val="38965043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C1EF5-1264-65CB-E187-9F5DB018C12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8E0EE28-4163-7862-F990-A10E3CA0106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221196D-AE8B-BDEA-0AE7-BE960B4527B8}"/>
              </a:ext>
            </a:extLst>
          </p:cNvPr>
          <p:cNvSpPr>
            <a:spLocks noGrp="1"/>
          </p:cNvSpPr>
          <p:nvPr>
            <p:ph type="body" idx="1"/>
          </p:nvPr>
        </p:nvSpPr>
        <p:spPr/>
        <p:txBody>
          <a:bodyPr/>
          <a:lstStyle/>
          <a:p>
            <a:r>
              <a:rPr lang="fi-FI"/>
              <a:t>Joissakin tehtävissä samoja piirteitä kuin valintakokeessa D eli esim. välttämättä ei tarvitse ymmärtää tehtävän kontekstia, kunhan osaa esim. sijoittaa arvot kaavaan. </a:t>
            </a:r>
          </a:p>
          <a:p>
            <a:endParaRPr lang="fi-FI"/>
          </a:p>
          <a:p>
            <a:r>
              <a:rPr lang="fi-FI"/>
              <a:t>Tehtävä voi näyttää tosi vaikealta, mutta lopulta ratkeaa melko yksinkertaisesti</a:t>
            </a:r>
          </a:p>
        </p:txBody>
      </p:sp>
      <p:sp>
        <p:nvSpPr>
          <p:cNvPr id="4" name="Dian numeron paikkamerkki 3">
            <a:extLst>
              <a:ext uri="{FF2B5EF4-FFF2-40B4-BE49-F238E27FC236}">
                <a16:creationId xmlns:a16="http://schemas.microsoft.com/office/drawing/2014/main" id="{32A037A3-FFDF-BBE4-0EE8-B4D00BFAEFA4}"/>
              </a:ext>
            </a:extLst>
          </p:cNvPr>
          <p:cNvSpPr>
            <a:spLocks noGrp="1"/>
          </p:cNvSpPr>
          <p:nvPr>
            <p:ph type="sldNum" sz="quarter" idx="5"/>
          </p:nvPr>
        </p:nvSpPr>
        <p:spPr/>
        <p:txBody>
          <a:bodyPr/>
          <a:lstStyle/>
          <a:p>
            <a:fld id="{F7316678-8B8D-44AC-8AE9-57015093BC93}" type="slidenum">
              <a:rPr lang="fi-FI" smtClean="0"/>
              <a:t>89</a:t>
            </a:fld>
            <a:endParaRPr lang="fi-FI"/>
          </a:p>
        </p:txBody>
      </p:sp>
    </p:spTree>
    <p:extLst>
      <p:ext uri="{BB962C8B-B14F-4D97-AF65-F5344CB8AC3E}">
        <p14:creationId xmlns:p14="http://schemas.microsoft.com/office/powerpoint/2010/main" val="40395450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90</a:t>
            </a:fld>
            <a:endParaRPr lang="fi-FI"/>
          </a:p>
        </p:txBody>
      </p:sp>
    </p:spTree>
    <p:extLst>
      <p:ext uri="{BB962C8B-B14F-4D97-AF65-F5344CB8AC3E}">
        <p14:creationId xmlns:p14="http://schemas.microsoft.com/office/powerpoint/2010/main" val="3759300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7316678-8B8D-44AC-8AE9-57015093BC93}" type="slidenum">
              <a:rPr lang="fi-FI" smtClean="0"/>
              <a:t>9</a:t>
            </a:fld>
            <a:endParaRPr lang="fi-FI"/>
          </a:p>
        </p:txBody>
      </p:sp>
    </p:spTree>
    <p:extLst>
      <p:ext uri="{BB962C8B-B14F-4D97-AF65-F5344CB8AC3E}">
        <p14:creationId xmlns:p14="http://schemas.microsoft.com/office/powerpoint/2010/main" val="2374862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Turku 80% ensikertalaisia, muut 75</a:t>
            </a:r>
          </a:p>
        </p:txBody>
      </p:sp>
      <p:sp>
        <p:nvSpPr>
          <p:cNvPr id="4" name="Dian numeron paikkamerkki 3"/>
          <p:cNvSpPr>
            <a:spLocks noGrp="1"/>
          </p:cNvSpPr>
          <p:nvPr>
            <p:ph type="sldNum" sz="quarter" idx="5"/>
          </p:nvPr>
        </p:nvSpPr>
        <p:spPr/>
        <p:txBody>
          <a:bodyPr/>
          <a:lstStyle/>
          <a:p>
            <a:fld id="{F7316678-8B8D-44AC-8AE9-57015093BC93}" type="slidenum">
              <a:rPr lang="fi-FI" smtClean="0"/>
              <a:t>91</a:t>
            </a:fld>
            <a:endParaRPr lang="fi-FI"/>
          </a:p>
        </p:txBody>
      </p:sp>
    </p:spTree>
    <p:extLst>
      <p:ext uri="{BB962C8B-B14F-4D97-AF65-F5344CB8AC3E}">
        <p14:creationId xmlns:p14="http://schemas.microsoft.com/office/powerpoint/2010/main" val="23680531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92</a:t>
            </a:fld>
            <a:endParaRPr lang="fi-FI"/>
          </a:p>
        </p:txBody>
      </p:sp>
    </p:spTree>
    <p:extLst>
      <p:ext uri="{BB962C8B-B14F-4D97-AF65-F5344CB8AC3E}">
        <p14:creationId xmlns:p14="http://schemas.microsoft.com/office/powerpoint/2010/main" val="29256853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93</a:t>
            </a:fld>
            <a:endParaRPr lang="fi-FI"/>
          </a:p>
        </p:txBody>
      </p:sp>
    </p:spTree>
    <p:extLst>
      <p:ext uri="{BB962C8B-B14F-4D97-AF65-F5344CB8AC3E}">
        <p14:creationId xmlns:p14="http://schemas.microsoft.com/office/powerpoint/2010/main" val="17878576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94</a:t>
            </a:fld>
            <a:endParaRPr lang="fi-FI"/>
          </a:p>
        </p:txBody>
      </p:sp>
    </p:spTree>
    <p:extLst>
      <p:ext uri="{BB962C8B-B14F-4D97-AF65-F5344CB8AC3E}">
        <p14:creationId xmlns:p14="http://schemas.microsoft.com/office/powerpoint/2010/main" val="34082192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674">
              <a:defRPr/>
            </a:pPr>
            <a:r>
              <a:rPr lang="fi-FI"/>
              <a:t>2025 hakukohteesta riippuen noin 77–87 % todistusvalinnan maksimipisteistä.</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95</a:t>
            </a:fld>
            <a:endParaRPr lang="fi-FI"/>
          </a:p>
        </p:txBody>
      </p:sp>
    </p:spTree>
    <p:extLst>
      <p:ext uri="{BB962C8B-B14F-4D97-AF65-F5344CB8AC3E}">
        <p14:creationId xmlns:p14="http://schemas.microsoft.com/office/powerpoint/2010/main" val="18586332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96</a:t>
            </a:fld>
            <a:endParaRPr lang="fi-FI"/>
          </a:p>
        </p:txBody>
      </p:sp>
    </p:spTree>
    <p:extLst>
      <p:ext uri="{BB962C8B-B14F-4D97-AF65-F5344CB8AC3E}">
        <p14:creationId xmlns:p14="http://schemas.microsoft.com/office/powerpoint/2010/main" val="30200297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97</a:t>
            </a:fld>
            <a:endParaRPr lang="fi-FI"/>
          </a:p>
        </p:txBody>
      </p:sp>
    </p:spTree>
    <p:extLst>
      <p:ext uri="{BB962C8B-B14F-4D97-AF65-F5344CB8AC3E}">
        <p14:creationId xmlns:p14="http://schemas.microsoft.com/office/powerpoint/2010/main" val="17645890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Ei osiokohtaisia minimipistevaatimuksia </a:t>
            </a:r>
            <a:r>
              <a:rPr lang="fi-FI" err="1"/>
              <a:t>oikiksessa</a:t>
            </a:r>
            <a:endParaRPr lang="fi-FI"/>
          </a:p>
          <a:p>
            <a:pPr defTabSz="914674">
              <a:defRPr/>
            </a:pPr>
            <a:r>
              <a:rPr lang="fi-FI" err="1"/>
              <a:t>Oikiksessa</a:t>
            </a:r>
            <a:r>
              <a:rPr lang="fi-FI"/>
              <a:t> kysyttiin sekä laajoista kokonaisuuksista että hyvinkin yksityiskohtiin menevistä asioista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98</a:t>
            </a:fld>
            <a:endParaRPr lang="fi-FI"/>
          </a:p>
        </p:txBody>
      </p:sp>
    </p:spTree>
    <p:extLst>
      <p:ext uri="{BB962C8B-B14F-4D97-AF65-F5344CB8AC3E}">
        <p14:creationId xmlns:p14="http://schemas.microsoft.com/office/powerpoint/2010/main" val="5741655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99</a:t>
            </a:fld>
            <a:endParaRPr lang="fi-FI"/>
          </a:p>
        </p:txBody>
      </p:sp>
    </p:spTree>
    <p:extLst>
      <p:ext uri="{BB962C8B-B14F-4D97-AF65-F5344CB8AC3E}">
        <p14:creationId xmlns:p14="http://schemas.microsoft.com/office/powerpoint/2010/main" val="4115886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Joensuu: yhteisestä osiosta vähintään 20 % kaikkien kokeen suorittaneiden hakukohteen hakijoiden kyseisestä osiosta saamasta koepisteiden keskiarvosta ja</a:t>
            </a:r>
          </a:p>
          <a:p>
            <a:r>
              <a:rPr lang="fi-FI"/>
              <a:t>viestintätieteiden eriytyvästä osiosta 20 % kaikkien kokeen suorittaneiden hakukohteen hakijoiden kyseisestä osiosta saamasta koepisteiden keskiarvosta.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100</a:t>
            </a:fld>
            <a:endParaRPr lang="fi-FI"/>
          </a:p>
        </p:txBody>
      </p:sp>
    </p:spTree>
    <p:extLst>
      <p:ext uri="{BB962C8B-B14F-4D97-AF65-F5344CB8AC3E}">
        <p14:creationId xmlns:p14="http://schemas.microsoft.com/office/powerpoint/2010/main" val="3386386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nsi | violetti">
    <p:bg>
      <p:bgPr>
        <a:solidFill>
          <a:schemeClr val="tx2"/>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8F3F4080-A20D-37BE-5B19-0B01BE84C98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solidFill>
                  <a:schemeClr val="bg1"/>
                </a:solidFill>
              </a:defRPr>
            </a:lvl1pPr>
          </a:lstStyle>
          <a:p>
            <a:r>
              <a:rPr lang="fi-FI"/>
              <a:t>Lisää otsikko napsauttamalla</a:t>
            </a:r>
          </a:p>
        </p:txBody>
      </p:sp>
      <p:pic>
        <p:nvPicPr>
          <p:cNvPr id="2" name="Kuva 1">
            <a:extLst>
              <a:ext uri="{FF2B5EF4-FFF2-40B4-BE49-F238E27FC236}">
                <a16:creationId xmlns:a16="http://schemas.microsoft.com/office/drawing/2014/main" id="{451C09F5-5C13-09CD-2D63-921F536DB59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79094" y="5915655"/>
            <a:ext cx="2771922" cy="694809"/>
          </a:xfrm>
          <a:prstGeom prst="rect">
            <a:avLst/>
          </a:prstGeom>
        </p:spPr>
      </p:pic>
    </p:spTree>
    <p:extLst>
      <p:ext uri="{BB962C8B-B14F-4D97-AF65-F5344CB8AC3E}">
        <p14:creationId xmlns:p14="http://schemas.microsoft.com/office/powerpoint/2010/main" val="12559254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nsi | vaalea lila">
    <p:bg>
      <p:bgPr>
        <a:solidFill>
          <a:schemeClr val="accent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A8EC3FA-AF1E-6B07-9816-1C65CAF494D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1B351BA4-882F-576E-1456-06D69D1ABDF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E873A966-8686-6163-FA15-657CD5644F3E}"/>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36391071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chemeClr val="accent4"/>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244A938-3AE8-953E-7254-9237F2BFFD9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C91E76DB-3985-44D9-73BC-8FF9F3F33970}"/>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2C26F4CC-E3D9-5400-487B-89F535291E0A}"/>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404725641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nsi | oranssi">
    <p:bg>
      <p:bgPr>
        <a:solidFill>
          <a:schemeClr val="accent5"/>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E1060820-DC6F-D580-FD2A-5318EE8D2DAE}"/>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04F34A-674D-A4B9-8D33-925477EFDD91}"/>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FE18B9B4-86A9-AB39-B1AB-AE39748A9DEF}"/>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94894468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nsi | minttu">
    <p:bg>
      <p:bgPr>
        <a:solidFill>
          <a:schemeClr val="accent6"/>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A060962C-E928-928B-7A96-D66868D1897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CDFC91-0748-D065-3BF4-C2B44616AF8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3FE06476-70B8-2910-B393-43FE03FA1F6C}"/>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9387954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 beessi">
    <p:bg>
      <p:bgPr>
        <a:solidFill>
          <a:srgbClr val="D4B59E"/>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A060962C-E928-928B-7A96-D66868D1897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CDFC91-0748-D065-3BF4-C2B44616AF8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3FE06476-70B8-2910-B393-43FE03FA1F6C}"/>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0236100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kuvalla | violetti">
    <p:bg>
      <p:bgPr>
        <a:solidFill>
          <a:schemeClr val="tx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bg1"/>
                </a:solidFill>
              </a:defRPr>
            </a:lvl1pPr>
          </a:lstStyle>
          <a:p>
            <a:r>
              <a:rPr lang="fi-FI"/>
              <a:t>Lisää otsikko napsauttamalla</a:t>
            </a:r>
          </a:p>
        </p:txBody>
      </p:sp>
      <p:pic>
        <p:nvPicPr>
          <p:cNvPr id="6" name="Kuva 5">
            <a:extLst>
              <a:ext uri="{FF2B5EF4-FFF2-40B4-BE49-F238E27FC236}">
                <a16:creationId xmlns:a16="http://schemas.microsoft.com/office/drawing/2014/main" id="{6AA9C902-8BB6-DEF1-6E2B-A54757C1D0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23341" y="5915656"/>
            <a:ext cx="2771922" cy="694809"/>
          </a:xfrm>
          <a:prstGeom prst="rect">
            <a:avLst/>
          </a:prstGeom>
        </p:spPr>
      </p:pic>
    </p:spTree>
    <p:extLst>
      <p:ext uri="{BB962C8B-B14F-4D97-AF65-F5344CB8AC3E}">
        <p14:creationId xmlns:p14="http://schemas.microsoft.com/office/powerpoint/2010/main" val="392760973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 kuvalla | sininen">
    <p:bg>
      <p:bgPr>
        <a:solidFill>
          <a:schemeClr val="accent3"/>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27300336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 kuvalla | vaalea lila">
    <p:bg>
      <p:bgPr>
        <a:solidFill>
          <a:schemeClr val="accent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5748111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 kuvalla | vihreä">
    <p:bg>
      <p:bgPr>
        <a:solidFill>
          <a:schemeClr val="accent4"/>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60517641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kuvalla | oranssi">
    <p:bg>
      <p:bgPr>
        <a:solidFill>
          <a:schemeClr val="accent5"/>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91862591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 sininen">
    <p:bg>
      <p:bgPr>
        <a:solidFill>
          <a:schemeClr val="accent3"/>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45B4CC70-7E38-B9B4-176A-995FBAB4A3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31928386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kuvalla | minttu">
    <p:bg>
      <p:bgPr>
        <a:solidFill>
          <a:schemeClr val="accent6"/>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34326664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 kuvalla | beessi">
    <p:bg>
      <p:bgPr>
        <a:solidFill>
          <a:srgbClr val="D4B59E"/>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1840009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 kuvalla | valkoinen">
    <p:bg>
      <p:bgRef idx="1001">
        <a:schemeClr val="bg1"/>
      </p:bgRef>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920332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äliotsikko | violetti">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solidFill>
                  <a:schemeClr val="bg1"/>
                </a:solidFill>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pic>
        <p:nvPicPr>
          <p:cNvPr id="5" name="Kuva 4">
            <a:extLst>
              <a:ext uri="{FF2B5EF4-FFF2-40B4-BE49-F238E27FC236}">
                <a16:creationId xmlns:a16="http://schemas.microsoft.com/office/drawing/2014/main" id="{3C860A34-CA43-4ADA-F412-59CF790573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23341" y="5915656"/>
            <a:ext cx="2771922" cy="694809"/>
          </a:xfrm>
          <a:prstGeom prst="rect">
            <a:avLst/>
          </a:prstGeom>
        </p:spPr>
      </p:pic>
    </p:spTree>
    <p:extLst>
      <p:ext uri="{BB962C8B-B14F-4D97-AF65-F5344CB8AC3E}">
        <p14:creationId xmlns:p14="http://schemas.microsoft.com/office/powerpoint/2010/main" val="22359328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 | sininen">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76780201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äliotsikko | vaalea lil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54938179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äliotsikko | vihreä">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8701142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äliotsikko | oranssi">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26231747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Väliotsikko | minttu">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88778842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äliotsikko | beessi">
    <p:bg>
      <p:bgPr>
        <a:solidFill>
          <a:srgbClr val="D4B59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42452807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 vaalea lila">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603F041-77A0-18A7-2FEB-24245FDA1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127625486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62885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sininen">
    <p:bg>
      <p:bgPr>
        <a:solidFill>
          <a:schemeClr val="accent3">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3979226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aalea lila">
    <p:bg>
      <p:bgPr>
        <a:solidFill>
          <a:schemeClr val="accent2">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254522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aalea beessi">
    <p:bg>
      <p:bgPr>
        <a:solidFill>
          <a:schemeClr val="bg2"/>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798213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ihreä">
    <p:bg>
      <p:bgPr>
        <a:solidFill>
          <a:schemeClr val="accent4">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36834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eni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4063467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ieni kuva | sininen">
    <p:bg>
      <p:bgPr>
        <a:solidFill>
          <a:schemeClr val="accent3">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213490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eni kuva | vaalea lila">
    <p:bg>
      <p:bgPr>
        <a:solidFill>
          <a:schemeClr val="accent2">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445218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eni kuva | vaalea beessi">
    <p:bg>
      <p:bgPr>
        <a:solidFill>
          <a:schemeClr val="bg2"/>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756506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eni kuva | vihreä">
    <p:bg>
      <p:bgPr>
        <a:solidFill>
          <a:schemeClr val="accent4">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14991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chemeClr val="accent4"/>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DED9A56-0C2D-F247-894E-8D84D9EF396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99008472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3555829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ECCC4-C57B-E2E3-FD43-A8B2A6382C07}"/>
              </a:ext>
            </a:extLst>
          </p:cNvPr>
          <p:cNvSpPr>
            <a:spLocks noGrp="1"/>
          </p:cNvSpPr>
          <p:nvPr>
            <p:ph type="title" hasCustomPrompt="1"/>
          </p:nvPr>
        </p:nvSpPr>
        <p:spPr/>
        <p:txBody>
          <a:bodyPr/>
          <a:lstStyle>
            <a:lvl1pPr>
              <a:defRPr/>
            </a:lvl1pPr>
          </a:lstStyle>
          <a:p>
            <a:r>
              <a:rPr lang="fi-FI"/>
              <a:t>Lisää otsikko napsauttamalla</a:t>
            </a:r>
          </a:p>
        </p:txBody>
      </p:sp>
      <p:sp>
        <p:nvSpPr>
          <p:cNvPr id="6" name="Sisällön paikkamerkki 7">
            <a:extLst>
              <a:ext uri="{FF2B5EF4-FFF2-40B4-BE49-F238E27FC236}">
                <a16:creationId xmlns:a16="http://schemas.microsoft.com/office/drawing/2014/main" id="{BD62CD06-8A5A-388F-5C2E-9DCC93786266}"/>
              </a:ext>
            </a:extLst>
          </p:cNvPr>
          <p:cNvSpPr>
            <a:spLocks noGrp="1"/>
          </p:cNvSpPr>
          <p:nvPr>
            <p:ph sz="quarter" idx="10" hasCustomPrompt="1"/>
          </p:nvPr>
        </p:nvSpPr>
        <p:spPr>
          <a:xfrm>
            <a:off x="353626" y="1205277"/>
            <a:ext cx="11444796" cy="4423363"/>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0912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2CB99-8457-B45D-3C6D-FF714946F67A}"/>
              </a:ext>
            </a:extLst>
          </p:cNvPr>
          <p:cNvSpPr>
            <a:spLocks noGrp="1"/>
          </p:cNvSpPr>
          <p:nvPr>
            <p:ph type="title" hasCustomPrompt="1"/>
          </p:nvPr>
        </p:nvSpPr>
        <p:spPr/>
        <p:txBody>
          <a:bodyPr/>
          <a:lstStyle>
            <a:lvl1pPr>
              <a:defRPr/>
            </a:lvl1pPr>
          </a:lstStyle>
          <a:p>
            <a:r>
              <a:rPr lang="fi-FI"/>
              <a:t>Lisää otsikko napsauttamalla</a:t>
            </a:r>
          </a:p>
        </p:txBody>
      </p:sp>
      <p:sp>
        <p:nvSpPr>
          <p:cNvPr id="6" name="Alaotsikko 2">
            <a:extLst>
              <a:ext uri="{FF2B5EF4-FFF2-40B4-BE49-F238E27FC236}">
                <a16:creationId xmlns:a16="http://schemas.microsoft.com/office/drawing/2014/main" id="{9BEEADFC-A567-0E01-D674-C948ED070803}"/>
              </a:ext>
            </a:extLst>
          </p:cNvPr>
          <p:cNvSpPr>
            <a:spLocks noGrp="1"/>
          </p:cNvSpPr>
          <p:nvPr>
            <p:ph type="subTitle" idx="1" hasCustomPrompt="1"/>
          </p:nvPr>
        </p:nvSpPr>
        <p:spPr>
          <a:xfrm>
            <a:off x="341048" y="1142739"/>
            <a:ext cx="11457373"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
        <p:nvSpPr>
          <p:cNvPr id="7" name="Sisällön paikkamerkki 5">
            <a:extLst>
              <a:ext uri="{FF2B5EF4-FFF2-40B4-BE49-F238E27FC236}">
                <a16:creationId xmlns:a16="http://schemas.microsoft.com/office/drawing/2014/main" id="{A0E1E124-E352-E8B6-A2FC-038B8429A9F5}"/>
              </a:ext>
            </a:extLst>
          </p:cNvPr>
          <p:cNvSpPr>
            <a:spLocks noGrp="1"/>
          </p:cNvSpPr>
          <p:nvPr>
            <p:ph sz="quarter" idx="11" hasCustomPrompt="1"/>
          </p:nvPr>
        </p:nvSpPr>
        <p:spPr>
          <a:xfrm>
            <a:off x="341313" y="1920353"/>
            <a:ext cx="11457108" cy="3794908"/>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6673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2CB99-8457-B45D-3C6D-FF714946F67A}"/>
              </a:ext>
            </a:extLst>
          </p:cNvPr>
          <p:cNvSpPr>
            <a:spLocks noGrp="1"/>
          </p:cNvSpPr>
          <p:nvPr>
            <p:ph type="title" hasCustomPrompt="1"/>
          </p:nvPr>
        </p:nvSpPr>
        <p:spPr/>
        <p:txBody>
          <a:bodyPr/>
          <a:lstStyle>
            <a:lvl1pPr>
              <a:defRPr/>
            </a:lvl1pPr>
          </a:lstStyle>
          <a:p>
            <a:r>
              <a:rPr lang="fi-FI"/>
              <a:t>Lisää otsikko napsauttamalla</a:t>
            </a:r>
          </a:p>
        </p:txBody>
      </p:sp>
      <p:sp>
        <p:nvSpPr>
          <p:cNvPr id="6" name="Alaotsikko 2">
            <a:extLst>
              <a:ext uri="{FF2B5EF4-FFF2-40B4-BE49-F238E27FC236}">
                <a16:creationId xmlns:a16="http://schemas.microsoft.com/office/drawing/2014/main" id="{9BEEADFC-A567-0E01-D674-C948ED070803}"/>
              </a:ext>
            </a:extLst>
          </p:cNvPr>
          <p:cNvSpPr>
            <a:spLocks noGrp="1"/>
          </p:cNvSpPr>
          <p:nvPr>
            <p:ph type="subTitle" idx="1" hasCustomPrompt="1"/>
          </p:nvPr>
        </p:nvSpPr>
        <p:spPr>
          <a:xfrm>
            <a:off x="341048" y="1142739"/>
            <a:ext cx="11457373"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
        <p:nvSpPr>
          <p:cNvPr id="7" name="Sisällön paikkamerkki 5">
            <a:extLst>
              <a:ext uri="{FF2B5EF4-FFF2-40B4-BE49-F238E27FC236}">
                <a16:creationId xmlns:a16="http://schemas.microsoft.com/office/drawing/2014/main" id="{A0E1E124-E352-E8B6-A2FC-038B8429A9F5}"/>
              </a:ext>
            </a:extLst>
          </p:cNvPr>
          <p:cNvSpPr>
            <a:spLocks noGrp="1"/>
          </p:cNvSpPr>
          <p:nvPr>
            <p:ph sz="quarter" idx="11" hasCustomPrompt="1"/>
          </p:nvPr>
        </p:nvSpPr>
        <p:spPr>
          <a:xfrm>
            <a:off x="341313" y="1920353"/>
            <a:ext cx="11457108" cy="3794908"/>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42246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ECCC4-C57B-E2E3-FD43-A8B2A6382C07}"/>
              </a:ext>
            </a:extLst>
          </p:cNvPr>
          <p:cNvSpPr>
            <a:spLocks noGrp="1"/>
          </p:cNvSpPr>
          <p:nvPr>
            <p:ph type="title" hasCustomPrompt="1"/>
          </p:nvPr>
        </p:nvSpPr>
        <p:spPr/>
        <p:txBody>
          <a:bodyPr/>
          <a:lstStyle>
            <a:lvl1pPr>
              <a:defRPr/>
            </a:lvl1pPr>
          </a:lstStyle>
          <a:p>
            <a:r>
              <a:rPr lang="fi-FI"/>
              <a:t>Lisää otsikko napsauttamalla</a:t>
            </a:r>
          </a:p>
        </p:txBody>
      </p:sp>
      <p:sp>
        <p:nvSpPr>
          <p:cNvPr id="6" name="Sisällön paikkamerkki 7">
            <a:extLst>
              <a:ext uri="{FF2B5EF4-FFF2-40B4-BE49-F238E27FC236}">
                <a16:creationId xmlns:a16="http://schemas.microsoft.com/office/drawing/2014/main" id="{BD62CD06-8A5A-388F-5C2E-9DCC93786266}"/>
              </a:ext>
            </a:extLst>
          </p:cNvPr>
          <p:cNvSpPr>
            <a:spLocks noGrp="1"/>
          </p:cNvSpPr>
          <p:nvPr>
            <p:ph sz="quarter" idx="10" hasCustomPrompt="1"/>
          </p:nvPr>
        </p:nvSpPr>
        <p:spPr>
          <a:xfrm>
            <a:off x="353626" y="1205277"/>
            <a:ext cx="11444796" cy="4423363"/>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19687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51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023041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ksivärinen moduuli | sininen">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rgbClr val="97B3D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5C1062D9-B74B-39E8-9FC7-F17A8AA80C2E}"/>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239F800C-0372-94F2-EA68-1C7071D1E8C8}"/>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412691660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ksivärinen moduuli | vaalea lila">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rgbClr val="D7B4F5">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18" name="Tekstin paikkamerkki 14">
            <a:extLst>
              <a:ext uri="{FF2B5EF4-FFF2-40B4-BE49-F238E27FC236}">
                <a16:creationId xmlns:a16="http://schemas.microsoft.com/office/drawing/2014/main" id="{5D3F48FB-9A73-293C-9658-DF8C4F67A5ED}"/>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9" name="Tekstin paikkamerkki 14">
            <a:extLst>
              <a:ext uri="{FF2B5EF4-FFF2-40B4-BE49-F238E27FC236}">
                <a16:creationId xmlns:a16="http://schemas.microsoft.com/office/drawing/2014/main" id="{E67AB149-C941-4B73-973E-BAFCE1030C2D}"/>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368024547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ksivärinen moduuli | vaalea beesi">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AAA3DEC7-3971-5261-31B1-40DC0360D1C9}"/>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7C3820C0-3DA6-3D9B-5F15-17EE9C5A9289}"/>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6915032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 | oranssi">
    <p:bg>
      <p:bgPr>
        <a:solidFill>
          <a:schemeClr val="accent5"/>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1A5DA57-EA59-60AD-AE00-E9B20EF2EDF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364055512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ksivärinen moduuli | vihreä">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chemeClr val="accent4">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AAA3DEC7-3971-5261-31B1-40DC0360D1C9}"/>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7C3820C0-3DA6-3D9B-5F15-17EE9C5A9289}"/>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401406412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sisältökenttää">
    <p:bg>
      <p:bgPr>
        <a:solidFill>
          <a:schemeClr val="bg1"/>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4751057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sisältökenttää | sininen">
    <p:bg>
      <p:bgPr>
        <a:solidFill>
          <a:srgbClr val="97B3D0">
            <a:alpha val="30196"/>
          </a:srgb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7357862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sisältökenttää | vaalea lila">
    <p:bg>
      <p:bgPr>
        <a:solidFill>
          <a:srgbClr val="D7B4F5">
            <a:alpha val="30196"/>
          </a:srgb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0137187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sisältökenttää | vaalea beesi">
    <p:bg>
      <p:bgPr>
        <a:solidFill>
          <a:schemeClr val="bg2"/>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6576993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sisältökenttää | vihreä">
    <p:bg>
      <p:bgPr>
        <a:solidFill>
          <a:schemeClr val="accent4">
            <a:alpha val="30000"/>
          </a:scheme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7040354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ta yhteyttä | valkoinen">
    <p:spTree>
      <p:nvGrpSpPr>
        <p:cNvPr id="1" name=""/>
        <p:cNvGrpSpPr/>
        <p:nvPr/>
      </p:nvGrpSpPr>
      <p:grpSpPr>
        <a:xfrm>
          <a:off x="0" y="0"/>
          <a:ext cx="0" cy="0"/>
          <a:chOff x="0" y="0"/>
          <a:chExt cx="0" cy="0"/>
        </a:xfrm>
      </p:grpSpPr>
      <p:sp>
        <p:nvSpPr>
          <p:cNvPr id="5" name="Tekstin paikkamerkki 2">
            <a:extLst>
              <a:ext uri="{FF2B5EF4-FFF2-40B4-BE49-F238E27FC236}">
                <a16:creationId xmlns:a16="http://schemas.microsoft.com/office/drawing/2014/main" id="{F05B8358-3956-5F0D-180D-5406EF5D5FD2}"/>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7" name="Tekstin paikkamerkki 2">
            <a:extLst>
              <a:ext uri="{FF2B5EF4-FFF2-40B4-BE49-F238E27FC236}">
                <a16:creationId xmlns:a16="http://schemas.microsoft.com/office/drawing/2014/main" id="{17A7C94A-3AC9-A79E-CC9B-7B4E09CE16D7}"/>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0" name="Tekstin paikkamerkki 2">
            <a:extLst>
              <a:ext uri="{FF2B5EF4-FFF2-40B4-BE49-F238E27FC236}">
                <a16:creationId xmlns:a16="http://schemas.microsoft.com/office/drawing/2014/main" id="{D1C8FC7C-BFC7-6686-AF78-DD181D331A69}"/>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1" name="Tekstin paikkamerkki 2">
            <a:extLst>
              <a:ext uri="{FF2B5EF4-FFF2-40B4-BE49-F238E27FC236}">
                <a16:creationId xmlns:a16="http://schemas.microsoft.com/office/drawing/2014/main" id="{FCE38311-DD50-DA18-88B2-A0D0321E4173}"/>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4286423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a yhteyttä | sininen">
    <p:bg>
      <p:bgPr>
        <a:solidFill>
          <a:schemeClr val="accent3"/>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53C3A6EF-9929-2B87-7B1E-30D23E145CE1}"/>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64D604EC-637E-6EE8-AD65-3386A48C7363}"/>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EE3701DD-6B56-B99C-62AD-1CADA0A8E1FD}"/>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78E95FA5-C45C-1053-DE64-AB5E17268B0A}"/>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2010054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a yhteyttä | vaalea lila">
    <p:bg>
      <p:bgPr>
        <a:solidFill>
          <a:schemeClr val="accent2"/>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654A48BE-E08A-A8F4-E7D3-0F1B81C44EE3}"/>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7CBE88E5-ADBE-42F7-B485-2F6A346D3571}"/>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6C64B550-5ED5-17F8-5AED-D7953A6C5C44}"/>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F1304294-BD16-796F-126B-A4C00D004547}"/>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1604923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ta yhteyttä | beessi">
    <p:bg>
      <p:bgPr>
        <a:solidFill>
          <a:srgbClr val="D4B59E"/>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74B0F82B-304D-87E8-937C-0455BB5D8120}"/>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3462EE7F-0C29-9CE1-AD8E-ECBA40A04ADB}"/>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E69F9C45-F6F7-A2F7-8867-16524BBF7EAA}"/>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D83CB47F-9B74-F30B-8BC0-93956F2017AF}"/>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137162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nsi | minttu">
    <p:bg>
      <p:bgPr>
        <a:solidFill>
          <a:schemeClr val="accent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DED9A56-0C2D-F247-894E-8D84D9EF39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354114542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ogo | valkoinen">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177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ogo | sinine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607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ogo | vaalea lila">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ogo | beessi">
    <p:bg>
      <p:bgPr>
        <a:solidFill>
          <a:srgbClr val="D4B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59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nsi | beessi">
    <p:bg>
      <p:bgPr>
        <a:solidFill>
          <a:srgbClr val="D4B59E"/>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3A9FD20-0A6C-DEF7-0536-798C1FECCD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65684916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nsi | violetti">
    <p:bg>
      <p:bgPr>
        <a:solidFill>
          <a:schemeClr val="tx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5623187" cy="1336040"/>
          </a:xfrm>
        </p:spPr>
        <p:txBody>
          <a:bodyPr/>
          <a:lstStyle>
            <a:lvl1pPr>
              <a:defRPr>
                <a:solidFill>
                  <a:schemeClr val="bg1"/>
                </a:solidFill>
              </a:defRPr>
            </a:lvl1pPr>
          </a:lstStyle>
          <a:p>
            <a:r>
              <a:rPr lang="fi-FI"/>
              <a:t>Lisää otsikko napsauttamalla</a:t>
            </a:r>
          </a:p>
        </p:txBody>
      </p:sp>
      <p:pic>
        <p:nvPicPr>
          <p:cNvPr id="6" name="Kuva 5">
            <a:extLst>
              <a:ext uri="{FF2B5EF4-FFF2-40B4-BE49-F238E27FC236}">
                <a16:creationId xmlns:a16="http://schemas.microsoft.com/office/drawing/2014/main" id="{8C369E97-14BE-151B-516A-BFE57D994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9094" y="5915655"/>
            <a:ext cx="2771922" cy="694809"/>
          </a:xfrm>
          <a:prstGeom prst="rect">
            <a:avLst/>
          </a:prstGeom>
        </p:spPr>
      </p:pic>
    </p:spTree>
    <p:extLst>
      <p:ext uri="{BB962C8B-B14F-4D97-AF65-F5344CB8AC3E}">
        <p14:creationId xmlns:p14="http://schemas.microsoft.com/office/powerpoint/2010/main" val="369953776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nsi | sininen">
    <p:bg>
      <p:bgPr>
        <a:solidFill>
          <a:schemeClr val="accent3"/>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C43DAEBC-A751-105F-9E1F-85E1CE1BEFBA}"/>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6" name="Subtitle 2">
            <a:extLst>
              <a:ext uri="{FF2B5EF4-FFF2-40B4-BE49-F238E27FC236}">
                <a16:creationId xmlns:a16="http://schemas.microsoft.com/office/drawing/2014/main" id="{6019E19F-7F19-70A3-9873-016898426B05}"/>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F3139470-6CE5-533F-A41B-CEF9DF069319}"/>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13130763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2.jpeg"/><Relationship Id="rId5" Type="http://schemas.openxmlformats.org/officeDocument/2006/relationships/theme" Target="../theme/theme10.xml"/><Relationship Id="rId4"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4.sv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3.png"/><Relationship Id="rId5" Type="http://schemas.openxmlformats.org/officeDocument/2006/relationships/theme" Target="../theme/theme11.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sv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svg"/><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svg"/><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svg"/><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2.sv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sv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3.xml"/><Relationship Id="rId7"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F6935ABC-8D7C-4019-9D86-F84899A8F93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094" y="5915656"/>
            <a:ext cx="2771924" cy="694809"/>
          </a:xfrm>
          <a:prstGeom prst="rect">
            <a:avLst/>
          </a:prstGeom>
        </p:spPr>
      </p:pic>
    </p:spTree>
    <p:extLst>
      <p:ext uri="{BB962C8B-B14F-4D97-AF65-F5344CB8AC3E}">
        <p14:creationId xmlns:p14="http://schemas.microsoft.com/office/powerpoint/2010/main" val="1241673471"/>
      </p:ext>
    </p:extLst>
  </p:cSld>
  <p:clrMap bg1="lt1" tx1="dk1" bg2="lt2" tx2="dk2" accent1="accent1" accent2="accent2" accent3="accent3" accent4="accent4" accent5="accent5" accent6="accent6" hlink="hlink" folHlink="folHlink"/>
  <p:sldLayoutIdLst>
    <p:sldLayoutId id="2147484047" r:id="rId1"/>
    <p:sldLayoutId id="2147484049" r:id="rId2"/>
    <p:sldLayoutId id="2147484048" r:id="rId3"/>
    <p:sldLayoutId id="2147484062" r:id="rId4"/>
    <p:sldLayoutId id="2147484051" r:id="rId5"/>
    <p:sldLayoutId id="2147484052" r:id="rId6"/>
    <p:sldLayoutId id="2147484065"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n paikkamerkki 5" descr="Kuva, joka sisältää kohteen vaate, Ihmisen kasvot, henkilö, hymy&#10;&#10;Kuvaus luotu automaattisesti">
            <a:extLst>
              <a:ext uri="{FF2B5EF4-FFF2-40B4-BE49-F238E27FC236}">
                <a16:creationId xmlns:a16="http://schemas.microsoft.com/office/drawing/2014/main" id="{3C3823DA-35BB-0ACE-442D-096FA6E4FAD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094213" y="264160"/>
            <a:ext cx="5833625" cy="6329680"/>
          </a:xfrm>
          <a:prstGeom prst="roundRect">
            <a:avLst>
              <a:gd name="adj" fmla="val 3379"/>
            </a:avLst>
          </a:prstGeom>
        </p:spPr>
      </p:pic>
      <p:pic>
        <p:nvPicPr>
          <p:cNvPr id="9" name="Kuva 8">
            <a:extLst>
              <a:ext uri="{FF2B5EF4-FFF2-40B4-BE49-F238E27FC236}">
                <a16:creationId xmlns:a16="http://schemas.microsoft.com/office/drawing/2014/main" id="{326ABF7A-CF2F-9EB4-F19F-55BE94B1515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9094" y="5915656"/>
            <a:ext cx="2771924" cy="694809"/>
          </a:xfrm>
          <a:prstGeom prst="rect">
            <a:avLst/>
          </a:prstGeom>
        </p:spPr>
      </p:pic>
      <p:sp>
        <p:nvSpPr>
          <p:cNvPr id="11" name="Tekstiruutu 10">
            <a:extLst>
              <a:ext uri="{FF2B5EF4-FFF2-40B4-BE49-F238E27FC236}">
                <a16:creationId xmlns:a16="http://schemas.microsoft.com/office/drawing/2014/main" id="{C12EA986-E875-0FD8-4413-5E0C5151F523}"/>
              </a:ext>
            </a:extLst>
          </p:cNvPr>
          <p:cNvSpPr txBox="1"/>
          <p:nvPr userDrawn="1"/>
        </p:nvSpPr>
        <p:spPr>
          <a:xfrm>
            <a:off x="341049" y="365125"/>
            <a:ext cx="6019800" cy="1200329"/>
          </a:xfrm>
          <a:prstGeom prst="rect">
            <a:avLst/>
          </a:prstGeom>
          <a:noFill/>
        </p:spPr>
        <p:txBody>
          <a:bodyPr wrap="square" rtlCol="0">
            <a:spAutoFit/>
          </a:bodyPr>
          <a:lstStyle/>
          <a:p>
            <a:r>
              <a:rPr lang="fi-FI" sz="3600" b="1">
                <a:solidFill>
                  <a:schemeClr val="tx2"/>
                </a:solidFill>
                <a:latin typeface="+mj-lt"/>
              </a:rPr>
              <a:t>Kysyttävää</a:t>
            </a:r>
          </a:p>
          <a:p>
            <a:r>
              <a:rPr lang="fi-FI" sz="3600" b="1">
                <a:solidFill>
                  <a:schemeClr val="tx2"/>
                </a:solidFill>
                <a:latin typeface="+mj-lt"/>
              </a:rPr>
              <a:t>Valmennuskursseista?</a:t>
            </a:r>
          </a:p>
        </p:txBody>
      </p:sp>
      <p:sp>
        <p:nvSpPr>
          <p:cNvPr id="12" name="Tekstiruutu 11">
            <a:extLst>
              <a:ext uri="{FF2B5EF4-FFF2-40B4-BE49-F238E27FC236}">
                <a16:creationId xmlns:a16="http://schemas.microsoft.com/office/drawing/2014/main" id="{79FD877A-455A-0ABB-2493-2A1742ED40A5}"/>
              </a:ext>
            </a:extLst>
          </p:cNvPr>
          <p:cNvSpPr txBox="1"/>
          <p:nvPr userDrawn="1"/>
        </p:nvSpPr>
        <p:spPr>
          <a:xfrm>
            <a:off x="341049" y="1828617"/>
            <a:ext cx="6019800" cy="369332"/>
          </a:xfrm>
          <a:prstGeom prst="rect">
            <a:avLst/>
          </a:prstGeom>
          <a:noFill/>
        </p:spPr>
        <p:txBody>
          <a:bodyPr wrap="square" rtlCol="0">
            <a:spAutoFit/>
          </a:bodyPr>
          <a:lstStyle/>
          <a:p>
            <a:r>
              <a:rPr lang="fi-FI" sz="1800" b="1">
                <a:solidFill>
                  <a:schemeClr val="tx2"/>
                </a:solidFill>
                <a:latin typeface="+mj-lt"/>
              </a:rPr>
              <a:t>Ota yhteyttä!</a:t>
            </a:r>
          </a:p>
        </p:txBody>
      </p:sp>
    </p:spTree>
    <p:extLst>
      <p:ext uri="{BB962C8B-B14F-4D97-AF65-F5344CB8AC3E}">
        <p14:creationId xmlns:p14="http://schemas.microsoft.com/office/powerpoint/2010/main" val="3364506174"/>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7" r:id="rId3"/>
    <p:sldLayoutId id="2147483866"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25E3A28-C92B-24D5-785A-0D0451D25CF4}"/>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192087" y="2139071"/>
            <a:ext cx="5807826" cy="2579858"/>
          </a:xfrm>
          <a:prstGeom prst="rect">
            <a:avLst/>
          </a:prstGeom>
        </p:spPr>
      </p:pic>
    </p:spTree>
    <p:extLst>
      <p:ext uri="{BB962C8B-B14F-4D97-AF65-F5344CB8AC3E}">
        <p14:creationId xmlns:p14="http://schemas.microsoft.com/office/powerpoint/2010/main" val="1450190132"/>
      </p:ext>
    </p:extLst>
  </p:cSld>
  <p:clrMap bg1="lt1" tx1="dk1" bg2="lt2" tx2="dk2" accent1="accent1" accent2="accent2" accent3="accent3" accent4="accent4" accent5="accent5" accent6="accent6" hlink="hlink" folHlink="folHlink"/>
  <p:sldLayoutIdLst>
    <p:sldLayoutId id="2147483883" r:id="rId1"/>
    <p:sldLayoutId id="2147483886" r:id="rId2"/>
    <p:sldLayoutId id="2147483885" r:id="rId3"/>
    <p:sldLayoutId id="2147483884"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813CD1AE-6B0D-88FC-16D5-E883B06582E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094" y="5915656"/>
            <a:ext cx="2771924" cy="694809"/>
          </a:xfrm>
          <a:prstGeom prst="rect">
            <a:avLst/>
          </a:prstGeom>
        </p:spPr>
      </p:pic>
    </p:spTree>
    <p:extLst>
      <p:ext uri="{BB962C8B-B14F-4D97-AF65-F5344CB8AC3E}">
        <p14:creationId xmlns:p14="http://schemas.microsoft.com/office/powerpoint/2010/main" val="3669904861"/>
      </p:ext>
    </p:extLst>
  </p:cSld>
  <p:clrMap bg1="lt1" tx1="dk1" bg2="lt2" tx2="dk2" accent1="accent1" accent2="accent2" accent3="accent3" accent4="accent4" accent5="accent5" accent6="accent6" hlink="hlink" folHlink="folHlink"/>
  <p:sldLayoutIdLst>
    <p:sldLayoutId id="2147484054" r:id="rId1"/>
    <p:sldLayoutId id="2147484056" r:id="rId2"/>
    <p:sldLayoutId id="2147484055" r:id="rId3"/>
    <p:sldLayoutId id="2147484057" r:id="rId4"/>
    <p:sldLayoutId id="2147484058" r:id="rId5"/>
    <p:sldLayoutId id="2147484059" r:id="rId6"/>
    <p:sldLayoutId id="2147484060"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B8B03C2A-05AB-F969-7CC5-783527CE7903}"/>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234985381"/>
      </p:ext>
    </p:extLst>
  </p:cSld>
  <p:clrMap bg1="lt1" tx1="dk1" bg2="lt2" tx2="dk2" accent1="accent1" accent2="accent2" accent3="accent3" accent4="accent4" accent5="accent5" accent6="accent6" hlink="hlink" folHlink="folHlink"/>
  <p:sldLayoutIdLst>
    <p:sldLayoutId id="2147483872" r:id="rId1"/>
    <p:sldLayoutId id="2147483894" r:id="rId2"/>
    <p:sldLayoutId id="2147483895" r:id="rId3"/>
    <p:sldLayoutId id="2147483896" r:id="rId4"/>
    <p:sldLayoutId id="2147483897" r:id="rId5"/>
    <p:sldLayoutId id="2147483898" r:id="rId6"/>
    <p:sldLayoutId id="2147484063" r:id="rId7"/>
    <p:sldLayoutId id="2147484066" r:id="rId8"/>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25495934-790F-DE36-71D7-C6882C700657}"/>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17660659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4064"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isällön paikkamerkki 5">
            <a:extLst>
              <a:ext uri="{FF2B5EF4-FFF2-40B4-BE49-F238E27FC236}">
                <a16:creationId xmlns:a16="http://schemas.microsoft.com/office/drawing/2014/main" id="{9D571AFF-E48B-81E4-5BB6-3AF919B59F5C}"/>
              </a:ext>
            </a:extLst>
          </p:cNvPr>
          <p:cNvSpPr txBox="1">
            <a:spLocks/>
          </p:cNvSpPr>
          <p:nvPr userDrawn="1"/>
        </p:nvSpPr>
        <p:spPr>
          <a:xfrm>
            <a:off x="341313" y="1788160"/>
            <a:ext cx="5580094" cy="480567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1" name="Kuvan paikkamerkki 2">
            <a:extLst>
              <a:ext uri="{FF2B5EF4-FFF2-40B4-BE49-F238E27FC236}">
                <a16:creationId xmlns:a16="http://schemas.microsoft.com/office/drawing/2014/main" id="{3D7C19B6-AD7D-0917-8DD0-7CB620F6C7A0}"/>
              </a:ext>
            </a:extLst>
          </p:cNvPr>
          <p:cNvSpPr txBox="1">
            <a:spLocks/>
          </p:cNvSpPr>
          <p:nvPr userDrawn="1"/>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2000" b="1" i="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spcAft>
                <a:spcPts val="300"/>
              </a:spcAft>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100000"/>
              </a:lnSpc>
              <a:spcBef>
                <a:spcPts val="300"/>
              </a:spcBef>
              <a:spcAft>
                <a:spcPts val="300"/>
              </a:spcAft>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100000"/>
              </a:lnSpc>
              <a:spcBef>
                <a:spcPts val="300"/>
              </a:spcBef>
              <a:spcAft>
                <a:spcPts val="300"/>
              </a:spcAft>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100000"/>
              </a:lnSpc>
              <a:spcBef>
                <a:spcPts val="300"/>
              </a:spcBef>
              <a:spcAft>
                <a:spcPts val="300"/>
              </a:spcAft>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fi-FI"/>
              <a:t>Lisää kuva napsauttamalla kuvaketta</a:t>
            </a:r>
          </a:p>
        </p:txBody>
      </p:sp>
      <p:sp>
        <p:nvSpPr>
          <p:cNvPr id="12" name="Tekstin paikkamerkki 12">
            <a:extLst>
              <a:ext uri="{FF2B5EF4-FFF2-40B4-BE49-F238E27FC236}">
                <a16:creationId xmlns:a16="http://schemas.microsoft.com/office/drawing/2014/main" id="{14D59C20-0B1F-CEB0-53A5-A1439CE3C9D3}"/>
              </a:ext>
            </a:extLst>
          </p:cNvPr>
          <p:cNvSpPr txBox="1">
            <a:spLocks/>
          </p:cNvSpPr>
          <p:nvPr userDrawn="1"/>
        </p:nvSpPr>
        <p:spPr>
          <a:xfrm>
            <a:off x="9223339" y="5915655"/>
            <a:ext cx="2771923" cy="694809"/>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lIns="0" tIns="0" rIns="0" bIns="0" anchor="ctr" anchorCtr="0">
            <a:normAutofit/>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spcAft>
                <a:spcPts val="300"/>
              </a:spcAft>
              <a:buFont typeface="Arial" panose="020B0604020202020204" pitchFamily="34" charset="0"/>
              <a:buNone/>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 </a:t>
            </a:r>
          </a:p>
        </p:txBody>
      </p:sp>
      <p:sp>
        <p:nvSpPr>
          <p:cNvPr id="13" name="Otsikko 1">
            <a:extLst>
              <a:ext uri="{FF2B5EF4-FFF2-40B4-BE49-F238E27FC236}">
                <a16:creationId xmlns:a16="http://schemas.microsoft.com/office/drawing/2014/main" id="{AB6E9A72-76AC-7EC5-995E-1B1A41C31A67}"/>
              </a:ext>
            </a:extLst>
          </p:cNvPr>
          <p:cNvSpPr txBox="1">
            <a:spLocks/>
          </p:cNvSpPr>
          <p:nvPr userDrawn="1"/>
        </p:nvSpPr>
        <p:spPr>
          <a:xfrm>
            <a:off x="341049" y="365125"/>
            <a:ext cx="5580095" cy="1199515"/>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Lisää otsikko napsauttamalla</a:t>
            </a:r>
          </a:p>
        </p:txBody>
      </p:sp>
    </p:spTree>
    <p:extLst>
      <p:ext uri="{BB962C8B-B14F-4D97-AF65-F5344CB8AC3E}">
        <p14:creationId xmlns:p14="http://schemas.microsoft.com/office/powerpoint/2010/main" val="8966065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9" r:id="rId4"/>
    <p:sldLayoutId id="2147483836" r:id="rId5"/>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D9392C07-C977-6937-1AFA-7CBDFA40A3A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56653894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4067" r:id="rId6"/>
    <p:sldLayoutId id="2147484069" r:id="rId7"/>
    <p:sldLayoutId id="2147484071" r:id="rId8"/>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E4B6D726-CA50-3850-7C75-56D0524FE5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90088076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4070"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ABF36225-1F86-4F7F-EB2C-D6D43B7818A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50807592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1C18418E-14A4-6B92-67B9-A5D1D2DC95E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6249890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0.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1.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2.xml"/><Relationship Id="rId1" Type="http://schemas.openxmlformats.org/officeDocument/2006/relationships/slideLayout" Target="../slideLayouts/slideLayout4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4.xml"/></Relationships>
</file>

<file path=ppt/slides/_rels/slide10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7.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0.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4.xml"/></Relationships>
</file>

<file path=ppt/slides/_rels/slide113.xml.rels><?xml version="1.0" encoding="UTF-8" standalone="yes"?>
<Relationships xmlns="http://schemas.openxmlformats.org/package/2006/relationships"><Relationship Id="rId3" Type="http://schemas.openxmlformats.org/officeDocument/2006/relationships/hyperlink" Target="https://yliopistovalinnat.fi/valintakokeet/valintakoe-i#Ennakkomateriaali" TargetMode="External"/><Relationship Id="rId2" Type="http://schemas.openxmlformats.org/officeDocument/2006/relationships/notesSlide" Target="../notesSlides/notesSlide112.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3.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4.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1.xml"/><Relationship Id="rId1" Type="http://schemas.openxmlformats.org/officeDocument/2006/relationships/slideLayout" Target="../slideLayouts/slideLayout30.xml"/><Relationship Id="rId4" Type="http://schemas.openxmlformats.org/officeDocument/2006/relationships/image" Target="../media/image55.png"/></Relationships>
</file>

<file path=ppt/slides/_rels/slide1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4.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hyperlink" Target="https://opintopolku.fi/konfo/fi/toteutus/1.2.246.562.17.00000000000000033343" TargetMode="External"/><Relationship Id="rId7" Type="http://schemas.openxmlformats.org/officeDocument/2006/relationships/hyperlink" Target="https://opintopolku.fi/konfo/fi/toteutus/1.2.246.562.17.00000000000000003001" TargetMode="External"/><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hyperlink" Target="https://opintopolku.fi/konfo/fi/toteutus/1.2.246.562.17.00000000000000003529" TargetMode="External"/><Relationship Id="rId5" Type="http://schemas.openxmlformats.org/officeDocument/2006/relationships/hyperlink" Target="https://opintopolku.fi/konfo/fi/toteutus/1.2.246.562.17.00000000000000035260" TargetMode="External"/><Relationship Id="rId4" Type="http://schemas.openxmlformats.org/officeDocument/2006/relationships/hyperlink" Target="https://opintopolku.fi/konfo/fi/toteutus/1.2.246.562.17.00000000000000028056"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2.sv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hyperlink" Target="https://valmennuskeskus.fi/psykologian-valmennuskurssi/psykologian-valintakoe/" TargetMode="External"/><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4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hyperlink" Target="https://yliopistovalinnat.fi/wp-content/uploads/2025/07/Valintakoe_D_Yhteinen_osio_2025_suomi_vastauksilla.pdf" TargetMode="External"/><Relationship Id="rId2" Type="http://schemas.openxmlformats.org/officeDocument/2006/relationships/notesSlide" Target="../notesSlides/notesSlide65.xml"/><Relationship Id="rId1" Type="http://schemas.openxmlformats.org/officeDocument/2006/relationships/slideLayout" Target="../slideLayouts/slideLayout44.xml"/><Relationship Id="rId4" Type="http://schemas.openxmlformats.org/officeDocument/2006/relationships/hyperlink" Target="https://yliopistovalinnat.fi/wp-content/uploads/2025/07/Valintakoe_D_Eriytyva_osio_2025_suomi_vastauksilla.pdf"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44.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1.xml"/><Relationship Id="rId1" Type="http://schemas.openxmlformats.org/officeDocument/2006/relationships/slideLayout" Target="../slideLayouts/slideLayout40.xml"/><Relationship Id="rId5" Type="http://schemas.openxmlformats.org/officeDocument/2006/relationships/image" Target="../media/image2.sv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44.xml"/><Relationship Id="rId5" Type="http://schemas.openxmlformats.org/officeDocument/2006/relationships/image" Target="../media/image47.png"/><Relationship Id="rId4" Type="http://schemas.openxmlformats.org/officeDocument/2006/relationships/image" Target="../media/image2.svg"/></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0.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1.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vaate, seinä, sisä-&#10;&#10;Kuvaus luotu automaattisesti">
            <a:extLst>
              <a:ext uri="{FF2B5EF4-FFF2-40B4-BE49-F238E27FC236}">
                <a16:creationId xmlns:a16="http://schemas.microsoft.com/office/drawing/2014/main" id="{5F42E87D-7316-D771-52F6-4942541C1F4F}"/>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6094213" y="264160"/>
            <a:ext cx="5860500" cy="6329680"/>
          </a:xfrm>
        </p:spPr>
      </p:pic>
      <p:sp>
        <p:nvSpPr>
          <p:cNvPr id="5" name="Otsikko 3">
            <a:extLst>
              <a:ext uri="{FF2B5EF4-FFF2-40B4-BE49-F238E27FC236}">
                <a16:creationId xmlns:a16="http://schemas.microsoft.com/office/drawing/2014/main" id="{99F540D4-7C87-D210-31C6-C5FF9E02D06D}"/>
              </a:ext>
            </a:extLst>
          </p:cNvPr>
          <p:cNvSpPr>
            <a:spLocks noGrp="1"/>
          </p:cNvSpPr>
          <p:nvPr>
            <p:ph type="title"/>
          </p:nvPr>
        </p:nvSpPr>
        <p:spPr>
          <a:xfrm>
            <a:off x="247119" y="1353573"/>
            <a:ext cx="5623187" cy="2549833"/>
          </a:xfrm>
        </p:spPr>
        <p:txBody>
          <a:bodyPr>
            <a:normAutofit/>
          </a:bodyPr>
          <a:lstStyle/>
          <a:p>
            <a:pPr>
              <a:lnSpc>
                <a:spcPct val="100000"/>
              </a:lnSpc>
            </a:pPr>
            <a:r>
              <a:rPr lang="fi-FI" sz="4000"/>
              <a:t>Tervetuloa Eezy</a:t>
            </a:r>
            <a:br>
              <a:rPr lang="fi-FI" sz="4000"/>
            </a:br>
            <a:r>
              <a:rPr lang="fi-FI" sz="4000"/>
              <a:t>Valmennuskeskuksen</a:t>
            </a:r>
            <a:br>
              <a:rPr lang="fi-FI" sz="4000"/>
            </a:br>
            <a:r>
              <a:rPr lang="fi-FI" sz="4000"/>
              <a:t>Opo-päiville</a:t>
            </a:r>
          </a:p>
        </p:txBody>
      </p:sp>
      <p:sp>
        <p:nvSpPr>
          <p:cNvPr id="6" name="Suorakulmio: Pyöristetyt kulmat 5">
            <a:extLst>
              <a:ext uri="{FF2B5EF4-FFF2-40B4-BE49-F238E27FC236}">
                <a16:creationId xmlns:a16="http://schemas.microsoft.com/office/drawing/2014/main" id="{B338A9DF-3FB0-EF36-60B7-1B73FC40C474}"/>
              </a:ext>
            </a:extLst>
          </p:cNvPr>
          <p:cNvSpPr/>
          <p:nvPr/>
        </p:nvSpPr>
        <p:spPr>
          <a:xfrm>
            <a:off x="355273" y="536266"/>
            <a:ext cx="1493190"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a:solidFill>
                  <a:schemeClr val="tx1"/>
                </a:solidFill>
              </a:rPr>
              <a:t>2025</a:t>
            </a:r>
          </a:p>
        </p:txBody>
      </p:sp>
    </p:spTree>
    <p:extLst>
      <p:ext uri="{BB962C8B-B14F-4D97-AF65-F5344CB8AC3E}">
        <p14:creationId xmlns:p14="http://schemas.microsoft.com/office/powerpoint/2010/main" val="96405951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9BB5-84EB-00E1-898E-2DEF8328AEE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D15486-9965-B994-153A-0ABC455F3BED}"/>
              </a:ext>
            </a:extLst>
          </p:cNvPr>
          <p:cNvSpPr>
            <a:spLocks noGrp="1"/>
          </p:cNvSpPr>
          <p:nvPr>
            <p:ph type="title"/>
          </p:nvPr>
        </p:nvSpPr>
        <p:spPr>
          <a:xfrm>
            <a:off x="341049" y="365125"/>
            <a:ext cx="11457373" cy="1158875"/>
          </a:xfrm>
        </p:spPr>
        <p:txBody>
          <a:bodyPr>
            <a:normAutofit/>
          </a:bodyPr>
          <a:lstStyle/>
          <a:p>
            <a:r>
              <a:rPr lang="fi-FI"/>
              <a:t>AMK: ammatillisen perustutkinnon todistuksen pisteytys</a:t>
            </a:r>
          </a:p>
        </p:txBody>
      </p:sp>
      <p:sp>
        <p:nvSpPr>
          <p:cNvPr id="3" name="Sisällön paikkamerkki 2">
            <a:extLst>
              <a:ext uri="{FF2B5EF4-FFF2-40B4-BE49-F238E27FC236}">
                <a16:creationId xmlns:a16="http://schemas.microsoft.com/office/drawing/2014/main" id="{BFF1CF23-05CD-2A81-439B-0952014CDCFB}"/>
              </a:ext>
            </a:extLst>
          </p:cNvPr>
          <p:cNvSpPr>
            <a:spLocks noGrp="1"/>
          </p:cNvSpPr>
          <p:nvPr>
            <p:ph sz="quarter" idx="10"/>
          </p:nvPr>
        </p:nvSpPr>
        <p:spPr>
          <a:xfrm>
            <a:off x="353626" y="1720647"/>
            <a:ext cx="11444796" cy="432620"/>
          </a:xfrm>
        </p:spPr>
        <p:txBody>
          <a:bodyPr>
            <a:normAutofit fontScale="85000" lnSpcReduction="10000"/>
          </a:bodyPr>
          <a:lstStyle/>
          <a:p>
            <a:pPr marL="0" indent="0">
              <a:buNone/>
            </a:pPr>
            <a:r>
              <a:rPr lang="fi-FI" sz="2400" b="1"/>
              <a:t>Maksimipisteet: 150 pistettä </a:t>
            </a:r>
            <a:r>
              <a:rPr lang="fi-FI" sz="2400"/>
              <a:t>(painotettu keskiarvo </a:t>
            </a:r>
            <a:r>
              <a:rPr lang="fi-FI" sz="2400" err="1"/>
              <a:t>max</a:t>
            </a:r>
            <a:r>
              <a:rPr lang="fi-FI" sz="2400"/>
              <a:t>. 90 p. + yhteiset tutkinnon osat </a:t>
            </a:r>
            <a:r>
              <a:rPr lang="fi-FI" sz="2400" err="1"/>
              <a:t>max</a:t>
            </a:r>
            <a:r>
              <a:rPr lang="fi-FI" sz="2400"/>
              <a:t>. 60 p.)</a:t>
            </a:r>
          </a:p>
        </p:txBody>
      </p:sp>
      <p:graphicFrame>
        <p:nvGraphicFramePr>
          <p:cNvPr id="5" name="Taulukko 8">
            <a:extLst>
              <a:ext uri="{FF2B5EF4-FFF2-40B4-BE49-F238E27FC236}">
                <a16:creationId xmlns:a16="http://schemas.microsoft.com/office/drawing/2014/main" id="{26E25EC7-8A5F-F992-F8D2-F423D8F72813}"/>
              </a:ext>
            </a:extLst>
          </p:cNvPr>
          <p:cNvGraphicFramePr>
            <a:graphicFrameLocks noGrp="1"/>
          </p:cNvGraphicFramePr>
          <p:nvPr>
            <p:extLst>
              <p:ext uri="{D42A27DB-BD31-4B8C-83A1-F6EECF244321}">
                <p14:modId xmlns:p14="http://schemas.microsoft.com/office/powerpoint/2010/main" val="2138200871"/>
              </p:ext>
            </p:extLst>
          </p:nvPr>
        </p:nvGraphicFramePr>
        <p:xfrm>
          <a:off x="432284" y="2349914"/>
          <a:ext cx="3162844" cy="4055535"/>
        </p:xfrm>
        <a:graphic>
          <a:graphicData uri="http://schemas.openxmlformats.org/drawingml/2006/table">
            <a:tbl>
              <a:tblPr firstRow="1" bandRow="1">
                <a:tableStyleId>{5C22544A-7EE6-4342-B048-85BDC9FD1C3A}</a:tableStyleId>
              </a:tblPr>
              <a:tblGrid>
                <a:gridCol w="1100848">
                  <a:extLst>
                    <a:ext uri="{9D8B030D-6E8A-4147-A177-3AD203B41FA5}">
                      <a16:colId xmlns:a16="http://schemas.microsoft.com/office/drawing/2014/main" val="3159415743"/>
                    </a:ext>
                  </a:extLst>
                </a:gridCol>
                <a:gridCol w="1100848">
                  <a:extLst>
                    <a:ext uri="{9D8B030D-6E8A-4147-A177-3AD203B41FA5}">
                      <a16:colId xmlns:a16="http://schemas.microsoft.com/office/drawing/2014/main" val="1162530416"/>
                    </a:ext>
                  </a:extLst>
                </a:gridCol>
                <a:gridCol w="961148">
                  <a:extLst>
                    <a:ext uri="{9D8B030D-6E8A-4147-A177-3AD203B41FA5}">
                      <a16:colId xmlns:a16="http://schemas.microsoft.com/office/drawing/2014/main" val="670825257"/>
                    </a:ext>
                  </a:extLst>
                </a:gridCol>
              </a:tblGrid>
              <a:tr h="368685">
                <a:tc>
                  <a:txBody>
                    <a:bodyPr/>
                    <a:lstStyle/>
                    <a:p>
                      <a:r>
                        <a:rPr lang="fi-FI">
                          <a:latin typeface="Arial"/>
                        </a:rPr>
                        <a:t>KA (1-5)</a:t>
                      </a:r>
                    </a:p>
                  </a:txBody>
                  <a:tcPr/>
                </a:tc>
                <a:tc>
                  <a:txBody>
                    <a:bodyPr/>
                    <a:lstStyle/>
                    <a:p>
                      <a:r>
                        <a:rPr lang="fi-FI">
                          <a:latin typeface="Arial"/>
                        </a:rPr>
                        <a:t>KA (1-3)</a:t>
                      </a:r>
                    </a:p>
                  </a:txBody>
                  <a:tcPr/>
                </a:tc>
                <a:tc>
                  <a:txBody>
                    <a:bodyPr/>
                    <a:lstStyle/>
                    <a:p>
                      <a:r>
                        <a:rPr lang="fi-FI">
                          <a:latin typeface="Arial"/>
                        </a:rPr>
                        <a:t>Pisteet</a:t>
                      </a:r>
                    </a:p>
                  </a:txBody>
                  <a:tcPr/>
                </a:tc>
                <a:extLst>
                  <a:ext uri="{0D108BD9-81ED-4DB2-BD59-A6C34878D82A}">
                    <a16:rowId xmlns:a16="http://schemas.microsoft.com/office/drawing/2014/main" val="723101782"/>
                  </a:ext>
                </a:extLst>
              </a:tr>
              <a:tr h="368685">
                <a:tc>
                  <a:txBody>
                    <a:bodyPr/>
                    <a:lstStyle/>
                    <a:p>
                      <a:r>
                        <a:rPr lang="fi-FI">
                          <a:latin typeface="Arial"/>
                        </a:rPr>
                        <a:t>5,00</a:t>
                      </a:r>
                    </a:p>
                  </a:txBody>
                  <a:tcPr>
                    <a:solidFill>
                      <a:srgbClr val="D7B4F5">
                        <a:alpha val="30196"/>
                      </a:srgbClr>
                    </a:solidFill>
                  </a:tcPr>
                </a:tc>
                <a:tc>
                  <a:txBody>
                    <a:bodyPr/>
                    <a:lstStyle/>
                    <a:p>
                      <a:r>
                        <a:rPr lang="fi-FI">
                          <a:latin typeface="Arial"/>
                        </a:rPr>
                        <a:t>3,00</a:t>
                      </a:r>
                    </a:p>
                  </a:txBody>
                  <a:tcPr>
                    <a:solidFill>
                      <a:srgbClr val="D7B4F5">
                        <a:alpha val="30196"/>
                      </a:srgbClr>
                    </a:solidFill>
                  </a:tcPr>
                </a:tc>
                <a:tc>
                  <a:txBody>
                    <a:bodyPr/>
                    <a:lstStyle/>
                    <a:p>
                      <a:r>
                        <a:rPr lang="fi-FI">
                          <a:latin typeface="Arial"/>
                        </a:rPr>
                        <a:t>90</a:t>
                      </a:r>
                    </a:p>
                  </a:txBody>
                  <a:tcPr>
                    <a:solidFill>
                      <a:srgbClr val="D7B4F5">
                        <a:alpha val="30196"/>
                      </a:srgbClr>
                    </a:solidFill>
                  </a:tcPr>
                </a:tc>
                <a:extLst>
                  <a:ext uri="{0D108BD9-81ED-4DB2-BD59-A6C34878D82A}">
                    <a16:rowId xmlns:a16="http://schemas.microsoft.com/office/drawing/2014/main" val="2720202513"/>
                  </a:ext>
                </a:extLst>
              </a:tr>
              <a:tr h="368685">
                <a:tc>
                  <a:txBody>
                    <a:bodyPr/>
                    <a:lstStyle/>
                    <a:p>
                      <a:r>
                        <a:rPr lang="fi-FI">
                          <a:latin typeface="Arial"/>
                        </a:rPr>
                        <a:t>≥ 4,97</a:t>
                      </a:r>
                    </a:p>
                  </a:txBody>
                  <a:tcPr>
                    <a:solidFill>
                      <a:srgbClr val="D7B4F5">
                        <a:alpha val="30196"/>
                      </a:srgbClr>
                    </a:solidFill>
                  </a:tcPr>
                </a:tc>
                <a:tc>
                  <a:txBody>
                    <a:bodyPr/>
                    <a:lstStyle/>
                    <a:p>
                      <a:r>
                        <a:rPr lang="fi-FI">
                          <a:latin typeface="Arial"/>
                        </a:rPr>
                        <a:t>≥ 2,98</a:t>
                      </a:r>
                    </a:p>
                  </a:txBody>
                  <a:tcPr>
                    <a:solidFill>
                      <a:srgbClr val="D7B4F5">
                        <a:alpha val="30196"/>
                      </a:srgbClr>
                    </a:solidFill>
                  </a:tcPr>
                </a:tc>
                <a:tc>
                  <a:txBody>
                    <a:bodyPr/>
                    <a:lstStyle/>
                    <a:p>
                      <a:r>
                        <a:rPr lang="fi-FI">
                          <a:latin typeface="Arial"/>
                        </a:rPr>
                        <a:t>89</a:t>
                      </a:r>
                    </a:p>
                  </a:txBody>
                  <a:tcPr>
                    <a:solidFill>
                      <a:srgbClr val="D7B4F5">
                        <a:alpha val="30196"/>
                      </a:srgbClr>
                    </a:solidFill>
                  </a:tcPr>
                </a:tc>
                <a:extLst>
                  <a:ext uri="{0D108BD9-81ED-4DB2-BD59-A6C34878D82A}">
                    <a16:rowId xmlns:a16="http://schemas.microsoft.com/office/drawing/2014/main" val="1678210470"/>
                  </a:ext>
                </a:extLst>
              </a:tr>
              <a:tr h="368685">
                <a:tc>
                  <a:txBody>
                    <a:bodyPr/>
                    <a:lstStyle/>
                    <a:p>
                      <a:r>
                        <a:rPr lang="fi-FI">
                          <a:latin typeface="Arial"/>
                        </a:rPr>
                        <a:t>≥ 4,94</a:t>
                      </a:r>
                    </a:p>
                  </a:txBody>
                  <a:tcPr>
                    <a:solidFill>
                      <a:srgbClr val="D7B4F5">
                        <a:alpha val="30196"/>
                      </a:srgbClr>
                    </a:solidFill>
                  </a:tcPr>
                </a:tc>
                <a:tc>
                  <a:txBody>
                    <a:bodyPr/>
                    <a:lstStyle/>
                    <a:p>
                      <a:r>
                        <a:rPr lang="fi-FI">
                          <a:latin typeface="Arial"/>
                        </a:rPr>
                        <a:t>≥ 2,96</a:t>
                      </a:r>
                    </a:p>
                  </a:txBody>
                  <a:tcPr>
                    <a:solidFill>
                      <a:srgbClr val="D7B4F5">
                        <a:alpha val="30196"/>
                      </a:srgbClr>
                    </a:solidFill>
                  </a:tcPr>
                </a:tc>
                <a:tc>
                  <a:txBody>
                    <a:bodyPr/>
                    <a:lstStyle/>
                    <a:p>
                      <a:r>
                        <a:rPr lang="fi-FI">
                          <a:latin typeface="Arial"/>
                        </a:rPr>
                        <a:t>88</a:t>
                      </a:r>
                    </a:p>
                  </a:txBody>
                  <a:tcPr>
                    <a:solidFill>
                      <a:srgbClr val="D7B4F5">
                        <a:alpha val="30196"/>
                      </a:srgbClr>
                    </a:solidFill>
                  </a:tcPr>
                </a:tc>
                <a:extLst>
                  <a:ext uri="{0D108BD9-81ED-4DB2-BD59-A6C34878D82A}">
                    <a16:rowId xmlns:a16="http://schemas.microsoft.com/office/drawing/2014/main" val="1045300554"/>
                  </a:ext>
                </a:extLst>
              </a:tr>
              <a:tr h="368685">
                <a:tc>
                  <a:txBody>
                    <a:bodyPr/>
                    <a:lstStyle/>
                    <a:p>
                      <a:r>
                        <a:rPr lang="fi-FI">
                          <a:latin typeface="Arial"/>
                        </a:rPr>
                        <a:t>≥ 4,91</a:t>
                      </a:r>
                    </a:p>
                  </a:txBody>
                  <a:tcPr>
                    <a:solidFill>
                      <a:srgbClr val="D7B4F5">
                        <a:alpha val="30196"/>
                      </a:srgbClr>
                    </a:solidFill>
                  </a:tcPr>
                </a:tc>
                <a:tc>
                  <a:txBody>
                    <a:bodyPr/>
                    <a:lstStyle/>
                    <a:p>
                      <a:r>
                        <a:rPr lang="fi-FI">
                          <a:latin typeface="Arial"/>
                        </a:rPr>
                        <a:t>≥ 2,95</a:t>
                      </a:r>
                    </a:p>
                  </a:txBody>
                  <a:tcPr>
                    <a:solidFill>
                      <a:srgbClr val="D7B4F5">
                        <a:alpha val="30196"/>
                      </a:srgbClr>
                    </a:solidFill>
                  </a:tcPr>
                </a:tc>
                <a:tc>
                  <a:txBody>
                    <a:bodyPr/>
                    <a:lstStyle/>
                    <a:p>
                      <a:r>
                        <a:rPr lang="fi-FI">
                          <a:latin typeface="Arial"/>
                        </a:rPr>
                        <a:t>87</a:t>
                      </a:r>
                    </a:p>
                  </a:txBody>
                  <a:tcPr>
                    <a:solidFill>
                      <a:srgbClr val="D7B4F5">
                        <a:alpha val="30196"/>
                      </a:srgbClr>
                    </a:solidFill>
                  </a:tcPr>
                </a:tc>
                <a:extLst>
                  <a:ext uri="{0D108BD9-81ED-4DB2-BD59-A6C34878D82A}">
                    <a16:rowId xmlns:a16="http://schemas.microsoft.com/office/drawing/2014/main" val="3363281833"/>
                  </a:ext>
                </a:extLst>
              </a:tr>
              <a:tr h="368685">
                <a:tc>
                  <a:txBody>
                    <a:bodyPr/>
                    <a:lstStyle/>
                    <a:p>
                      <a:r>
                        <a:rPr lang="fi-FI">
                          <a:latin typeface="Arial"/>
                        </a:rPr>
                        <a:t>≥ 4,88</a:t>
                      </a:r>
                    </a:p>
                  </a:txBody>
                  <a:tcPr>
                    <a:solidFill>
                      <a:srgbClr val="D7B4F5">
                        <a:alpha val="30196"/>
                      </a:srgbClr>
                    </a:solidFill>
                  </a:tcPr>
                </a:tc>
                <a:tc>
                  <a:txBody>
                    <a:bodyPr/>
                    <a:lstStyle/>
                    <a:p>
                      <a:r>
                        <a:rPr lang="fi-FI">
                          <a:latin typeface="Arial"/>
                        </a:rPr>
                        <a:t>≥ 2,93</a:t>
                      </a:r>
                    </a:p>
                  </a:txBody>
                  <a:tcPr>
                    <a:solidFill>
                      <a:srgbClr val="D7B4F5">
                        <a:alpha val="30196"/>
                      </a:srgbClr>
                    </a:solidFill>
                  </a:tcPr>
                </a:tc>
                <a:tc>
                  <a:txBody>
                    <a:bodyPr/>
                    <a:lstStyle/>
                    <a:p>
                      <a:r>
                        <a:rPr lang="fi-FI">
                          <a:latin typeface="Arial"/>
                        </a:rPr>
                        <a:t>86</a:t>
                      </a:r>
                    </a:p>
                  </a:txBody>
                  <a:tcPr>
                    <a:solidFill>
                      <a:srgbClr val="D7B4F5">
                        <a:alpha val="30196"/>
                      </a:srgbClr>
                    </a:solidFill>
                  </a:tcPr>
                </a:tc>
                <a:extLst>
                  <a:ext uri="{0D108BD9-81ED-4DB2-BD59-A6C34878D82A}">
                    <a16:rowId xmlns:a16="http://schemas.microsoft.com/office/drawing/2014/main" val="4279624644"/>
                  </a:ext>
                </a:extLst>
              </a:tr>
              <a:tr h="368685">
                <a:tc>
                  <a:txBody>
                    <a:bodyPr/>
                    <a:lstStyle/>
                    <a:p>
                      <a:r>
                        <a:rPr lang="fi-FI">
                          <a:latin typeface="Arial"/>
                        </a:rPr>
                        <a:t>≥ 4,85</a:t>
                      </a:r>
                    </a:p>
                  </a:txBody>
                  <a:tcPr>
                    <a:solidFill>
                      <a:srgbClr val="D7B4F5">
                        <a:alpha val="30196"/>
                      </a:srgbClr>
                    </a:solidFill>
                  </a:tcPr>
                </a:tc>
                <a:tc>
                  <a:txBody>
                    <a:bodyPr/>
                    <a:lstStyle/>
                    <a:p>
                      <a:r>
                        <a:rPr lang="fi-FI">
                          <a:latin typeface="Arial"/>
                        </a:rPr>
                        <a:t>≥ 2,91</a:t>
                      </a:r>
                    </a:p>
                  </a:txBody>
                  <a:tcPr>
                    <a:solidFill>
                      <a:srgbClr val="D7B4F5">
                        <a:alpha val="30196"/>
                      </a:srgbClr>
                    </a:solidFill>
                  </a:tcPr>
                </a:tc>
                <a:tc>
                  <a:txBody>
                    <a:bodyPr/>
                    <a:lstStyle/>
                    <a:p>
                      <a:r>
                        <a:rPr lang="fi-FI">
                          <a:latin typeface="Arial"/>
                        </a:rPr>
                        <a:t>85</a:t>
                      </a:r>
                    </a:p>
                  </a:txBody>
                  <a:tcPr>
                    <a:solidFill>
                      <a:srgbClr val="D7B4F5">
                        <a:alpha val="30196"/>
                      </a:srgbClr>
                    </a:solidFill>
                  </a:tcPr>
                </a:tc>
                <a:extLst>
                  <a:ext uri="{0D108BD9-81ED-4DB2-BD59-A6C34878D82A}">
                    <a16:rowId xmlns:a16="http://schemas.microsoft.com/office/drawing/2014/main" val="2855708758"/>
                  </a:ext>
                </a:extLst>
              </a:tr>
              <a:tr h="368685">
                <a:tc>
                  <a:txBody>
                    <a:bodyPr/>
                    <a:lstStyle/>
                    <a:p>
                      <a:r>
                        <a:rPr lang="fi-FI">
                          <a:latin typeface="Arial"/>
                        </a:rPr>
                        <a:t>≥ 4,82</a:t>
                      </a:r>
                    </a:p>
                  </a:txBody>
                  <a:tcPr>
                    <a:solidFill>
                      <a:srgbClr val="D7B4F5">
                        <a:alpha val="30196"/>
                      </a:srgbClr>
                    </a:solidFill>
                  </a:tcPr>
                </a:tc>
                <a:tc>
                  <a:txBody>
                    <a:bodyPr/>
                    <a:lstStyle/>
                    <a:p>
                      <a:r>
                        <a:rPr lang="fi-FI">
                          <a:latin typeface="Arial"/>
                        </a:rPr>
                        <a:t>≥ 2,89</a:t>
                      </a:r>
                    </a:p>
                  </a:txBody>
                  <a:tcPr>
                    <a:solidFill>
                      <a:srgbClr val="D7B4F5">
                        <a:alpha val="30196"/>
                      </a:srgbClr>
                    </a:solidFill>
                  </a:tcPr>
                </a:tc>
                <a:tc>
                  <a:txBody>
                    <a:bodyPr/>
                    <a:lstStyle/>
                    <a:p>
                      <a:r>
                        <a:rPr lang="fi-FI">
                          <a:latin typeface="Arial"/>
                        </a:rPr>
                        <a:t>84</a:t>
                      </a:r>
                    </a:p>
                  </a:txBody>
                  <a:tcPr>
                    <a:solidFill>
                      <a:srgbClr val="D7B4F5">
                        <a:alpha val="30196"/>
                      </a:srgbClr>
                    </a:solidFill>
                  </a:tcPr>
                </a:tc>
                <a:extLst>
                  <a:ext uri="{0D108BD9-81ED-4DB2-BD59-A6C34878D82A}">
                    <a16:rowId xmlns:a16="http://schemas.microsoft.com/office/drawing/2014/main" val="3344338848"/>
                  </a:ext>
                </a:extLst>
              </a:tr>
              <a:tr h="368685">
                <a:tc>
                  <a:txBody>
                    <a:bodyPr/>
                    <a:lstStyle/>
                    <a:p>
                      <a:r>
                        <a:rPr lang="fi-FI">
                          <a:latin typeface="Arial"/>
                        </a:rPr>
                        <a:t>≥ 4,79</a:t>
                      </a:r>
                    </a:p>
                  </a:txBody>
                  <a:tcPr>
                    <a:solidFill>
                      <a:srgbClr val="D7B4F5">
                        <a:alpha val="30196"/>
                      </a:srgbClr>
                    </a:solidFill>
                  </a:tcPr>
                </a:tc>
                <a:tc>
                  <a:txBody>
                    <a:bodyPr/>
                    <a:lstStyle/>
                    <a:p>
                      <a:r>
                        <a:rPr lang="fi-FI">
                          <a:latin typeface="Arial"/>
                        </a:rPr>
                        <a:t>≥ 2,87</a:t>
                      </a:r>
                    </a:p>
                  </a:txBody>
                  <a:tcPr>
                    <a:solidFill>
                      <a:srgbClr val="D7B4F5">
                        <a:alpha val="30196"/>
                      </a:srgbClr>
                    </a:solidFill>
                  </a:tcPr>
                </a:tc>
                <a:tc>
                  <a:txBody>
                    <a:bodyPr/>
                    <a:lstStyle/>
                    <a:p>
                      <a:r>
                        <a:rPr lang="fi-FI">
                          <a:latin typeface="Arial"/>
                        </a:rPr>
                        <a:t>83</a:t>
                      </a:r>
                    </a:p>
                  </a:txBody>
                  <a:tcPr>
                    <a:solidFill>
                      <a:srgbClr val="D7B4F5">
                        <a:alpha val="30196"/>
                      </a:srgbClr>
                    </a:solidFill>
                  </a:tcPr>
                </a:tc>
                <a:extLst>
                  <a:ext uri="{0D108BD9-81ED-4DB2-BD59-A6C34878D82A}">
                    <a16:rowId xmlns:a16="http://schemas.microsoft.com/office/drawing/2014/main" val="2225444452"/>
                  </a:ext>
                </a:extLst>
              </a:tr>
              <a:tr h="368685">
                <a:tc>
                  <a:txBody>
                    <a:bodyPr/>
                    <a:lstStyle/>
                    <a:p>
                      <a:r>
                        <a:rPr lang="fi-FI">
                          <a:latin typeface="Arial"/>
                        </a:rPr>
                        <a:t>≥ 4,76</a:t>
                      </a:r>
                    </a:p>
                  </a:txBody>
                  <a:tcPr>
                    <a:solidFill>
                      <a:srgbClr val="D7B4F5">
                        <a:alpha val="30196"/>
                      </a:srgbClr>
                    </a:solidFill>
                  </a:tcPr>
                </a:tc>
                <a:tc>
                  <a:txBody>
                    <a:bodyPr/>
                    <a:lstStyle/>
                    <a:p>
                      <a:r>
                        <a:rPr lang="fi-FI">
                          <a:latin typeface="Arial"/>
                        </a:rPr>
                        <a:t>≥ 2,86</a:t>
                      </a:r>
                    </a:p>
                  </a:txBody>
                  <a:tcPr>
                    <a:solidFill>
                      <a:srgbClr val="D7B4F5">
                        <a:alpha val="30196"/>
                      </a:srgbClr>
                    </a:solidFill>
                  </a:tcPr>
                </a:tc>
                <a:tc>
                  <a:txBody>
                    <a:bodyPr/>
                    <a:lstStyle/>
                    <a:p>
                      <a:r>
                        <a:rPr lang="fi-FI">
                          <a:latin typeface="Arial"/>
                        </a:rPr>
                        <a:t>82</a:t>
                      </a:r>
                    </a:p>
                  </a:txBody>
                  <a:tcPr>
                    <a:solidFill>
                      <a:srgbClr val="D7B4F5">
                        <a:alpha val="30196"/>
                      </a:srgbClr>
                    </a:solidFill>
                  </a:tcPr>
                </a:tc>
                <a:extLst>
                  <a:ext uri="{0D108BD9-81ED-4DB2-BD59-A6C34878D82A}">
                    <a16:rowId xmlns:a16="http://schemas.microsoft.com/office/drawing/2014/main" val="3602537390"/>
                  </a:ext>
                </a:extLst>
              </a:tr>
              <a:tr h="368685">
                <a:tc>
                  <a:txBody>
                    <a:bodyPr/>
                    <a:lstStyle/>
                    <a:p>
                      <a:r>
                        <a:rPr lang="fi-FI">
                          <a:latin typeface="Arial"/>
                        </a:rPr>
                        <a:t>≥ 4,73</a:t>
                      </a:r>
                    </a:p>
                  </a:txBody>
                  <a:tcPr>
                    <a:solidFill>
                      <a:srgbClr val="D7B4F5">
                        <a:alpha val="30196"/>
                      </a:srgbClr>
                    </a:solidFill>
                  </a:tcPr>
                </a:tc>
                <a:tc>
                  <a:txBody>
                    <a:bodyPr/>
                    <a:lstStyle/>
                    <a:p>
                      <a:r>
                        <a:rPr lang="fi-FI">
                          <a:latin typeface="Arial"/>
                        </a:rPr>
                        <a:t>≥ 2,84</a:t>
                      </a:r>
                    </a:p>
                  </a:txBody>
                  <a:tcPr>
                    <a:solidFill>
                      <a:srgbClr val="D7B4F5">
                        <a:alpha val="30196"/>
                      </a:srgbClr>
                    </a:solidFill>
                  </a:tcPr>
                </a:tc>
                <a:tc>
                  <a:txBody>
                    <a:bodyPr/>
                    <a:lstStyle/>
                    <a:p>
                      <a:r>
                        <a:rPr lang="fi-FI">
                          <a:latin typeface="Arial"/>
                        </a:rPr>
                        <a:t>81</a:t>
                      </a:r>
                    </a:p>
                  </a:txBody>
                  <a:tcPr>
                    <a:solidFill>
                      <a:srgbClr val="D7B4F5">
                        <a:alpha val="30196"/>
                      </a:srgbClr>
                    </a:solidFill>
                  </a:tcPr>
                </a:tc>
                <a:extLst>
                  <a:ext uri="{0D108BD9-81ED-4DB2-BD59-A6C34878D82A}">
                    <a16:rowId xmlns:a16="http://schemas.microsoft.com/office/drawing/2014/main" val="604079624"/>
                  </a:ext>
                </a:extLst>
              </a:tr>
            </a:tbl>
          </a:graphicData>
        </a:graphic>
      </p:graphicFrame>
      <p:graphicFrame>
        <p:nvGraphicFramePr>
          <p:cNvPr id="8" name="Taulukko 7">
            <a:extLst>
              <a:ext uri="{FF2B5EF4-FFF2-40B4-BE49-F238E27FC236}">
                <a16:creationId xmlns:a16="http://schemas.microsoft.com/office/drawing/2014/main" id="{3B7FF4A7-36E5-6DE7-15D1-9AB2554554FC}"/>
              </a:ext>
            </a:extLst>
          </p:cNvPr>
          <p:cNvGraphicFramePr>
            <a:graphicFrameLocks noGrp="1"/>
          </p:cNvGraphicFramePr>
          <p:nvPr>
            <p:extLst>
              <p:ext uri="{D42A27DB-BD31-4B8C-83A1-F6EECF244321}">
                <p14:modId xmlns:p14="http://schemas.microsoft.com/office/powerpoint/2010/main" val="2244320184"/>
              </p:ext>
            </p:extLst>
          </p:nvPr>
        </p:nvGraphicFramePr>
        <p:xfrm>
          <a:off x="3785084" y="2349914"/>
          <a:ext cx="8013338" cy="3383280"/>
        </p:xfrm>
        <a:graphic>
          <a:graphicData uri="http://schemas.openxmlformats.org/drawingml/2006/table">
            <a:tbl>
              <a:tblPr firstRow="1" bandRow="1">
                <a:tableStyleId>{5C22544A-7EE6-4342-B048-85BDC9FD1C3A}</a:tableStyleId>
              </a:tblPr>
              <a:tblGrid>
                <a:gridCol w="3583045">
                  <a:extLst>
                    <a:ext uri="{9D8B030D-6E8A-4147-A177-3AD203B41FA5}">
                      <a16:colId xmlns:a16="http://schemas.microsoft.com/office/drawing/2014/main" val="3589998765"/>
                    </a:ext>
                  </a:extLst>
                </a:gridCol>
                <a:gridCol w="632899">
                  <a:extLst>
                    <a:ext uri="{9D8B030D-6E8A-4147-A177-3AD203B41FA5}">
                      <a16:colId xmlns:a16="http://schemas.microsoft.com/office/drawing/2014/main" val="238692874"/>
                    </a:ext>
                  </a:extLst>
                </a:gridCol>
                <a:gridCol w="632899">
                  <a:extLst>
                    <a:ext uri="{9D8B030D-6E8A-4147-A177-3AD203B41FA5}">
                      <a16:colId xmlns:a16="http://schemas.microsoft.com/office/drawing/2014/main" val="2615093726"/>
                    </a:ext>
                  </a:extLst>
                </a:gridCol>
                <a:gridCol w="632899">
                  <a:extLst>
                    <a:ext uri="{9D8B030D-6E8A-4147-A177-3AD203B41FA5}">
                      <a16:colId xmlns:a16="http://schemas.microsoft.com/office/drawing/2014/main" val="2486196688"/>
                    </a:ext>
                  </a:extLst>
                </a:gridCol>
                <a:gridCol w="632899">
                  <a:extLst>
                    <a:ext uri="{9D8B030D-6E8A-4147-A177-3AD203B41FA5}">
                      <a16:colId xmlns:a16="http://schemas.microsoft.com/office/drawing/2014/main" val="765378629"/>
                    </a:ext>
                  </a:extLst>
                </a:gridCol>
                <a:gridCol w="632899">
                  <a:extLst>
                    <a:ext uri="{9D8B030D-6E8A-4147-A177-3AD203B41FA5}">
                      <a16:colId xmlns:a16="http://schemas.microsoft.com/office/drawing/2014/main" val="2814239223"/>
                    </a:ext>
                  </a:extLst>
                </a:gridCol>
                <a:gridCol w="632899">
                  <a:extLst>
                    <a:ext uri="{9D8B030D-6E8A-4147-A177-3AD203B41FA5}">
                      <a16:colId xmlns:a16="http://schemas.microsoft.com/office/drawing/2014/main" val="1392773571"/>
                    </a:ext>
                  </a:extLst>
                </a:gridCol>
                <a:gridCol w="632899">
                  <a:extLst>
                    <a:ext uri="{9D8B030D-6E8A-4147-A177-3AD203B41FA5}">
                      <a16:colId xmlns:a16="http://schemas.microsoft.com/office/drawing/2014/main" val="1145477010"/>
                    </a:ext>
                  </a:extLst>
                </a:gridCol>
              </a:tblGrid>
              <a:tr h="125849">
                <a:tc>
                  <a:txBody>
                    <a:bodyPr/>
                    <a:lstStyle/>
                    <a:p>
                      <a:r>
                        <a:rPr lang="fi-FI">
                          <a:latin typeface="Arial"/>
                        </a:rPr>
                        <a:t>Yhteiset tutkinnon osat</a:t>
                      </a:r>
                    </a:p>
                  </a:txBody>
                  <a:tcPr/>
                </a:tc>
                <a:tc gridSpan="7">
                  <a:txBody>
                    <a:bodyPr/>
                    <a:lstStyle/>
                    <a:p>
                      <a:pPr algn="ctr"/>
                      <a:r>
                        <a:rPr lang="fi-FI">
                          <a:latin typeface="Arial"/>
                        </a:rPr>
                        <a:t>Pisteet</a:t>
                      </a:r>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extLst>
                  <a:ext uri="{0D108BD9-81ED-4DB2-BD59-A6C34878D82A}">
                    <a16:rowId xmlns:a16="http://schemas.microsoft.com/office/drawing/2014/main" val="1468343955"/>
                  </a:ext>
                </a:extLst>
              </a:tr>
              <a:tr h="142406">
                <a:tc>
                  <a:txBody>
                    <a:bodyPr/>
                    <a:lstStyle/>
                    <a:p>
                      <a:r>
                        <a:rPr lang="fi-FI">
                          <a:solidFill>
                            <a:schemeClr val="tx1"/>
                          </a:solidFill>
                          <a:latin typeface="Arial"/>
                        </a:rPr>
                        <a:t>viestintä- ja vuorovaikutusosaaminen</a:t>
                      </a:r>
                    </a:p>
                  </a:txBody>
                  <a:tcPr anchor="ctr">
                    <a:solidFill>
                      <a:srgbClr val="D4B59E">
                        <a:alpha val="30196"/>
                      </a:srgbClr>
                    </a:solidFill>
                  </a:tcPr>
                </a:tc>
                <a:tc rowSpan="3">
                  <a:txBody>
                    <a:bodyPr/>
                    <a:lstStyle/>
                    <a:p>
                      <a:pPr algn="ctr"/>
                      <a:r>
                        <a:rPr lang="fi-FI">
                          <a:solidFill>
                            <a:schemeClr val="tx1"/>
                          </a:solidFill>
                          <a:latin typeface="Arial"/>
                        </a:rPr>
                        <a:t>20</a:t>
                      </a:r>
                    </a:p>
                  </a:txBody>
                  <a:tcPr anchor="ctr">
                    <a:solidFill>
                      <a:srgbClr val="D4B59E">
                        <a:alpha val="30196"/>
                      </a:srgbClr>
                    </a:solidFill>
                  </a:tcPr>
                </a:tc>
                <a:tc rowSpan="3">
                  <a:txBody>
                    <a:bodyPr/>
                    <a:lstStyle/>
                    <a:p>
                      <a:pPr algn="ctr"/>
                      <a:r>
                        <a:rPr lang="fi-FI">
                          <a:solidFill>
                            <a:schemeClr val="tx1"/>
                          </a:solidFill>
                          <a:latin typeface="Arial"/>
                        </a:rPr>
                        <a:t>15</a:t>
                      </a:r>
                    </a:p>
                  </a:txBody>
                  <a:tcPr anchor="ctr">
                    <a:solidFill>
                      <a:srgbClr val="D4B59E">
                        <a:alpha val="30196"/>
                      </a:srgbClr>
                    </a:solidFill>
                  </a:tcPr>
                </a:tc>
                <a:tc rowSpan="3">
                  <a:txBody>
                    <a:bodyPr/>
                    <a:lstStyle/>
                    <a:p>
                      <a:pPr algn="ctr"/>
                      <a:r>
                        <a:rPr lang="fi-FI">
                          <a:solidFill>
                            <a:schemeClr val="tx1"/>
                          </a:solidFill>
                          <a:latin typeface="Arial"/>
                        </a:rPr>
                        <a:t>13</a:t>
                      </a:r>
                    </a:p>
                  </a:txBody>
                  <a:tcPr anchor="ctr">
                    <a:solidFill>
                      <a:srgbClr val="D4B59E">
                        <a:alpha val="30196"/>
                      </a:srgbClr>
                    </a:solidFill>
                  </a:tcPr>
                </a:tc>
                <a:tc rowSpan="3">
                  <a:txBody>
                    <a:bodyPr/>
                    <a:lstStyle/>
                    <a:p>
                      <a:pPr algn="ctr"/>
                      <a:r>
                        <a:rPr lang="fi-FI">
                          <a:solidFill>
                            <a:schemeClr val="tx1"/>
                          </a:solidFill>
                          <a:latin typeface="Arial"/>
                        </a:rPr>
                        <a:t>10</a:t>
                      </a:r>
                    </a:p>
                  </a:txBody>
                  <a:tcPr anchor="ctr">
                    <a:solidFill>
                      <a:srgbClr val="D4B59E">
                        <a:alpha val="30196"/>
                      </a:srgbClr>
                    </a:solidFill>
                  </a:tcPr>
                </a:tc>
                <a:tc rowSpan="3">
                  <a:txBody>
                    <a:bodyPr/>
                    <a:lstStyle/>
                    <a:p>
                      <a:pPr algn="ctr"/>
                      <a:r>
                        <a:rPr lang="fi-FI">
                          <a:solidFill>
                            <a:schemeClr val="tx1"/>
                          </a:solidFill>
                          <a:latin typeface="Arial"/>
                        </a:rPr>
                        <a:t>5</a:t>
                      </a:r>
                    </a:p>
                  </a:txBody>
                  <a:tcPr anchor="ctr">
                    <a:solidFill>
                      <a:srgbClr val="D4B59E">
                        <a:alpha val="30196"/>
                      </a:srgbClr>
                    </a:solidFill>
                  </a:tcPr>
                </a:tc>
                <a:tc rowSpan="3">
                  <a:txBody>
                    <a:bodyPr/>
                    <a:lstStyle/>
                    <a:p>
                      <a:pPr algn="ctr"/>
                      <a:r>
                        <a:rPr lang="fi-FI">
                          <a:solidFill>
                            <a:schemeClr val="tx1"/>
                          </a:solidFill>
                          <a:latin typeface="Arial"/>
                        </a:rPr>
                        <a:t>2</a:t>
                      </a:r>
                    </a:p>
                  </a:txBody>
                  <a:tcPr anchor="ctr">
                    <a:solidFill>
                      <a:srgbClr val="D4B59E">
                        <a:alpha val="30196"/>
                      </a:srgbClr>
                    </a:solidFill>
                  </a:tcPr>
                </a:tc>
                <a:tc rowSpan="3">
                  <a:txBody>
                    <a:bodyPr/>
                    <a:lstStyle/>
                    <a:p>
                      <a:pPr algn="ctr"/>
                      <a:r>
                        <a:rPr lang="fi-FI">
                          <a:solidFill>
                            <a:schemeClr val="tx1"/>
                          </a:solidFill>
                          <a:latin typeface="Arial"/>
                        </a:rPr>
                        <a:t>1</a:t>
                      </a:r>
                    </a:p>
                  </a:txBody>
                  <a:tcPr anchor="ctr">
                    <a:solidFill>
                      <a:srgbClr val="D4B59E">
                        <a:alpha val="30196"/>
                      </a:srgbClr>
                    </a:solidFill>
                  </a:tcPr>
                </a:tc>
                <a:extLst>
                  <a:ext uri="{0D108BD9-81ED-4DB2-BD59-A6C34878D82A}">
                    <a16:rowId xmlns:a16="http://schemas.microsoft.com/office/drawing/2014/main" val="1815749390"/>
                  </a:ext>
                </a:extLst>
              </a:tr>
              <a:tr h="170865">
                <a:tc>
                  <a:txBody>
                    <a:bodyPr/>
                    <a:lstStyle/>
                    <a:p>
                      <a:r>
                        <a:rPr lang="fi-FI">
                          <a:solidFill>
                            <a:schemeClr val="tx1"/>
                          </a:solidFill>
                          <a:latin typeface="Arial"/>
                        </a:rPr>
                        <a:t>matemaattis-luonnontieteellinen osaaminen</a:t>
                      </a: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extLst>
                  <a:ext uri="{0D108BD9-81ED-4DB2-BD59-A6C34878D82A}">
                    <a16:rowId xmlns:a16="http://schemas.microsoft.com/office/drawing/2014/main" val="4082142498"/>
                  </a:ext>
                </a:extLst>
              </a:tr>
              <a:tr h="142406">
                <a:tc>
                  <a:txBody>
                    <a:bodyPr/>
                    <a:lstStyle/>
                    <a:p>
                      <a:r>
                        <a:rPr lang="fi-FI">
                          <a:solidFill>
                            <a:schemeClr val="tx1"/>
                          </a:solidFill>
                          <a:latin typeface="Arial"/>
                        </a:rPr>
                        <a:t>yhteiskunta- ja työelämäosaaminen</a:t>
                      </a: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extLst>
                  <a:ext uri="{0D108BD9-81ED-4DB2-BD59-A6C34878D82A}">
                    <a16:rowId xmlns:a16="http://schemas.microsoft.com/office/drawing/2014/main" val="15635993"/>
                  </a:ext>
                </a:extLst>
              </a:tr>
              <a:tr h="170865">
                <a:tc>
                  <a:txBody>
                    <a:bodyPr/>
                    <a:lstStyle/>
                    <a:p>
                      <a:r>
                        <a:rPr lang="fi-FI" b="1">
                          <a:solidFill>
                            <a:schemeClr val="bg1"/>
                          </a:solidFill>
                          <a:latin typeface="Arial"/>
                        </a:rPr>
                        <a:t>Arvosana-asteikot</a:t>
                      </a:r>
                    </a:p>
                  </a:txBody>
                  <a:tcPr anchor="ctr">
                    <a:solidFill>
                      <a:srgbClr val="351F65"/>
                    </a:solidFill>
                  </a:tcPr>
                </a:tc>
                <a:tc gridSpan="7">
                  <a:txBody>
                    <a:bodyPr/>
                    <a:lstStyle/>
                    <a:p>
                      <a:pPr algn="ctr"/>
                      <a:r>
                        <a:rPr lang="fi-FI" b="1">
                          <a:solidFill>
                            <a:schemeClr val="bg1"/>
                          </a:solidFill>
                          <a:latin typeface="Arial"/>
                        </a:rPr>
                        <a:t>Todistuksen arvosanat</a:t>
                      </a: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extLst>
                  <a:ext uri="{0D108BD9-81ED-4DB2-BD59-A6C34878D82A}">
                    <a16:rowId xmlns:a16="http://schemas.microsoft.com/office/drawing/2014/main" val="2331455473"/>
                  </a:ext>
                </a:extLst>
              </a:tr>
              <a:tr h="170865">
                <a:tc>
                  <a:txBody>
                    <a:bodyPr/>
                    <a:lstStyle/>
                    <a:p>
                      <a:r>
                        <a:rPr lang="fi-FI">
                          <a:solidFill>
                            <a:schemeClr val="tx1"/>
                          </a:solidFill>
                          <a:latin typeface="Arial"/>
                        </a:rPr>
                        <a:t>asteikko 1-3</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2</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1</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extLst>
                  <a:ext uri="{0D108BD9-81ED-4DB2-BD59-A6C34878D82A}">
                    <a16:rowId xmlns:a16="http://schemas.microsoft.com/office/drawing/2014/main" val="2262923888"/>
                  </a:ext>
                </a:extLst>
              </a:tr>
              <a:tr h="170865">
                <a:tc>
                  <a:txBody>
                    <a:bodyPr/>
                    <a:lstStyle/>
                    <a:p>
                      <a:r>
                        <a:rPr lang="fi-FI">
                          <a:solidFill>
                            <a:schemeClr val="tx1"/>
                          </a:solidFill>
                          <a:latin typeface="Arial"/>
                        </a:rPr>
                        <a:t>asteikko 1-5</a:t>
                      </a:r>
                    </a:p>
                  </a:txBody>
                  <a:tcPr anchor="ctr">
                    <a:solidFill>
                      <a:srgbClr val="D7B4F5">
                        <a:alpha val="30196"/>
                      </a:srgbClr>
                    </a:solidFill>
                  </a:tcPr>
                </a:tc>
                <a:tc>
                  <a:txBody>
                    <a:bodyPr/>
                    <a:lstStyle/>
                    <a:p>
                      <a:pPr algn="ctr"/>
                      <a:r>
                        <a:rPr lang="fi-FI">
                          <a:solidFill>
                            <a:schemeClr val="tx1"/>
                          </a:solidFill>
                          <a:latin typeface="Arial"/>
                        </a:rPr>
                        <a:t>5</a:t>
                      </a:r>
                    </a:p>
                  </a:txBody>
                  <a:tcPr anchor="ctr">
                    <a:solidFill>
                      <a:srgbClr val="D7B4F5">
                        <a:alpha val="30196"/>
                      </a:srgbClr>
                    </a:solidFill>
                  </a:tcPr>
                </a:tc>
                <a:tc>
                  <a:txBody>
                    <a:bodyPr/>
                    <a:lstStyle/>
                    <a:p>
                      <a:pPr algn="ctr"/>
                      <a:r>
                        <a:rPr lang="fi-FI">
                          <a:solidFill>
                            <a:schemeClr val="tx1"/>
                          </a:solidFill>
                          <a:latin typeface="Arial"/>
                        </a:rPr>
                        <a:t>4</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tc>
                  <a:txBody>
                    <a:bodyPr/>
                    <a:lstStyle/>
                    <a:p>
                      <a:pPr algn="ctr"/>
                      <a:r>
                        <a:rPr lang="fi-FI">
                          <a:solidFill>
                            <a:schemeClr val="tx1"/>
                          </a:solidFill>
                          <a:latin typeface="Arial"/>
                        </a:rPr>
                        <a:t>2</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1</a:t>
                      </a:r>
                    </a:p>
                  </a:txBody>
                  <a:tcPr anchor="ctr">
                    <a:solidFill>
                      <a:srgbClr val="D7B4F5">
                        <a:alpha val="30196"/>
                      </a:srgbClr>
                    </a:solidFill>
                  </a:tcPr>
                </a:tc>
                <a:extLst>
                  <a:ext uri="{0D108BD9-81ED-4DB2-BD59-A6C34878D82A}">
                    <a16:rowId xmlns:a16="http://schemas.microsoft.com/office/drawing/2014/main" val="3494641976"/>
                  </a:ext>
                </a:extLst>
              </a:tr>
            </a:tbl>
          </a:graphicData>
        </a:graphic>
      </p:graphicFrame>
    </p:spTree>
    <p:extLst>
      <p:ext uri="{BB962C8B-B14F-4D97-AF65-F5344CB8AC3E}">
        <p14:creationId xmlns:p14="http://schemas.microsoft.com/office/powerpoint/2010/main" val="325811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C4E8-5C06-55BC-B9DA-9A366D4FAA7B}"/>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ED6F7DC-2EDC-2BE1-C7DA-AECDCE8FCA01}"/>
              </a:ext>
            </a:extLst>
          </p:cNvPr>
          <p:cNvSpPr>
            <a:spLocks noGrp="1"/>
          </p:cNvSpPr>
          <p:nvPr>
            <p:ph type="title"/>
          </p:nvPr>
        </p:nvSpPr>
        <p:spPr/>
        <p:txBody>
          <a:bodyPr/>
          <a:lstStyle/>
          <a:p>
            <a:r>
              <a:rPr lang="fi-FI"/>
              <a:t>Valintakoe G - to 4.6.2026 klo 14</a:t>
            </a:r>
          </a:p>
        </p:txBody>
      </p:sp>
      <p:sp>
        <p:nvSpPr>
          <p:cNvPr id="5" name="Sisällön paikkamerkki 4">
            <a:extLst>
              <a:ext uri="{FF2B5EF4-FFF2-40B4-BE49-F238E27FC236}">
                <a16:creationId xmlns:a16="http://schemas.microsoft.com/office/drawing/2014/main" id="{8FC9A33F-1535-B851-0969-BACCCDE25C37}"/>
              </a:ext>
            </a:extLst>
          </p:cNvPr>
          <p:cNvSpPr>
            <a:spLocks noGrp="1"/>
          </p:cNvSpPr>
          <p:nvPr>
            <p:ph sz="quarter" idx="11"/>
          </p:nvPr>
        </p:nvSpPr>
        <p:spPr/>
        <p:txBody>
          <a:bodyPr vert="horz" lIns="91440" tIns="45720" rIns="91440" bIns="45720" rtlCol="0" anchor="t">
            <a:normAutofit/>
          </a:bodyPr>
          <a:lstStyle/>
          <a:p>
            <a:r>
              <a:rPr lang="fi-FI" b="1">
                <a:latin typeface="Arial    "/>
                <a:cs typeface="Arial"/>
              </a:rPr>
              <a:t>Oikeustieteen</a:t>
            </a:r>
            <a:r>
              <a:rPr lang="fi-FI" b="1" u="none" strike="noStrike" baseline="0">
                <a:latin typeface="Arial    "/>
                <a:cs typeface="Arial"/>
              </a:rPr>
              <a:t> eriytyvä osio </a:t>
            </a:r>
          </a:p>
          <a:p>
            <a:pPr lvl="2"/>
            <a:r>
              <a:rPr lang="fi-FI" sz="1800" i="0" u="none" strike="noStrike" baseline="0">
                <a:latin typeface="Arial    "/>
              </a:rPr>
              <a:t>perustuu ennakkomateriaaliin, joka julkaistaan 1.6.2026 klo 9.00</a:t>
            </a:r>
          </a:p>
          <a:p>
            <a:pPr lvl="2"/>
            <a:r>
              <a:rPr lang="fi-FI" sz="1800" i="0" u="none" strike="noStrike" baseline="0">
                <a:latin typeface="Arial    "/>
              </a:rPr>
              <a:t>Voi olla myös englanninkielistä</a:t>
            </a:r>
          </a:p>
          <a:p>
            <a:pPr lvl="2"/>
            <a:r>
              <a:rPr lang="fi-FI" sz="1800">
                <a:latin typeface="Arial    "/>
              </a:rPr>
              <a:t>Ei ole kerrottu saako aineisto olla mukana kokeessa</a:t>
            </a:r>
            <a:endParaRPr lang="fi-FI" sz="1800" i="0" u="none" strike="noStrike" baseline="0">
              <a:latin typeface="Arial    "/>
            </a:endParaRPr>
          </a:p>
          <a:p>
            <a:pPr lvl="2"/>
            <a:r>
              <a:rPr lang="fi-FI" sz="1800" i="0" u="none" strike="noStrike" baseline="0">
                <a:latin typeface="Arial    "/>
              </a:rPr>
              <a:t>mittaa oikeustieteen opinnoissa tarvittavaa osaamista kuten esimerkiksi luetun tiedon sisäistäminen ja soveltaminen asiayhteydessään</a:t>
            </a:r>
          </a:p>
          <a:p>
            <a:pPr lvl="2"/>
            <a:r>
              <a:rPr lang="fi-FI" sz="1800" i="0" u="none" strike="noStrike" baseline="0">
                <a:latin typeface="Arial    "/>
              </a:rPr>
              <a:t>kesto on 1 h</a:t>
            </a:r>
          </a:p>
          <a:p>
            <a:pPr lvl="2"/>
            <a:r>
              <a:rPr lang="fi-FI" sz="1800">
                <a:latin typeface="Arial    "/>
              </a:rPr>
              <a:t>T</a:t>
            </a:r>
            <a:r>
              <a:rPr lang="fi-FI" sz="1800" i="0" u="none" strike="noStrike" baseline="0">
                <a:latin typeface="Arial    "/>
              </a:rPr>
              <a:t>ehtävätyypit: ei etukäteistietoa</a:t>
            </a:r>
          </a:p>
        </p:txBody>
      </p:sp>
      <p:sp>
        <p:nvSpPr>
          <p:cNvPr id="6" name="Sisällön paikkamerkki 5">
            <a:extLst>
              <a:ext uri="{FF2B5EF4-FFF2-40B4-BE49-F238E27FC236}">
                <a16:creationId xmlns:a16="http://schemas.microsoft.com/office/drawing/2014/main" id="{B30D317F-CD51-3049-C365-6FEC45279786}"/>
              </a:ext>
            </a:extLst>
          </p:cNvPr>
          <p:cNvSpPr>
            <a:spLocks noGrp="1"/>
          </p:cNvSpPr>
          <p:nvPr>
            <p:ph sz="quarter" idx="12"/>
          </p:nvPr>
        </p:nvSpPr>
        <p:spPr/>
        <p:txBody>
          <a:bodyPr vert="horz" lIns="91440" tIns="45720" rIns="91440" bIns="45720" rtlCol="0" anchor="t">
            <a:normAutofit/>
          </a:bodyPr>
          <a:lstStyle/>
          <a:p>
            <a:r>
              <a:rPr lang="fi-FI" b="1">
                <a:latin typeface="Arial    "/>
                <a:cs typeface="Arial"/>
              </a:rPr>
              <a:t>V</a:t>
            </a:r>
            <a:r>
              <a:rPr lang="fi-FI" b="1" u="none" strike="noStrike" baseline="0">
                <a:latin typeface="Arial    "/>
                <a:cs typeface="Arial"/>
              </a:rPr>
              <a:t>iestintätieteiden eriytyvä osio </a:t>
            </a:r>
          </a:p>
          <a:p>
            <a:pPr lvl="1"/>
            <a:r>
              <a:rPr lang="fi-FI" sz="1800" u="none" strike="noStrike" baseline="0">
                <a:latin typeface="Arial    "/>
              </a:rPr>
              <a:t>mittaa yleistajuisen tekstin kirjoittamisen valmiuksia. </a:t>
            </a:r>
          </a:p>
          <a:p>
            <a:pPr lvl="1"/>
            <a:r>
              <a:rPr lang="fi-FI" sz="1800" u="none" strike="noStrike" baseline="0">
                <a:latin typeface="Arial    "/>
              </a:rPr>
              <a:t>Eriytyvä osio perustuu kokeessa jaettavaan aineistoon. </a:t>
            </a:r>
          </a:p>
          <a:p>
            <a:pPr lvl="1"/>
            <a:r>
              <a:rPr lang="fi-FI" sz="1800" u="none" strike="noStrike" baseline="0">
                <a:latin typeface="Arial    "/>
              </a:rPr>
              <a:t>Eriytyvän osion kesto on 1 tunti.</a:t>
            </a:r>
          </a:p>
          <a:p>
            <a:pPr lvl="1"/>
            <a:r>
              <a:rPr lang="fi-FI" sz="1800">
                <a:latin typeface="Arial    "/>
              </a:rPr>
              <a:t>Kaikki muut hakukohteet jotka käyttävät viestinnän eriytyvää osiota PAITSI Tampereen ja Joensuun </a:t>
            </a:r>
            <a:r>
              <a:rPr lang="fi-FI" sz="1800" i="1">
                <a:latin typeface="Arial    "/>
              </a:rPr>
              <a:t>viestintä</a:t>
            </a:r>
            <a:r>
              <a:rPr lang="fi-FI" sz="1800">
                <a:latin typeface="Arial    "/>
              </a:rPr>
              <a:t> painottavat eriytyvän osion pisteitä kertomalla ne luvulla 2 (2x50)</a:t>
            </a:r>
          </a:p>
          <a:p>
            <a:pPr lvl="1"/>
            <a:r>
              <a:rPr lang="fi-FI" sz="1800" u="none" strike="noStrike" baseline="0">
                <a:latin typeface="Arial    "/>
              </a:rPr>
              <a:t>Minimipiste</a:t>
            </a:r>
            <a:r>
              <a:rPr lang="fi-FI" sz="1800">
                <a:latin typeface="Arial    "/>
              </a:rPr>
              <a:t>vaatimukset Jyväskylässä, Vaasassa ja Joensuussa (molemmista osioista </a:t>
            </a:r>
            <a:r>
              <a:rPr lang="fi-FI" sz="1800" err="1">
                <a:latin typeface="Arial    "/>
              </a:rPr>
              <a:t>väh</a:t>
            </a:r>
            <a:r>
              <a:rPr lang="fi-FI" sz="1800">
                <a:latin typeface="Arial    "/>
              </a:rPr>
              <a:t>. 20% keskiarvosta)</a:t>
            </a:r>
            <a:endParaRPr lang="fi-FI" sz="1800" u="none" strike="noStrike" baseline="0">
              <a:latin typeface="Arial    "/>
            </a:endParaRPr>
          </a:p>
          <a:p>
            <a:pPr lvl="1"/>
            <a:r>
              <a:rPr lang="fi-FI" sz="1800" i="0">
                <a:latin typeface="Arial    "/>
              </a:rPr>
              <a:t>Huom. Ei siis koske oikeustieteeseen hakijoita</a:t>
            </a:r>
            <a:endParaRPr lang="fi-FI" sz="1800" i="0" u="none" strike="noStrike" baseline="0">
              <a:latin typeface="Arial    "/>
            </a:endParaRPr>
          </a:p>
          <a:p>
            <a:endParaRPr lang="fi-FI"/>
          </a:p>
        </p:txBody>
      </p:sp>
    </p:spTree>
    <p:extLst>
      <p:ext uri="{BB962C8B-B14F-4D97-AF65-F5344CB8AC3E}">
        <p14:creationId xmlns:p14="http://schemas.microsoft.com/office/powerpoint/2010/main" val="23472157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6CF773B-254F-E17B-961F-5D29E87ABBB5}"/>
              </a:ext>
            </a:extLst>
          </p:cNvPr>
          <p:cNvSpPr>
            <a:spLocks noGrp="1"/>
          </p:cNvSpPr>
          <p:nvPr>
            <p:ph sz="quarter" idx="10"/>
          </p:nvPr>
        </p:nvSpPr>
        <p:spPr>
          <a:xfrm>
            <a:off x="341312" y="1259840"/>
            <a:ext cx="8030331" cy="5334000"/>
          </a:xfrm>
        </p:spPr>
        <p:txBody>
          <a:bodyPr>
            <a:normAutofit/>
          </a:bodyPr>
          <a:lstStyle/>
          <a:p>
            <a:pPr>
              <a:lnSpc>
                <a:spcPct val="90000"/>
              </a:lnSpc>
            </a:pPr>
            <a:r>
              <a:rPr lang="fi-FI" sz="1500"/>
              <a:t>Hallintotieteet, Yhteiskuntatieteet, Sosiaalitieteet, Viestintätieteet</a:t>
            </a:r>
          </a:p>
          <a:p>
            <a:pPr>
              <a:lnSpc>
                <a:spcPct val="90000"/>
              </a:lnSpc>
            </a:pPr>
            <a:r>
              <a:rPr lang="fi-FI" sz="1500"/>
              <a:t>Todistusvalinta</a:t>
            </a:r>
          </a:p>
          <a:p>
            <a:pPr>
              <a:lnSpc>
                <a:spcPct val="90000"/>
              </a:lnSpc>
            </a:pPr>
            <a:r>
              <a:rPr lang="fi-FI" sz="1500"/>
              <a:t>Valintakoevalinta</a:t>
            </a:r>
          </a:p>
          <a:p>
            <a:pPr lvl="1">
              <a:lnSpc>
                <a:spcPct val="90000"/>
              </a:lnSpc>
            </a:pPr>
            <a:r>
              <a:rPr lang="fi-FI" sz="1500"/>
              <a:t>Valtaosa käyttää ainoastaan kokeen G yhteistä osiota</a:t>
            </a:r>
          </a:p>
          <a:p>
            <a:pPr lvl="1">
              <a:lnSpc>
                <a:spcPct val="90000"/>
              </a:lnSpc>
            </a:pPr>
            <a:r>
              <a:rPr lang="fi-FI" sz="1500"/>
              <a:t>Muutamilla viestintätieteiden kohteilla käytössä eriytyvä osio (Mittaa kirjoittamisen valmiuksia)</a:t>
            </a:r>
          </a:p>
          <a:p>
            <a:pPr>
              <a:lnSpc>
                <a:spcPct val="90000"/>
              </a:lnSpc>
            </a:pPr>
            <a:r>
              <a:rPr lang="fi-FI" sz="1500"/>
              <a:t>Avoimen väylä lähes kaikissa</a:t>
            </a:r>
          </a:p>
          <a:p>
            <a:pPr marL="0" indent="0">
              <a:lnSpc>
                <a:spcPct val="90000"/>
              </a:lnSpc>
              <a:buNone/>
            </a:pPr>
            <a:endParaRPr lang="fi-FI" sz="1500"/>
          </a:p>
          <a:p>
            <a:pPr>
              <a:lnSpc>
                <a:spcPct val="90000"/>
              </a:lnSpc>
            </a:pPr>
            <a:r>
              <a:rPr lang="fi-FI" sz="1500"/>
              <a:t>Poikkeuksia:</a:t>
            </a:r>
          </a:p>
          <a:p>
            <a:pPr lvl="1">
              <a:lnSpc>
                <a:spcPct val="90000"/>
              </a:lnSpc>
            </a:pPr>
            <a:r>
              <a:rPr lang="fi-FI" sz="1300" b="0" i="0" u="none" strike="noStrike">
                <a:effectLst/>
              </a:rPr>
              <a:t>Yhteiskuntatieteiden ja filosofian kandi- ja maisteriohjelma</a:t>
            </a:r>
            <a:r>
              <a:rPr lang="fi-FI" sz="1300"/>
              <a:t> Jyväskylä, G-kokeen kiintiön lisäksi myös H-kokeen kiintiö!! (G 30 , H 10 paikkaa)</a:t>
            </a:r>
          </a:p>
          <a:p>
            <a:pPr lvl="1">
              <a:lnSpc>
                <a:spcPct val="90000"/>
              </a:lnSpc>
            </a:pPr>
            <a:r>
              <a:rPr lang="fi-FI" sz="1300"/>
              <a:t>Yhteiskuntatieteet LUT- olet suorittanut hyväksytysti LPR lukiossa LUT-yliopiston kanssa yhteistyössä toteutetun 24 opintopisteen laajuisen yhteiskunta- ja talouslinjan opintokokonaisuuden</a:t>
            </a:r>
          </a:p>
          <a:p>
            <a:pPr lvl="1">
              <a:lnSpc>
                <a:spcPct val="90000"/>
              </a:lnSpc>
            </a:pPr>
            <a:r>
              <a:rPr lang="fi-FI" sz="1300"/>
              <a:t>Yhteiskuntatutkimuksen koulutus Tampere – Todistusvalinta ja Näyttöreitti (Yhteiskunta tänään –kurssi ja valintahaastattelu)</a:t>
            </a:r>
            <a:endParaRPr lang="fi-FI" sz="1500"/>
          </a:p>
        </p:txBody>
      </p:sp>
      <p:pic>
        <p:nvPicPr>
          <p:cNvPr id="7" name="Kuvan paikkamerkki 6" descr="Kuva, joka sisältää kohteen vaate, henkilö, seinä, Ihmisen kasvot&#10;&#10;Kuvaus luotu automaattisesti">
            <a:extLst>
              <a:ext uri="{FF2B5EF4-FFF2-40B4-BE49-F238E27FC236}">
                <a16:creationId xmlns:a16="http://schemas.microsoft.com/office/drawing/2014/main" id="{BEE4913D-F582-57E0-9CBD-2BBA681EE940}"/>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b="-1"/>
          <a:stretch/>
        </p:blipFill>
        <p:spPr>
          <a:xfrm>
            <a:off x="8556790" y="264160"/>
            <a:ext cx="3371049" cy="6329680"/>
          </a:xfrm>
          <a:noFill/>
        </p:spPr>
      </p:pic>
      <p:sp>
        <p:nvSpPr>
          <p:cNvPr id="5" name="Otsikko 4">
            <a:extLst>
              <a:ext uri="{FF2B5EF4-FFF2-40B4-BE49-F238E27FC236}">
                <a16:creationId xmlns:a16="http://schemas.microsoft.com/office/drawing/2014/main" id="{95FD5F05-F85F-A3D9-A5C1-AB90B1410B9C}"/>
              </a:ext>
            </a:extLst>
          </p:cNvPr>
          <p:cNvSpPr>
            <a:spLocks noGrp="1"/>
          </p:cNvSpPr>
          <p:nvPr>
            <p:ph type="title"/>
          </p:nvPr>
        </p:nvSpPr>
        <p:spPr>
          <a:xfrm>
            <a:off x="341049" y="365125"/>
            <a:ext cx="8030331" cy="695757"/>
          </a:xfrm>
        </p:spPr>
        <p:txBody>
          <a:bodyPr anchor="ctr">
            <a:normAutofit/>
          </a:bodyPr>
          <a:lstStyle/>
          <a:p>
            <a:r>
              <a:rPr lang="fi-FI"/>
              <a:t>Muut tieteenalat koe G -valintatavat</a:t>
            </a:r>
          </a:p>
        </p:txBody>
      </p:sp>
      <p:pic>
        <p:nvPicPr>
          <p:cNvPr id="6" name="Kuva 5">
            <a:extLst>
              <a:ext uri="{FF2B5EF4-FFF2-40B4-BE49-F238E27FC236}">
                <a16:creationId xmlns:a16="http://schemas.microsoft.com/office/drawing/2014/main" id="{C074AB51-7CB2-103F-8891-A03A1D818A7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8683819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55D5700-CEB8-BF37-A44D-D5ABB41E27D2}"/>
              </a:ext>
            </a:extLst>
          </p:cNvPr>
          <p:cNvSpPr>
            <a:spLocks noGrp="1"/>
          </p:cNvSpPr>
          <p:nvPr>
            <p:ph sz="quarter" idx="10"/>
          </p:nvPr>
        </p:nvSpPr>
        <p:spPr>
          <a:xfrm>
            <a:off x="341312" y="1259840"/>
            <a:ext cx="8030331" cy="5334000"/>
          </a:xfrm>
        </p:spPr>
        <p:txBody>
          <a:bodyPr>
            <a:normAutofit/>
          </a:bodyPr>
          <a:lstStyle/>
          <a:p>
            <a:r>
              <a:rPr lang="fi-FI"/>
              <a:t>Pisteitä voi saada viidestä aineesta</a:t>
            </a:r>
          </a:p>
          <a:p>
            <a:pPr marL="1600200" lvl="2" indent="-457200"/>
            <a:r>
              <a:rPr lang="fi-FI" sz="1800"/>
              <a:t>Äidinkieli </a:t>
            </a:r>
          </a:p>
          <a:p>
            <a:pPr marL="1600200" lvl="2" indent="-457200"/>
            <a:r>
              <a:rPr lang="fi-FI" sz="1800"/>
              <a:t>Neljä muuta parhaiten pisteitä tuottavaa ainetta</a:t>
            </a:r>
          </a:p>
          <a:p>
            <a:r>
              <a:rPr lang="fi-FI"/>
              <a:t>Pisteitä voi saada enintään 149,9</a:t>
            </a:r>
          </a:p>
          <a:p>
            <a:r>
              <a:rPr lang="fi-FI" sz="1700"/>
              <a:t>Kiintiö vaihtelee hakukohteittain, 52-64 % aloituspaikoista jaetaan todistusvalinnan perusteella</a:t>
            </a:r>
          </a:p>
          <a:p>
            <a:r>
              <a:rPr lang="fi-FI" sz="1700"/>
              <a:t>Todistusvalinta on joissain hakukohteissa rajattu ensikertalaisiin hakijoihin, ei kuitenkaan kaikissa</a:t>
            </a:r>
          </a:p>
          <a:p>
            <a:r>
              <a:rPr lang="fi-FI" sz="1700"/>
              <a:t>Osassa hakukohteista minimipistemäärät määritelty</a:t>
            </a:r>
          </a:p>
          <a:p>
            <a:r>
              <a:rPr lang="fi-FI" sz="1700"/>
              <a:t>Kynnysehto viestintätieteisiin: Äidinkieli ja kirjallisuus vähintään C</a:t>
            </a:r>
          </a:p>
          <a:p>
            <a:endParaRPr lang="fi-FI" sz="1700"/>
          </a:p>
          <a:p>
            <a:pPr lvl="1"/>
            <a:endParaRPr lang="fi-FI" sz="1500"/>
          </a:p>
          <a:p>
            <a:pPr marL="457200" lvl="1" indent="0">
              <a:buNone/>
            </a:pPr>
            <a:endParaRPr lang="fi-FI" sz="1500"/>
          </a:p>
          <a:p>
            <a:pPr marL="685800" indent="-685800">
              <a:buFont typeface="Arial" panose="020B0604020202020204" pitchFamily="34" charset="0"/>
              <a:buChar char="•"/>
            </a:pPr>
            <a:endParaRPr lang="fi-FI"/>
          </a:p>
          <a:p>
            <a:endParaRPr lang="fi-FI"/>
          </a:p>
        </p:txBody>
      </p:sp>
      <p:pic>
        <p:nvPicPr>
          <p:cNvPr id="7" name="Kuvan paikkamerkki 6" descr="Kuva, joka sisältää kohteen vaate, henkilö, Ihmisen kasvot, Housut&#10;&#10;Kuvaus luotu automaattisesti">
            <a:extLst>
              <a:ext uri="{FF2B5EF4-FFF2-40B4-BE49-F238E27FC236}">
                <a16:creationId xmlns:a16="http://schemas.microsoft.com/office/drawing/2014/main" id="{A5326572-41EC-C3AC-F42D-C8A1303FE805}"/>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b="-1"/>
          <a:stretch/>
        </p:blipFill>
        <p:spPr>
          <a:xfrm>
            <a:off x="8556790" y="264160"/>
            <a:ext cx="3371049" cy="6329680"/>
          </a:xfrm>
          <a:noFill/>
        </p:spPr>
      </p:pic>
      <p:sp>
        <p:nvSpPr>
          <p:cNvPr id="5" name="Otsikko 4">
            <a:extLst>
              <a:ext uri="{FF2B5EF4-FFF2-40B4-BE49-F238E27FC236}">
                <a16:creationId xmlns:a16="http://schemas.microsoft.com/office/drawing/2014/main" id="{507AFF2C-46F9-EE48-EC48-D1118C527C6F}"/>
              </a:ext>
            </a:extLst>
          </p:cNvPr>
          <p:cNvSpPr>
            <a:spLocks noGrp="1"/>
          </p:cNvSpPr>
          <p:nvPr>
            <p:ph type="title"/>
          </p:nvPr>
        </p:nvSpPr>
        <p:spPr>
          <a:xfrm>
            <a:off x="341049" y="365125"/>
            <a:ext cx="8030331" cy="695757"/>
          </a:xfrm>
        </p:spPr>
        <p:txBody>
          <a:bodyPr anchor="ctr">
            <a:normAutofit/>
          </a:bodyPr>
          <a:lstStyle/>
          <a:p>
            <a:r>
              <a:rPr lang="fi-FI" sz="3300"/>
              <a:t>Muut tieteenalat koe G -todistusvalinta</a:t>
            </a:r>
          </a:p>
        </p:txBody>
      </p:sp>
      <p:pic>
        <p:nvPicPr>
          <p:cNvPr id="3" name="Kuva 2" descr="Kuva, joka sisältää kohteen Fontti, Grafiikka, graafinen suunnittelu, kuvakaappaus&#10;&#10;Tekoälyllä luotu sisältö voi olla virheellistä.">
            <a:extLst>
              <a:ext uri="{FF2B5EF4-FFF2-40B4-BE49-F238E27FC236}">
                <a16:creationId xmlns:a16="http://schemas.microsoft.com/office/drawing/2014/main" id="{4176676C-D38A-6D8B-5207-57E1B90B16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78576" y="6148023"/>
            <a:ext cx="2472112" cy="445817"/>
          </a:xfrm>
          <a:prstGeom prst="rect">
            <a:avLst/>
          </a:prstGeom>
        </p:spPr>
      </p:pic>
    </p:spTree>
    <p:extLst>
      <p:ext uri="{BB962C8B-B14F-4D97-AF65-F5344CB8AC3E}">
        <p14:creationId xmlns:p14="http://schemas.microsoft.com/office/powerpoint/2010/main" val="11703686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983F7BD-DCC9-C474-AC19-7E6D2BEF2BBB}"/>
              </a:ext>
            </a:extLst>
          </p:cNvPr>
          <p:cNvSpPr>
            <a:spLocks noGrp="1"/>
          </p:cNvSpPr>
          <p:nvPr>
            <p:ph type="title"/>
          </p:nvPr>
        </p:nvSpPr>
        <p:spPr>
          <a:xfrm>
            <a:off x="341049" y="365125"/>
            <a:ext cx="11457373" cy="695757"/>
          </a:xfrm>
        </p:spPr>
        <p:txBody>
          <a:bodyPr/>
          <a:lstStyle/>
          <a:p>
            <a:r>
              <a:rPr lang="en-US" err="1"/>
              <a:t>Todistusvalinnan</a:t>
            </a:r>
            <a:r>
              <a:rPr lang="en-US"/>
              <a:t> </a:t>
            </a:r>
            <a:r>
              <a:rPr lang="en-US" err="1"/>
              <a:t>pistetaulukko</a:t>
            </a:r>
            <a:r>
              <a:rPr lang="en-US"/>
              <a:t> 2026 </a:t>
            </a:r>
            <a:r>
              <a:rPr lang="en-US" err="1"/>
              <a:t>alkaen</a:t>
            </a:r>
            <a:endParaRPr lang="en-US"/>
          </a:p>
        </p:txBody>
      </p:sp>
      <p:pic>
        <p:nvPicPr>
          <p:cNvPr id="2" name="Kuva 1">
            <a:extLst>
              <a:ext uri="{FF2B5EF4-FFF2-40B4-BE49-F238E27FC236}">
                <a16:creationId xmlns:a16="http://schemas.microsoft.com/office/drawing/2014/main" id="{54F930BE-AEA3-C8B8-A972-D9433FE852C4}"/>
              </a:ext>
            </a:extLst>
          </p:cNvPr>
          <p:cNvPicPr>
            <a:picLocks noChangeAspect="1"/>
          </p:cNvPicPr>
          <p:nvPr/>
        </p:nvPicPr>
        <p:blipFill>
          <a:blip r:embed="rId3"/>
          <a:stretch>
            <a:fillRect/>
          </a:stretch>
        </p:blipFill>
        <p:spPr>
          <a:xfrm>
            <a:off x="341049" y="1144317"/>
            <a:ext cx="8707499" cy="5348558"/>
          </a:xfrm>
          <a:prstGeom prst="rect">
            <a:avLst/>
          </a:prstGeom>
          <a:noFill/>
        </p:spPr>
      </p:pic>
    </p:spTree>
    <p:extLst>
      <p:ext uri="{BB962C8B-B14F-4D97-AF65-F5344CB8AC3E}">
        <p14:creationId xmlns:p14="http://schemas.microsoft.com/office/powerpoint/2010/main" val="118188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100F6F-664B-FF33-6D3B-0698509D39C8}"/>
              </a:ext>
            </a:extLst>
          </p:cNvPr>
          <p:cNvSpPr>
            <a:spLocks noGrp="1"/>
          </p:cNvSpPr>
          <p:nvPr>
            <p:ph type="title"/>
          </p:nvPr>
        </p:nvSpPr>
        <p:spPr>
          <a:xfrm>
            <a:off x="367313" y="182245"/>
            <a:ext cx="11457373" cy="695757"/>
          </a:xfrm>
        </p:spPr>
        <p:txBody>
          <a:bodyPr anchor="ctr">
            <a:normAutofit/>
          </a:bodyPr>
          <a:lstStyle/>
          <a:p>
            <a:r>
              <a:rPr lang="fi-FI" sz="2000" b="1"/>
              <a:t>Hakukohteet ja aloituspaikat - Sosiaalitieteet ja yhteiskuntatieteet</a:t>
            </a:r>
            <a:endParaRPr lang="fi-FI" sz="2000"/>
          </a:p>
        </p:txBody>
      </p:sp>
      <p:sp>
        <p:nvSpPr>
          <p:cNvPr id="4" name="Sisällön paikkamerkki 3">
            <a:extLst>
              <a:ext uri="{FF2B5EF4-FFF2-40B4-BE49-F238E27FC236}">
                <a16:creationId xmlns:a16="http://schemas.microsoft.com/office/drawing/2014/main" id="{1E5AEB6B-D19A-A86C-E3E7-5E83A21999D8}"/>
              </a:ext>
            </a:extLst>
          </p:cNvPr>
          <p:cNvSpPr>
            <a:spLocks noGrp="1"/>
          </p:cNvSpPr>
          <p:nvPr>
            <p:ph sz="quarter" idx="10"/>
          </p:nvPr>
        </p:nvSpPr>
        <p:spPr/>
        <p:txBody>
          <a:bodyPr/>
          <a:lstStyle/>
          <a:p>
            <a:endParaRPr lang="fi-FI"/>
          </a:p>
        </p:txBody>
      </p:sp>
      <p:graphicFrame>
        <p:nvGraphicFramePr>
          <p:cNvPr id="6" name="Taulukko 5">
            <a:extLst>
              <a:ext uri="{FF2B5EF4-FFF2-40B4-BE49-F238E27FC236}">
                <a16:creationId xmlns:a16="http://schemas.microsoft.com/office/drawing/2014/main" id="{AF7F43C7-7261-877B-B09B-9953FBF417E6}"/>
              </a:ext>
            </a:extLst>
          </p:cNvPr>
          <p:cNvGraphicFramePr>
            <a:graphicFrameLocks noGrp="1"/>
          </p:cNvGraphicFramePr>
          <p:nvPr>
            <p:extLst>
              <p:ext uri="{D42A27DB-BD31-4B8C-83A1-F6EECF244321}">
                <p14:modId xmlns:p14="http://schemas.microsoft.com/office/powerpoint/2010/main" val="1516056718"/>
              </p:ext>
            </p:extLst>
          </p:nvPr>
        </p:nvGraphicFramePr>
        <p:xfrm>
          <a:off x="300113" y="715707"/>
          <a:ext cx="11538261" cy="6196632"/>
        </p:xfrm>
        <a:graphic>
          <a:graphicData uri="http://schemas.openxmlformats.org/drawingml/2006/table">
            <a:tbl>
              <a:tblPr>
                <a:tableStyleId>{5C22544A-7EE6-4342-B048-85BDC9FD1C3A}</a:tableStyleId>
              </a:tblPr>
              <a:tblGrid>
                <a:gridCol w="7035969">
                  <a:extLst>
                    <a:ext uri="{9D8B030D-6E8A-4147-A177-3AD203B41FA5}">
                      <a16:colId xmlns:a16="http://schemas.microsoft.com/office/drawing/2014/main" val="1772293567"/>
                    </a:ext>
                  </a:extLst>
                </a:gridCol>
                <a:gridCol w="2005069">
                  <a:extLst>
                    <a:ext uri="{9D8B030D-6E8A-4147-A177-3AD203B41FA5}">
                      <a16:colId xmlns:a16="http://schemas.microsoft.com/office/drawing/2014/main" val="1739674383"/>
                    </a:ext>
                  </a:extLst>
                </a:gridCol>
                <a:gridCol w="2497223">
                  <a:extLst>
                    <a:ext uri="{9D8B030D-6E8A-4147-A177-3AD203B41FA5}">
                      <a16:colId xmlns:a16="http://schemas.microsoft.com/office/drawing/2014/main" val="1513924518"/>
                    </a:ext>
                  </a:extLst>
                </a:gridCol>
              </a:tblGrid>
              <a:tr h="378731">
                <a:tc>
                  <a:txBody>
                    <a:bodyPr/>
                    <a:lstStyle/>
                    <a:p>
                      <a:pPr algn="l" fontAlgn="b"/>
                      <a:r>
                        <a:rPr lang="fi-FI" sz="1400" b="1" u="none" strike="noStrike" baseline="0">
                          <a:effectLst/>
                        </a:rPr>
                        <a:t>Hakukohde</a:t>
                      </a:r>
                      <a:endParaRPr lang="fi-FI" sz="1400" b="1"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b="1" u="none" strike="noStrike" baseline="0">
                          <a:effectLst/>
                        </a:rPr>
                        <a:t>Yliopisto</a:t>
                      </a:r>
                      <a:endParaRPr lang="fi-FI" sz="1400" b="1"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b="1" u="none" strike="noStrike" baseline="0">
                          <a:effectLst/>
                        </a:rPr>
                        <a:t>Aloituspaikat</a:t>
                      </a:r>
                      <a:endParaRPr lang="fi-FI" sz="1400" b="1"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310745979"/>
                  </a:ext>
                </a:extLst>
              </a:tr>
              <a:tr h="378731">
                <a:tc>
                  <a:txBody>
                    <a:bodyPr/>
                    <a:lstStyle/>
                    <a:p>
                      <a:pPr algn="l" fontAlgn="b"/>
                      <a:r>
                        <a:rPr lang="fi-FI" sz="1400" u="none" strike="noStrike" baseline="0">
                          <a:effectLst/>
                        </a:rPr>
                        <a:t>Politiikan ja viestinnän kandiohjelma</a:t>
                      </a:r>
                      <a:endParaRPr lang="fi-FI" sz="1400" b="0" i="0" u="none" strike="noStrike" baseline="0">
                        <a:solidFill>
                          <a:srgbClr val="000000"/>
                        </a:solidFill>
                        <a:effectLst/>
                        <a:latin typeface="Aptos" panose="020B0004020202020204" pitchFamily="34" charset="0"/>
                      </a:endParaRPr>
                    </a:p>
                  </a:txBody>
                  <a:tcPr marL="6350" marR="6350" marT="6350" marB="0" anchor="b"/>
                </a:tc>
                <a:tc>
                  <a:txBody>
                    <a:bodyPr/>
                    <a:lstStyle/>
                    <a:p>
                      <a:pPr algn="l" fontAlgn="b"/>
                      <a:r>
                        <a:rPr lang="fi-FI" sz="1400" u="none" strike="noStrike" baseline="0">
                          <a:effectLst/>
                        </a:rPr>
                        <a:t>Helsingin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74, joista ensikertalaisille 60 (+4)</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96771425"/>
                  </a:ext>
                </a:extLst>
              </a:tr>
              <a:tr h="459686">
                <a:tc>
                  <a:txBody>
                    <a:bodyPr/>
                    <a:lstStyle/>
                    <a:p>
                      <a:pPr algn="l" fontAlgn="b"/>
                      <a:r>
                        <a:rPr lang="fi-FI" sz="1400" u="none" strike="noStrike" baseline="0">
                          <a:solidFill>
                            <a:schemeClr val="tx1"/>
                          </a:solidFill>
                          <a:effectLst/>
                        </a:rPr>
                        <a:t>Kriminologia, </a:t>
                      </a:r>
                      <a:r>
                        <a:rPr lang="fi-FI" sz="1400" u="none" strike="noStrike" baseline="0">
                          <a:effectLst/>
                        </a:rPr>
                        <a:t>sosiaalipsykologia, sosiologia ja yhteiskuntapolitiikka, sosiaalitieteiden kandiohjelma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Helsingin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70, joista ensikertalaisille 57 (+7)</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65012086"/>
                  </a:ext>
                </a:extLst>
              </a:tr>
              <a:tr h="378731">
                <a:tc>
                  <a:txBody>
                    <a:bodyPr/>
                    <a:lstStyle/>
                    <a:p>
                      <a:pPr algn="l" fontAlgn="b"/>
                      <a:r>
                        <a:rPr lang="fi-FI" sz="1400" u="none" strike="noStrike" baseline="0">
                          <a:effectLst/>
                        </a:rPr>
                        <a:t>Sosiaalityö, sosiaalitieteiden kandiohjelma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Helsingin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31, joista ensikertalaisille 24 (+3)</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632482286"/>
                  </a:ext>
                </a:extLst>
              </a:tr>
              <a:tr h="378731">
                <a:tc>
                  <a:txBody>
                    <a:bodyPr/>
                    <a:lstStyle/>
                    <a:p>
                      <a:pPr algn="l" fontAlgn="b"/>
                      <a:r>
                        <a:rPr lang="fi-FI" sz="1400" u="none" strike="noStrike" baseline="0">
                          <a:effectLst/>
                        </a:rPr>
                        <a:t>Yhteiskunnallisen muutoksen kandiohjelma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Helsingin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75, joista ensikertalaisille 61 (+7)</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59057854"/>
                  </a:ext>
                </a:extLst>
              </a:tr>
              <a:tr h="378731">
                <a:tc>
                  <a:txBody>
                    <a:bodyPr/>
                    <a:lstStyle/>
                    <a:p>
                      <a:pPr algn="l" fontAlgn="b"/>
                      <a:r>
                        <a:rPr lang="fi-FI" sz="1400" b="0" i="0" u="none" strike="noStrike" baseline="0">
                          <a:solidFill>
                            <a:srgbClr val="000000"/>
                          </a:solidFill>
                          <a:effectLst/>
                          <a:latin typeface="+mn-lt"/>
                        </a:rPr>
                        <a:t>Sosiaali- ja terveystutkimuksen ja -johtamisen maisteriohjelma</a:t>
                      </a:r>
                    </a:p>
                  </a:txBody>
                  <a:tcPr marL="6350" marR="6350" marT="6350" marB="0" anchor="b"/>
                </a:tc>
                <a:tc>
                  <a:txBody>
                    <a:bodyPr/>
                    <a:lstStyle/>
                    <a:p>
                      <a:pPr algn="l" fontAlgn="b"/>
                      <a:r>
                        <a:rPr lang="fi-FI" sz="1400" b="0" i="0" u="none" strike="noStrike" baseline="0">
                          <a:solidFill>
                            <a:srgbClr val="000000"/>
                          </a:solidFill>
                          <a:effectLst/>
                          <a:latin typeface="+mn-lt"/>
                        </a:rPr>
                        <a:t>Helsingin yliopisto</a:t>
                      </a:r>
                    </a:p>
                  </a:txBody>
                  <a:tcPr marL="6350" marR="6350" marT="6350" marB="0" anchor="b"/>
                </a:tc>
                <a:tc>
                  <a:txBody>
                    <a:bodyPr/>
                    <a:lstStyle/>
                    <a:p>
                      <a:pPr algn="l" fontAlgn="b"/>
                      <a:r>
                        <a:rPr lang="fi-FI" sz="1400" b="0" i="0" u="none" strike="noStrike" baseline="0">
                          <a:solidFill>
                            <a:srgbClr val="000000"/>
                          </a:solidFill>
                          <a:effectLst/>
                          <a:latin typeface="+mn-lt"/>
                        </a:rPr>
                        <a:t>32</a:t>
                      </a:r>
                    </a:p>
                  </a:txBody>
                  <a:tcPr marL="6350" marR="6350" marT="6350" marB="0" anchor="b"/>
                </a:tc>
                <a:extLst>
                  <a:ext uri="{0D108BD9-81ED-4DB2-BD59-A6C34878D82A}">
                    <a16:rowId xmlns:a16="http://schemas.microsoft.com/office/drawing/2014/main" val="71761696"/>
                  </a:ext>
                </a:extLst>
              </a:tr>
              <a:tr h="378731">
                <a:tc>
                  <a:txBody>
                    <a:bodyPr/>
                    <a:lstStyle/>
                    <a:p>
                      <a:pPr algn="l" fontAlgn="b"/>
                      <a:r>
                        <a:rPr lang="sv-SE" sz="1400" b="0" i="0" u="none" strike="noStrike" baseline="0">
                          <a:solidFill>
                            <a:srgbClr val="000000"/>
                          </a:solidFill>
                          <a:effectLst/>
                          <a:latin typeface="+mn-lt"/>
                        </a:rPr>
                        <a:t>Journalistik och kommunikation, rättsvetenskap, socialpsykologi, sociologi, statskunskap med förvaltning</a:t>
                      </a:r>
                      <a:endParaRPr lang="fi-FI" sz="1400" b="0" i="0" u="none" strike="noStrike" baseline="0">
                        <a:solidFill>
                          <a:srgbClr val="000000"/>
                        </a:solidFill>
                        <a:effectLst/>
                        <a:latin typeface="+mn-lt"/>
                      </a:endParaRPr>
                    </a:p>
                  </a:txBody>
                  <a:tcPr marL="6350" marR="6350" marT="6350" marB="0" anchor="b"/>
                </a:tc>
                <a:tc>
                  <a:txBody>
                    <a:bodyPr/>
                    <a:lstStyle/>
                    <a:p>
                      <a:pPr algn="l" fontAlgn="b"/>
                      <a:r>
                        <a:rPr lang="fi-FI" sz="1400" b="0" i="0" u="none" strike="noStrike" baseline="0">
                          <a:solidFill>
                            <a:srgbClr val="000000"/>
                          </a:solidFill>
                          <a:effectLst/>
                          <a:latin typeface="+mn-lt"/>
                        </a:rPr>
                        <a:t>Helsingin yliopisto</a:t>
                      </a:r>
                    </a:p>
                  </a:txBody>
                  <a:tcPr marL="6350" marR="6350" marT="6350" marB="0" anchor="b"/>
                </a:tc>
                <a:tc>
                  <a:txBody>
                    <a:bodyPr/>
                    <a:lstStyle/>
                    <a:p>
                      <a:pPr algn="l" fontAlgn="b"/>
                      <a:r>
                        <a:rPr lang="fi-FI" sz="1400" b="0" i="0" u="none" strike="noStrike" baseline="0">
                          <a:solidFill>
                            <a:srgbClr val="000000"/>
                          </a:solidFill>
                          <a:effectLst/>
                          <a:latin typeface="+mn-lt"/>
                        </a:rPr>
                        <a:t>90, joista ensikertalaisille 72</a:t>
                      </a:r>
                    </a:p>
                  </a:txBody>
                  <a:tcPr marL="6350" marR="6350" marT="6350" marB="0" anchor="b"/>
                </a:tc>
                <a:extLst>
                  <a:ext uri="{0D108BD9-81ED-4DB2-BD59-A6C34878D82A}">
                    <a16:rowId xmlns:a16="http://schemas.microsoft.com/office/drawing/2014/main" val="1666465554"/>
                  </a:ext>
                </a:extLst>
              </a:tr>
              <a:tr h="378731">
                <a:tc>
                  <a:txBody>
                    <a:bodyPr/>
                    <a:lstStyle/>
                    <a:p>
                      <a:pPr algn="l" fontAlgn="b"/>
                      <a:r>
                        <a:rPr lang="sv-SE" sz="1400" u="none" strike="noStrike" baseline="0">
                          <a:effectLst/>
                          <a:latin typeface="+mn-lt"/>
                        </a:rPr>
                        <a:t>Socialt arbete</a:t>
                      </a:r>
                      <a:endParaRPr lang="fi-FI" sz="1400" b="0" i="0" u="none" strike="noStrike" baseline="0">
                        <a:solidFill>
                          <a:srgbClr val="000000"/>
                        </a:solidFill>
                        <a:effectLst/>
                        <a:latin typeface="+mn-lt"/>
                      </a:endParaRPr>
                    </a:p>
                  </a:txBody>
                  <a:tcPr marL="6350" marR="6350" marT="6350" marB="0" anchor="b"/>
                </a:tc>
                <a:tc>
                  <a:txBody>
                    <a:bodyPr/>
                    <a:lstStyle/>
                    <a:p>
                      <a:pPr algn="l" fontAlgn="b"/>
                      <a:r>
                        <a:rPr lang="fi-FI" sz="1400" b="0" i="0" u="none" strike="noStrike" baseline="0">
                          <a:solidFill>
                            <a:srgbClr val="000000"/>
                          </a:solidFill>
                          <a:effectLst/>
                          <a:latin typeface="+mn-lt"/>
                        </a:rPr>
                        <a:t>Helsingin yliopisto</a:t>
                      </a:r>
                    </a:p>
                  </a:txBody>
                  <a:tcPr marL="6350" marR="6350" marT="6350" marB="0" anchor="b"/>
                </a:tc>
                <a:tc>
                  <a:txBody>
                    <a:bodyPr/>
                    <a:lstStyle/>
                    <a:p>
                      <a:pPr algn="l" fontAlgn="b"/>
                      <a:r>
                        <a:rPr lang="fi-FI" sz="1400" u="none" strike="noStrike" baseline="0">
                          <a:effectLst/>
                          <a:latin typeface="+mn-lt"/>
                        </a:rPr>
                        <a:t>34, joista ensikertalaisille 25</a:t>
                      </a:r>
                      <a:endParaRPr lang="fi-FI" sz="1400" b="0" i="0" u="none" strike="noStrike" baseline="0">
                        <a:solidFill>
                          <a:srgbClr val="000000"/>
                        </a:solidFill>
                        <a:effectLst/>
                        <a:latin typeface="+mn-lt"/>
                      </a:endParaRPr>
                    </a:p>
                  </a:txBody>
                  <a:tcPr marL="6350" marR="6350" marT="6350" marB="0" anchor="b"/>
                </a:tc>
                <a:extLst>
                  <a:ext uri="{0D108BD9-81ED-4DB2-BD59-A6C34878D82A}">
                    <a16:rowId xmlns:a16="http://schemas.microsoft.com/office/drawing/2014/main" val="3048642002"/>
                  </a:ext>
                </a:extLst>
              </a:tr>
              <a:tr h="378731">
                <a:tc>
                  <a:txBody>
                    <a:bodyPr/>
                    <a:lstStyle/>
                    <a:p>
                      <a:pPr algn="l" fontAlgn="b"/>
                      <a:r>
                        <a:rPr lang="fi-FI" sz="1400" u="none" strike="noStrike" baseline="0">
                          <a:effectLst/>
                        </a:rPr>
                        <a:t>Sosiaalipsykologia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Itä-Suomen yo; Kuopio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50, joista ensikertalaisille 40 (-3)</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611306638"/>
                  </a:ext>
                </a:extLst>
              </a:tr>
              <a:tr h="378731">
                <a:tc>
                  <a:txBody>
                    <a:bodyPr/>
                    <a:lstStyle/>
                    <a:p>
                      <a:pPr algn="l" fontAlgn="b"/>
                      <a:r>
                        <a:rPr lang="fi-FI" sz="1400" u="none" strike="noStrike" baseline="0">
                          <a:effectLst/>
                        </a:rPr>
                        <a:t>Sosiaalityö</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Itä-Suomen yo; Kuopio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65, joista ensikertalaisille 40 (-7)</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21745425"/>
                  </a:ext>
                </a:extLst>
              </a:tr>
              <a:tr h="378731">
                <a:tc>
                  <a:txBody>
                    <a:bodyPr/>
                    <a:lstStyle/>
                    <a:p>
                      <a:pPr algn="l" fontAlgn="b"/>
                      <a:r>
                        <a:rPr lang="fi-FI" sz="1400" u="none" strike="noStrike" baseline="0">
                          <a:effectLst/>
                        </a:rPr>
                        <a:t>Yhteiskuntatieteet (sosiaalipedagogiikka, sosiologia, yhteiskuntapolitiikka)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Itä-Suomen yo; Joensuu</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40, joista ensikertalaisille 28 (+2)</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64453324"/>
                  </a:ext>
                </a:extLst>
              </a:tr>
              <a:tr h="378731">
                <a:tc>
                  <a:txBody>
                    <a:bodyPr/>
                    <a:lstStyle/>
                    <a:p>
                      <a:pPr algn="l" fontAlgn="b"/>
                      <a:r>
                        <a:rPr lang="fi-FI" sz="1400" u="none" strike="noStrike" baseline="0">
                          <a:effectLst/>
                        </a:rPr>
                        <a:t>Liikunnan yhteiskuntatieteet</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Jyväskylän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20, joista ensikertalaisille 11</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030646509"/>
                  </a:ext>
                </a:extLst>
              </a:tr>
              <a:tr h="378731">
                <a:tc>
                  <a:txBody>
                    <a:bodyPr/>
                    <a:lstStyle/>
                    <a:p>
                      <a:pPr algn="l" fontAlgn="b"/>
                      <a:r>
                        <a:rPr lang="fi-FI" sz="1400" u="none" strike="noStrike" baseline="0">
                          <a:effectLst/>
                        </a:rPr>
                        <a:t>Sosiaalityö</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Jyväskylän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35, joista ensikertalaisille 18</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502781300"/>
                  </a:ext>
                </a:extLst>
              </a:tr>
              <a:tr h="378731">
                <a:tc>
                  <a:txBody>
                    <a:bodyPr/>
                    <a:lstStyle/>
                    <a:p>
                      <a:pPr algn="l" fontAlgn="b"/>
                      <a:r>
                        <a:rPr lang="fi-FI" sz="1400" u="none" strike="noStrike" baseline="0">
                          <a:effectLst/>
                        </a:rPr>
                        <a:t>Yhteiskuntatieteiden ja filosofian kandi- ja maisteriohjelma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Jyväskylän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110, joista ensikertalaisille 77</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91611350"/>
                  </a:ext>
                </a:extLst>
              </a:tr>
              <a:tr h="378731">
                <a:tc>
                  <a:txBody>
                    <a:bodyPr/>
                    <a:lstStyle/>
                    <a:p>
                      <a:pPr algn="l" fontAlgn="b"/>
                      <a:r>
                        <a:rPr lang="fi-FI" sz="1400" u="none" strike="noStrike" baseline="0">
                          <a:effectLst/>
                        </a:rPr>
                        <a:t>Matkailututkimuksen tutkinto-ohjelma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Lapin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20, joista ensikertalaisille 14 (+5)</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871592788"/>
                  </a:ext>
                </a:extLst>
              </a:tr>
            </a:tbl>
          </a:graphicData>
        </a:graphic>
      </p:graphicFrame>
    </p:spTree>
    <p:extLst>
      <p:ext uri="{BB962C8B-B14F-4D97-AF65-F5344CB8AC3E}">
        <p14:creationId xmlns:p14="http://schemas.microsoft.com/office/powerpoint/2010/main" val="12096701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C92AEF-5356-6037-8B41-FF6C29567FF1}"/>
              </a:ext>
            </a:extLst>
          </p:cNvPr>
          <p:cNvSpPr>
            <a:spLocks noGrp="1"/>
          </p:cNvSpPr>
          <p:nvPr>
            <p:ph type="title"/>
          </p:nvPr>
        </p:nvSpPr>
        <p:spPr>
          <a:xfrm>
            <a:off x="341049" y="365125"/>
            <a:ext cx="11457373" cy="695757"/>
          </a:xfrm>
        </p:spPr>
        <p:txBody>
          <a:bodyPr anchor="ctr">
            <a:normAutofit/>
          </a:bodyPr>
          <a:lstStyle/>
          <a:p>
            <a:r>
              <a:rPr lang="fi-FI" sz="2000" b="1"/>
              <a:t>Hakukohteet ja aloituspaikat</a:t>
            </a:r>
            <a:br>
              <a:rPr lang="fi-FI" sz="2000" b="1"/>
            </a:br>
            <a:r>
              <a:rPr lang="fi-FI" sz="2000" b="1"/>
              <a:t>- Sosiaalitieteet ja yhteiskuntatieteet</a:t>
            </a:r>
            <a:endParaRPr lang="fi-FI" sz="2000"/>
          </a:p>
        </p:txBody>
      </p:sp>
      <p:sp>
        <p:nvSpPr>
          <p:cNvPr id="4" name="Sisällön paikkamerkki 3">
            <a:extLst>
              <a:ext uri="{FF2B5EF4-FFF2-40B4-BE49-F238E27FC236}">
                <a16:creationId xmlns:a16="http://schemas.microsoft.com/office/drawing/2014/main" id="{56763F16-AE09-0B8A-D40E-81D18F2046C6}"/>
              </a:ext>
            </a:extLst>
          </p:cNvPr>
          <p:cNvSpPr>
            <a:spLocks noGrp="1"/>
          </p:cNvSpPr>
          <p:nvPr>
            <p:ph sz="quarter" idx="10"/>
          </p:nvPr>
        </p:nvSpPr>
        <p:spPr/>
        <p:txBody>
          <a:bodyPr/>
          <a:lstStyle/>
          <a:p>
            <a:endParaRPr lang="fi-FI"/>
          </a:p>
        </p:txBody>
      </p:sp>
      <p:graphicFrame>
        <p:nvGraphicFramePr>
          <p:cNvPr id="6" name="Taulukko 5">
            <a:extLst>
              <a:ext uri="{FF2B5EF4-FFF2-40B4-BE49-F238E27FC236}">
                <a16:creationId xmlns:a16="http://schemas.microsoft.com/office/drawing/2014/main" id="{8430E743-1FF9-87FF-76D9-82DF3977654B}"/>
              </a:ext>
            </a:extLst>
          </p:cNvPr>
          <p:cNvGraphicFramePr>
            <a:graphicFrameLocks noGrp="1"/>
          </p:cNvGraphicFramePr>
          <p:nvPr>
            <p:extLst>
              <p:ext uri="{D42A27DB-BD31-4B8C-83A1-F6EECF244321}">
                <p14:modId xmlns:p14="http://schemas.microsoft.com/office/powerpoint/2010/main" val="859433738"/>
              </p:ext>
            </p:extLst>
          </p:nvPr>
        </p:nvGraphicFramePr>
        <p:xfrm>
          <a:off x="616942" y="1237244"/>
          <a:ext cx="10515599" cy="4415479"/>
        </p:xfrm>
        <a:graphic>
          <a:graphicData uri="http://schemas.openxmlformats.org/drawingml/2006/table">
            <a:tbl>
              <a:tblPr>
                <a:tableStyleId>{5C22544A-7EE6-4342-B048-85BDC9FD1C3A}</a:tableStyleId>
              </a:tblPr>
              <a:tblGrid>
                <a:gridCol w="6412356">
                  <a:extLst>
                    <a:ext uri="{9D8B030D-6E8A-4147-A177-3AD203B41FA5}">
                      <a16:colId xmlns:a16="http://schemas.microsoft.com/office/drawing/2014/main" val="221912450"/>
                    </a:ext>
                  </a:extLst>
                </a:gridCol>
                <a:gridCol w="1827355">
                  <a:extLst>
                    <a:ext uri="{9D8B030D-6E8A-4147-A177-3AD203B41FA5}">
                      <a16:colId xmlns:a16="http://schemas.microsoft.com/office/drawing/2014/main" val="1685736169"/>
                    </a:ext>
                  </a:extLst>
                </a:gridCol>
                <a:gridCol w="2275888">
                  <a:extLst>
                    <a:ext uri="{9D8B030D-6E8A-4147-A177-3AD203B41FA5}">
                      <a16:colId xmlns:a16="http://schemas.microsoft.com/office/drawing/2014/main" val="3362332875"/>
                    </a:ext>
                  </a:extLst>
                </a:gridCol>
              </a:tblGrid>
              <a:tr h="394371">
                <a:tc>
                  <a:txBody>
                    <a:bodyPr/>
                    <a:lstStyle/>
                    <a:p>
                      <a:pPr algn="l" fontAlgn="b"/>
                      <a:r>
                        <a:rPr lang="fi-FI" sz="1400" u="none" strike="noStrike" baseline="0">
                          <a:effectLst/>
                        </a:rPr>
                        <a:t>Politiikkatieteiden ja sosiologian tutkinto-ohjelma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Lapin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50, joista ensikertalaisille 35 (+10)</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118460567"/>
                  </a:ext>
                </a:extLst>
              </a:tr>
              <a:tr h="394371">
                <a:tc>
                  <a:txBody>
                    <a:bodyPr/>
                    <a:lstStyle/>
                    <a:p>
                      <a:pPr algn="l" fontAlgn="b"/>
                      <a:r>
                        <a:rPr lang="fi-FI" sz="1400" u="none" strike="noStrike" baseline="0">
                          <a:effectLst/>
                        </a:rPr>
                        <a:t>Sosiaalityö</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Lapin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50, joista ensikertalaisille 35 (+10)</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45302277"/>
                  </a:ext>
                </a:extLst>
              </a:tr>
              <a:tr h="394371">
                <a:tc>
                  <a:txBody>
                    <a:bodyPr/>
                    <a:lstStyle/>
                    <a:p>
                      <a:pPr algn="l" fontAlgn="ctr"/>
                      <a:r>
                        <a:rPr lang="fi-FI" sz="1400" u="none" strike="noStrike" baseline="0">
                          <a:effectLst/>
                        </a:rPr>
                        <a:t>Yhteiskuntatieteet</a:t>
                      </a:r>
                      <a:endParaRPr lang="fi-FI" sz="1400" b="0" i="0" u="none" strike="noStrike" baseline="0">
                        <a:solidFill>
                          <a:srgbClr val="000000"/>
                        </a:solidFill>
                        <a:effectLst/>
                        <a:latin typeface="Aptos Narrow" panose="020B0004020202020204" pitchFamily="34" charset="0"/>
                      </a:endParaRPr>
                    </a:p>
                  </a:txBody>
                  <a:tcPr marL="6350" marR="6350" marT="6350" marB="0" anchor="ctr"/>
                </a:tc>
                <a:tc>
                  <a:txBody>
                    <a:bodyPr/>
                    <a:lstStyle/>
                    <a:p>
                      <a:pPr algn="l" fontAlgn="b"/>
                      <a:r>
                        <a:rPr lang="fi-FI" sz="1400" u="none" strike="noStrike" baseline="0">
                          <a:effectLst/>
                        </a:rPr>
                        <a:t>LUT</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50, joista ensikertalaisille 35</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1689558684"/>
                  </a:ext>
                </a:extLst>
              </a:tr>
              <a:tr h="394371">
                <a:tc>
                  <a:txBody>
                    <a:bodyPr/>
                    <a:lstStyle/>
                    <a:p>
                      <a:pPr algn="l" fontAlgn="b"/>
                      <a:r>
                        <a:rPr lang="fi-FI" sz="1400" u="none" strike="noStrike" baseline="0">
                          <a:effectLst/>
                        </a:rPr>
                        <a:t>Politiikan tutkimuksen koulutus</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Tampereen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50, joista ensikertalaisille 40</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5954827"/>
                  </a:ext>
                </a:extLst>
              </a:tr>
              <a:tr h="394371">
                <a:tc>
                  <a:txBody>
                    <a:bodyPr/>
                    <a:lstStyle/>
                    <a:p>
                      <a:pPr algn="l" fontAlgn="b"/>
                      <a:r>
                        <a:rPr lang="fi-FI" sz="1400" u="none" strike="noStrike" baseline="0">
                          <a:effectLst/>
                        </a:rPr>
                        <a:t>Sosiaalityö</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Tampereen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43, joista ensikertalaisille 30</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21753229"/>
                  </a:ext>
                </a:extLst>
              </a:tr>
              <a:tr h="394371">
                <a:tc>
                  <a:txBody>
                    <a:bodyPr/>
                    <a:lstStyle/>
                    <a:p>
                      <a:pPr algn="l" fontAlgn="b"/>
                      <a:r>
                        <a:rPr lang="fi-FI" sz="1400" u="none" strike="noStrike" baseline="0">
                          <a:effectLst/>
                        </a:rPr>
                        <a:t>Poliittinen historia ja valtio-oppi</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Turun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44, joista ensikertalaisille 35</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609813875"/>
                  </a:ext>
                </a:extLst>
              </a:tr>
              <a:tr h="394371">
                <a:tc>
                  <a:txBody>
                    <a:bodyPr/>
                    <a:lstStyle/>
                    <a:p>
                      <a:pPr algn="l" fontAlgn="b"/>
                      <a:r>
                        <a:rPr lang="fi-FI" sz="1400" u="none" strike="noStrike" baseline="0">
                          <a:effectLst/>
                        </a:rPr>
                        <a:t>Sosiaalitieteet </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Turun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52, joista ensikertalaisille 42</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3170649599"/>
                  </a:ext>
                </a:extLst>
              </a:tr>
              <a:tr h="394371">
                <a:tc>
                  <a:txBody>
                    <a:bodyPr/>
                    <a:lstStyle/>
                    <a:p>
                      <a:pPr algn="l" fontAlgn="b"/>
                      <a:r>
                        <a:rPr lang="fi-FI" sz="1400" u="none" strike="noStrike" baseline="0">
                          <a:effectLst/>
                        </a:rPr>
                        <a:t>Sosiaalityö</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Turun yliopisto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28, joista ensikertalaisille 22</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733090378"/>
                  </a:ext>
                </a:extLst>
              </a:tr>
              <a:tr h="394371">
                <a:tc>
                  <a:txBody>
                    <a:bodyPr/>
                    <a:lstStyle/>
                    <a:p>
                      <a:pPr algn="l" fontAlgn="b"/>
                      <a:r>
                        <a:rPr lang="fi-FI" sz="1400" u="none" strike="noStrike" baseline="0" err="1">
                          <a:effectLst/>
                        </a:rPr>
                        <a:t>Utbildningsprogrammet</a:t>
                      </a:r>
                      <a:r>
                        <a:rPr lang="fi-FI" sz="1400" u="none" strike="noStrike" baseline="0">
                          <a:effectLst/>
                        </a:rPr>
                        <a:t> i </a:t>
                      </a:r>
                      <a:r>
                        <a:rPr lang="fi-FI" sz="1400" u="none" strike="noStrike" baseline="0" err="1">
                          <a:effectLst/>
                        </a:rPr>
                        <a:t>samhällsvetenskaper</a:t>
                      </a:r>
                      <a:r>
                        <a:rPr lang="fi-FI" sz="1400" u="none" strike="noStrike" baseline="0">
                          <a:effectLst/>
                        </a:rPr>
                        <a:t> (Vasa)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Åbo Akademi</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r" fontAlgn="b"/>
                      <a:r>
                        <a:rPr lang="fi-FI" sz="1400" u="none" strike="noStrike" baseline="0">
                          <a:effectLst/>
                        </a:rPr>
                        <a:t>18</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494813768"/>
                  </a:ext>
                </a:extLst>
              </a:tr>
              <a:tr h="394371">
                <a:tc>
                  <a:txBody>
                    <a:bodyPr/>
                    <a:lstStyle/>
                    <a:p>
                      <a:pPr algn="l" fontAlgn="b"/>
                      <a:r>
                        <a:rPr lang="fi-FI" sz="1400" u="none" strike="noStrike" baseline="0" err="1">
                          <a:effectLst/>
                        </a:rPr>
                        <a:t>Utbildningsprogrammet</a:t>
                      </a:r>
                      <a:r>
                        <a:rPr lang="fi-FI" sz="1400" u="none" strike="noStrike" baseline="0">
                          <a:effectLst/>
                        </a:rPr>
                        <a:t> i </a:t>
                      </a:r>
                      <a:r>
                        <a:rPr lang="fi-FI" sz="1400" u="none" strike="noStrike" baseline="0" err="1">
                          <a:effectLst/>
                        </a:rPr>
                        <a:t>samhällsvetenskaper</a:t>
                      </a:r>
                      <a:r>
                        <a:rPr lang="fi-FI" sz="1400" u="none" strike="noStrike" baseline="0">
                          <a:effectLst/>
                        </a:rPr>
                        <a:t> (Åbo)</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Åbo Akademi</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70, joista ensikertalaisille 53</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4125092380"/>
                  </a:ext>
                </a:extLst>
              </a:tr>
              <a:tr h="394371">
                <a:tc>
                  <a:txBody>
                    <a:bodyPr/>
                    <a:lstStyle/>
                    <a:p>
                      <a:pPr algn="l" fontAlgn="b"/>
                      <a:r>
                        <a:rPr lang="fi-FI" sz="1400" u="none" strike="noStrike" baseline="0" err="1">
                          <a:effectLst/>
                        </a:rPr>
                        <a:t>Utbildningsprogrammet</a:t>
                      </a:r>
                      <a:r>
                        <a:rPr lang="fi-FI" sz="1400" u="none" strike="noStrike" baseline="0">
                          <a:effectLst/>
                        </a:rPr>
                        <a:t> i </a:t>
                      </a:r>
                      <a:r>
                        <a:rPr lang="fi-FI" sz="1400" u="none" strike="noStrike" baseline="0" err="1">
                          <a:effectLst/>
                        </a:rPr>
                        <a:t>socialvetenskaper</a:t>
                      </a:r>
                      <a:r>
                        <a:rPr lang="fi-FI" sz="1400" u="none" strike="noStrike" baseline="0">
                          <a:effectLst/>
                        </a:rPr>
                        <a:t> (Vasa)</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Åbo Akademi</a:t>
                      </a:r>
                      <a:endParaRPr lang="fi-FI" sz="1400" b="0" i="0" u="none" strike="noStrike" baseline="0">
                        <a:solidFill>
                          <a:srgbClr val="000000"/>
                        </a:solidFill>
                        <a:effectLst/>
                        <a:latin typeface="Aptos Narrow" panose="020B0004020202020204" pitchFamily="34" charset="0"/>
                      </a:endParaRPr>
                    </a:p>
                  </a:txBody>
                  <a:tcPr marL="6350" marR="6350" marT="6350" marB="0" anchor="b"/>
                </a:tc>
                <a:tc>
                  <a:txBody>
                    <a:bodyPr/>
                    <a:lstStyle/>
                    <a:p>
                      <a:pPr algn="l" fontAlgn="b"/>
                      <a:r>
                        <a:rPr lang="fi-FI" sz="1400" u="none" strike="noStrike" baseline="0">
                          <a:effectLst/>
                        </a:rPr>
                        <a:t>20, joista ensikertalaisille 12</a:t>
                      </a:r>
                      <a:endParaRPr lang="fi-FI" sz="1400" b="0" i="0" u="none" strike="noStrike" baseline="0">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167927199"/>
                  </a:ext>
                </a:extLst>
              </a:tr>
            </a:tbl>
          </a:graphicData>
        </a:graphic>
      </p:graphicFrame>
    </p:spTree>
    <p:extLst>
      <p:ext uri="{BB962C8B-B14F-4D97-AF65-F5344CB8AC3E}">
        <p14:creationId xmlns:p14="http://schemas.microsoft.com/office/powerpoint/2010/main" val="40759154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52A8E1-6D70-96D7-8347-C3374FC176CF}"/>
              </a:ext>
            </a:extLst>
          </p:cNvPr>
          <p:cNvSpPr>
            <a:spLocks noGrp="1"/>
          </p:cNvSpPr>
          <p:nvPr>
            <p:ph type="title"/>
          </p:nvPr>
        </p:nvSpPr>
        <p:spPr>
          <a:xfrm>
            <a:off x="341049" y="365125"/>
            <a:ext cx="11457373" cy="695757"/>
          </a:xfrm>
        </p:spPr>
        <p:txBody>
          <a:bodyPr anchor="ctr">
            <a:normAutofit/>
          </a:bodyPr>
          <a:lstStyle/>
          <a:p>
            <a:r>
              <a:rPr lang="fi-FI" sz="2000" u="none" strike="noStrike">
                <a:effectLst/>
              </a:rPr>
              <a:t>Hakukohteet ja aloituspaikat - Hallintotieteet ja Viestintätieteet</a:t>
            </a:r>
            <a:br>
              <a:rPr lang="fi-FI" sz="2000" b="1" i="0" u="none" strike="noStrike">
                <a:effectLst/>
              </a:rPr>
            </a:br>
            <a:endParaRPr lang="en-US" sz="2000"/>
          </a:p>
        </p:txBody>
      </p:sp>
      <p:graphicFrame>
        <p:nvGraphicFramePr>
          <p:cNvPr id="3" name="Taulukko 2">
            <a:extLst>
              <a:ext uri="{FF2B5EF4-FFF2-40B4-BE49-F238E27FC236}">
                <a16:creationId xmlns:a16="http://schemas.microsoft.com/office/drawing/2014/main" id="{DEFAF9B0-299B-796F-3E2A-FCB8E56D4577}"/>
              </a:ext>
            </a:extLst>
          </p:cNvPr>
          <p:cNvGraphicFramePr>
            <a:graphicFrameLocks noGrp="1"/>
          </p:cNvGraphicFramePr>
          <p:nvPr>
            <p:extLst>
              <p:ext uri="{D42A27DB-BD31-4B8C-83A1-F6EECF244321}">
                <p14:modId xmlns:p14="http://schemas.microsoft.com/office/powerpoint/2010/main" val="194302360"/>
              </p:ext>
            </p:extLst>
          </p:nvPr>
        </p:nvGraphicFramePr>
        <p:xfrm>
          <a:off x="582550" y="1205277"/>
          <a:ext cx="10986948" cy="4683558"/>
        </p:xfrm>
        <a:graphic>
          <a:graphicData uri="http://schemas.openxmlformats.org/drawingml/2006/table">
            <a:tbl>
              <a:tblPr firstRow="1" bandRow="1">
                <a:tableStyleId>{5C22544A-7EE6-4342-B048-85BDC9FD1C3A}</a:tableStyleId>
              </a:tblPr>
              <a:tblGrid>
                <a:gridCol w="3989372">
                  <a:extLst>
                    <a:ext uri="{9D8B030D-6E8A-4147-A177-3AD203B41FA5}">
                      <a16:colId xmlns:a16="http://schemas.microsoft.com/office/drawing/2014/main" val="2069775826"/>
                    </a:ext>
                  </a:extLst>
                </a:gridCol>
                <a:gridCol w="3142056">
                  <a:extLst>
                    <a:ext uri="{9D8B030D-6E8A-4147-A177-3AD203B41FA5}">
                      <a16:colId xmlns:a16="http://schemas.microsoft.com/office/drawing/2014/main" val="380273737"/>
                    </a:ext>
                  </a:extLst>
                </a:gridCol>
                <a:gridCol w="3855520">
                  <a:extLst>
                    <a:ext uri="{9D8B030D-6E8A-4147-A177-3AD203B41FA5}">
                      <a16:colId xmlns:a16="http://schemas.microsoft.com/office/drawing/2014/main" val="1202201475"/>
                    </a:ext>
                  </a:extLst>
                </a:gridCol>
              </a:tblGrid>
              <a:tr h="260187">
                <a:tc>
                  <a:txBody>
                    <a:bodyPr/>
                    <a:lstStyle/>
                    <a:p>
                      <a:r>
                        <a:rPr lang="fi-FI" sz="1100" baseline="0">
                          <a:latin typeface="Arial    "/>
                        </a:rPr>
                        <a:t>Hallintotieteet ja viestintätieteet</a:t>
                      </a:r>
                    </a:p>
                  </a:txBody>
                  <a:tcPr marL="69693" marR="69693" marT="34846" marB="34846"/>
                </a:tc>
                <a:tc>
                  <a:txBody>
                    <a:bodyPr/>
                    <a:lstStyle/>
                    <a:p>
                      <a:r>
                        <a:rPr lang="fi-FI" sz="1100" baseline="0">
                          <a:latin typeface="Arial    "/>
                        </a:rPr>
                        <a:t>Hakukohteet</a:t>
                      </a:r>
                    </a:p>
                  </a:txBody>
                  <a:tcPr marL="69693" marR="69693" marT="34846" marB="34846"/>
                </a:tc>
                <a:tc>
                  <a:txBody>
                    <a:bodyPr/>
                    <a:lstStyle/>
                    <a:p>
                      <a:r>
                        <a:rPr lang="fi-FI" sz="1100" baseline="0">
                          <a:latin typeface="Arial    "/>
                        </a:rPr>
                        <a:t>Aloituspaikat</a:t>
                      </a:r>
                    </a:p>
                  </a:txBody>
                  <a:tcPr marL="69693" marR="69693" marT="34846" marB="34846"/>
                </a:tc>
                <a:extLst>
                  <a:ext uri="{0D108BD9-81ED-4DB2-BD59-A6C34878D82A}">
                    <a16:rowId xmlns:a16="http://schemas.microsoft.com/office/drawing/2014/main" val="4244504407"/>
                  </a:ext>
                </a:extLst>
              </a:tr>
              <a:tr h="260187">
                <a:tc>
                  <a:txBody>
                    <a:bodyPr/>
                    <a:lstStyle/>
                    <a:p>
                      <a:r>
                        <a:rPr lang="fi-FI" sz="1100" b="1" baseline="0">
                          <a:latin typeface="Arial    "/>
                        </a:rPr>
                        <a:t>Hallintotiede</a:t>
                      </a:r>
                    </a:p>
                  </a:txBody>
                  <a:tcPr marL="69693" marR="69693" marT="34846" marB="34846">
                    <a:solidFill>
                      <a:srgbClr val="D7B4F5"/>
                    </a:solidFill>
                  </a:tcPr>
                </a:tc>
                <a:tc>
                  <a:txBody>
                    <a:bodyPr/>
                    <a:lstStyle/>
                    <a:p>
                      <a:endParaRPr lang="fi-FI" sz="1100" baseline="0">
                        <a:latin typeface="Arial    "/>
                      </a:endParaRPr>
                    </a:p>
                  </a:txBody>
                  <a:tcPr marL="69693" marR="69693" marT="34846" marB="34846">
                    <a:solidFill>
                      <a:srgbClr val="D7B4F5"/>
                    </a:solidFill>
                  </a:tcPr>
                </a:tc>
                <a:tc>
                  <a:txBody>
                    <a:bodyPr/>
                    <a:lstStyle/>
                    <a:p>
                      <a:endParaRPr lang="fi-FI" sz="1100" baseline="0">
                        <a:latin typeface="Arial    "/>
                      </a:endParaRPr>
                    </a:p>
                  </a:txBody>
                  <a:tcPr marL="69693" marR="69693" marT="34846" marB="34846">
                    <a:solidFill>
                      <a:srgbClr val="D7B4F5"/>
                    </a:solidFill>
                  </a:tcPr>
                </a:tc>
                <a:extLst>
                  <a:ext uri="{0D108BD9-81ED-4DB2-BD59-A6C34878D82A}">
                    <a16:rowId xmlns:a16="http://schemas.microsoft.com/office/drawing/2014/main" val="1218724204"/>
                  </a:ext>
                </a:extLst>
              </a:tr>
              <a:tr h="260187">
                <a:tc>
                  <a:txBody>
                    <a:bodyPr/>
                    <a:lstStyle/>
                    <a:p>
                      <a:r>
                        <a:rPr lang="fi-FI" sz="1100" baseline="0">
                          <a:latin typeface="Arial    "/>
                        </a:rPr>
                        <a:t>Julkisoikeus</a:t>
                      </a:r>
                    </a:p>
                  </a:txBody>
                  <a:tcPr marL="69693" marR="69693" marT="34846" marB="34846">
                    <a:solidFill>
                      <a:srgbClr val="F3E8FC"/>
                    </a:solidFill>
                  </a:tcPr>
                </a:tc>
                <a:tc>
                  <a:txBody>
                    <a:bodyPr/>
                    <a:lstStyle/>
                    <a:p>
                      <a:r>
                        <a:rPr lang="fi-FI" sz="1100" baseline="0">
                          <a:latin typeface="Arial    "/>
                        </a:rPr>
                        <a:t>Itä-Suomen yliopisto</a:t>
                      </a:r>
                    </a:p>
                  </a:txBody>
                  <a:tcPr marL="69693" marR="69693" marT="34846" marB="34846">
                    <a:solidFill>
                      <a:srgbClr val="F3E8FC"/>
                    </a:solidFill>
                  </a:tcPr>
                </a:tc>
                <a:tc>
                  <a:txBody>
                    <a:bodyPr/>
                    <a:lstStyle/>
                    <a:p>
                      <a:r>
                        <a:rPr lang="fi-FI" sz="1100" baseline="0">
                          <a:latin typeface="Arial    "/>
                        </a:rPr>
                        <a:t>30, joista ensikertalaisille 20 (+10)</a:t>
                      </a:r>
                    </a:p>
                  </a:txBody>
                  <a:tcPr marL="69693" marR="69693" marT="34846" marB="34846">
                    <a:solidFill>
                      <a:srgbClr val="F3E8FC"/>
                    </a:solidFill>
                  </a:tcPr>
                </a:tc>
                <a:extLst>
                  <a:ext uri="{0D108BD9-81ED-4DB2-BD59-A6C34878D82A}">
                    <a16:rowId xmlns:a16="http://schemas.microsoft.com/office/drawing/2014/main" val="2599943781"/>
                  </a:ext>
                </a:extLst>
              </a:tr>
              <a:tr h="260187">
                <a:tc>
                  <a:txBody>
                    <a:bodyPr/>
                    <a:lstStyle/>
                    <a:p>
                      <a:r>
                        <a:rPr lang="fi-FI" sz="1100" baseline="0">
                          <a:latin typeface="Arial    "/>
                        </a:rPr>
                        <a:t>Hallintotieteiden ja johtamisen tutkinto-ohjelma</a:t>
                      </a:r>
                    </a:p>
                  </a:txBody>
                  <a:tcPr marL="69693" marR="69693" marT="34846" marB="34846">
                    <a:solidFill>
                      <a:srgbClr val="F3E8FC"/>
                    </a:solidFill>
                  </a:tcPr>
                </a:tc>
                <a:tc>
                  <a:txBody>
                    <a:bodyPr/>
                    <a:lstStyle/>
                    <a:p>
                      <a:r>
                        <a:rPr lang="fi-FI" sz="1100" baseline="0">
                          <a:latin typeface="Arial    "/>
                        </a:rPr>
                        <a:t>Lapin yliopisto</a:t>
                      </a:r>
                    </a:p>
                  </a:txBody>
                  <a:tcPr marL="69693" marR="69693" marT="34846" marB="34846">
                    <a:solidFill>
                      <a:srgbClr val="F3E8FC"/>
                    </a:solidFill>
                  </a:tcPr>
                </a:tc>
                <a:tc>
                  <a:txBody>
                    <a:bodyPr/>
                    <a:lstStyle/>
                    <a:p>
                      <a:r>
                        <a:rPr lang="fi-FI" sz="1100" baseline="0">
                          <a:latin typeface="Arial    "/>
                        </a:rPr>
                        <a:t>50, joista ensikertalaisille 35 (+5)</a:t>
                      </a:r>
                    </a:p>
                  </a:txBody>
                  <a:tcPr marL="69693" marR="69693" marT="34846" marB="34846">
                    <a:solidFill>
                      <a:srgbClr val="F3E8FC"/>
                    </a:solidFill>
                  </a:tcPr>
                </a:tc>
                <a:extLst>
                  <a:ext uri="{0D108BD9-81ED-4DB2-BD59-A6C34878D82A}">
                    <a16:rowId xmlns:a16="http://schemas.microsoft.com/office/drawing/2014/main" val="424692610"/>
                  </a:ext>
                </a:extLst>
              </a:tr>
              <a:tr h="357950">
                <a:tc>
                  <a:txBody>
                    <a:bodyPr/>
                    <a:lstStyle/>
                    <a:p>
                      <a:r>
                        <a:rPr lang="fi-FI" sz="1100" baseline="0">
                          <a:latin typeface="Arial    "/>
                        </a:rPr>
                        <a:t>Hallintotieteet</a:t>
                      </a:r>
                    </a:p>
                  </a:txBody>
                  <a:tcPr marL="69693" marR="69693" marT="34846" marB="34846">
                    <a:solidFill>
                      <a:srgbClr val="F3E8FC"/>
                    </a:solidFill>
                  </a:tcPr>
                </a:tc>
                <a:tc>
                  <a:txBody>
                    <a:bodyPr/>
                    <a:lstStyle/>
                    <a:p>
                      <a:r>
                        <a:rPr lang="fi-FI" sz="1100" baseline="0">
                          <a:latin typeface="Arial    "/>
                        </a:rPr>
                        <a:t>Tampereen yliopisto</a:t>
                      </a:r>
                    </a:p>
                  </a:txBody>
                  <a:tcPr marL="69693" marR="69693" marT="34846" marB="34846">
                    <a:solidFill>
                      <a:srgbClr val="F3E8FC"/>
                    </a:solidFill>
                  </a:tcPr>
                </a:tc>
                <a:tc>
                  <a:txBody>
                    <a:bodyPr/>
                    <a:lstStyle/>
                    <a:p>
                      <a:pPr algn="l" fontAlgn="b"/>
                      <a:r>
                        <a:rPr lang="fi-FI" sz="1100" b="0" i="0" u="none" strike="noStrike">
                          <a:solidFill>
                            <a:srgbClr val="000000"/>
                          </a:solidFill>
                          <a:effectLst/>
                          <a:latin typeface="Arial    "/>
                        </a:rPr>
                        <a:t>140, joista ensikertalaisille 126</a:t>
                      </a:r>
                    </a:p>
                    <a:p>
                      <a:pPr algn="l" fontAlgn="b"/>
                      <a:endParaRPr lang="fi-FI" sz="1100" b="0" i="0" u="none" strike="noStrike">
                        <a:solidFill>
                          <a:srgbClr val="000000"/>
                        </a:solidFill>
                        <a:effectLst/>
                        <a:latin typeface="Arial    "/>
                      </a:endParaRPr>
                    </a:p>
                  </a:txBody>
                  <a:tcPr marL="4840" marR="4840" marT="4840" marB="0" anchor="b">
                    <a:solidFill>
                      <a:srgbClr val="F3E8FC"/>
                    </a:solidFill>
                  </a:tcPr>
                </a:tc>
                <a:extLst>
                  <a:ext uri="{0D108BD9-81ED-4DB2-BD59-A6C34878D82A}">
                    <a16:rowId xmlns:a16="http://schemas.microsoft.com/office/drawing/2014/main" val="2950370624"/>
                  </a:ext>
                </a:extLst>
              </a:tr>
              <a:tr h="260187">
                <a:tc>
                  <a:txBody>
                    <a:bodyPr/>
                    <a:lstStyle/>
                    <a:p>
                      <a:r>
                        <a:rPr lang="fi-FI" sz="1100" baseline="0">
                          <a:latin typeface="Arial    "/>
                        </a:rPr>
                        <a:t>Hallintotieteet</a:t>
                      </a:r>
                    </a:p>
                  </a:txBody>
                  <a:tcPr marL="69693" marR="69693" marT="34846" marB="34846">
                    <a:solidFill>
                      <a:srgbClr val="F3E8FC"/>
                    </a:solidFill>
                  </a:tcPr>
                </a:tc>
                <a:tc>
                  <a:txBody>
                    <a:bodyPr/>
                    <a:lstStyle/>
                    <a:p>
                      <a:r>
                        <a:rPr lang="fi-FI" sz="1100" baseline="0">
                          <a:latin typeface="Arial    "/>
                        </a:rPr>
                        <a:t>Vaasan yliopisto</a:t>
                      </a:r>
                    </a:p>
                  </a:txBody>
                  <a:tcPr marL="69693" marR="69693" marT="34846" marB="34846">
                    <a:solidFill>
                      <a:srgbClr val="F3E8FC"/>
                    </a:solidFill>
                  </a:tcPr>
                </a:tc>
                <a:tc>
                  <a:txBody>
                    <a:bodyPr/>
                    <a:lstStyle/>
                    <a:p>
                      <a:r>
                        <a:rPr lang="fi-FI" sz="1100" baseline="0">
                          <a:latin typeface="Arial    "/>
                        </a:rPr>
                        <a:t>150, joista ensikertalaisille 105</a:t>
                      </a:r>
                    </a:p>
                  </a:txBody>
                  <a:tcPr marL="69693" marR="69693" marT="34846" marB="34846">
                    <a:solidFill>
                      <a:srgbClr val="F3E8FC"/>
                    </a:solidFill>
                  </a:tcPr>
                </a:tc>
                <a:extLst>
                  <a:ext uri="{0D108BD9-81ED-4DB2-BD59-A6C34878D82A}">
                    <a16:rowId xmlns:a16="http://schemas.microsoft.com/office/drawing/2014/main" val="4091577093"/>
                  </a:ext>
                </a:extLst>
              </a:tr>
              <a:tr h="2601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1" baseline="0">
                          <a:latin typeface="Arial    "/>
                        </a:rPr>
                        <a:t>Viestintätieteet</a:t>
                      </a:r>
                    </a:p>
                  </a:txBody>
                  <a:tcPr marL="69693" marR="69693" marT="34846" marB="34846">
                    <a:solidFill>
                      <a:srgbClr val="D7B4F5"/>
                    </a:solidFill>
                  </a:tcPr>
                </a:tc>
                <a:tc>
                  <a:txBody>
                    <a:bodyPr/>
                    <a:lstStyle/>
                    <a:p>
                      <a:endParaRPr lang="fi-FI" sz="1100" baseline="0">
                        <a:latin typeface="Arial    "/>
                      </a:endParaRPr>
                    </a:p>
                  </a:txBody>
                  <a:tcPr marL="69693" marR="69693" marT="34846" marB="34846">
                    <a:solidFill>
                      <a:srgbClr val="D7B4F5"/>
                    </a:solidFill>
                  </a:tcPr>
                </a:tc>
                <a:tc>
                  <a:txBody>
                    <a:bodyPr/>
                    <a:lstStyle/>
                    <a:p>
                      <a:endParaRPr lang="fi-FI" sz="1100" baseline="0">
                        <a:latin typeface="Arial    "/>
                      </a:endParaRPr>
                    </a:p>
                  </a:txBody>
                  <a:tcPr marL="69693" marR="69693" marT="34846" marB="34846">
                    <a:solidFill>
                      <a:srgbClr val="D7B4F5"/>
                    </a:solidFill>
                  </a:tcPr>
                </a:tc>
                <a:extLst>
                  <a:ext uri="{0D108BD9-81ED-4DB2-BD59-A6C34878D82A}">
                    <a16:rowId xmlns:a16="http://schemas.microsoft.com/office/drawing/2014/main" val="837505868"/>
                  </a:ext>
                </a:extLst>
              </a:tr>
              <a:tr h="260187">
                <a:tc>
                  <a:txBody>
                    <a:bodyPr/>
                    <a:lstStyle/>
                    <a:p>
                      <a:r>
                        <a:rPr lang="fi-FI" sz="1100" baseline="0">
                          <a:latin typeface="Arial    "/>
                        </a:rPr>
                        <a:t>Viestintätieteiden koulutusohjelma</a:t>
                      </a:r>
                    </a:p>
                  </a:txBody>
                  <a:tcPr marL="69693" marR="69693" marT="34846" marB="34846">
                    <a:solidFill>
                      <a:srgbClr val="F3E8FC"/>
                    </a:solidFill>
                  </a:tcPr>
                </a:tc>
                <a:tc>
                  <a:txBody>
                    <a:bodyPr/>
                    <a:lstStyle/>
                    <a:p>
                      <a:r>
                        <a:rPr lang="fi-FI" sz="1100" baseline="0">
                          <a:latin typeface="Arial    "/>
                        </a:rPr>
                        <a:t>Vaasa</a:t>
                      </a:r>
                    </a:p>
                  </a:txBody>
                  <a:tcPr marL="69693" marR="69693" marT="34846" marB="34846">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0" i="0" kern="1200">
                          <a:solidFill>
                            <a:schemeClr val="dk1"/>
                          </a:solidFill>
                          <a:effectLst/>
                          <a:latin typeface="Arial    "/>
                          <a:ea typeface="+mn-ea"/>
                          <a:cs typeface="+mn-cs"/>
                        </a:rPr>
                        <a:t>55, joista ensikertalaisille 39 (+5)</a:t>
                      </a:r>
                      <a:endParaRPr lang="fi-FI" sz="1100" baseline="0">
                        <a:latin typeface="Arial    "/>
                      </a:endParaRPr>
                    </a:p>
                  </a:txBody>
                  <a:tcPr marL="69693" marR="69693" marT="34846" marB="34846">
                    <a:solidFill>
                      <a:srgbClr val="F3E8FC"/>
                    </a:solidFill>
                  </a:tcPr>
                </a:tc>
                <a:extLst>
                  <a:ext uri="{0D108BD9-81ED-4DB2-BD59-A6C34878D82A}">
                    <a16:rowId xmlns:a16="http://schemas.microsoft.com/office/drawing/2014/main" val="3812976542"/>
                  </a:ext>
                </a:extLst>
              </a:tr>
              <a:tr h="260187">
                <a:tc>
                  <a:txBody>
                    <a:bodyPr/>
                    <a:lstStyle/>
                    <a:p>
                      <a:r>
                        <a:rPr lang="fi-FI" sz="1100" baseline="0">
                          <a:latin typeface="Arial    "/>
                        </a:rPr>
                        <a:t>Viestintätieteet</a:t>
                      </a:r>
                    </a:p>
                  </a:txBody>
                  <a:tcPr marL="69693" marR="69693" marT="34846" marB="34846">
                    <a:solidFill>
                      <a:srgbClr val="F3E8FC"/>
                    </a:solidFill>
                  </a:tcPr>
                </a:tc>
                <a:tc>
                  <a:txBody>
                    <a:bodyPr/>
                    <a:lstStyle/>
                    <a:p>
                      <a:r>
                        <a:rPr lang="fi-FI" sz="1100" baseline="0">
                          <a:latin typeface="Arial    "/>
                        </a:rPr>
                        <a:t>LUT</a:t>
                      </a:r>
                    </a:p>
                  </a:txBody>
                  <a:tcPr marL="69693" marR="69693" marT="34846" marB="34846">
                    <a:solidFill>
                      <a:srgbClr val="F3E8FC"/>
                    </a:solidFill>
                  </a:tcPr>
                </a:tc>
                <a:tc>
                  <a:txBody>
                    <a:bodyPr/>
                    <a:lstStyle/>
                    <a:p>
                      <a:r>
                        <a:rPr lang="fi-FI" sz="1100" baseline="0">
                          <a:latin typeface="Arial    "/>
                        </a:rPr>
                        <a:t>30, joista ensikertalaisille 21 (+5)</a:t>
                      </a:r>
                    </a:p>
                  </a:txBody>
                  <a:tcPr marL="69693" marR="69693" marT="34846" marB="34846">
                    <a:solidFill>
                      <a:srgbClr val="F3E8FC"/>
                    </a:solidFill>
                  </a:tcPr>
                </a:tc>
                <a:extLst>
                  <a:ext uri="{0D108BD9-81ED-4DB2-BD59-A6C34878D82A}">
                    <a16:rowId xmlns:a16="http://schemas.microsoft.com/office/drawing/2014/main" val="2072222862"/>
                  </a:ext>
                </a:extLst>
              </a:tr>
              <a:tr h="260187">
                <a:tc>
                  <a:txBody>
                    <a:bodyPr/>
                    <a:lstStyle/>
                    <a:p>
                      <a:r>
                        <a:rPr lang="fi-FI" sz="1100" baseline="0">
                          <a:latin typeface="Arial    "/>
                        </a:rPr>
                        <a:t>Journalistiikan kandi-ja maisteriohjelma</a:t>
                      </a:r>
                    </a:p>
                  </a:txBody>
                  <a:tcPr marL="69693" marR="69693" marT="34846" marB="34846">
                    <a:solidFill>
                      <a:srgbClr val="F3E8FC"/>
                    </a:solidFill>
                  </a:tcPr>
                </a:tc>
                <a:tc>
                  <a:txBody>
                    <a:bodyPr/>
                    <a:lstStyle/>
                    <a:p>
                      <a:r>
                        <a:rPr lang="fi-FI" sz="1100" baseline="0">
                          <a:latin typeface="Arial    "/>
                        </a:rPr>
                        <a:t>Jyväskylän yliopisto</a:t>
                      </a:r>
                    </a:p>
                  </a:txBody>
                  <a:tcPr marL="69693" marR="69693" marT="34846" marB="34846">
                    <a:solidFill>
                      <a:srgbClr val="F3E8FC"/>
                    </a:solidFill>
                  </a:tcPr>
                </a:tc>
                <a:tc>
                  <a:txBody>
                    <a:bodyPr/>
                    <a:lstStyle/>
                    <a:p>
                      <a:r>
                        <a:rPr lang="fi-FI" sz="1100" baseline="0">
                          <a:latin typeface="Arial    "/>
                        </a:rPr>
                        <a:t>23, joista ensikertalaisille 15</a:t>
                      </a:r>
                    </a:p>
                  </a:txBody>
                  <a:tcPr marL="69693" marR="69693" marT="34846" marB="34846">
                    <a:solidFill>
                      <a:srgbClr val="F3E8FC"/>
                    </a:solidFill>
                  </a:tcPr>
                </a:tc>
                <a:extLst>
                  <a:ext uri="{0D108BD9-81ED-4DB2-BD59-A6C34878D82A}">
                    <a16:rowId xmlns:a16="http://schemas.microsoft.com/office/drawing/2014/main" val="2430913526"/>
                  </a:ext>
                </a:extLst>
              </a:tr>
              <a:tr h="260187">
                <a:tc>
                  <a:txBody>
                    <a:bodyPr/>
                    <a:lstStyle/>
                    <a:p>
                      <a:r>
                        <a:rPr lang="fi-FI" sz="1100" baseline="0">
                          <a:latin typeface="Arial    "/>
                        </a:rPr>
                        <a:t>Viestinnän kandi- ja maisteriohjelma</a:t>
                      </a:r>
                    </a:p>
                  </a:txBody>
                  <a:tcPr marL="69693" marR="69693" marT="34846" marB="34846">
                    <a:solidFill>
                      <a:srgbClr val="F3E8FC"/>
                    </a:solidFill>
                  </a:tcPr>
                </a:tc>
                <a:tc>
                  <a:txBody>
                    <a:bodyPr/>
                    <a:lstStyle/>
                    <a:p>
                      <a:r>
                        <a:rPr lang="fi-FI" sz="1100" baseline="0">
                          <a:latin typeface="Arial    "/>
                        </a:rPr>
                        <a:t>Jyväskylän yliopisto</a:t>
                      </a:r>
                    </a:p>
                  </a:txBody>
                  <a:tcPr marL="69693" marR="69693" marT="34846" marB="34846">
                    <a:solidFill>
                      <a:srgbClr val="F3E8FC"/>
                    </a:solidFill>
                  </a:tcPr>
                </a:tc>
                <a:tc>
                  <a:txBody>
                    <a:bodyPr/>
                    <a:lstStyle/>
                    <a:p>
                      <a:r>
                        <a:rPr lang="fi-FI" sz="1100" baseline="0">
                          <a:latin typeface="Arial    "/>
                        </a:rPr>
                        <a:t>25, joista ensikertalaisille 17</a:t>
                      </a:r>
                    </a:p>
                  </a:txBody>
                  <a:tcPr marL="69693" marR="69693" marT="34846" marB="34846">
                    <a:solidFill>
                      <a:srgbClr val="F3E8FC"/>
                    </a:solidFill>
                  </a:tcPr>
                </a:tc>
                <a:extLst>
                  <a:ext uri="{0D108BD9-81ED-4DB2-BD59-A6C34878D82A}">
                    <a16:rowId xmlns:a16="http://schemas.microsoft.com/office/drawing/2014/main" val="2936015099"/>
                  </a:ext>
                </a:extLst>
              </a:tr>
              <a:tr h="422803">
                <a:tc>
                  <a:txBody>
                    <a:bodyPr/>
                    <a:lstStyle/>
                    <a:p>
                      <a:r>
                        <a:rPr lang="fi-FI" sz="1100" baseline="0">
                          <a:latin typeface="Arial    "/>
                        </a:rPr>
                        <a:t>Informaatiotutkimus</a:t>
                      </a:r>
                    </a:p>
                  </a:txBody>
                  <a:tcPr marL="69693" marR="69693" marT="34846" marB="34846">
                    <a:solidFill>
                      <a:srgbClr val="F3E8FC"/>
                    </a:solidFill>
                  </a:tcPr>
                </a:tc>
                <a:tc>
                  <a:txBody>
                    <a:bodyPr/>
                    <a:lstStyle/>
                    <a:p>
                      <a:r>
                        <a:rPr lang="fi-FI" sz="1100" baseline="0">
                          <a:latin typeface="Arial    "/>
                        </a:rPr>
                        <a:t>Oulun yliopisto</a:t>
                      </a:r>
                    </a:p>
                  </a:txBody>
                  <a:tcPr marL="69693" marR="69693" marT="34846" marB="34846">
                    <a:solidFill>
                      <a:srgbClr val="F3E8FC"/>
                    </a:solidFill>
                  </a:tcPr>
                </a:tc>
                <a:tc>
                  <a:txBody>
                    <a:bodyPr/>
                    <a:lstStyle/>
                    <a:p>
                      <a:r>
                        <a:rPr lang="fi-FI" sz="1100" baseline="0">
                          <a:latin typeface="Arial    "/>
                        </a:rPr>
                        <a:t>16, joista ensikertalaisille 10 (+2)</a:t>
                      </a:r>
                    </a:p>
                    <a:p>
                      <a:endParaRPr lang="fi-FI" sz="1100" baseline="0">
                        <a:latin typeface="Arial    "/>
                      </a:endParaRPr>
                    </a:p>
                  </a:txBody>
                  <a:tcPr marL="69693" marR="69693" marT="34846" marB="34846">
                    <a:solidFill>
                      <a:srgbClr val="F3E8FC"/>
                    </a:solidFill>
                  </a:tcPr>
                </a:tc>
                <a:extLst>
                  <a:ext uri="{0D108BD9-81ED-4DB2-BD59-A6C34878D82A}">
                    <a16:rowId xmlns:a16="http://schemas.microsoft.com/office/drawing/2014/main" val="2093112727"/>
                  </a:ext>
                </a:extLst>
              </a:tr>
              <a:tr h="260187">
                <a:tc>
                  <a:txBody>
                    <a:bodyPr/>
                    <a:lstStyle/>
                    <a:p>
                      <a:r>
                        <a:rPr lang="fi-FI" sz="1100" baseline="0">
                          <a:latin typeface="Arial    "/>
                        </a:rPr>
                        <a:t>Informaatiotutkimus</a:t>
                      </a:r>
                    </a:p>
                  </a:txBody>
                  <a:tcPr marL="69693" marR="69693" marT="34846" marB="34846">
                    <a:solidFill>
                      <a:srgbClr val="F3E8FC"/>
                    </a:solidFill>
                  </a:tcPr>
                </a:tc>
                <a:tc>
                  <a:txBody>
                    <a:bodyPr/>
                    <a:lstStyle/>
                    <a:p>
                      <a:r>
                        <a:rPr lang="fi-FI" sz="1100" baseline="0">
                          <a:latin typeface="Arial    "/>
                        </a:rPr>
                        <a:t>Tampereen yliopisto</a:t>
                      </a:r>
                    </a:p>
                  </a:txBody>
                  <a:tcPr marL="69693" marR="69693" marT="34846" marB="34846">
                    <a:solidFill>
                      <a:srgbClr val="F3E8FC"/>
                    </a:solidFill>
                  </a:tcPr>
                </a:tc>
                <a:tc>
                  <a:txBody>
                    <a:bodyPr/>
                    <a:lstStyle/>
                    <a:p>
                      <a:r>
                        <a:rPr lang="fi-FI" sz="1100" baseline="0">
                          <a:latin typeface="Arial    "/>
                        </a:rPr>
                        <a:t>30, joista ensikertalaisille 15</a:t>
                      </a:r>
                    </a:p>
                  </a:txBody>
                  <a:tcPr marL="69693" marR="69693" marT="34846" marB="34846">
                    <a:solidFill>
                      <a:srgbClr val="F3E8FC"/>
                    </a:solidFill>
                  </a:tcPr>
                </a:tc>
                <a:extLst>
                  <a:ext uri="{0D108BD9-81ED-4DB2-BD59-A6C34878D82A}">
                    <a16:rowId xmlns:a16="http://schemas.microsoft.com/office/drawing/2014/main" val="1396138759"/>
                  </a:ext>
                </a:extLst>
              </a:tr>
              <a:tr h="260187">
                <a:tc>
                  <a:txBody>
                    <a:bodyPr/>
                    <a:lstStyle/>
                    <a:p>
                      <a:r>
                        <a:rPr lang="fi-FI" sz="1100" baseline="0">
                          <a:latin typeface="Arial    "/>
                        </a:rPr>
                        <a:t>Journalistiikka</a:t>
                      </a:r>
                    </a:p>
                  </a:txBody>
                  <a:tcPr marL="69693" marR="69693" marT="34846" marB="34846">
                    <a:solidFill>
                      <a:srgbClr val="F3E8FC"/>
                    </a:solidFill>
                  </a:tcPr>
                </a:tc>
                <a:tc>
                  <a:txBody>
                    <a:bodyPr/>
                    <a:lstStyle/>
                    <a:p>
                      <a:r>
                        <a:rPr lang="fi-FI" sz="1100" baseline="0">
                          <a:latin typeface="Arial    "/>
                        </a:rPr>
                        <a:t>Tampereen yliopisto</a:t>
                      </a:r>
                    </a:p>
                  </a:txBody>
                  <a:tcPr marL="69693" marR="69693" marT="34846" marB="34846">
                    <a:solidFill>
                      <a:srgbClr val="F3E8FC"/>
                    </a:solidFill>
                  </a:tcPr>
                </a:tc>
                <a:tc>
                  <a:txBody>
                    <a:bodyPr/>
                    <a:lstStyle/>
                    <a:p>
                      <a:r>
                        <a:rPr lang="fi-FI" sz="1100" baseline="0">
                          <a:latin typeface="Arial    "/>
                        </a:rPr>
                        <a:t>39, joista ensikertalaisille 30</a:t>
                      </a:r>
                    </a:p>
                  </a:txBody>
                  <a:tcPr marL="69693" marR="69693" marT="34846" marB="34846">
                    <a:solidFill>
                      <a:srgbClr val="F3E8FC"/>
                    </a:solidFill>
                  </a:tcPr>
                </a:tc>
                <a:extLst>
                  <a:ext uri="{0D108BD9-81ED-4DB2-BD59-A6C34878D82A}">
                    <a16:rowId xmlns:a16="http://schemas.microsoft.com/office/drawing/2014/main" val="1012021141"/>
                  </a:ext>
                </a:extLst>
              </a:tr>
              <a:tr h="260187">
                <a:tc>
                  <a:txBody>
                    <a:bodyPr/>
                    <a:lstStyle/>
                    <a:p>
                      <a:r>
                        <a:rPr lang="fi-FI" sz="1100" baseline="0">
                          <a:latin typeface="Arial    "/>
                        </a:rPr>
                        <a:t>Mediatutkimus</a:t>
                      </a:r>
                    </a:p>
                  </a:txBody>
                  <a:tcPr marL="69693" marR="69693" marT="34846" marB="34846">
                    <a:solidFill>
                      <a:srgbClr val="F3E8FC"/>
                    </a:solidFill>
                  </a:tcPr>
                </a:tc>
                <a:tc>
                  <a:txBody>
                    <a:bodyPr/>
                    <a:lstStyle/>
                    <a:p>
                      <a:r>
                        <a:rPr lang="fi-FI" sz="1100" baseline="0">
                          <a:latin typeface="Arial    "/>
                        </a:rPr>
                        <a:t>Tampereen yliopisto</a:t>
                      </a:r>
                    </a:p>
                  </a:txBody>
                  <a:tcPr marL="69693" marR="69693" marT="34846" marB="34846">
                    <a:solidFill>
                      <a:srgbClr val="F3E8FC"/>
                    </a:solidFill>
                  </a:tcPr>
                </a:tc>
                <a:tc>
                  <a:txBody>
                    <a:bodyPr/>
                    <a:lstStyle/>
                    <a:p>
                      <a:r>
                        <a:rPr lang="fi-FI" sz="1100" baseline="0">
                          <a:latin typeface="Arial    "/>
                        </a:rPr>
                        <a:t>29, joista ensikertalaisille 15</a:t>
                      </a:r>
                    </a:p>
                  </a:txBody>
                  <a:tcPr marL="69693" marR="69693" marT="34846" marB="34846">
                    <a:solidFill>
                      <a:srgbClr val="F3E8FC"/>
                    </a:solidFill>
                  </a:tcPr>
                </a:tc>
                <a:extLst>
                  <a:ext uri="{0D108BD9-81ED-4DB2-BD59-A6C34878D82A}">
                    <a16:rowId xmlns:a16="http://schemas.microsoft.com/office/drawing/2014/main" val="2547068846"/>
                  </a:ext>
                </a:extLst>
              </a:tr>
              <a:tr h="260187">
                <a:tc>
                  <a:txBody>
                    <a:bodyPr/>
                    <a:lstStyle/>
                    <a:p>
                      <a:r>
                        <a:rPr lang="fi-FI" sz="1100" baseline="0">
                          <a:latin typeface="Arial    "/>
                        </a:rPr>
                        <a:t>Viestintä</a:t>
                      </a:r>
                    </a:p>
                  </a:txBody>
                  <a:tcPr marL="69693" marR="69693" marT="34846" marB="34846">
                    <a:solidFill>
                      <a:srgbClr val="F3E8FC"/>
                    </a:solidFill>
                  </a:tcPr>
                </a:tc>
                <a:tc>
                  <a:txBody>
                    <a:bodyPr/>
                    <a:lstStyle/>
                    <a:p>
                      <a:r>
                        <a:rPr lang="fi-FI" sz="1100" baseline="0">
                          <a:latin typeface="Arial    "/>
                        </a:rPr>
                        <a:t>Tampereen yliopisto</a:t>
                      </a:r>
                    </a:p>
                  </a:txBody>
                  <a:tcPr marL="69693" marR="69693" marT="34846" marB="34846">
                    <a:solidFill>
                      <a:srgbClr val="F3E8FC"/>
                    </a:solidFill>
                  </a:tcPr>
                </a:tc>
                <a:tc>
                  <a:txBody>
                    <a:bodyPr/>
                    <a:lstStyle/>
                    <a:p>
                      <a:r>
                        <a:rPr lang="fi-FI" sz="1100" baseline="0">
                          <a:latin typeface="Arial    "/>
                        </a:rPr>
                        <a:t>30, joista ensikertalaisille 20</a:t>
                      </a:r>
                    </a:p>
                  </a:txBody>
                  <a:tcPr marL="69693" marR="69693" marT="34846" marB="34846">
                    <a:solidFill>
                      <a:srgbClr val="F3E8FC"/>
                    </a:solidFill>
                  </a:tcPr>
                </a:tc>
                <a:extLst>
                  <a:ext uri="{0D108BD9-81ED-4DB2-BD59-A6C34878D82A}">
                    <a16:rowId xmlns:a16="http://schemas.microsoft.com/office/drawing/2014/main" val="1764768869"/>
                  </a:ext>
                </a:extLst>
              </a:tr>
              <a:tr h="260187">
                <a:tc>
                  <a:txBody>
                    <a:bodyPr/>
                    <a:lstStyle/>
                    <a:p>
                      <a:r>
                        <a:rPr lang="fi-FI" sz="1100" baseline="0">
                          <a:latin typeface="Arial    "/>
                        </a:rPr>
                        <a:t>Viestintätieteet</a:t>
                      </a:r>
                    </a:p>
                  </a:txBody>
                  <a:tcPr marL="69693" marR="69693" marT="34846" marB="34846">
                    <a:solidFill>
                      <a:srgbClr val="F3E8FC"/>
                    </a:solidFill>
                  </a:tcPr>
                </a:tc>
                <a:tc>
                  <a:txBody>
                    <a:bodyPr/>
                    <a:lstStyle/>
                    <a:p>
                      <a:r>
                        <a:rPr lang="fi-FI" sz="1100" baseline="0">
                          <a:latin typeface="Arial    "/>
                        </a:rPr>
                        <a:t>Itä-Suomen yliopisto Joensuu</a:t>
                      </a:r>
                    </a:p>
                  </a:txBody>
                  <a:tcPr marL="69693" marR="69693" marT="34846" marB="34846">
                    <a:solidFill>
                      <a:srgbClr val="F3E8FC"/>
                    </a:solidFill>
                  </a:tcPr>
                </a:tc>
                <a:tc>
                  <a:txBody>
                    <a:bodyPr/>
                    <a:lstStyle/>
                    <a:p>
                      <a:r>
                        <a:rPr lang="fi-FI" sz="1100" baseline="0">
                          <a:latin typeface="Arial    "/>
                        </a:rPr>
                        <a:t>30, joista ensikertalaisille 20</a:t>
                      </a:r>
                    </a:p>
                  </a:txBody>
                  <a:tcPr marL="69693" marR="69693" marT="34846" marB="34846">
                    <a:solidFill>
                      <a:srgbClr val="F3E8FC"/>
                    </a:solidFill>
                  </a:tcPr>
                </a:tc>
                <a:extLst>
                  <a:ext uri="{0D108BD9-81ED-4DB2-BD59-A6C34878D82A}">
                    <a16:rowId xmlns:a16="http://schemas.microsoft.com/office/drawing/2014/main" val="2298945359"/>
                  </a:ext>
                </a:extLst>
              </a:tr>
            </a:tbl>
          </a:graphicData>
        </a:graphic>
      </p:graphicFrame>
    </p:spTree>
    <p:extLst>
      <p:ext uri="{BB962C8B-B14F-4D97-AF65-F5344CB8AC3E}">
        <p14:creationId xmlns:p14="http://schemas.microsoft.com/office/powerpoint/2010/main" val="30013012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264444-D525-F38A-5C9A-712838B5FBC4}"/>
              </a:ext>
            </a:extLst>
          </p:cNvPr>
          <p:cNvSpPr>
            <a:spLocks noGrp="1"/>
          </p:cNvSpPr>
          <p:nvPr>
            <p:ph type="title"/>
          </p:nvPr>
        </p:nvSpPr>
        <p:spPr/>
        <p:txBody>
          <a:bodyPr>
            <a:normAutofit fontScale="90000"/>
          </a:bodyPr>
          <a:lstStyle/>
          <a:p>
            <a:r>
              <a:rPr lang="fi-FI"/>
              <a:t>Valintakokeen pisterajoja 2025 suosituimpiin G kohteisiin </a:t>
            </a:r>
          </a:p>
        </p:txBody>
      </p:sp>
      <p:sp>
        <p:nvSpPr>
          <p:cNvPr id="3" name="Sisällön paikkamerkki 2">
            <a:extLst>
              <a:ext uri="{FF2B5EF4-FFF2-40B4-BE49-F238E27FC236}">
                <a16:creationId xmlns:a16="http://schemas.microsoft.com/office/drawing/2014/main" id="{48B0FB64-984A-BF6A-B15B-BA680C0D6E66}"/>
              </a:ext>
            </a:extLst>
          </p:cNvPr>
          <p:cNvSpPr>
            <a:spLocks noGrp="1"/>
          </p:cNvSpPr>
          <p:nvPr>
            <p:ph sz="quarter" idx="10"/>
          </p:nvPr>
        </p:nvSpPr>
        <p:spPr/>
        <p:txBody>
          <a:bodyPr/>
          <a:lstStyle/>
          <a:p>
            <a:pPr marL="914400" lvl="1" indent="-457200"/>
            <a:endParaRPr lang="fi-FI"/>
          </a:p>
          <a:p>
            <a:endParaRPr lang="fi-FI"/>
          </a:p>
        </p:txBody>
      </p:sp>
      <p:graphicFrame>
        <p:nvGraphicFramePr>
          <p:cNvPr id="6" name="Taulukko 5">
            <a:extLst>
              <a:ext uri="{FF2B5EF4-FFF2-40B4-BE49-F238E27FC236}">
                <a16:creationId xmlns:a16="http://schemas.microsoft.com/office/drawing/2014/main" id="{3D17E3AB-BE18-9CA1-CC41-31597AB9AE26}"/>
              </a:ext>
            </a:extLst>
          </p:cNvPr>
          <p:cNvGraphicFramePr>
            <a:graphicFrameLocks noGrp="1"/>
          </p:cNvGraphicFramePr>
          <p:nvPr>
            <p:extLst>
              <p:ext uri="{D42A27DB-BD31-4B8C-83A1-F6EECF244321}">
                <p14:modId xmlns:p14="http://schemas.microsoft.com/office/powerpoint/2010/main" val="1243680713"/>
              </p:ext>
            </p:extLst>
          </p:nvPr>
        </p:nvGraphicFramePr>
        <p:xfrm>
          <a:off x="567698" y="1155383"/>
          <a:ext cx="8942744" cy="5557599"/>
        </p:xfrm>
        <a:graphic>
          <a:graphicData uri="http://schemas.openxmlformats.org/drawingml/2006/table">
            <a:tbl>
              <a:tblPr firstRow="1" bandRow="1">
                <a:tableStyleId>{5C22544A-7EE6-4342-B048-85BDC9FD1C3A}</a:tableStyleId>
              </a:tblPr>
              <a:tblGrid>
                <a:gridCol w="4471372">
                  <a:extLst>
                    <a:ext uri="{9D8B030D-6E8A-4147-A177-3AD203B41FA5}">
                      <a16:colId xmlns:a16="http://schemas.microsoft.com/office/drawing/2014/main" val="1633455877"/>
                    </a:ext>
                  </a:extLst>
                </a:gridCol>
                <a:gridCol w="4471372">
                  <a:extLst>
                    <a:ext uri="{9D8B030D-6E8A-4147-A177-3AD203B41FA5}">
                      <a16:colId xmlns:a16="http://schemas.microsoft.com/office/drawing/2014/main" val="2893026881"/>
                    </a:ext>
                  </a:extLst>
                </a:gridCol>
              </a:tblGrid>
              <a:tr h="444791">
                <a:tc>
                  <a:txBody>
                    <a:bodyPr/>
                    <a:lstStyle/>
                    <a:p>
                      <a:r>
                        <a:rPr lang="fi-FI">
                          <a:latin typeface="Arial    "/>
                        </a:rPr>
                        <a:t>Koulutusohjelma ja hakijamäärä (ensisijaiset)</a:t>
                      </a:r>
                    </a:p>
                  </a:txBody>
                  <a:tcPr/>
                </a:tc>
                <a:tc>
                  <a:txBody>
                    <a:bodyPr/>
                    <a:lstStyle/>
                    <a:p>
                      <a:r>
                        <a:rPr lang="fi-FI">
                          <a:latin typeface="Arial    "/>
                        </a:rPr>
                        <a:t>Maksimipistemäärä 70p</a:t>
                      </a:r>
                    </a:p>
                  </a:txBody>
                  <a:tcPr/>
                </a:tc>
                <a:extLst>
                  <a:ext uri="{0D108BD9-81ED-4DB2-BD59-A6C34878D82A}">
                    <a16:rowId xmlns:a16="http://schemas.microsoft.com/office/drawing/2014/main" val="141548818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Politiikka ja viestintä, HKI (714)</a:t>
                      </a:r>
                    </a:p>
                  </a:txBody>
                  <a:tcPr>
                    <a:solidFill>
                      <a:srgbClr val="F3E8FC"/>
                    </a:solidFill>
                  </a:tcPr>
                </a:tc>
                <a:tc>
                  <a:txBody>
                    <a:bodyPr/>
                    <a:lstStyle/>
                    <a:p>
                      <a:r>
                        <a:rPr lang="fi-FI">
                          <a:latin typeface="Arial    "/>
                        </a:rPr>
                        <a:t>51/55</a:t>
                      </a:r>
                    </a:p>
                  </a:txBody>
                  <a:tcPr>
                    <a:solidFill>
                      <a:srgbClr val="F3E8FC"/>
                    </a:solidFill>
                  </a:tcPr>
                </a:tc>
                <a:extLst>
                  <a:ext uri="{0D108BD9-81ED-4DB2-BD59-A6C34878D82A}">
                    <a16:rowId xmlns:a16="http://schemas.microsoft.com/office/drawing/2014/main" val="3756627619"/>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kern="1200">
                          <a:solidFill>
                            <a:schemeClr val="dk1"/>
                          </a:solidFill>
                          <a:effectLst/>
                          <a:latin typeface="+mn-lt"/>
                          <a:ea typeface="+mn-ea"/>
                          <a:cs typeface="+mn-cs"/>
                        </a:rPr>
                        <a:t>Kriminologia, sosiaalipsykologia, sosiologia ja yhteiskuntapolitiikka</a:t>
                      </a:r>
                      <a:r>
                        <a:rPr lang="fi-FI">
                          <a:latin typeface="Arial    "/>
                        </a:rPr>
                        <a:t>, HKI (501)</a:t>
                      </a:r>
                    </a:p>
                  </a:txBody>
                  <a:tcPr>
                    <a:solidFill>
                      <a:srgbClr val="F3E8FC"/>
                    </a:solidFill>
                  </a:tcPr>
                </a:tc>
                <a:tc>
                  <a:txBody>
                    <a:bodyPr/>
                    <a:lstStyle/>
                    <a:p>
                      <a:r>
                        <a:rPr lang="fi-FI">
                          <a:latin typeface="Arial    "/>
                        </a:rPr>
                        <a:t>50/55</a:t>
                      </a:r>
                    </a:p>
                  </a:txBody>
                  <a:tcPr>
                    <a:solidFill>
                      <a:srgbClr val="F3E8FC"/>
                    </a:solidFill>
                  </a:tcPr>
                </a:tc>
                <a:extLst>
                  <a:ext uri="{0D108BD9-81ED-4DB2-BD59-A6C34878D82A}">
                    <a16:rowId xmlns:a16="http://schemas.microsoft.com/office/drawing/2014/main" val="2187198709"/>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Poliittinen historia ja valtio-oppi Tku (423)</a:t>
                      </a:r>
                    </a:p>
                  </a:txBody>
                  <a:tcPr>
                    <a:solidFill>
                      <a:srgbClr val="F3E8FC"/>
                    </a:solidFill>
                  </a:tcPr>
                </a:tc>
                <a:tc>
                  <a:txBody>
                    <a:bodyPr/>
                    <a:lstStyle/>
                    <a:p>
                      <a:r>
                        <a:rPr lang="fi-FI">
                          <a:latin typeface="Arial    "/>
                        </a:rPr>
                        <a:t>50</a:t>
                      </a:r>
                    </a:p>
                  </a:txBody>
                  <a:tcPr>
                    <a:solidFill>
                      <a:srgbClr val="F3E8FC"/>
                    </a:solidFill>
                  </a:tcPr>
                </a:tc>
                <a:extLst>
                  <a:ext uri="{0D108BD9-81ED-4DB2-BD59-A6C34878D82A}">
                    <a16:rowId xmlns:a16="http://schemas.microsoft.com/office/drawing/2014/main" val="2218041975"/>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Yhteiskunnallinen muutos, HKI (396)</a:t>
                      </a:r>
                    </a:p>
                  </a:txBody>
                  <a:tcPr>
                    <a:solidFill>
                      <a:srgbClr val="F3E8FC"/>
                    </a:solidFill>
                  </a:tcPr>
                </a:tc>
                <a:tc>
                  <a:txBody>
                    <a:bodyPr/>
                    <a:lstStyle/>
                    <a:p>
                      <a:r>
                        <a:rPr lang="fi-FI">
                          <a:latin typeface="Arial    "/>
                        </a:rPr>
                        <a:t>51/55</a:t>
                      </a:r>
                    </a:p>
                  </a:txBody>
                  <a:tcPr>
                    <a:solidFill>
                      <a:srgbClr val="F3E8FC"/>
                    </a:solidFill>
                  </a:tcPr>
                </a:tc>
                <a:extLst>
                  <a:ext uri="{0D108BD9-81ED-4DB2-BD59-A6C34878D82A}">
                    <a16:rowId xmlns:a16="http://schemas.microsoft.com/office/drawing/2014/main" val="2166632914"/>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Hallintotieteet TRE (396)</a:t>
                      </a:r>
                    </a:p>
                  </a:txBody>
                  <a:tcPr>
                    <a:solidFill>
                      <a:srgbClr val="F3E8FC"/>
                    </a:solidFill>
                  </a:tcPr>
                </a:tc>
                <a:tc>
                  <a:txBody>
                    <a:bodyPr/>
                    <a:lstStyle/>
                    <a:p>
                      <a:r>
                        <a:rPr lang="fi-FI">
                          <a:latin typeface="Arial    "/>
                        </a:rPr>
                        <a:t>43/51</a:t>
                      </a:r>
                    </a:p>
                  </a:txBody>
                  <a:tcPr>
                    <a:solidFill>
                      <a:srgbClr val="F3E8FC"/>
                    </a:solidFill>
                  </a:tcPr>
                </a:tc>
                <a:extLst>
                  <a:ext uri="{0D108BD9-81ED-4DB2-BD59-A6C34878D82A}">
                    <a16:rowId xmlns:a16="http://schemas.microsoft.com/office/drawing/2014/main" val="59838656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Sosiaalityö TRE (297)</a:t>
                      </a:r>
                    </a:p>
                  </a:txBody>
                  <a:tcPr>
                    <a:solidFill>
                      <a:srgbClr val="F3E8FC"/>
                    </a:solidFill>
                  </a:tcPr>
                </a:tc>
                <a:tc>
                  <a:txBody>
                    <a:bodyPr/>
                    <a:lstStyle/>
                    <a:p>
                      <a:r>
                        <a:rPr lang="fi-FI">
                          <a:latin typeface="Arial    "/>
                        </a:rPr>
                        <a:t>41/52</a:t>
                      </a:r>
                    </a:p>
                  </a:txBody>
                  <a:tcPr>
                    <a:solidFill>
                      <a:srgbClr val="F3E8FC"/>
                    </a:solidFill>
                  </a:tcPr>
                </a:tc>
                <a:extLst>
                  <a:ext uri="{0D108BD9-81ED-4DB2-BD59-A6C34878D82A}">
                    <a16:rowId xmlns:a16="http://schemas.microsoft.com/office/drawing/2014/main" val="207113354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a:latin typeface="Arial    "/>
                        </a:rPr>
                        <a:t>Viestintä TRE (270)</a:t>
                      </a:r>
                    </a:p>
                  </a:txBody>
                  <a:tcPr>
                    <a:solidFill>
                      <a:srgbClr val="F3E8FC"/>
                    </a:solidFill>
                  </a:tcPr>
                </a:tc>
                <a:tc>
                  <a:txBody>
                    <a:bodyPr/>
                    <a:lstStyle/>
                    <a:p>
                      <a:r>
                        <a:rPr lang="fi-FI" b="1">
                          <a:latin typeface="Arial    "/>
                        </a:rPr>
                        <a:t>116 – Huom. Maksimipisteet 170</a:t>
                      </a:r>
                    </a:p>
                  </a:txBody>
                  <a:tcPr>
                    <a:solidFill>
                      <a:srgbClr val="F3E8FC"/>
                    </a:solidFill>
                  </a:tcPr>
                </a:tc>
                <a:extLst>
                  <a:ext uri="{0D108BD9-81ED-4DB2-BD59-A6C34878D82A}">
                    <a16:rowId xmlns:a16="http://schemas.microsoft.com/office/drawing/2014/main" val="1080106454"/>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Sosiaalityö Helsinki (252)</a:t>
                      </a:r>
                    </a:p>
                  </a:txBody>
                  <a:tcPr>
                    <a:solidFill>
                      <a:srgbClr val="F3E8FC"/>
                    </a:solidFill>
                  </a:tcPr>
                </a:tc>
                <a:tc>
                  <a:txBody>
                    <a:bodyPr/>
                    <a:lstStyle/>
                    <a:p>
                      <a:r>
                        <a:rPr lang="fi-FI">
                          <a:latin typeface="Arial    "/>
                        </a:rPr>
                        <a:t>45/54</a:t>
                      </a:r>
                    </a:p>
                  </a:txBody>
                  <a:tcPr>
                    <a:solidFill>
                      <a:srgbClr val="F3E8FC"/>
                    </a:solidFill>
                  </a:tcPr>
                </a:tc>
                <a:extLst>
                  <a:ext uri="{0D108BD9-81ED-4DB2-BD59-A6C34878D82A}">
                    <a16:rowId xmlns:a16="http://schemas.microsoft.com/office/drawing/2014/main" val="1113331141"/>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Sosiaalityö Kuopio (210)</a:t>
                      </a:r>
                    </a:p>
                  </a:txBody>
                  <a:tcPr>
                    <a:solidFill>
                      <a:srgbClr val="F3E8FC"/>
                    </a:solidFill>
                  </a:tcPr>
                </a:tc>
                <a:tc>
                  <a:txBody>
                    <a:bodyPr/>
                    <a:lstStyle/>
                    <a:p>
                      <a:r>
                        <a:rPr lang="fi-FI">
                          <a:latin typeface="Arial    "/>
                        </a:rPr>
                        <a:t>34/51</a:t>
                      </a:r>
                    </a:p>
                  </a:txBody>
                  <a:tcPr>
                    <a:solidFill>
                      <a:srgbClr val="F3E8FC"/>
                    </a:solidFill>
                  </a:tcPr>
                </a:tc>
                <a:extLst>
                  <a:ext uri="{0D108BD9-81ED-4DB2-BD59-A6C34878D82A}">
                    <a16:rowId xmlns:a16="http://schemas.microsoft.com/office/drawing/2014/main" val="1370498433"/>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Politiikan tutkimus TRE (207)</a:t>
                      </a:r>
                    </a:p>
                  </a:txBody>
                  <a:tcPr>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49</a:t>
                      </a:r>
                    </a:p>
                  </a:txBody>
                  <a:tcPr>
                    <a:solidFill>
                      <a:srgbClr val="F3E8FC"/>
                    </a:solidFill>
                  </a:tcPr>
                </a:tc>
                <a:extLst>
                  <a:ext uri="{0D108BD9-81ED-4DB2-BD59-A6C34878D82A}">
                    <a16:rowId xmlns:a16="http://schemas.microsoft.com/office/drawing/2014/main" val="2103409535"/>
                  </a:ext>
                </a:extLst>
              </a:tr>
            </a:tbl>
          </a:graphicData>
        </a:graphic>
      </p:graphicFrame>
    </p:spTree>
    <p:extLst>
      <p:ext uri="{BB962C8B-B14F-4D97-AF65-F5344CB8AC3E}">
        <p14:creationId xmlns:p14="http://schemas.microsoft.com/office/powerpoint/2010/main" val="3832792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1EFF-DDDF-FDE9-E38B-DA19D660AC42}"/>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A59D647-7465-473B-CEB6-26223F8BDA8D}"/>
              </a:ext>
            </a:extLst>
          </p:cNvPr>
          <p:cNvSpPr>
            <a:spLocks noGrp="1"/>
          </p:cNvSpPr>
          <p:nvPr>
            <p:ph sz="quarter" idx="10"/>
          </p:nvPr>
        </p:nvSpPr>
        <p:spPr>
          <a:xfrm>
            <a:off x="341313" y="1150374"/>
            <a:ext cx="5580094" cy="5443465"/>
          </a:xfrm>
        </p:spPr>
        <p:txBody>
          <a:bodyPr vert="horz" lIns="91440" tIns="45720" rIns="91440" bIns="45720" rtlCol="0" anchor="t">
            <a:normAutofit fontScale="92500" lnSpcReduction="20000"/>
          </a:bodyPr>
          <a:lstStyle/>
          <a:p>
            <a:pPr marL="0" indent="0">
              <a:buNone/>
            </a:pPr>
            <a:r>
              <a:rPr lang="fi-FI" sz="2000" b="1">
                <a:latin typeface="Arial"/>
                <a:cs typeface="Arial"/>
              </a:rPr>
              <a:t>Valintakoetta H käyttävät koulutusalat</a:t>
            </a:r>
          </a:p>
          <a:p>
            <a:r>
              <a:rPr lang="fi-FI">
                <a:latin typeface="Arial"/>
                <a:cs typeface="Arial"/>
              </a:rPr>
              <a:t>filosofia</a:t>
            </a:r>
          </a:p>
          <a:p>
            <a:r>
              <a:rPr lang="fi-FI">
                <a:latin typeface="Arial"/>
                <a:cs typeface="Arial"/>
              </a:rPr>
              <a:t>historia</a:t>
            </a:r>
            <a:endParaRPr lang="fi-FI"/>
          </a:p>
          <a:p>
            <a:r>
              <a:rPr lang="fi-FI">
                <a:latin typeface="Arial"/>
                <a:cs typeface="Arial"/>
              </a:rPr>
              <a:t>kulttuurien tutkimus</a:t>
            </a:r>
            <a:endParaRPr lang="fi-FI"/>
          </a:p>
          <a:p>
            <a:r>
              <a:rPr lang="fi-FI">
                <a:latin typeface="Arial"/>
                <a:cs typeface="Arial"/>
              </a:rPr>
              <a:t>taiteiden tutkimus</a:t>
            </a:r>
          </a:p>
          <a:p>
            <a:r>
              <a:rPr lang="fi-FI">
                <a:latin typeface="Arial"/>
                <a:cs typeface="Arial"/>
              </a:rPr>
              <a:t>teologia</a:t>
            </a:r>
          </a:p>
          <a:p>
            <a:pPr marL="0" indent="0">
              <a:buNone/>
            </a:pPr>
            <a:endParaRPr lang="fi-FI">
              <a:latin typeface="Arial"/>
              <a:cs typeface="Arial"/>
            </a:endParaRPr>
          </a:p>
          <a:p>
            <a:pPr marL="0" indent="0">
              <a:buNone/>
            </a:pPr>
            <a:r>
              <a:rPr lang="fi-FI">
                <a:latin typeface="Arial"/>
                <a:cs typeface="Arial"/>
              </a:rPr>
              <a:t>Valintakoetta H käyttävät kaikki hakukohteet löytyvät Yliopistovalinnat.fi -sivustolta (yhteensä 31 suomen- ja ruotsinkielistä kohdetta)</a:t>
            </a:r>
          </a:p>
          <a:p>
            <a:pPr marL="0" indent="0">
              <a:buNone/>
            </a:pPr>
            <a:endParaRPr lang="fi-FI">
              <a:latin typeface="Arial"/>
              <a:cs typeface="Arial"/>
            </a:endParaRPr>
          </a:p>
          <a:p>
            <a:pPr marL="0" indent="0">
              <a:buNone/>
            </a:pPr>
            <a:r>
              <a:rPr lang="fi-FI" b="1">
                <a:latin typeface="Arial"/>
                <a:cs typeface="Arial"/>
              </a:rPr>
              <a:t>Koe koostuu</a:t>
            </a:r>
          </a:p>
          <a:p>
            <a:r>
              <a:rPr lang="fi-FI">
                <a:latin typeface="Arial"/>
                <a:cs typeface="Arial"/>
              </a:rPr>
              <a:t>Yhteinen osa</a:t>
            </a:r>
            <a:endParaRPr lang="fi-FI"/>
          </a:p>
          <a:p>
            <a:r>
              <a:rPr lang="fi-FI">
                <a:latin typeface="Arial"/>
                <a:cs typeface="Arial"/>
              </a:rPr>
              <a:t>Filosofian eriytyvä osa </a:t>
            </a:r>
          </a:p>
          <a:p>
            <a:r>
              <a:rPr lang="fi-FI">
                <a:latin typeface="Arial"/>
                <a:cs typeface="Arial"/>
              </a:rPr>
              <a:t>Historian eriytyvä osa </a:t>
            </a:r>
          </a:p>
          <a:p>
            <a:r>
              <a:rPr lang="fi-FI">
                <a:latin typeface="Arial"/>
                <a:cs typeface="Arial"/>
              </a:rPr>
              <a:t>Teologian eriytyvä osa </a:t>
            </a:r>
          </a:p>
          <a:p>
            <a:pPr marL="0" indent="0">
              <a:buNone/>
            </a:pPr>
            <a:endParaRPr lang="fi-FI">
              <a:latin typeface="Arial"/>
              <a:cs typeface="Arial"/>
            </a:endParaRPr>
          </a:p>
          <a:p>
            <a:r>
              <a:rPr lang="fi-FI" b="1">
                <a:solidFill>
                  <a:srgbClr val="FF0000"/>
                </a:solidFill>
              </a:rPr>
              <a:t>HUOM! </a:t>
            </a:r>
            <a:r>
              <a:rPr lang="fi-FI" b="1"/>
              <a:t>Kaikki alat eivät käytä oman hakukohteen eriytyvää osaa</a:t>
            </a:r>
          </a:p>
          <a:p>
            <a:pPr>
              <a:buFont typeface="Arial"/>
              <a:buChar char="•"/>
            </a:pPr>
            <a:endParaRPr lang="fi-FI"/>
          </a:p>
          <a:p>
            <a:pPr marL="0" indent="0">
              <a:buNone/>
            </a:pPr>
            <a:endParaRPr lang="fi-FI">
              <a:latin typeface="Arial"/>
              <a:cs typeface="Arial"/>
            </a:endParaRPr>
          </a:p>
        </p:txBody>
      </p:sp>
      <p:pic>
        <p:nvPicPr>
          <p:cNvPr id="11" name="Kuvan paikkamerkki 10" descr="Kuva, joka sisältää kohteen Ihmisen kasvot, vaate, henkilö, kannettava tietokone&#10;&#10;Kuvaus luotu automaattisesti">
            <a:extLst>
              <a:ext uri="{FF2B5EF4-FFF2-40B4-BE49-F238E27FC236}">
                <a16:creationId xmlns:a16="http://schemas.microsoft.com/office/drawing/2014/main" id="{06F7EFC0-4735-6EAD-D879-B4F3B484DA1C}"/>
              </a:ext>
            </a:extLst>
          </p:cNvPr>
          <p:cNvPicPr>
            <a:picLocks noGrp="1" noChangeAspect="1"/>
          </p:cNvPicPr>
          <p:nvPr>
            <p:ph type="pic" idx="13"/>
          </p:nvPr>
        </p:nvPicPr>
        <p:blipFill>
          <a:blip r:embed="rId3"/>
          <a:srcRect l="19241" r="19241"/>
          <a:stretch/>
        </p:blipFill>
        <p:spPr>
          <a:xfrm>
            <a:off x="6094213" y="264160"/>
            <a:ext cx="5833625" cy="6329680"/>
          </a:xfrm>
        </p:spPr>
      </p:pic>
      <p:sp>
        <p:nvSpPr>
          <p:cNvPr id="5" name="Otsikko 4">
            <a:extLst>
              <a:ext uri="{FF2B5EF4-FFF2-40B4-BE49-F238E27FC236}">
                <a16:creationId xmlns:a16="http://schemas.microsoft.com/office/drawing/2014/main" id="{9F081EC7-4372-7867-B88E-B219365AC081}"/>
              </a:ext>
            </a:extLst>
          </p:cNvPr>
          <p:cNvSpPr>
            <a:spLocks noGrp="1"/>
          </p:cNvSpPr>
          <p:nvPr>
            <p:ph type="title"/>
          </p:nvPr>
        </p:nvSpPr>
        <p:spPr>
          <a:xfrm>
            <a:off x="341049" y="365125"/>
            <a:ext cx="5580095" cy="696759"/>
          </a:xfrm>
        </p:spPr>
        <p:txBody>
          <a:bodyPr>
            <a:normAutofit/>
          </a:bodyPr>
          <a:lstStyle/>
          <a:p>
            <a:r>
              <a:rPr lang="fi-FI">
                <a:latin typeface="Arial"/>
                <a:cs typeface="Arial"/>
              </a:rPr>
              <a:t>Valintakoe H </a:t>
            </a:r>
            <a:endParaRPr lang="fi-FI"/>
          </a:p>
        </p:txBody>
      </p:sp>
      <p:pic>
        <p:nvPicPr>
          <p:cNvPr id="3" name="Kuva 2">
            <a:extLst>
              <a:ext uri="{FF2B5EF4-FFF2-40B4-BE49-F238E27FC236}">
                <a16:creationId xmlns:a16="http://schemas.microsoft.com/office/drawing/2014/main" id="{1EC8F258-2082-4055-3F5B-A883FE2A1B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660898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ADF197-0A87-8E84-2D36-F78D72780620}"/>
              </a:ext>
            </a:extLst>
          </p:cNvPr>
          <p:cNvSpPr>
            <a:spLocks noGrp="1"/>
          </p:cNvSpPr>
          <p:nvPr>
            <p:ph type="title"/>
          </p:nvPr>
        </p:nvSpPr>
        <p:spPr/>
        <p:txBody>
          <a:bodyPr/>
          <a:lstStyle/>
          <a:p>
            <a:r>
              <a:rPr lang="fi-FI"/>
              <a:t>Valintakoe H | 2.6.2026 klo 10</a:t>
            </a:r>
          </a:p>
        </p:txBody>
      </p:sp>
      <p:sp>
        <p:nvSpPr>
          <p:cNvPr id="3" name="Sisällön paikkamerkki 2">
            <a:extLst>
              <a:ext uri="{FF2B5EF4-FFF2-40B4-BE49-F238E27FC236}">
                <a16:creationId xmlns:a16="http://schemas.microsoft.com/office/drawing/2014/main" id="{CA2A6F93-4693-2612-FB53-865294972AE4}"/>
              </a:ext>
            </a:extLst>
          </p:cNvPr>
          <p:cNvSpPr>
            <a:spLocks noGrp="1"/>
          </p:cNvSpPr>
          <p:nvPr>
            <p:ph sz="quarter" idx="10"/>
          </p:nvPr>
        </p:nvSpPr>
        <p:spPr>
          <a:xfrm>
            <a:off x="339249" y="1205277"/>
            <a:ext cx="11459173" cy="5286005"/>
          </a:xfrm>
        </p:spPr>
        <p:txBody>
          <a:bodyPr vert="horz" lIns="91440" tIns="45720" rIns="91440" bIns="45720" rtlCol="0" anchor="t">
            <a:normAutofit/>
          </a:bodyPr>
          <a:lstStyle/>
          <a:p>
            <a:r>
              <a:rPr lang="fi-FI" b="1">
                <a:latin typeface="Arial"/>
                <a:cs typeface="Arial"/>
              </a:rPr>
              <a:t>yhteinen osio (2 tuntia)</a:t>
            </a:r>
            <a:endParaRPr lang="en-US">
              <a:latin typeface="Arial"/>
            </a:endParaRPr>
          </a:p>
          <a:p>
            <a:pPr lvl="1">
              <a:buFont typeface="Courier New,monospace" panose="020B0604020202020204" pitchFamily="34" charset="0"/>
              <a:buChar char="o"/>
            </a:pPr>
            <a:r>
              <a:rPr lang="fi-FI">
                <a:latin typeface="Arial"/>
                <a:cs typeface="Arial"/>
              </a:rPr>
              <a:t>jonka suorittavat kaikki</a:t>
            </a:r>
          </a:p>
          <a:p>
            <a:pPr lvl="1">
              <a:buFont typeface="Courier New,monospace" panose="020B0604020202020204" pitchFamily="34" charset="0"/>
              <a:buChar char="o"/>
            </a:pPr>
            <a:r>
              <a:rPr lang="fi-FI">
                <a:latin typeface="Arial"/>
                <a:cs typeface="Arial"/>
              </a:rPr>
              <a:t>mittaa analyyttisen ja kriittisen ajattelun valmiuksia sekä valmiuksia ajallisten ja kulttuuristen ilmiöiden kontekstuaaliseen ja käsitteelliseen ymmärtämiseen.</a:t>
            </a:r>
          </a:p>
          <a:p>
            <a:pPr lvl="1">
              <a:buFont typeface="Courier New,monospace" panose="020B0604020202020204" pitchFamily="34" charset="0"/>
              <a:buChar char="o"/>
            </a:pPr>
            <a:r>
              <a:rPr lang="fi-FI">
                <a:latin typeface="Arial"/>
                <a:cs typeface="Arial"/>
              </a:rPr>
              <a:t>edellyttää kykyä hakea aineistoista tietoa ja tehdä niiden pohjalta analyyttisia tulkintoja.</a:t>
            </a:r>
          </a:p>
          <a:p>
            <a:pPr lvl="1">
              <a:buFont typeface="Courier New,monospace" panose="020B0604020202020204" pitchFamily="34" charset="0"/>
              <a:buChar char="o"/>
            </a:pPr>
            <a:r>
              <a:rPr lang="fi-FI">
                <a:latin typeface="Arial"/>
                <a:cs typeface="Arial"/>
              </a:rPr>
              <a:t>kokeessa jaettavat aineistot, esimerkiksi teksti, kuva, kuvio tai taulukko</a:t>
            </a:r>
          </a:p>
          <a:p>
            <a:pPr lvl="1">
              <a:buFont typeface="Courier New,monospace" panose="020B0604020202020204" pitchFamily="34" charset="0"/>
              <a:buChar char="o"/>
            </a:pPr>
            <a:r>
              <a:rPr lang="fi-FI">
                <a:latin typeface="Arial"/>
                <a:cs typeface="Arial"/>
              </a:rPr>
              <a:t>automaattitarkisteiset tehtävät (monivalinta-, oikein/väärin- tai aukkopaikkatehtävät)</a:t>
            </a:r>
          </a:p>
          <a:p>
            <a:pPr lvl="1">
              <a:buFont typeface="Courier New,monospace" panose="020B0604020202020204" pitchFamily="34" charset="0"/>
              <a:buChar char="o"/>
            </a:pPr>
            <a:r>
              <a:rPr lang="fi-FI">
                <a:latin typeface="Arial"/>
                <a:cs typeface="Arial"/>
              </a:rPr>
              <a:t>ei edellytä yksittäisten oppiaineiden hallintaa. Osioon </a:t>
            </a:r>
            <a:r>
              <a:rPr lang="fi-FI" b="1">
                <a:latin typeface="Arial"/>
                <a:cs typeface="Arial"/>
              </a:rPr>
              <a:t>voi valmistautua seuraamalla yhteiskunnallista keskustelua ja ajankohtaisia ilmiöitä.</a:t>
            </a:r>
          </a:p>
          <a:p>
            <a:pPr marL="457200" lvl="1" indent="0">
              <a:buNone/>
            </a:pPr>
            <a:endParaRPr lang="fi-FI" sz="1400">
              <a:latin typeface="Arial"/>
              <a:cs typeface="Arial"/>
            </a:endParaRPr>
          </a:p>
          <a:p>
            <a:r>
              <a:rPr lang="fi-FI" b="1">
                <a:latin typeface="Arial"/>
                <a:cs typeface="Arial"/>
              </a:rPr>
              <a:t>filosofian eriytyvä osio (40 min) Helsinki ja Jyväskylä</a:t>
            </a:r>
          </a:p>
          <a:p>
            <a:pPr lvl="1">
              <a:buFont typeface="Courier New,monospace" panose="020B0604020202020204" pitchFamily="34" charset="0"/>
              <a:buChar char="o"/>
            </a:pPr>
            <a:r>
              <a:rPr lang="fi-FI">
                <a:latin typeface="Arial"/>
                <a:cs typeface="Arial"/>
              </a:rPr>
              <a:t>mittaa </a:t>
            </a:r>
            <a:r>
              <a:rPr lang="fi-FI" err="1">
                <a:latin typeface="Arial"/>
                <a:cs typeface="Arial"/>
              </a:rPr>
              <a:t>argumentatiivisen</a:t>
            </a:r>
            <a:r>
              <a:rPr lang="fi-FI">
                <a:latin typeface="Arial"/>
                <a:cs typeface="Arial"/>
              </a:rPr>
              <a:t> ajattelun ja ilmaisun valmiuksia </a:t>
            </a:r>
            <a:endParaRPr lang="en-US">
              <a:latin typeface="Arial"/>
              <a:cs typeface="Arial"/>
            </a:endParaRPr>
          </a:p>
          <a:p>
            <a:pPr lvl="1">
              <a:buFont typeface="Courier New,monospace" panose="020B0604020202020204" pitchFamily="34" charset="0"/>
              <a:buChar char="o"/>
            </a:pPr>
            <a:r>
              <a:rPr lang="fi-FI">
                <a:latin typeface="Arial"/>
                <a:cs typeface="Arial"/>
              </a:rPr>
              <a:t>kirjoitustehtävä, johon voi liittyä aineisto</a:t>
            </a:r>
            <a:endParaRPr lang="en-US">
              <a:latin typeface="Arial"/>
              <a:cs typeface="Arial"/>
            </a:endParaRPr>
          </a:p>
          <a:p>
            <a:pPr lvl="1">
              <a:buFont typeface="Courier New,monospace" panose="020B0604020202020204" pitchFamily="34" charset="0"/>
              <a:buChar char="o"/>
            </a:pPr>
            <a:r>
              <a:rPr lang="fi-FI">
                <a:latin typeface="Arial"/>
                <a:cs typeface="Arial"/>
              </a:rPr>
              <a:t>lukion filosofian pakollisten ja valtakunnallisten valinnaisten opintojen sisällöt</a:t>
            </a:r>
          </a:p>
          <a:p>
            <a:pPr lvl="1">
              <a:buFont typeface="Courier New,monospace" panose="020B0604020202020204" pitchFamily="34" charset="0"/>
              <a:buChar char="o"/>
            </a:pPr>
            <a:r>
              <a:rPr lang="fi-FI">
                <a:latin typeface="Arial"/>
                <a:cs typeface="Arial"/>
              </a:rPr>
              <a:t>yhteisen osion ja eriytyvän osion painoarvo pisteytyksessä on 60/40.</a:t>
            </a:r>
          </a:p>
          <a:p>
            <a:pPr lvl="1">
              <a:buFont typeface="Courier New,monospace" panose="020B0604020202020204" pitchFamily="34" charset="0"/>
              <a:buChar char="o"/>
            </a:pPr>
            <a:endParaRPr lang="fi-FI" sz="1400">
              <a:latin typeface="Arial"/>
              <a:cs typeface="Arial"/>
            </a:endParaRPr>
          </a:p>
          <a:p>
            <a:endParaRPr lang="fi-FI" sz="1400" b="1">
              <a:latin typeface="Arial"/>
            </a:endParaRPr>
          </a:p>
          <a:p>
            <a:endParaRPr lang="fi-FI" sz="1300">
              <a:latin typeface="Work Sans"/>
            </a:endParaRPr>
          </a:p>
        </p:txBody>
      </p:sp>
    </p:spTree>
    <p:extLst>
      <p:ext uri="{BB962C8B-B14F-4D97-AF65-F5344CB8AC3E}">
        <p14:creationId xmlns:p14="http://schemas.microsoft.com/office/powerpoint/2010/main" val="2039415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E400-49CF-5CB3-A5C5-53B340703D6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DF652FB-7BD9-53FF-B6DE-D3FCD5AC658C}"/>
              </a:ext>
            </a:extLst>
          </p:cNvPr>
          <p:cNvSpPr>
            <a:spLocks noGrp="1"/>
          </p:cNvSpPr>
          <p:nvPr>
            <p:ph type="title"/>
          </p:nvPr>
        </p:nvSpPr>
        <p:spPr>
          <a:xfrm>
            <a:off x="341049" y="365125"/>
            <a:ext cx="11457373" cy="1158875"/>
          </a:xfrm>
        </p:spPr>
        <p:txBody>
          <a:bodyPr>
            <a:normAutofit/>
          </a:bodyPr>
          <a:lstStyle/>
          <a:p>
            <a:r>
              <a:rPr lang="fi-FI"/>
              <a:t>AMK: pisterajaesimerkki kevät 2025 –liiketalous</a:t>
            </a:r>
          </a:p>
        </p:txBody>
      </p:sp>
      <p:sp>
        <p:nvSpPr>
          <p:cNvPr id="9" name="Sisällön paikkamerkki 2">
            <a:extLst>
              <a:ext uri="{FF2B5EF4-FFF2-40B4-BE49-F238E27FC236}">
                <a16:creationId xmlns:a16="http://schemas.microsoft.com/office/drawing/2014/main" id="{45FA54EA-8C1E-1309-F445-E086B7254583}"/>
              </a:ext>
            </a:extLst>
          </p:cNvPr>
          <p:cNvSpPr txBox="1">
            <a:spLocks/>
          </p:cNvSpPr>
          <p:nvPr/>
        </p:nvSpPr>
        <p:spPr>
          <a:xfrm>
            <a:off x="341050" y="1537676"/>
            <a:ext cx="10740607" cy="4617230"/>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äidinkieli: C</a:t>
            </a:r>
          </a:p>
          <a:p>
            <a:r>
              <a:rPr lang="fi-FI" sz="2000"/>
              <a:t>lyhyt matematiikka: C</a:t>
            </a:r>
          </a:p>
          <a:p>
            <a:r>
              <a:rPr lang="fi-FI" sz="2000"/>
              <a:t>keskipitkä ruotsi: C</a:t>
            </a:r>
          </a:p>
          <a:p>
            <a:r>
              <a:rPr lang="fi-FI" sz="2000"/>
              <a:t>pitkä englanti: C</a:t>
            </a:r>
          </a:p>
          <a:p>
            <a:r>
              <a:rPr lang="fi-FI" sz="2000"/>
              <a:t>ainereaali: C</a:t>
            </a:r>
          </a:p>
          <a:p>
            <a:pPr marL="0" indent="0">
              <a:buNone/>
            </a:pPr>
            <a:r>
              <a:rPr lang="fi-FI" sz="2000" b="1"/>
              <a:t>= yhteensä 93 pistettä</a:t>
            </a:r>
          </a:p>
          <a:p>
            <a:pPr marL="0" indent="0">
              <a:buNone/>
            </a:pPr>
            <a:endParaRPr lang="fi-FI" sz="2400"/>
          </a:p>
          <a:p>
            <a:pPr marL="0" indent="0">
              <a:buNone/>
            </a:pPr>
            <a:r>
              <a:rPr lang="fi-FI" sz="2400"/>
              <a:t>➡ </a:t>
            </a:r>
            <a:r>
              <a:rPr lang="fi-FI" sz="2000"/>
              <a:t>tällä todistuksella olisi päässyt sisään seuraavan sivun taulukoissa esitettyihin tradenomi päivätoteutus hakukohteisiin</a:t>
            </a:r>
          </a:p>
          <a:p>
            <a:pPr marL="0" indent="0">
              <a:buNone/>
            </a:pPr>
            <a:endParaRPr lang="fi-FI" sz="2000"/>
          </a:p>
        </p:txBody>
      </p:sp>
    </p:spTree>
    <p:extLst>
      <p:ext uri="{BB962C8B-B14F-4D97-AF65-F5344CB8AC3E}">
        <p14:creationId xmlns:p14="http://schemas.microsoft.com/office/powerpoint/2010/main" val="6424952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0E9D24-AE57-7CBE-7758-0671E46F039A}"/>
              </a:ext>
            </a:extLst>
          </p:cNvPr>
          <p:cNvSpPr>
            <a:spLocks noGrp="1"/>
          </p:cNvSpPr>
          <p:nvPr>
            <p:ph type="title"/>
          </p:nvPr>
        </p:nvSpPr>
        <p:spPr>
          <a:xfrm>
            <a:off x="339249" y="88678"/>
            <a:ext cx="11457373" cy="695757"/>
          </a:xfrm>
        </p:spPr>
        <p:txBody>
          <a:bodyPr/>
          <a:lstStyle/>
          <a:p>
            <a:r>
              <a:rPr lang="fi-FI"/>
              <a:t>Valintakoe H | 2.6.2026 klo 10</a:t>
            </a:r>
          </a:p>
        </p:txBody>
      </p:sp>
      <p:sp>
        <p:nvSpPr>
          <p:cNvPr id="3" name="Sisällön paikkamerkki 2">
            <a:extLst>
              <a:ext uri="{FF2B5EF4-FFF2-40B4-BE49-F238E27FC236}">
                <a16:creationId xmlns:a16="http://schemas.microsoft.com/office/drawing/2014/main" id="{7F5B63A0-8A73-5D84-C85E-9534C95C284D}"/>
              </a:ext>
            </a:extLst>
          </p:cNvPr>
          <p:cNvSpPr>
            <a:spLocks noGrp="1"/>
          </p:cNvSpPr>
          <p:nvPr>
            <p:ph sz="quarter" idx="10"/>
          </p:nvPr>
        </p:nvSpPr>
        <p:spPr>
          <a:xfrm>
            <a:off x="337449" y="863231"/>
            <a:ext cx="11459173" cy="4665700"/>
          </a:xfrm>
        </p:spPr>
        <p:txBody>
          <a:bodyPr vert="horz" lIns="91440" tIns="45720" rIns="91440" bIns="45720" rtlCol="0" anchor="t">
            <a:noAutofit/>
          </a:bodyPr>
          <a:lstStyle/>
          <a:p>
            <a:r>
              <a:rPr lang="fi-FI" b="1">
                <a:latin typeface="Arial"/>
                <a:cs typeface="Arial"/>
              </a:rPr>
              <a:t>historian eriytyvä osio (40 min) Tampere ja Turku</a:t>
            </a:r>
            <a:endParaRPr lang="fi-FI" b="1"/>
          </a:p>
          <a:p>
            <a:pPr lvl="1">
              <a:buFont typeface="Courier New,monospace" panose="020B0604020202020204" pitchFamily="34" charset="0"/>
              <a:buChar char="o"/>
            </a:pPr>
            <a:r>
              <a:rPr lang="fi-FI" sz="1400">
                <a:latin typeface="Arial"/>
                <a:cs typeface="Arial"/>
              </a:rPr>
              <a:t>mittaa hakijan valmiuksia rakentaa ja argumentoida historiallisten ilmiöiden ajallisia yhteyksiä, valmiuksia historian / arkeologian opiskeluun ja tutkimiseen</a:t>
            </a:r>
          </a:p>
          <a:p>
            <a:pPr lvl="1">
              <a:buFont typeface="Courier New,monospace" panose="020B0604020202020204" pitchFamily="34" charset="0"/>
              <a:buChar char="o"/>
            </a:pPr>
            <a:r>
              <a:rPr lang="fi-FI" sz="1400">
                <a:latin typeface="Arial"/>
                <a:cs typeface="Arial"/>
              </a:rPr>
              <a:t>essee, jossa arvioidaan asiatiedon hallintaa, kykyä asettaa ilmiöitä ajallisiin ja alueellisiin yhteyksiin, kokonaisuuksien ja olennaisen tiedon hahmottamista sekä johdonmukaista esittämistä.</a:t>
            </a:r>
          </a:p>
          <a:p>
            <a:pPr lvl="1">
              <a:buFont typeface="Courier New,monospace" panose="020B0604020202020204" pitchFamily="34" charset="0"/>
              <a:buChar char="o"/>
            </a:pPr>
            <a:r>
              <a:rPr lang="fi-FI" sz="1400">
                <a:latin typeface="Arial"/>
                <a:cs typeface="Arial"/>
              </a:rPr>
              <a:t>lukion historian pakolliset ja valtakunnallisten valinnaisten opintojen sisällöt sekä muulla tavoin karttunut tieto historiallisista tapahtumista ja ilmiöistä. </a:t>
            </a:r>
          </a:p>
          <a:p>
            <a:pPr lvl="1">
              <a:buFont typeface="Courier New,monospace" panose="020B0604020202020204" pitchFamily="34" charset="0"/>
              <a:buChar char="o"/>
            </a:pPr>
            <a:r>
              <a:rPr lang="fi-FI" sz="1400">
                <a:latin typeface="Arial"/>
                <a:cs typeface="Arial"/>
              </a:rPr>
              <a:t>kokeessa voidaan antaa suppeita aineistoja (tekstejä, kuvia, karttoja, kuvioita tai taulukoita), joiden käytöllä mitataan hakijan kykyä soveltaa historiallista tietoja</a:t>
            </a:r>
          </a:p>
          <a:p>
            <a:pPr lvl="1">
              <a:buFont typeface="Courier New,monospace" panose="020B0604020202020204" pitchFamily="34" charset="0"/>
              <a:buChar char="o"/>
            </a:pPr>
            <a:r>
              <a:rPr lang="fi-FI" sz="1400">
                <a:latin typeface="Arial"/>
                <a:cs typeface="Arial"/>
              </a:rPr>
              <a:t>yhteisen osion ja eriytyvän osion painoarvo pisteytyksessä on 60/40.</a:t>
            </a:r>
          </a:p>
          <a:p>
            <a:pPr lvl="1">
              <a:buFont typeface="Courier New,monospace" panose="020B0604020202020204" pitchFamily="34" charset="0"/>
              <a:buChar char="o"/>
            </a:pPr>
            <a:endParaRPr lang="fi-FI" sz="1400">
              <a:cs typeface="Arial"/>
            </a:endParaRPr>
          </a:p>
          <a:p>
            <a:r>
              <a:rPr lang="fi-FI" b="1">
                <a:latin typeface="Arial"/>
                <a:cs typeface="Arial"/>
              </a:rPr>
              <a:t>teologian eriytyvä osio (40 min) Helsinki</a:t>
            </a:r>
            <a:endParaRPr lang="fi-FI">
              <a:latin typeface="Arial"/>
              <a:cs typeface="Arial"/>
            </a:endParaRPr>
          </a:p>
          <a:p>
            <a:pPr lvl="1">
              <a:buFont typeface="Courier New,monospace" panose="020B0604020202020204" pitchFamily="34" charset="0"/>
              <a:buChar char="o"/>
            </a:pPr>
            <a:r>
              <a:rPr lang="fi-FI" sz="1400">
                <a:latin typeface="Arial"/>
                <a:cs typeface="Arial"/>
              </a:rPr>
              <a:t>mittaa hakijan valmiuksia analysoida ja soveltaa teologista ja yhteiskunnallista tietoa sekä kiinnostusta teologisiin asioihin, kykyä lukea ja tulkita teologian alan tieteellistä tekstiä</a:t>
            </a:r>
          </a:p>
          <a:p>
            <a:pPr lvl="1">
              <a:buFont typeface="Courier New,monospace" panose="020B0604020202020204" pitchFamily="34" charset="0"/>
              <a:buChar char="o"/>
            </a:pPr>
            <a:r>
              <a:rPr lang="fi-FI" sz="1400">
                <a:latin typeface="Arial"/>
                <a:cs typeface="Arial"/>
              </a:rPr>
              <a:t>automaattitarkisteiset monivalintatehtävät, jotka perustuvat osittain jaettavaan tekstiaineistoon sekä kysymyksiin joihin vastaamiseen antavat hyvän pohjan yleissivistys ja teologiaan sekä uskonnontutkimukseen liittyvien ajankohtaisten teemojen tunteminen.</a:t>
            </a:r>
          </a:p>
          <a:p>
            <a:pPr lvl="1">
              <a:buFont typeface="Courier New,monospace" panose="020B0604020202020204" pitchFamily="34" charset="0"/>
              <a:buChar char="o"/>
            </a:pPr>
            <a:r>
              <a:rPr lang="fi-FI" sz="1400">
                <a:latin typeface="Arial"/>
                <a:cs typeface="Arial"/>
              </a:rPr>
              <a:t>yhteisen osion ja eriytyvän osion painoarvo pisteytyksessä on 60/40.</a:t>
            </a:r>
          </a:p>
        </p:txBody>
      </p:sp>
    </p:spTree>
    <p:extLst>
      <p:ext uri="{BB962C8B-B14F-4D97-AF65-F5344CB8AC3E}">
        <p14:creationId xmlns:p14="http://schemas.microsoft.com/office/powerpoint/2010/main" val="42405698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AD74E-B725-4D15-4814-69A77BE0CCC7}"/>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8B46551-A52F-2EC6-1186-1237701B671D}"/>
              </a:ext>
            </a:extLst>
          </p:cNvPr>
          <p:cNvSpPr>
            <a:spLocks noGrp="1"/>
          </p:cNvSpPr>
          <p:nvPr>
            <p:ph sz="quarter" idx="10"/>
          </p:nvPr>
        </p:nvSpPr>
        <p:spPr>
          <a:xfrm>
            <a:off x="341313" y="1150374"/>
            <a:ext cx="5580094" cy="5443465"/>
          </a:xfrm>
        </p:spPr>
        <p:txBody>
          <a:bodyPr vert="horz" lIns="91440" tIns="45720" rIns="91440" bIns="45720" rtlCol="0" anchor="t">
            <a:normAutofit/>
          </a:bodyPr>
          <a:lstStyle/>
          <a:p>
            <a:pPr marL="0" indent="0">
              <a:buNone/>
            </a:pPr>
            <a:r>
              <a:rPr lang="fi-FI" sz="2000" b="1">
                <a:latin typeface="Arial"/>
                <a:cs typeface="Arial"/>
              </a:rPr>
              <a:t>Valintakoetta I käyttävät koulutusalat</a:t>
            </a:r>
          </a:p>
          <a:p>
            <a:r>
              <a:rPr lang="fi-FI">
                <a:latin typeface="Arial"/>
                <a:cs typeface="Arial"/>
              </a:rPr>
              <a:t>Kirjallisuustieteet</a:t>
            </a:r>
          </a:p>
          <a:p>
            <a:r>
              <a:rPr lang="fi-FI">
                <a:latin typeface="Arial"/>
                <a:cs typeface="Arial"/>
              </a:rPr>
              <a:t>Kotimaiset kielet: suomi, ruotsi ja saame</a:t>
            </a:r>
          </a:p>
          <a:p>
            <a:r>
              <a:rPr lang="fi-FI">
                <a:latin typeface="Arial"/>
                <a:cs typeface="Arial"/>
              </a:rPr>
              <a:t>Vieraat kielet alkeistasolta sekä kielitieteet</a:t>
            </a:r>
          </a:p>
          <a:p>
            <a:r>
              <a:rPr lang="fi-FI">
                <a:latin typeface="Arial"/>
                <a:cs typeface="Arial"/>
              </a:rPr>
              <a:t>Vieraat kielet, joissa hakijalta vaaditaan kyseisen kielen osaamista</a:t>
            </a:r>
          </a:p>
          <a:p>
            <a:r>
              <a:rPr lang="fi-FI">
                <a:solidFill>
                  <a:srgbClr val="FF0000"/>
                </a:solidFill>
                <a:latin typeface="Arial"/>
                <a:cs typeface="Arial"/>
              </a:rPr>
              <a:t>Uutena mukana Jyväskylän yliopiston viittomakielen asiantuntija (</a:t>
            </a:r>
            <a:r>
              <a:rPr lang="fi-FI" err="1">
                <a:solidFill>
                  <a:srgbClr val="FF0000"/>
                </a:solidFill>
                <a:latin typeface="Arial"/>
                <a:cs typeface="Arial"/>
              </a:rPr>
              <a:t>kandi+maisteri</a:t>
            </a:r>
            <a:r>
              <a:rPr lang="fi-FI">
                <a:solidFill>
                  <a:srgbClr val="FF0000"/>
                </a:solidFill>
                <a:latin typeface="Arial"/>
                <a:cs typeface="Arial"/>
              </a:rPr>
              <a:t>)</a:t>
            </a:r>
          </a:p>
          <a:p>
            <a:pPr marL="0" indent="0">
              <a:buNone/>
            </a:pPr>
            <a:endParaRPr lang="fi-FI"/>
          </a:p>
          <a:p>
            <a:pPr marL="0" indent="0">
              <a:buNone/>
            </a:pPr>
            <a:r>
              <a:rPr lang="fi-FI">
                <a:latin typeface="Arial"/>
                <a:cs typeface="Arial"/>
              </a:rPr>
              <a:t>Valintakoetta I käyttävät kaikki hakukohteet löytyvät Yliopistovalinnat.fi -sivustolta (68 hakukohdetta)</a:t>
            </a:r>
            <a:endParaRPr lang="fi-FI"/>
          </a:p>
          <a:p>
            <a:endParaRPr lang="fi-FI"/>
          </a:p>
          <a:p>
            <a:pPr marL="0" indent="0">
              <a:buNone/>
            </a:pPr>
            <a:endParaRPr lang="fi-FI"/>
          </a:p>
        </p:txBody>
      </p:sp>
      <p:pic>
        <p:nvPicPr>
          <p:cNvPr id="11" name="Kuvan paikkamerkki 10" descr="Kuva, joka sisältää kohteen vaate, henkilö, Ihmisen kasvot, sisä-&#10;&#10;Kuvaus luotu automaattisesti">
            <a:extLst>
              <a:ext uri="{FF2B5EF4-FFF2-40B4-BE49-F238E27FC236}">
                <a16:creationId xmlns:a16="http://schemas.microsoft.com/office/drawing/2014/main" id="{3707FF9C-741F-3968-0EC0-8E94EC89BEBD}"/>
              </a:ext>
            </a:extLst>
          </p:cNvPr>
          <p:cNvPicPr>
            <a:picLocks noGrp="1" noChangeAspect="1"/>
          </p:cNvPicPr>
          <p:nvPr>
            <p:ph type="pic" idx="13"/>
          </p:nvPr>
        </p:nvPicPr>
        <p:blipFill>
          <a:blip r:embed="rId3"/>
          <a:srcRect l="19241" r="19241"/>
          <a:stretch/>
        </p:blipFill>
        <p:spPr>
          <a:xfrm>
            <a:off x="6094213" y="264160"/>
            <a:ext cx="5833625" cy="6329680"/>
          </a:xfrm>
        </p:spPr>
      </p:pic>
      <p:sp>
        <p:nvSpPr>
          <p:cNvPr id="5" name="Otsikko 4">
            <a:extLst>
              <a:ext uri="{FF2B5EF4-FFF2-40B4-BE49-F238E27FC236}">
                <a16:creationId xmlns:a16="http://schemas.microsoft.com/office/drawing/2014/main" id="{AD7827D8-620A-73EE-285C-16CB800D2228}"/>
              </a:ext>
            </a:extLst>
          </p:cNvPr>
          <p:cNvSpPr>
            <a:spLocks noGrp="1"/>
          </p:cNvSpPr>
          <p:nvPr>
            <p:ph type="title"/>
          </p:nvPr>
        </p:nvSpPr>
        <p:spPr>
          <a:xfrm>
            <a:off x="341049" y="365125"/>
            <a:ext cx="5580095" cy="696759"/>
          </a:xfrm>
        </p:spPr>
        <p:txBody>
          <a:bodyPr>
            <a:normAutofit/>
          </a:bodyPr>
          <a:lstStyle/>
          <a:p>
            <a:r>
              <a:rPr lang="fi-FI"/>
              <a:t>Valintakoe I</a:t>
            </a:r>
          </a:p>
        </p:txBody>
      </p:sp>
      <p:pic>
        <p:nvPicPr>
          <p:cNvPr id="3" name="Kuva 2">
            <a:extLst>
              <a:ext uri="{FF2B5EF4-FFF2-40B4-BE49-F238E27FC236}">
                <a16:creationId xmlns:a16="http://schemas.microsoft.com/office/drawing/2014/main" id="{BB2283FD-8AB4-56F7-4EE3-1C4218D230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6538329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15133-4572-8063-6649-8FCC2D84C91F}"/>
              </a:ext>
            </a:extLst>
          </p:cNvPr>
          <p:cNvSpPr>
            <a:spLocks noGrp="1"/>
          </p:cNvSpPr>
          <p:nvPr>
            <p:ph type="title"/>
          </p:nvPr>
        </p:nvSpPr>
        <p:spPr>
          <a:xfrm>
            <a:off x="339249" y="88678"/>
            <a:ext cx="11457373" cy="695757"/>
          </a:xfrm>
        </p:spPr>
        <p:txBody>
          <a:bodyPr/>
          <a:lstStyle/>
          <a:p>
            <a:r>
              <a:rPr lang="fi-FI">
                <a:latin typeface="Arial"/>
                <a:cs typeface="Arial"/>
              </a:rPr>
              <a:t>Valintakoe I 5.6.2026 klo 10</a:t>
            </a:r>
            <a:endParaRPr lang="fi-FI" b="0">
              <a:solidFill>
                <a:srgbClr val="000000"/>
              </a:solidFill>
            </a:endParaRPr>
          </a:p>
        </p:txBody>
      </p:sp>
      <p:sp>
        <p:nvSpPr>
          <p:cNvPr id="3" name="Sisällön paikkamerkki 2">
            <a:extLst>
              <a:ext uri="{FF2B5EF4-FFF2-40B4-BE49-F238E27FC236}">
                <a16:creationId xmlns:a16="http://schemas.microsoft.com/office/drawing/2014/main" id="{AC776650-AA31-7448-B8F0-02210AB34765}"/>
              </a:ext>
            </a:extLst>
          </p:cNvPr>
          <p:cNvSpPr>
            <a:spLocks noGrp="1"/>
          </p:cNvSpPr>
          <p:nvPr>
            <p:ph sz="quarter" idx="10"/>
          </p:nvPr>
        </p:nvSpPr>
        <p:spPr>
          <a:xfrm>
            <a:off x="339249" y="784435"/>
            <a:ext cx="11459173" cy="5163625"/>
          </a:xfrm>
        </p:spPr>
        <p:txBody>
          <a:bodyPr vert="horz" lIns="91440" tIns="45720" rIns="91440" bIns="45720" rtlCol="0" anchor="t">
            <a:noAutofit/>
          </a:bodyPr>
          <a:lstStyle/>
          <a:p>
            <a:r>
              <a:rPr lang="fi-FI" b="1">
                <a:latin typeface="Arial"/>
                <a:cs typeface="Arial"/>
              </a:rPr>
              <a:t>Kokeen osiot ja kestot:</a:t>
            </a:r>
          </a:p>
          <a:p>
            <a:pPr lvl="1">
              <a:buFont typeface="Courier New" panose="020B0604020202020204" pitchFamily="34" charset="0"/>
              <a:buChar char="o"/>
            </a:pPr>
            <a:r>
              <a:rPr lang="fi-FI">
                <a:latin typeface="Arial"/>
                <a:cs typeface="Arial"/>
              </a:rPr>
              <a:t>yhteinen osio (1,5 tuntia)</a:t>
            </a:r>
          </a:p>
          <a:p>
            <a:pPr lvl="1">
              <a:buFont typeface="Courier New" panose="020B0604020202020204" pitchFamily="34" charset="0"/>
              <a:buChar char="o"/>
            </a:pPr>
            <a:r>
              <a:rPr lang="fi-FI">
                <a:latin typeface="Arial"/>
                <a:cs typeface="Arial"/>
              </a:rPr>
              <a:t>kirjallisuuden eriytyvä osio (1 tunti)</a:t>
            </a:r>
          </a:p>
          <a:p>
            <a:pPr lvl="1">
              <a:buFont typeface="Courier New" panose="020B0604020202020204" pitchFamily="34" charset="0"/>
              <a:buChar char="o"/>
            </a:pPr>
            <a:r>
              <a:rPr lang="fi-FI">
                <a:latin typeface="Arial"/>
                <a:cs typeface="Arial"/>
              </a:rPr>
              <a:t>suomen (ensikielen taso) eriytyvä osio (1 tunti): </a:t>
            </a:r>
            <a:r>
              <a:rPr lang="fi-FI" sz="1400">
                <a:latin typeface="Arial"/>
                <a:cs typeface="Arial"/>
              </a:rPr>
              <a:t>peruskoulun ja lukion suomen kieli ja kirjallisuus tai S2 vastaava</a:t>
            </a:r>
          </a:p>
          <a:p>
            <a:pPr lvl="1">
              <a:buFont typeface="Courier New" panose="020B0604020202020204" pitchFamily="34" charset="0"/>
              <a:buChar char="o"/>
            </a:pPr>
            <a:r>
              <a:rPr lang="fi-FI">
                <a:latin typeface="Arial"/>
                <a:cs typeface="Arial"/>
              </a:rPr>
              <a:t>suomen (ei-ensikielen taso) eriytyvä osio (1 tunti):</a:t>
            </a:r>
            <a:r>
              <a:rPr lang="fi-FI" sz="1400">
                <a:latin typeface="Arial"/>
                <a:cs typeface="Arial"/>
              </a:rPr>
              <a:t> lukion S2 kirjallisuus -oppimäärä</a:t>
            </a:r>
          </a:p>
          <a:p>
            <a:pPr lvl="1">
              <a:buFont typeface="Courier New" panose="020B0604020202020204" pitchFamily="34" charset="0"/>
              <a:buChar char="o"/>
            </a:pPr>
            <a:r>
              <a:rPr lang="fi-FI">
                <a:latin typeface="Arial"/>
                <a:cs typeface="Arial"/>
              </a:rPr>
              <a:t>ruotsin (ensikielen taso) eriytyvä osio (1 tunti): </a:t>
            </a:r>
            <a:r>
              <a:rPr lang="fi-FI" sz="1400">
                <a:latin typeface="Arial"/>
                <a:cs typeface="Arial"/>
              </a:rPr>
              <a:t>peruskoulun ja lukion ruotsin kieli ja kirjallisuus -oppimäärän tai ruotsi toisena kielenä ja kirjallisuus -oppimäärän sisältöjä vastaavat taidot</a:t>
            </a:r>
          </a:p>
          <a:p>
            <a:pPr lvl="1">
              <a:buFont typeface="Courier New" panose="020B0604020202020204" pitchFamily="34" charset="0"/>
              <a:buChar char="o"/>
            </a:pPr>
            <a:r>
              <a:rPr lang="fi-FI">
                <a:latin typeface="Arial"/>
                <a:cs typeface="Arial"/>
              </a:rPr>
              <a:t>ruotsin (ei-ensikielen taso) eriytyvä osio (1 tunti): </a:t>
            </a:r>
            <a:r>
              <a:rPr lang="fi-FI" sz="1400">
                <a:latin typeface="Arial"/>
                <a:cs typeface="Arial"/>
              </a:rPr>
              <a:t>B1-oppimäärän sisältöjä vastaavat tiedot ja taidot</a:t>
            </a:r>
          </a:p>
          <a:p>
            <a:pPr lvl="1">
              <a:buFont typeface="Courier New" panose="020B0604020202020204" pitchFamily="34" charset="0"/>
              <a:buChar char="o"/>
            </a:pPr>
            <a:r>
              <a:rPr lang="fi-FI">
                <a:latin typeface="Arial"/>
                <a:cs typeface="Arial"/>
              </a:rPr>
              <a:t>pohjoissaamen eriytyvä osio (1 tunti): </a:t>
            </a:r>
            <a:r>
              <a:rPr lang="fi-FI" sz="1400">
                <a:latin typeface="Arial"/>
                <a:cs typeface="Arial"/>
              </a:rPr>
              <a:t>lukion B3-oppimäärän sisältöjä vastaavat taidot</a:t>
            </a:r>
          </a:p>
          <a:p>
            <a:pPr lvl="1">
              <a:buFont typeface="Courier New" panose="020B0604020202020204" pitchFamily="34" charset="0"/>
              <a:buChar char="o"/>
            </a:pPr>
            <a:r>
              <a:rPr lang="fi-FI">
                <a:latin typeface="Arial"/>
                <a:cs typeface="Arial"/>
              </a:rPr>
              <a:t>englannin eriytyvä osio (1 tunti): </a:t>
            </a:r>
            <a:r>
              <a:rPr lang="fi-FI" sz="1400">
                <a:latin typeface="Arial"/>
                <a:cs typeface="Arial"/>
              </a:rPr>
              <a:t>lukion A-oppimäärän sisältöjä vastaavat taidot</a:t>
            </a:r>
          </a:p>
          <a:p>
            <a:pPr lvl="1">
              <a:buFont typeface="Courier New" panose="020B0604020202020204" pitchFamily="34" charset="0"/>
              <a:buChar char="o"/>
            </a:pPr>
            <a:r>
              <a:rPr lang="fi-FI">
                <a:latin typeface="Arial"/>
                <a:cs typeface="Arial"/>
              </a:rPr>
              <a:t>espanjan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italian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ranskan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saksan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venäjän (ei-ensikielen taso) eriytyvä osio (1 tunti): </a:t>
            </a:r>
            <a:r>
              <a:rPr lang="fi-FI" sz="1400">
                <a:latin typeface="Arial"/>
                <a:cs typeface="Arial"/>
              </a:rPr>
              <a:t>vähintään lukion B3-oppimäärän sisältöjä vastaavat taidot</a:t>
            </a:r>
          </a:p>
          <a:p>
            <a:pPr lvl="1">
              <a:buFont typeface="Courier New" panose="020B0604020202020204" pitchFamily="34" charset="0"/>
              <a:buChar char="o"/>
            </a:pPr>
            <a:r>
              <a:rPr lang="fi-FI">
                <a:latin typeface="Arial"/>
                <a:cs typeface="Arial"/>
              </a:rPr>
              <a:t>venäjän (ensikielen taso) eriytyvä osio (1 tunti): </a:t>
            </a:r>
            <a:r>
              <a:rPr lang="fi-FI" sz="1400">
                <a:latin typeface="Arial"/>
                <a:cs typeface="Arial"/>
              </a:rPr>
              <a:t>vähintään lukion A-oppimäärän sisältöjä vastaavat taidot</a:t>
            </a:r>
          </a:p>
        </p:txBody>
      </p:sp>
    </p:spTree>
    <p:extLst>
      <p:ext uri="{BB962C8B-B14F-4D97-AF65-F5344CB8AC3E}">
        <p14:creationId xmlns:p14="http://schemas.microsoft.com/office/powerpoint/2010/main" val="34438070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91B370-954F-7D73-EED7-D4627FA50228}"/>
              </a:ext>
            </a:extLst>
          </p:cNvPr>
          <p:cNvSpPr>
            <a:spLocks noGrp="1"/>
          </p:cNvSpPr>
          <p:nvPr>
            <p:ph type="title"/>
          </p:nvPr>
        </p:nvSpPr>
        <p:spPr/>
        <p:txBody>
          <a:bodyPr/>
          <a:lstStyle/>
          <a:p>
            <a:r>
              <a:rPr lang="fi-FI"/>
              <a:t>Valintakoe I </a:t>
            </a:r>
          </a:p>
        </p:txBody>
      </p:sp>
      <p:sp>
        <p:nvSpPr>
          <p:cNvPr id="3" name="Sisällön paikkamerkki 2">
            <a:extLst>
              <a:ext uri="{FF2B5EF4-FFF2-40B4-BE49-F238E27FC236}">
                <a16:creationId xmlns:a16="http://schemas.microsoft.com/office/drawing/2014/main" id="{EA5D50BF-637D-458B-4D60-3D84599BDB43}"/>
              </a:ext>
            </a:extLst>
          </p:cNvPr>
          <p:cNvSpPr>
            <a:spLocks noGrp="1"/>
          </p:cNvSpPr>
          <p:nvPr>
            <p:ph sz="quarter" idx="10"/>
          </p:nvPr>
        </p:nvSpPr>
        <p:spPr>
          <a:xfrm>
            <a:off x="342894" y="1072229"/>
            <a:ext cx="11455528" cy="5420646"/>
          </a:xfrm>
        </p:spPr>
        <p:txBody>
          <a:bodyPr vert="horz" lIns="91440" tIns="45720" rIns="91440" bIns="45720" rtlCol="0" anchor="t">
            <a:noAutofit/>
          </a:bodyPr>
          <a:lstStyle/>
          <a:p>
            <a:pPr marL="0" indent="0">
              <a:buNone/>
            </a:pPr>
            <a:r>
              <a:rPr lang="fi-FI" sz="1600" b="1">
                <a:latin typeface="Arial"/>
                <a:cs typeface="Arial"/>
              </a:rPr>
              <a:t>Yhteinen osio </a:t>
            </a:r>
            <a:endParaRPr lang="fi-FI" sz="1600" b="1">
              <a:latin typeface="Arial"/>
            </a:endParaRPr>
          </a:p>
          <a:p>
            <a:pPr marL="285750" indent="-285750"/>
            <a:r>
              <a:rPr lang="fi-FI" sz="1600">
                <a:latin typeface="Arial"/>
                <a:cs typeface="Arial"/>
              </a:rPr>
              <a:t>mittaa hakijan </a:t>
            </a:r>
            <a:endParaRPr lang="fi-FI" sz="1600">
              <a:latin typeface="Arial"/>
            </a:endParaRPr>
          </a:p>
          <a:p>
            <a:pPr marL="742950" lvl="1" indent="-285750">
              <a:buFont typeface="Courier New" panose="020B0604020202020204" pitchFamily="34" charset="0"/>
              <a:buChar char="o"/>
            </a:pPr>
            <a:r>
              <a:rPr lang="fi-FI" sz="1400">
                <a:latin typeface="Arial"/>
                <a:cs typeface="Arial"/>
              </a:rPr>
              <a:t>yleisiä kielellisiä valmiuksia, kykyä ymmärtää sekä tulkita kieltä ja sen ilmiöitä </a:t>
            </a:r>
          </a:p>
          <a:p>
            <a:pPr marL="742950" lvl="1" indent="-285750">
              <a:buFont typeface="Courier New" panose="020B0604020202020204" pitchFamily="34" charset="0"/>
              <a:buChar char="o"/>
            </a:pPr>
            <a:r>
              <a:rPr lang="fi-FI" sz="1400">
                <a:latin typeface="Arial"/>
                <a:cs typeface="Arial"/>
              </a:rPr>
              <a:t>kykyä oppia, ymmärtää ja soveltaa tietoa sekä analysoida aineistoja </a:t>
            </a:r>
          </a:p>
          <a:p>
            <a:pPr marL="742950" lvl="1" indent="-285750">
              <a:buFont typeface="Courier New" panose="020B0604020202020204" pitchFamily="34" charset="0"/>
              <a:buChar char="o"/>
            </a:pPr>
            <a:r>
              <a:rPr lang="fi-FI" sz="1400">
                <a:latin typeface="Arial"/>
                <a:cs typeface="Arial"/>
              </a:rPr>
              <a:t>Kykyä käyttää kieltä loogisen ajattelun ja ongelmanratkaisun välineenä, analysoida tekstien, virkkeiden ja sanojen rakenteita ja merkityksiä sekä soveltaa tekstin tietoa. </a:t>
            </a:r>
          </a:p>
          <a:p>
            <a:r>
              <a:rPr lang="fi-FI" sz="1600">
                <a:latin typeface="Arial"/>
                <a:cs typeface="Arial"/>
              </a:rPr>
              <a:t>perustuu</a:t>
            </a:r>
          </a:p>
          <a:p>
            <a:pPr lvl="1">
              <a:buFont typeface="Courier New" panose="020B0604020202020204" pitchFamily="34" charset="0"/>
              <a:buChar char="o"/>
            </a:pPr>
            <a:r>
              <a:rPr lang="fi-FI" sz="1400">
                <a:latin typeface="Arial"/>
                <a:cs typeface="Arial"/>
              </a:rPr>
              <a:t>lukion äidinkieli ja kirjallisuus -oppiaineen sisältöjä vastaavat taidot </a:t>
            </a:r>
            <a:endParaRPr lang="fi-FI" sz="1400">
              <a:latin typeface="Arial"/>
              <a:cs typeface="Arial" panose="020B0604020202020204" pitchFamily="34" charset="0"/>
            </a:endParaRPr>
          </a:p>
          <a:p>
            <a:pPr lvl="1">
              <a:buFont typeface="Courier New" panose="020B0604020202020204" pitchFamily="34" charset="0"/>
              <a:buChar char="o"/>
            </a:pPr>
            <a:r>
              <a:rPr lang="fi-FI" sz="1400">
                <a:latin typeface="Arial"/>
                <a:cs typeface="Arial"/>
              </a:rPr>
              <a:t>Kokeessa jaettavat aineistot, jotka voivat käsitellä esimerkiksi kieliä, kielitiedettä, kirjallisuutta, kulttuuria, yhteiskuntaa tai ajankohtaisia aiheita</a:t>
            </a:r>
          </a:p>
          <a:p>
            <a:r>
              <a:rPr lang="fi-FI" sz="1600">
                <a:latin typeface="Arial"/>
                <a:cs typeface="Arial"/>
              </a:rPr>
              <a:t>esimerkiksi monivalinta- ja aukkotehtäviä</a:t>
            </a:r>
          </a:p>
          <a:p>
            <a:endParaRPr lang="fi-FI" sz="1600">
              <a:latin typeface="Arial"/>
              <a:cs typeface="Arial"/>
            </a:endParaRPr>
          </a:p>
          <a:p>
            <a:pPr marL="0" indent="0">
              <a:buNone/>
            </a:pPr>
            <a:r>
              <a:rPr lang="fi-FI" sz="1600" b="1">
                <a:latin typeface="Arial"/>
                <a:cs typeface="Arial"/>
              </a:rPr>
              <a:t>Kirjallisuuden eriytyvä osio (sisältää ennakkoaineiston)</a:t>
            </a:r>
            <a:endParaRPr lang="fi-FI" sz="1600" b="1">
              <a:latin typeface="Arial"/>
            </a:endParaRPr>
          </a:p>
          <a:p>
            <a:r>
              <a:rPr lang="fi-FI" sz="1600">
                <a:latin typeface="Arial"/>
                <a:cs typeface="Arial"/>
              </a:rPr>
              <a:t>mittaa hakijan valmiuksia tulkita ja analysoida kaunokirjallista tekstiä teoreettista tietoa soveltaen</a:t>
            </a:r>
            <a:endParaRPr lang="fi-FI" sz="1600">
              <a:latin typeface="Arial"/>
            </a:endParaRPr>
          </a:p>
          <a:p>
            <a:r>
              <a:rPr lang="fi-FI" sz="1600">
                <a:latin typeface="Arial"/>
                <a:cs typeface="Arial"/>
              </a:rPr>
              <a:t>lukion äidinkieli ja kirjallisuus -oppiaineen sisältöjä vastaavat taidot + ennakkoon julkaistava tieteellinen artikkeli, joka julkaistaan 1.6.2026 klo 10.00 </a:t>
            </a:r>
            <a:r>
              <a:rPr lang="fi-FI" sz="1600" b="1" u="sng">
                <a:solidFill>
                  <a:srgbClr val="032B45"/>
                </a:solidFill>
                <a:latin typeface="Arial"/>
                <a:cs typeface="Arial"/>
                <a:hlinkClick r:id="rId3"/>
              </a:rPr>
              <a:t>yliopistovalinnat.fi-sivustolla</a:t>
            </a:r>
            <a:r>
              <a:rPr lang="fi-FI" sz="1600">
                <a:latin typeface="Arial"/>
                <a:cs typeface="Arial"/>
              </a:rPr>
              <a:t>.   </a:t>
            </a:r>
            <a:endParaRPr lang="fi-FI" sz="1600">
              <a:latin typeface="Arial"/>
            </a:endParaRPr>
          </a:p>
          <a:p>
            <a:r>
              <a:rPr lang="fi-FI" sz="1600">
                <a:latin typeface="Arial"/>
                <a:cs typeface="Arial"/>
              </a:rPr>
              <a:t>Valintakokeessa on esseetehtävä, jossa ennakkomateriaalia sovelletaan koetilaisuudessa jaettavaan kaunokirjalliseen aineistoon.</a:t>
            </a:r>
            <a:r>
              <a:rPr lang="fi-FI" sz="1600" b="1">
                <a:latin typeface="Arial"/>
                <a:cs typeface="Arial"/>
              </a:rPr>
              <a:t> Ennakkomateriaali on saatavilla myös koetilaisuudessa.</a:t>
            </a:r>
            <a:r>
              <a:rPr lang="fi-FI" sz="1600">
                <a:latin typeface="Arial"/>
                <a:cs typeface="Arial"/>
              </a:rPr>
              <a:t> </a:t>
            </a:r>
            <a:endParaRPr lang="fi-FI" sz="1600">
              <a:latin typeface="Arial"/>
            </a:endParaRPr>
          </a:p>
          <a:p>
            <a:endParaRPr lang="fi-FI" sz="1400">
              <a:latin typeface="Work Sans"/>
            </a:endParaRPr>
          </a:p>
        </p:txBody>
      </p:sp>
    </p:spTree>
    <p:extLst>
      <p:ext uri="{BB962C8B-B14F-4D97-AF65-F5344CB8AC3E}">
        <p14:creationId xmlns:p14="http://schemas.microsoft.com/office/powerpoint/2010/main" val="23763874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E0AA202-C901-EE2F-4B7C-09801EB0246A}"/>
              </a:ext>
            </a:extLst>
          </p:cNvPr>
          <p:cNvSpPr>
            <a:spLocks noGrp="1"/>
          </p:cNvSpPr>
          <p:nvPr>
            <p:ph sz="quarter" idx="10"/>
          </p:nvPr>
        </p:nvSpPr>
        <p:spPr/>
        <p:txBody>
          <a:bodyPr vert="horz" lIns="91440" tIns="45720" rIns="91440" bIns="45720" rtlCol="0" anchor="t">
            <a:normAutofit/>
          </a:bodyPr>
          <a:lstStyle/>
          <a:p>
            <a:pPr marL="0" indent="0">
              <a:buNone/>
            </a:pPr>
            <a:r>
              <a:rPr lang="fi-FI" b="1">
                <a:latin typeface="Arial"/>
                <a:cs typeface="Arial"/>
              </a:rPr>
              <a:t>Eriytyvät osiot (kielikohtaiset osiot)</a:t>
            </a:r>
          </a:p>
          <a:p>
            <a:r>
              <a:rPr lang="fi-FI">
                <a:latin typeface="Arial"/>
                <a:cs typeface="Arial"/>
              </a:rPr>
              <a:t>mittaavat hakijan kielitaitoa kielioppiin, sanastoon ja luetunymmärtämiseen keskittyen sekä avoimissa tehtävissä kirjoitusasua</a:t>
            </a:r>
          </a:p>
          <a:p>
            <a:r>
              <a:rPr lang="fi-FI">
                <a:latin typeface="Arial"/>
                <a:cs typeface="Arial"/>
              </a:rPr>
              <a:t>englannissa huomioidaan lisäksi kielitieteellinen ajattelu ja kirjallisten tekstien analysointi</a:t>
            </a:r>
          </a:p>
          <a:p>
            <a:endParaRPr lang="fi-FI">
              <a:latin typeface="Arial"/>
              <a:cs typeface="Arial"/>
            </a:endParaRPr>
          </a:p>
          <a:p>
            <a:r>
              <a:rPr lang="fi-FI">
                <a:latin typeface="Arial"/>
                <a:cs typeface="Arial"/>
              </a:rPr>
              <a:t>Eriytyvien osioiden tehtävät voivat sisältää osiosta riippuen mm.</a:t>
            </a:r>
            <a:endParaRPr lang="fi-FI"/>
          </a:p>
          <a:p>
            <a:pPr lvl="1">
              <a:buFont typeface="Courier New" panose="020B0604020202020204" pitchFamily="34" charset="0"/>
              <a:buChar char="o"/>
            </a:pPr>
            <a:r>
              <a:rPr lang="fi-FI" sz="1800">
                <a:latin typeface="Arial"/>
                <a:cs typeface="Arial"/>
              </a:rPr>
              <a:t>Monivalinta- ja aukkotehtäviä</a:t>
            </a:r>
          </a:p>
          <a:p>
            <a:pPr lvl="1">
              <a:buFont typeface="Courier New" panose="020B0604020202020204" pitchFamily="34" charset="0"/>
              <a:buChar char="o"/>
            </a:pPr>
            <a:r>
              <a:rPr lang="fi-FI" sz="1800">
                <a:latin typeface="Arial"/>
                <a:cs typeface="Arial"/>
              </a:rPr>
              <a:t>Kirjallista tuottamista vaativia tehtäviä</a:t>
            </a:r>
          </a:p>
          <a:p>
            <a:pPr lvl="1">
              <a:buFont typeface="Courier New" panose="020B0604020202020204" pitchFamily="34" charset="0"/>
              <a:buChar char="o"/>
            </a:pPr>
            <a:r>
              <a:rPr lang="fi-FI" sz="1800">
                <a:latin typeface="Arial"/>
                <a:cs typeface="Arial"/>
              </a:rPr>
              <a:t>Kääntämistä vaativia tehtäviä</a:t>
            </a:r>
          </a:p>
          <a:p>
            <a:pPr lvl="1">
              <a:buFont typeface="Courier New" panose="020B0604020202020204" pitchFamily="34" charset="0"/>
              <a:buChar char="o"/>
            </a:pPr>
            <a:endParaRPr lang="fi-FI" sz="1800">
              <a:latin typeface="Arial"/>
              <a:cs typeface="Arial"/>
            </a:endParaRPr>
          </a:p>
          <a:p>
            <a:r>
              <a:rPr lang="fi-FI">
                <a:latin typeface="Arial"/>
                <a:cs typeface="Arial"/>
              </a:rPr>
              <a:t>Osassa eriytyviä osioita saatetaan lisäksi jakaa aineistoa, esimerkiksi lyhyt mediateksti, kaunokirjallinen teksti, novelli, kieltä käsittelevä artikkeli, johon osa tehtävistä liittyy.  </a:t>
            </a:r>
          </a:p>
        </p:txBody>
      </p:sp>
      <p:pic>
        <p:nvPicPr>
          <p:cNvPr id="6" name="Kuvan paikkamerkki 5" descr="Kuva, joka sisältää kohteen vaate, sisä-, henkilö, kannettava tietokone&#10;&#10;Kuvaus luotu automaattisesti">
            <a:extLst>
              <a:ext uri="{FF2B5EF4-FFF2-40B4-BE49-F238E27FC236}">
                <a16:creationId xmlns:a16="http://schemas.microsoft.com/office/drawing/2014/main" id="{6786BBB6-3865-5D24-5508-7342D5EF597B}"/>
              </a:ext>
            </a:extLst>
          </p:cNvPr>
          <p:cNvPicPr>
            <a:picLocks noGrp="1" noChangeAspect="1"/>
          </p:cNvPicPr>
          <p:nvPr>
            <p:ph type="pic" idx="13"/>
          </p:nvPr>
        </p:nvPicPr>
        <p:blipFill>
          <a:blip r:embed="rId3"/>
          <a:srcRect l="10045" r="10045"/>
          <a:stretch/>
        </p:blipFill>
        <p:spPr/>
      </p:pic>
      <p:sp>
        <p:nvSpPr>
          <p:cNvPr id="2" name="Otsikko 1">
            <a:extLst>
              <a:ext uri="{FF2B5EF4-FFF2-40B4-BE49-F238E27FC236}">
                <a16:creationId xmlns:a16="http://schemas.microsoft.com/office/drawing/2014/main" id="{FD958CEC-914F-604B-6F29-7926B70E6A94}"/>
              </a:ext>
            </a:extLst>
          </p:cNvPr>
          <p:cNvSpPr>
            <a:spLocks noGrp="1"/>
          </p:cNvSpPr>
          <p:nvPr>
            <p:ph type="title"/>
          </p:nvPr>
        </p:nvSpPr>
        <p:spPr/>
        <p:txBody>
          <a:bodyPr/>
          <a:lstStyle/>
          <a:p>
            <a:r>
              <a:rPr lang="fi-FI">
                <a:latin typeface="Arial"/>
                <a:cs typeface="Arial"/>
              </a:rPr>
              <a:t>Valintakoe I </a:t>
            </a:r>
          </a:p>
        </p:txBody>
      </p:sp>
      <p:pic>
        <p:nvPicPr>
          <p:cNvPr id="4" name="Kuva 3" descr="Kuva, joka sisältää kohteen Fontti, Grafiikka, graafinen suunnittelu, kuvakaappaus&#10;&#10;Tekoälyllä luotu sisältö voi olla virheellistä.">
            <a:extLst>
              <a:ext uri="{FF2B5EF4-FFF2-40B4-BE49-F238E27FC236}">
                <a16:creationId xmlns:a16="http://schemas.microsoft.com/office/drawing/2014/main" id="{AEA6D25E-54E4-FB7D-F70A-C63F237A3E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78576" y="6064896"/>
            <a:ext cx="2472112" cy="445817"/>
          </a:xfrm>
          <a:prstGeom prst="rect">
            <a:avLst/>
          </a:prstGeom>
        </p:spPr>
      </p:pic>
    </p:spTree>
    <p:extLst>
      <p:ext uri="{BB962C8B-B14F-4D97-AF65-F5344CB8AC3E}">
        <p14:creationId xmlns:p14="http://schemas.microsoft.com/office/powerpoint/2010/main" val="7487875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aotsikko 2">
            <a:extLst>
              <a:ext uri="{FF2B5EF4-FFF2-40B4-BE49-F238E27FC236}">
                <a16:creationId xmlns:a16="http://schemas.microsoft.com/office/drawing/2014/main" id="{22FED274-83EC-0FA5-C847-A1BBE25C1D4B}"/>
              </a:ext>
            </a:extLst>
          </p:cNvPr>
          <p:cNvSpPr>
            <a:spLocks noGrp="1"/>
          </p:cNvSpPr>
          <p:nvPr>
            <p:ph sz="quarter" idx="10"/>
          </p:nvPr>
        </p:nvSpPr>
        <p:spPr>
          <a:xfrm>
            <a:off x="529203" y="1725531"/>
            <a:ext cx="5392204" cy="818226"/>
          </a:xfrm>
        </p:spPr>
        <p:txBody>
          <a:bodyPr lIns="91440" tIns="45720" rIns="91440" bIns="45720" anchor="t"/>
          <a:lstStyle/>
          <a:p>
            <a:pPr marL="0" indent="0">
              <a:buNone/>
            </a:pPr>
            <a:r>
              <a:rPr lang="fi-FI" sz="2800">
                <a:latin typeface="Arial"/>
                <a:cs typeface="Arial"/>
              </a:rPr>
              <a:t>Dia.fi</a:t>
            </a:r>
            <a:endParaRPr lang="fi-FI" sz="2800"/>
          </a:p>
        </p:txBody>
      </p:sp>
      <p:pic>
        <p:nvPicPr>
          <p:cNvPr id="5" name="Kuvan paikkamerkki 4" descr="Kuva, joka sisältää kohteen taide, piirros, maalaus, luonnos&#10;&#10;Kuvaus luotu automaattisesti">
            <a:extLst>
              <a:ext uri="{FF2B5EF4-FFF2-40B4-BE49-F238E27FC236}">
                <a16:creationId xmlns:a16="http://schemas.microsoft.com/office/drawing/2014/main" id="{52DEF49B-6F67-3FF5-2F04-71D29154174D}"/>
              </a:ext>
            </a:extLst>
          </p:cNvPr>
          <p:cNvPicPr>
            <a:picLocks noGrp="1" noChangeAspect="1"/>
          </p:cNvPicPr>
          <p:nvPr>
            <p:ph type="pic" idx="13"/>
          </p:nvPr>
        </p:nvPicPr>
        <p:blipFill>
          <a:blip r:embed="rId3"/>
          <a:srcRect l="15316" r="15316"/>
          <a:stretch/>
        </p:blipFill>
        <p:spPr/>
      </p:pic>
      <p:sp>
        <p:nvSpPr>
          <p:cNvPr id="4" name="Otsikko 3">
            <a:extLst>
              <a:ext uri="{FF2B5EF4-FFF2-40B4-BE49-F238E27FC236}">
                <a16:creationId xmlns:a16="http://schemas.microsoft.com/office/drawing/2014/main" id="{1F2BD2B5-D7B7-3414-DE11-6339A414DEAC}"/>
              </a:ext>
            </a:extLst>
          </p:cNvPr>
          <p:cNvSpPr>
            <a:spLocks noGrp="1"/>
          </p:cNvSpPr>
          <p:nvPr>
            <p:ph type="title"/>
          </p:nvPr>
        </p:nvSpPr>
        <p:spPr>
          <a:xfrm>
            <a:off x="518501" y="381933"/>
            <a:ext cx="5580095" cy="1199515"/>
          </a:xfrm>
        </p:spPr>
        <p:txBody>
          <a:bodyPr/>
          <a:lstStyle/>
          <a:p>
            <a:r>
              <a:rPr lang="fi-FI">
                <a:latin typeface="Arial"/>
                <a:cs typeface="Arial"/>
              </a:rPr>
              <a:t>Arkkitehtuuri</a:t>
            </a:r>
            <a:endParaRPr lang="fi-FI"/>
          </a:p>
        </p:txBody>
      </p:sp>
      <p:pic>
        <p:nvPicPr>
          <p:cNvPr id="3" name="Kuva 2" descr="Kuva, joka sisältää kohteen Fontti, Grafiikka, graafinen suunnittelu, kuvakaappaus&#10;&#10;Tekoälyllä luotu sisältö voi olla virheellistä.">
            <a:extLst>
              <a:ext uri="{FF2B5EF4-FFF2-40B4-BE49-F238E27FC236}">
                <a16:creationId xmlns:a16="http://schemas.microsoft.com/office/drawing/2014/main" id="{108C18A2-ED38-49E2-9DE8-02F6F4EC1E1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6418" y="6148023"/>
            <a:ext cx="2472112" cy="445817"/>
          </a:xfrm>
          <a:prstGeom prst="rect">
            <a:avLst/>
          </a:prstGeom>
        </p:spPr>
      </p:pic>
    </p:spTree>
    <p:extLst>
      <p:ext uri="{BB962C8B-B14F-4D97-AF65-F5344CB8AC3E}">
        <p14:creationId xmlns:p14="http://schemas.microsoft.com/office/powerpoint/2010/main" val="29905157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EB40B4-0150-5C0E-30BF-AC6DB576F452}"/>
              </a:ext>
            </a:extLst>
          </p:cNvPr>
          <p:cNvSpPr>
            <a:spLocks noGrp="1"/>
          </p:cNvSpPr>
          <p:nvPr>
            <p:ph type="title"/>
          </p:nvPr>
        </p:nvSpPr>
        <p:spPr/>
        <p:txBody>
          <a:bodyPr/>
          <a:lstStyle/>
          <a:p>
            <a:r>
              <a:rPr lang="fi-FI">
                <a:latin typeface="Arial"/>
                <a:cs typeface="Arial"/>
              </a:rPr>
              <a:t>Arkkitehtuuri</a:t>
            </a:r>
            <a:endParaRPr lang="fi-FI"/>
          </a:p>
        </p:txBody>
      </p:sp>
      <p:sp>
        <p:nvSpPr>
          <p:cNvPr id="3" name="Sisällön paikkamerkki 2">
            <a:extLst>
              <a:ext uri="{FF2B5EF4-FFF2-40B4-BE49-F238E27FC236}">
                <a16:creationId xmlns:a16="http://schemas.microsoft.com/office/drawing/2014/main" id="{B79EA7D5-B7B1-5EFC-9EE7-E56523A329FD}"/>
              </a:ext>
            </a:extLst>
          </p:cNvPr>
          <p:cNvSpPr>
            <a:spLocks noGrp="1"/>
          </p:cNvSpPr>
          <p:nvPr>
            <p:ph sz="quarter" idx="10"/>
          </p:nvPr>
        </p:nvSpPr>
        <p:spPr>
          <a:xfrm>
            <a:off x="353626" y="1205277"/>
            <a:ext cx="11444796" cy="5424123"/>
          </a:xfrm>
        </p:spPr>
        <p:txBody>
          <a:bodyPr vert="horz" lIns="91440" tIns="45720" rIns="91440" bIns="45720" rtlCol="0" anchor="t">
            <a:noAutofit/>
          </a:bodyPr>
          <a:lstStyle/>
          <a:p>
            <a:pPr>
              <a:spcBef>
                <a:spcPts val="0"/>
              </a:spcBef>
              <a:spcAft>
                <a:spcPts val="0"/>
              </a:spcAft>
            </a:pPr>
            <a:r>
              <a:rPr lang="fi-FI" sz="2000">
                <a:latin typeface="Arial"/>
                <a:cs typeface="Arial"/>
              </a:rPr>
              <a:t>Opiskelupaikat: Aalto yliopisto Espoo, Tampere ja Oulu</a:t>
            </a:r>
          </a:p>
          <a:p>
            <a:pPr>
              <a:spcBef>
                <a:spcPts val="0"/>
              </a:spcBef>
              <a:spcAft>
                <a:spcPts val="0"/>
              </a:spcAft>
            </a:pPr>
            <a:endParaRPr lang="fi-FI" sz="2000">
              <a:latin typeface="Arial"/>
            </a:endParaRPr>
          </a:p>
          <a:p>
            <a:pPr>
              <a:spcBef>
                <a:spcPts val="0"/>
              </a:spcBef>
              <a:spcAft>
                <a:spcPts val="0"/>
              </a:spcAft>
            </a:pPr>
            <a:r>
              <a:rPr lang="fi-FI" sz="2000">
                <a:latin typeface="Arial"/>
                <a:cs typeface="Arial"/>
              </a:rPr>
              <a:t>Valintamenettely:</a:t>
            </a:r>
            <a:endParaRPr lang="en-US" sz="2000">
              <a:latin typeface="Arial"/>
              <a:cs typeface="Arial"/>
            </a:endParaRPr>
          </a:p>
          <a:p>
            <a:pPr>
              <a:spcBef>
                <a:spcPts val="0"/>
              </a:spcBef>
              <a:spcAft>
                <a:spcPts val="0"/>
              </a:spcAft>
            </a:pPr>
            <a:r>
              <a:rPr lang="fi-FI" sz="2000">
                <a:latin typeface="Arial"/>
                <a:cs typeface="Arial"/>
              </a:rPr>
              <a:t>Valintayhteistyö: Samalla kokeella voi pyrkiä kaikkiin arkkitehtuurin / maisema-arkkitehtuurin koulutusohjelmiin</a:t>
            </a:r>
            <a:endParaRPr lang="en-US" sz="2000">
              <a:latin typeface="Arial"/>
              <a:cs typeface="Arial"/>
            </a:endParaRPr>
          </a:p>
          <a:p>
            <a:pPr>
              <a:spcBef>
                <a:spcPts val="0"/>
              </a:spcBef>
              <a:spcAft>
                <a:spcPts val="0"/>
              </a:spcAft>
            </a:pPr>
            <a:r>
              <a:rPr lang="fi-FI" sz="2000">
                <a:latin typeface="Arial"/>
                <a:cs typeface="Arial"/>
              </a:rPr>
              <a:t>Yhteispisteiden perusteella 80% - </a:t>
            </a:r>
            <a:r>
              <a:rPr lang="fi-FI" sz="2000" b="1" err="1">
                <a:latin typeface="Arial"/>
                <a:cs typeface="Arial"/>
              </a:rPr>
              <a:t>huom</a:t>
            </a:r>
            <a:r>
              <a:rPr lang="fi-FI" sz="2000" b="1">
                <a:latin typeface="Arial"/>
                <a:cs typeface="Arial"/>
              </a:rPr>
              <a:t>! Ei käytössä pelkkää todistusvalintaa!</a:t>
            </a:r>
            <a:endParaRPr lang="en-US" sz="2000" b="1">
              <a:latin typeface="Arial"/>
              <a:cs typeface="Arial"/>
            </a:endParaRPr>
          </a:p>
          <a:p>
            <a:pPr lvl="1">
              <a:spcBef>
                <a:spcPts val="0"/>
              </a:spcBef>
              <a:spcAft>
                <a:spcPts val="0"/>
              </a:spcAft>
            </a:pPr>
            <a:r>
              <a:rPr lang="fi-FI" sz="1800">
                <a:latin typeface="Arial"/>
                <a:cs typeface="Arial"/>
              </a:rPr>
              <a:t>maksimipisteet: todistuspisteet </a:t>
            </a:r>
            <a:r>
              <a:rPr lang="fi-FI" sz="1800">
                <a:solidFill>
                  <a:srgbClr val="FF0000"/>
                </a:solidFill>
                <a:latin typeface="Arial"/>
                <a:cs typeface="Arial"/>
              </a:rPr>
              <a:t>172,1 p. </a:t>
            </a:r>
            <a:r>
              <a:rPr lang="fi-FI" sz="1800">
                <a:latin typeface="Arial"/>
                <a:cs typeface="Arial"/>
              </a:rPr>
              <a:t>+ piirustus ja suunnittelukoe 216 p</a:t>
            </a:r>
            <a:r>
              <a:rPr lang="fi-FI" sz="1800">
                <a:solidFill>
                  <a:srgbClr val="FF0000"/>
                </a:solidFill>
                <a:latin typeface="Arial"/>
                <a:cs typeface="Arial"/>
              </a:rPr>
              <a:t>. = maks. 388,1 p.</a:t>
            </a:r>
            <a:endParaRPr lang="en-US" sz="1800">
              <a:solidFill>
                <a:srgbClr val="FF0000"/>
              </a:solidFill>
              <a:latin typeface="Arial"/>
              <a:cs typeface="Arial"/>
            </a:endParaRPr>
          </a:p>
          <a:p>
            <a:pPr>
              <a:spcBef>
                <a:spcPts val="0"/>
              </a:spcBef>
              <a:spcAft>
                <a:spcPts val="0"/>
              </a:spcAft>
            </a:pPr>
            <a:r>
              <a:rPr lang="fi-FI" sz="2000">
                <a:latin typeface="Arial"/>
                <a:cs typeface="Arial"/>
              </a:rPr>
              <a:t>Koepisteiden perusteella 20% </a:t>
            </a:r>
            <a:endParaRPr lang="en-US" sz="2000">
              <a:latin typeface="Arial"/>
              <a:cs typeface="Arial"/>
            </a:endParaRPr>
          </a:p>
          <a:p>
            <a:pPr lvl="1">
              <a:spcBef>
                <a:spcPts val="0"/>
              </a:spcBef>
              <a:spcAft>
                <a:spcPts val="0"/>
              </a:spcAft>
            </a:pPr>
            <a:r>
              <a:rPr lang="fi-FI" sz="1800">
                <a:latin typeface="Arial"/>
                <a:cs typeface="Arial"/>
              </a:rPr>
              <a:t>maksimi koepisteet 216p.</a:t>
            </a:r>
          </a:p>
          <a:p>
            <a:pPr>
              <a:spcBef>
                <a:spcPts val="0"/>
              </a:spcBef>
              <a:spcAft>
                <a:spcPts val="0"/>
              </a:spcAft>
            </a:pPr>
            <a:r>
              <a:rPr lang="fi-FI" sz="2000">
                <a:latin typeface="Arial"/>
                <a:cs typeface="Arial"/>
              </a:rPr>
              <a:t>Ensikertalaiskiintiö 70%</a:t>
            </a:r>
          </a:p>
          <a:p>
            <a:pPr marL="457200" indent="0">
              <a:spcBef>
                <a:spcPts val="0"/>
              </a:spcBef>
              <a:spcAft>
                <a:spcPts val="0"/>
              </a:spcAft>
              <a:buNone/>
            </a:pPr>
            <a:endParaRPr lang="en-US" sz="2000">
              <a:latin typeface="Arial"/>
            </a:endParaRPr>
          </a:p>
          <a:p>
            <a:pPr>
              <a:spcBef>
                <a:spcPts val="0"/>
              </a:spcBef>
              <a:spcAft>
                <a:spcPts val="0"/>
              </a:spcAft>
            </a:pPr>
            <a:r>
              <a:rPr lang="fi-FI" sz="2000">
                <a:solidFill>
                  <a:srgbClr val="FF0000"/>
                </a:solidFill>
                <a:latin typeface="Arial"/>
                <a:cs typeface="Arial"/>
              </a:rPr>
              <a:t>Yo-tutkinnon pisteytys muuttuu keväästä 2026 alkaen</a:t>
            </a:r>
          </a:p>
          <a:p>
            <a:pPr>
              <a:spcBef>
                <a:spcPts val="0"/>
              </a:spcBef>
              <a:spcAft>
                <a:spcPts val="0"/>
              </a:spcAft>
            </a:pPr>
            <a:r>
              <a:rPr lang="fi-FI" sz="2000">
                <a:solidFill>
                  <a:srgbClr val="FF0000"/>
                </a:solidFill>
                <a:latin typeface="Arial"/>
                <a:cs typeface="Arial"/>
              </a:rPr>
              <a:t>Pisteitä annetaan viidestä aineesta:</a:t>
            </a:r>
          </a:p>
          <a:p>
            <a:pPr lvl="1"/>
            <a:r>
              <a:rPr lang="fi-FI" sz="1800"/>
              <a:t>matematiikka (pitkä tai lyhyt)</a:t>
            </a:r>
          </a:p>
          <a:p>
            <a:pPr lvl="1"/>
            <a:r>
              <a:rPr lang="fi-FI" sz="1800"/>
              <a:t>äidinkieli ja kirjallisuus</a:t>
            </a:r>
          </a:p>
          <a:p>
            <a:pPr lvl="1"/>
            <a:r>
              <a:rPr lang="fi-FI" sz="1800"/>
              <a:t>kolme muuta kirjoittamaasi ainetta, joista saat parhaat pisteet</a:t>
            </a:r>
          </a:p>
          <a:p>
            <a:pPr>
              <a:spcBef>
                <a:spcPts val="0"/>
              </a:spcBef>
              <a:spcAft>
                <a:spcPts val="0"/>
              </a:spcAft>
            </a:pPr>
            <a:endParaRPr lang="fi-FI" sz="2000">
              <a:latin typeface="Arial"/>
            </a:endParaRPr>
          </a:p>
          <a:p>
            <a:endParaRPr lang="fi-FI"/>
          </a:p>
        </p:txBody>
      </p:sp>
    </p:spTree>
    <p:extLst>
      <p:ext uri="{BB962C8B-B14F-4D97-AF65-F5344CB8AC3E}">
        <p14:creationId xmlns:p14="http://schemas.microsoft.com/office/powerpoint/2010/main" val="26179850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6">
            <a:extLst>
              <a:ext uri="{FF2B5EF4-FFF2-40B4-BE49-F238E27FC236}">
                <a16:creationId xmlns:a16="http://schemas.microsoft.com/office/drawing/2014/main" id="{71D140AD-0BFF-EC1E-2708-A182F3075108}"/>
              </a:ext>
            </a:extLst>
          </p:cNvPr>
          <p:cNvSpPr txBox="1"/>
          <p:nvPr/>
        </p:nvSpPr>
        <p:spPr>
          <a:xfrm>
            <a:off x="10778067" y="5994400"/>
            <a:ext cx="1278466" cy="626533"/>
          </a:xfrm>
          <a:prstGeom prst="rect">
            <a:avLst/>
          </a:prstGeom>
          <a:solidFill>
            <a:schemeClr val="bg1"/>
          </a:solidFill>
        </p:spPr>
        <p:txBody>
          <a:bodyPr wrap="square" rtlCol="0">
            <a:spAutoFit/>
          </a:bodyPr>
          <a:lstStyle/>
          <a:p>
            <a:endParaRPr lang="fi-FI"/>
          </a:p>
        </p:txBody>
      </p:sp>
      <p:sp>
        <p:nvSpPr>
          <p:cNvPr id="2" name="Otsikko 1">
            <a:extLst>
              <a:ext uri="{FF2B5EF4-FFF2-40B4-BE49-F238E27FC236}">
                <a16:creationId xmlns:a16="http://schemas.microsoft.com/office/drawing/2014/main" id="{79503DD7-A392-6B1A-8F67-4D06EDF7773C}"/>
              </a:ext>
            </a:extLst>
          </p:cNvPr>
          <p:cNvSpPr>
            <a:spLocks noGrp="1"/>
          </p:cNvSpPr>
          <p:nvPr>
            <p:ph type="title"/>
          </p:nvPr>
        </p:nvSpPr>
        <p:spPr>
          <a:xfrm>
            <a:off x="367312" y="141940"/>
            <a:ext cx="11457373" cy="286808"/>
          </a:xfrm>
        </p:spPr>
        <p:txBody>
          <a:bodyPr>
            <a:noAutofit/>
          </a:bodyPr>
          <a:lstStyle/>
          <a:p>
            <a:r>
              <a:rPr lang="fi-FI" sz="2000"/>
              <a:t>Arkkitehtuuri: yo-todistuksen pisteytys kevät 2026 lähtien – Kaikille pakolliset aineet:</a:t>
            </a:r>
          </a:p>
        </p:txBody>
      </p:sp>
      <p:graphicFrame>
        <p:nvGraphicFramePr>
          <p:cNvPr id="4" name="Sisällön paikkamerkki 3">
            <a:extLst>
              <a:ext uri="{FF2B5EF4-FFF2-40B4-BE49-F238E27FC236}">
                <a16:creationId xmlns:a16="http://schemas.microsoft.com/office/drawing/2014/main" id="{213B2888-E0D1-3FE9-03C1-BEF3AC84817D}"/>
              </a:ext>
            </a:extLst>
          </p:cNvPr>
          <p:cNvGraphicFramePr>
            <a:graphicFrameLocks noGrp="1"/>
          </p:cNvGraphicFramePr>
          <p:nvPr>
            <p:ph sz="quarter" idx="10"/>
            <p:extLst>
              <p:ext uri="{D42A27DB-BD31-4B8C-83A1-F6EECF244321}">
                <p14:modId xmlns:p14="http://schemas.microsoft.com/office/powerpoint/2010/main" val="3366609622"/>
              </p:ext>
            </p:extLst>
          </p:nvPr>
        </p:nvGraphicFramePr>
        <p:xfrm>
          <a:off x="462421" y="579212"/>
          <a:ext cx="10921894" cy="1258746"/>
        </p:xfrm>
        <a:graphic>
          <a:graphicData uri="http://schemas.openxmlformats.org/drawingml/2006/table">
            <a:tbl>
              <a:tblPr/>
              <a:tblGrid>
                <a:gridCol w="2300746">
                  <a:extLst>
                    <a:ext uri="{9D8B030D-6E8A-4147-A177-3AD203B41FA5}">
                      <a16:colId xmlns:a16="http://schemas.microsoft.com/office/drawing/2014/main" val="1119849947"/>
                    </a:ext>
                  </a:extLst>
                </a:gridCol>
                <a:gridCol w="1376928">
                  <a:extLst>
                    <a:ext uri="{9D8B030D-6E8A-4147-A177-3AD203B41FA5}">
                      <a16:colId xmlns:a16="http://schemas.microsoft.com/office/drawing/2014/main" val="3054624218"/>
                    </a:ext>
                  </a:extLst>
                </a:gridCol>
                <a:gridCol w="1447905">
                  <a:extLst>
                    <a:ext uri="{9D8B030D-6E8A-4147-A177-3AD203B41FA5}">
                      <a16:colId xmlns:a16="http://schemas.microsoft.com/office/drawing/2014/main" val="3886724933"/>
                    </a:ext>
                  </a:extLst>
                </a:gridCol>
                <a:gridCol w="1625600">
                  <a:extLst>
                    <a:ext uri="{9D8B030D-6E8A-4147-A177-3AD203B41FA5}">
                      <a16:colId xmlns:a16="http://schemas.microsoft.com/office/drawing/2014/main" val="3067883900"/>
                    </a:ext>
                  </a:extLst>
                </a:gridCol>
                <a:gridCol w="1439333">
                  <a:extLst>
                    <a:ext uri="{9D8B030D-6E8A-4147-A177-3AD203B41FA5}">
                      <a16:colId xmlns:a16="http://schemas.microsoft.com/office/drawing/2014/main" val="1288210870"/>
                    </a:ext>
                  </a:extLst>
                </a:gridCol>
                <a:gridCol w="1396323">
                  <a:extLst>
                    <a:ext uri="{9D8B030D-6E8A-4147-A177-3AD203B41FA5}">
                      <a16:colId xmlns:a16="http://schemas.microsoft.com/office/drawing/2014/main" val="3311919145"/>
                    </a:ext>
                  </a:extLst>
                </a:gridCol>
                <a:gridCol w="1335059">
                  <a:extLst>
                    <a:ext uri="{9D8B030D-6E8A-4147-A177-3AD203B41FA5}">
                      <a16:colId xmlns:a16="http://schemas.microsoft.com/office/drawing/2014/main" val="303693130"/>
                    </a:ext>
                  </a:extLst>
                </a:gridCol>
              </a:tblGrid>
              <a:tr h="249160">
                <a:tc>
                  <a:txBody>
                    <a:bodyPr/>
                    <a:lstStyle/>
                    <a:p>
                      <a:pPr algn="l" fontAlgn="t">
                        <a:buNone/>
                      </a:pPr>
                      <a:r>
                        <a:rPr lang="fi-FI" sz="1200" b="1">
                          <a:solidFill>
                            <a:srgbClr val="FFFFFF"/>
                          </a:solidFill>
                          <a:effectLst/>
                        </a:rPr>
                        <a:t>Aine</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L</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E</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M</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C</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B</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A</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extLst>
                  <a:ext uri="{0D108BD9-81ED-4DB2-BD59-A6C34878D82A}">
                    <a16:rowId xmlns:a16="http://schemas.microsoft.com/office/drawing/2014/main" val="4121252098"/>
                  </a:ext>
                </a:extLst>
              </a:tr>
              <a:tr h="289387">
                <a:tc>
                  <a:txBody>
                    <a:bodyPr/>
                    <a:lstStyle/>
                    <a:p>
                      <a:pPr fontAlgn="t">
                        <a:buNone/>
                      </a:pPr>
                      <a:r>
                        <a:rPr lang="fi-FI" sz="1200">
                          <a:effectLst/>
                        </a:rPr>
                        <a:t>Matematiikka, pitkä</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39,7</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35,7</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31,8</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25,1</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11,9</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982726156"/>
                  </a:ext>
                </a:extLst>
              </a:tr>
              <a:tr h="287241">
                <a:tc>
                  <a:txBody>
                    <a:bodyPr/>
                    <a:lstStyle/>
                    <a:p>
                      <a:pPr fontAlgn="t">
                        <a:buNone/>
                      </a:pPr>
                      <a:r>
                        <a:rPr lang="fi-FI" sz="1200">
                          <a:effectLst/>
                        </a:rPr>
                        <a:t>Matematiikka, lyhyt</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28,2</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22,5</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16,9</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11,2</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8,4</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4,1</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238285210"/>
                  </a:ext>
                </a:extLst>
              </a:tr>
              <a:tr h="407798">
                <a:tc>
                  <a:txBody>
                    <a:bodyPr/>
                    <a:lstStyle/>
                    <a:p>
                      <a:pPr fontAlgn="t">
                        <a:buNone/>
                      </a:pPr>
                      <a:r>
                        <a:rPr lang="fi-FI" sz="1200">
                          <a:effectLst/>
                        </a:rPr>
                        <a:t>Äidinkieli ja kirjallisuus</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36,1</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32,5</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28,8</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21,7</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10,8</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5,4</a:t>
                      </a:r>
                    </a:p>
                  </a:txBody>
                  <a:tcPr>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229283598"/>
                  </a:ext>
                </a:extLst>
              </a:tr>
            </a:tbl>
          </a:graphicData>
        </a:graphic>
      </p:graphicFrame>
      <p:graphicFrame>
        <p:nvGraphicFramePr>
          <p:cNvPr id="5" name="Taulukko 4">
            <a:extLst>
              <a:ext uri="{FF2B5EF4-FFF2-40B4-BE49-F238E27FC236}">
                <a16:creationId xmlns:a16="http://schemas.microsoft.com/office/drawing/2014/main" id="{25AB99CC-9B00-B548-ECAF-79C87D5541E9}"/>
              </a:ext>
            </a:extLst>
          </p:cNvPr>
          <p:cNvGraphicFramePr>
            <a:graphicFrameLocks noGrp="1"/>
          </p:cNvGraphicFramePr>
          <p:nvPr>
            <p:extLst>
              <p:ext uri="{D42A27DB-BD31-4B8C-83A1-F6EECF244321}">
                <p14:modId xmlns:p14="http://schemas.microsoft.com/office/powerpoint/2010/main" val="3865738565"/>
              </p:ext>
            </p:extLst>
          </p:nvPr>
        </p:nvGraphicFramePr>
        <p:xfrm>
          <a:off x="487717" y="2271376"/>
          <a:ext cx="10896598" cy="4444684"/>
        </p:xfrm>
        <a:graphic>
          <a:graphicData uri="http://schemas.openxmlformats.org/drawingml/2006/table">
            <a:tbl>
              <a:tblPr/>
              <a:tblGrid>
                <a:gridCol w="2269067">
                  <a:extLst>
                    <a:ext uri="{9D8B030D-6E8A-4147-A177-3AD203B41FA5}">
                      <a16:colId xmlns:a16="http://schemas.microsoft.com/office/drawing/2014/main" val="3164256577"/>
                    </a:ext>
                  </a:extLst>
                </a:gridCol>
                <a:gridCol w="1374845">
                  <a:extLst>
                    <a:ext uri="{9D8B030D-6E8A-4147-A177-3AD203B41FA5}">
                      <a16:colId xmlns:a16="http://schemas.microsoft.com/office/drawing/2014/main" val="2770497843"/>
                    </a:ext>
                  </a:extLst>
                </a:gridCol>
                <a:gridCol w="1481667">
                  <a:extLst>
                    <a:ext uri="{9D8B030D-6E8A-4147-A177-3AD203B41FA5}">
                      <a16:colId xmlns:a16="http://schemas.microsoft.com/office/drawing/2014/main" val="2798660499"/>
                    </a:ext>
                  </a:extLst>
                </a:gridCol>
                <a:gridCol w="1600200">
                  <a:extLst>
                    <a:ext uri="{9D8B030D-6E8A-4147-A177-3AD203B41FA5}">
                      <a16:colId xmlns:a16="http://schemas.microsoft.com/office/drawing/2014/main" val="569509991"/>
                    </a:ext>
                  </a:extLst>
                </a:gridCol>
                <a:gridCol w="1515533">
                  <a:extLst>
                    <a:ext uri="{9D8B030D-6E8A-4147-A177-3AD203B41FA5}">
                      <a16:colId xmlns:a16="http://schemas.microsoft.com/office/drawing/2014/main" val="857767899"/>
                    </a:ext>
                  </a:extLst>
                </a:gridCol>
                <a:gridCol w="1380067">
                  <a:extLst>
                    <a:ext uri="{9D8B030D-6E8A-4147-A177-3AD203B41FA5}">
                      <a16:colId xmlns:a16="http://schemas.microsoft.com/office/drawing/2014/main" val="2127088586"/>
                    </a:ext>
                  </a:extLst>
                </a:gridCol>
                <a:gridCol w="1275219">
                  <a:extLst>
                    <a:ext uri="{9D8B030D-6E8A-4147-A177-3AD203B41FA5}">
                      <a16:colId xmlns:a16="http://schemas.microsoft.com/office/drawing/2014/main" val="138205721"/>
                    </a:ext>
                  </a:extLst>
                </a:gridCol>
              </a:tblGrid>
              <a:tr h="178302">
                <a:tc>
                  <a:txBody>
                    <a:bodyPr/>
                    <a:lstStyle/>
                    <a:p>
                      <a:pPr algn="l" fontAlgn="t">
                        <a:buNone/>
                      </a:pPr>
                      <a:r>
                        <a:rPr lang="fi-FI" sz="1200" b="1">
                          <a:solidFill>
                            <a:srgbClr val="FFFFFF"/>
                          </a:solidFill>
                          <a:effectLst/>
                        </a:rPr>
                        <a:t>Aine</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 L</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 E</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 M</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 C</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 B</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tc>
                  <a:txBody>
                    <a:bodyPr/>
                    <a:lstStyle/>
                    <a:p>
                      <a:pPr algn="l" fontAlgn="t">
                        <a:buNone/>
                      </a:pPr>
                      <a:r>
                        <a:rPr lang="fi-FI" sz="1200" b="1">
                          <a:solidFill>
                            <a:srgbClr val="FFFFFF"/>
                          </a:solidFill>
                          <a:effectLst/>
                        </a:rPr>
                        <a:t> 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351F65"/>
                    </a:solidFill>
                  </a:tcPr>
                </a:tc>
                <a:extLst>
                  <a:ext uri="{0D108BD9-81ED-4DB2-BD59-A6C34878D82A}">
                    <a16:rowId xmlns:a16="http://schemas.microsoft.com/office/drawing/2014/main" val="2733015809"/>
                  </a:ext>
                </a:extLst>
              </a:tr>
              <a:tr h="261103">
                <a:tc>
                  <a:txBody>
                    <a:bodyPr/>
                    <a:lstStyle/>
                    <a:p>
                      <a:pPr fontAlgn="t">
                        <a:buNone/>
                      </a:pPr>
                      <a:r>
                        <a:rPr lang="fi-FI" sz="1200">
                          <a:effectLst/>
                        </a:rPr>
                        <a:t>Pitkä kieli</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28,3</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25,5</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22,6</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17,0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8,5</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4,2</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140947580"/>
                  </a:ext>
                </a:extLst>
              </a:tr>
              <a:tr h="270933">
                <a:tc>
                  <a:txBody>
                    <a:bodyPr/>
                    <a:lstStyle/>
                    <a:p>
                      <a:pPr fontAlgn="t">
                        <a:buNone/>
                      </a:pPr>
                      <a:r>
                        <a:rPr lang="fi-FI" sz="1200">
                          <a:effectLst/>
                        </a:rPr>
                        <a:t>Keskipitkä kieli</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25,0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15,0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7,5</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3,8</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352523489"/>
                  </a:ext>
                </a:extLst>
              </a:tr>
              <a:tr h="296333">
                <a:tc>
                  <a:txBody>
                    <a:bodyPr/>
                    <a:lstStyle/>
                    <a:p>
                      <a:pPr fontAlgn="t">
                        <a:buNone/>
                      </a:pPr>
                      <a:r>
                        <a:rPr lang="fi-FI" sz="1200">
                          <a:effectLst/>
                        </a:rPr>
                        <a:t>Lyhyt kieli (muu kuin englanti)</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24,5</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19,6</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14,7</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9,8</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7,4</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3,7</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350750302"/>
                  </a:ext>
                </a:extLst>
              </a:tr>
              <a:tr h="269099">
                <a:tc>
                  <a:txBody>
                    <a:bodyPr/>
                    <a:lstStyle/>
                    <a:p>
                      <a:pPr fontAlgn="t">
                        <a:buNone/>
                      </a:pPr>
                      <a:r>
                        <a:rPr lang="fi-FI" sz="1200">
                          <a:effectLst/>
                        </a:rPr>
                        <a:t>Fysiikka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34,0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30,6</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27,2</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20,4</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10,2</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5,1</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00975804"/>
                  </a:ext>
                </a:extLst>
              </a:tr>
              <a:tr h="301443">
                <a:tc>
                  <a:txBody>
                    <a:bodyPr/>
                    <a:lstStyle/>
                    <a:p>
                      <a:pPr fontAlgn="t">
                        <a:buNone/>
                      </a:pPr>
                      <a:r>
                        <a:rPr lang="fi-FI" sz="1200">
                          <a:effectLst/>
                        </a:rPr>
                        <a:t>Kemia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34,0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30,6</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27,2</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20,4</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10,2</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5,1</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4016723081"/>
                  </a:ext>
                </a:extLst>
              </a:tr>
              <a:tr h="312028">
                <a:tc>
                  <a:txBody>
                    <a:bodyPr/>
                    <a:lstStyle/>
                    <a:p>
                      <a:pPr fontAlgn="t">
                        <a:buNone/>
                      </a:pPr>
                      <a:r>
                        <a:rPr lang="fi-FI" sz="1200">
                          <a:effectLst/>
                        </a:rPr>
                        <a:t>Biologia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24,5</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19,6</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14,7</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9,8</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7,4</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3,7</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451864988"/>
                  </a:ext>
                </a:extLst>
              </a:tr>
              <a:tr h="268897">
                <a:tc>
                  <a:txBody>
                    <a:bodyPr/>
                    <a:lstStyle/>
                    <a:p>
                      <a:pPr fontAlgn="t">
                        <a:buNone/>
                      </a:pPr>
                      <a:r>
                        <a:rPr lang="fi-FI" sz="1200">
                          <a:effectLst/>
                        </a:rPr>
                        <a:t>Psykologia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24,5</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19,6</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14,7</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9,8</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7,4</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3,7</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420845385"/>
                  </a:ext>
                </a:extLst>
              </a:tr>
              <a:tr h="270136">
                <a:tc>
                  <a:txBody>
                    <a:bodyPr/>
                    <a:lstStyle/>
                    <a:p>
                      <a:pPr fontAlgn="t">
                        <a:buNone/>
                      </a:pPr>
                      <a:r>
                        <a:rPr lang="fi-FI" sz="1200">
                          <a:effectLst/>
                        </a:rPr>
                        <a:t>Elämänkatsomustieto</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309146367"/>
                  </a:ext>
                </a:extLst>
              </a:tr>
              <a:tr h="269099">
                <a:tc>
                  <a:txBody>
                    <a:bodyPr/>
                    <a:lstStyle/>
                    <a:p>
                      <a:pPr fontAlgn="t">
                        <a:buNone/>
                      </a:pPr>
                      <a:r>
                        <a:rPr lang="fi-FI" sz="1200">
                          <a:effectLst/>
                        </a:rPr>
                        <a:t>Filosofia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441288623"/>
                  </a:ext>
                </a:extLst>
              </a:tr>
              <a:tr h="269099">
                <a:tc>
                  <a:txBody>
                    <a:bodyPr/>
                    <a:lstStyle/>
                    <a:p>
                      <a:pPr fontAlgn="t">
                        <a:buNone/>
                      </a:pPr>
                      <a:r>
                        <a:rPr lang="fi-FI" sz="1200">
                          <a:effectLst/>
                        </a:rPr>
                        <a:t>Historia</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635720676"/>
                  </a:ext>
                </a:extLst>
              </a:tr>
              <a:tr h="312028">
                <a:tc>
                  <a:txBody>
                    <a:bodyPr/>
                    <a:lstStyle/>
                    <a:p>
                      <a:pPr fontAlgn="t">
                        <a:buNone/>
                      </a:pPr>
                      <a:r>
                        <a:rPr lang="fi-FI" sz="1200">
                          <a:effectLst/>
                        </a:rPr>
                        <a:t>Maantiede</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283195521"/>
                  </a:ext>
                </a:extLst>
              </a:tr>
              <a:tr h="275841">
                <a:tc>
                  <a:txBody>
                    <a:bodyPr/>
                    <a:lstStyle/>
                    <a:p>
                      <a:pPr fontAlgn="t">
                        <a:buNone/>
                      </a:pPr>
                      <a:r>
                        <a:rPr lang="fi-FI" sz="1200">
                          <a:effectLst/>
                        </a:rPr>
                        <a:t>Terveystieto</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448372731"/>
                  </a:ext>
                </a:extLst>
              </a:tr>
              <a:tr h="260146">
                <a:tc>
                  <a:txBody>
                    <a:bodyPr/>
                    <a:lstStyle/>
                    <a:p>
                      <a:pPr fontAlgn="t">
                        <a:buNone/>
                      </a:pPr>
                      <a:r>
                        <a:rPr lang="fi-FI" sz="1200">
                          <a:effectLst/>
                        </a:rPr>
                        <a:t>Uskonto</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864015817"/>
                  </a:ext>
                </a:extLst>
              </a:tr>
              <a:tr h="287867">
                <a:tc>
                  <a:txBody>
                    <a:bodyPr/>
                    <a:lstStyle/>
                    <a:p>
                      <a:pPr fontAlgn="t">
                        <a:buNone/>
                      </a:pPr>
                      <a:r>
                        <a:rPr lang="fi-FI" sz="1200">
                          <a:effectLst/>
                        </a:rPr>
                        <a:t>Yhteiskuntaoppi</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452971690"/>
                  </a:ext>
                </a:extLst>
              </a:tr>
              <a:tr h="301444">
                <a:tc>
                  <a:txBody>
                    <a:bodyPr/>
                    <a:lstStyle/>
                    <a:p>
                      <a:pPr fontAlgn="t">
                        <a:buNone/>
                      </a:pPr>
                      <a:r>
                        <a:rPr lang="fi-FI" sz="1200">
                          <a:effectLst/>
                        </a:rPr>
                        <a:t>Lyhyt englanti</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20,0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12,0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8,0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6,0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tc>
                  <a:txBody>
                    <a:bodyPr/>
                    <a:lstStyle/>
                    <a:p>
                      <a:pPr fontAlgn="t">
                        <a:buNone/>
                      </a:pPr>
                      <a:r>
                        <a:rPr lang="fi-FI" sz="1200">
                          <a:effectLst/>
                        </a:rPr>
                        <a:t>3,0</a:t>
                      </a:r>
                    </a:p>
                  </a:txBody>
                  <a:tcPr marL="36308" marR="36308" marT="18154" marB="18154">
                    <a:lnL w="7620" cap="flat" cmpd="sng" algn="ctr">
                      <a:solidFill>
                        <a:srgbClr val="D5D5D5"/>
                      </a:solidFill>
                      <a:prstDash val="solid"/>
                      <a:round/>
                      <a:headEnd type="none" w="med" len="med"/>
                      <a:tailEnd type="none" w="med" len="med"/>
                    </a:lnL>
                    <a:lnR w="7620" cap="flat" cmpd="sng" algn="ctr">
                      <a:solidFill>
                        <a:srgbClr val="D5D5D5"/>
                      </a:solidFill>
                      <a:prstDash val="solid"/>
                      <a:round/>
                      <a:headEnd type="none" w="med" len="med"/>
                      <a:tailEnd type="none" w="med" len="med"/>
                    </a:lnR>
                    <a:lnT w="7620" cap="flat" cmpd="sng" algn="ctr">
                      <a:solidFill>
                        <a:srgbClr val="D5D5D5"/>
                      </a:solidFill>
                      <a:prstDash val="solid"/>
                      <a:round/>
                      <a:headEnd type="none" w="med" len="med"/>
                      <a:tailEnd type="none" w="med" len="med"/>
                    </a:lnT>
                    <a:lnB w="762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26378220"/>
                  </a:ext>
                </a:extLst>
              </a:tr>
            </a:tbl>
          </a:graphicData>
        </a:graphic>
      </p:graphicFrame>
      <p:sp>
        <p:nvSpPr>
          <p:cNvPr id="6" name="Otsikko 1">
            <a:extLst>
              <a:ext uri="{FF2B5EF4-FFF2-40B4-BE49-F238E27FC236}">
                <a16:creationId xmlns:a16="http://schemas.microsoft.com/office/drawing/2014/main" id="{814D065F-8747-2474-2660-619F2E8B61F1}"/>
              </a:ext>
            </a:extLst>
          </p:cNvPr>
          <p:cNvSpPr txBox="1">
            <a:spLocks/>
          </p:cNvSpPr>
          <p:nvPr/>
        </p:nvSpPr>
        <p:spPr>
          <a:xfrm>
            <a:off x="367312" y="1911263"/>
            <a:ext cx="11457373" cy="286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sz="2000"/>
              <a:t>Kolme muuta ainetta:</a:t>
            </a:r>
          </a:p>
        </p:txBody>
      </p:sp>
    </p:spTree>
    <p:extLst>
      <p:ext uri="{BB962C8B-B14F-4D97-AF65-F5344CB8AC3E}">
        <p14:creationId xmlns:p14="http://schemas.microsoft.com/office/powerpoint/2010/main" val="8924722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2453AC-FD4D-C8F0-C3CC-DA45729DDC3A}"/>
              </a:ext>
            </a:extLst>
          </p:cNvPr>
          <p:cNvSpPr>
            <a:spLocks noGrp="1"/>
          </p:cNvSpPr>
          <p:nvPr>
            <p:ph type="title"/>
          </p:nvPr>
        </p:nvSpPr>
        <p:spPr/>
        <p:txBody>
          <a:bodyPr/>
          <a:lstStyle/>
          <a:p>
            <a:r>
              <a:rPr lang="fi-FI">
                <a:latin typeface="Arial"/>
                <a:cs typeface="Arial"/>
              </a:rPr>
              <a:t>Arkkitehtuuri valintakoe</a:t>
            </a:r>
            <a:endParaRPr lang="fi-FI"/>
          </a:p>
        </p:txBody>
      </p:sp>
      <p:sp>
        <p:nvSpPr>
          <p:cNvPr id="3" name="Sisällön paikkamerkki 2">
            <a:extLst>
              <a:ext uri="{FF2B5EF4-FFF2-40B4-BE49-F238E27FC236}">
                <a16:creationId xmlns:a16="http://schemas.microsoft.com/office/drawing/2014/main" id="{42702E02-DC71-45D8-B705-9EA5415872BE}"/>
              </a:ext>
            </a:extLst>
          </p:cNvPr>
          <p:cNvSpPr>
            <a:spLocks noGrp="1"/>
          </p:cNvSpPr>
          <p:nvPr>
            <p:ph sz="quarter" idx="10"/>
          </p:nvPr>
        </p:nvSpPr>
        <p:spPr/>
        <p:txBody>
          <a:bodyPr vert="horz" lIns="91440" tIns="45720" rIns="91440" bIns="45720" rtlCol="0" anchor="t">
            <a:noAutofit/>
          </a:bodyPr>
          <a:lstStyle/>
          <a:p>
            <a:pPr>
              <a:spcBef>
                <a:spcPct val="20000"/>
              </a:spcBef>
              <a:spcAft>
                <a:spcPts val="600"/>
              </a:spcAft>
            </a:pPr>
            <a:r>
              <a:rPr lang="fi-FI" sz="1600">
                <a:latin typeface="Arial"/>
                <a:cs typeface="Arial"/>
              </a:rPr>
              <a:t>Valintakoe koostuu seuraavista vaiheista:</a:t>
            </a:r>
            <a:endParaRPr lang="en-US" sz="1600">
              <a:latin typeface="Arial"/>
              <a:cs typeface="Arial"/>
            </a:endParaRPr>
          </a:p>
          <a:p>
            <a:pPr>
              <a:spcBef>
                <a:spcPct val="20000"/>
              </a:spcBef>
              <a:spcAft>
                <a:spcPts val="600"/>
              </a:spcAft>
            </a:pPr>
            <a:r>
              <a:rPr lang="fi-FI" sz="1600" b="1">
                <a:latin typeface="Arial"/>
                <a:cs typeface="Arial"/>
              </a:rPr>
              <a:t>Ennakkotehtävät (pakollinen kaikille)</a:t>
            </a:r>
            <a:endParaRPr lang="en-US" sz="1600">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Julkaistaan 9.2.2026 klo 12 Dia.fi –sivustolla</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Palautetaan 24.3.2026 klo 15 mennessä</a:t>
            </a:r>
          </a:p>
          <a:p>
            <a:pPr marL="629920" lvl="1" indent="-305435">
              <a:spcBef>
                <a:spcPct val="20000"/>
              </a:spcBef>
              <a:spcAft>
                <a:spcPts val="600"/>
              </a:spcAft>
              <a:buFont typeface="Courier New" panose="020B0604020202020204" pitchFamily="34" charset="0"/>
              <a:buChar char="o"/>
            </a:pPr>
            <a:r>
              <a:rPr lang="fi-FI">
                <a:latin typeface="Arial"/>
                <a:cs typeface="Arial"/>
              </a:rPr>
              <a:t>Ennakkotehtävät arvostellaan jatkoon / ei jatkoon </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Tieto jatkoonpääsystä 22.4.2026</a:t>
            </a:r>
            <a:endParaRPr lang="en-US">
              <a:latin typeface="Arial"/>
              <a:cs typeface="Arial"/>
            </a:endParaRPr>
          </a:p>
          <a:p>
            <a:pPr>
              <a:spcBef>
                <a:spcPct val="20000"/>
              </a:spcBef>
              <a:spcAft>
                <a:spcPts val="600"/>
              </a:spcAft>
            </a:pPr>
            <a:r>
              <a:rPr lang="fi-FI" sz="1600" b="1">
                <a:latin typeface="Arial"/>
                <a:cs typeface="Arial"/>
              </a:rPr>
              <a:t>Piirustus- ja suunnittelukoe 18.-19.5.2026 klo 9-17 (pakollinen kaikille) </a:t>
            </a:r>
          </a:p>
          <a:p>
            <a:pPr>
              <a:spcBef>
                <a:spcPct val="20000"/>
              </a:spcBef>
              <a:spcAft>
                <a:spcPts val="600"/>
              </a:spcAft>
            </a:pPr>
            <a:r>
              <a:rPr lang="fi-FI">
                <a:latin typeface="Arial"/>
                <a:cs typeface="Arial"/>
              </a:rPr>
              <a:t>Kesto 2 päivää</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Kuusi tehtävää, 24-60 pistettä / tehtävä. Kaikki tehtävät huomioidaan valinnassa. Maksimipistemäärä 216 pistettä.</a:t>
            </a:r>
            <a:endParaRPr lang="en-US">
              <a:latin typeface="Arial"/>
              <a:cs typeface="Arial"/>
            </a:endParaRPr>
          </a:p>
          <a:p>
            <a:pPr marL="915670" lvl="2" indent="-285750">
              <a:spcBef>
                <a:spcPct val="20000"/>
              </a:spcBef>
              <a:spcAft>
                <a:spcPts val="600"/>
              </a:spcAft>
              <a:buFont typeface="Wingdings" panose="020B0604020202020204" pitchFamily="34" charset="0"/>
              <a:buChar char="§"/>
            </a:pPr>
            <a:r>
              <a:rPr lang="fi-FI" sz="1600">
                <a:latin typeface="Arial"/>
                <a:cs typeface="Arial"/>
              </a:rPr>
              <a:t> Tehtävien kesto: 1-3 tuhtia</a:t>
            </a:r>
            <a:endParaRPr lang="en-US" sz="1600">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Koeaika enintään 7 tuntia / päivä. Koepäiviin sisältyy tunnin tauko.</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Pyrkijän tulee saada vähintään 96 / 216 pistettä, jotta koe on hyväksyttävästi suoritettu</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Piirustus- ja rakentelutehtävissä arvioidaan värien käyttöä, sommittelua, muotojen piirtämistä sekä tilan ja mittasuhteiden hahmotusta sekä luovaa ongelmanratkaisukykyä.</a:t>
            </a:r>
          </a:p>
        </p:txBody>
      </p:sp>
      <p:sp>
        <p:nvSpPr>
          <p:cNvPr id="8" name="Suorakulmio: Pyöristetyt kulmat 7">
            <a:extLst>
              <a:ext uri="{FF2B5EF4-FFF2-40B4-BE49-F238E27FC236}">
                <a16:creationId xmlns:a16="http://schemas.microsoft.com/office/drawing/2014/main" id="{0852AC3C-2D24-39C9-6300-9B201241BB9A}"/>
              </a:ext>
            </a:extLst>
          </p:cNvPr>
          <p:cNvSpPr/>
          <p:nvPr/>
        </p:nvSpPr>
        <p:spPr>
          <a:xfrm>
            <a:off x="7416930" y="1799475"/>
            <a:ext cx="3894536"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https://dia.fi/valintakoenayttely</a:t>
            </a:r>
          </a:p>
        </p:txBody>
      </p:sp>
    </p:spTree>
    <p:extLst>
      <p:ext uri="{BB962C8B-B14F-4D97-AF65-F5344CB8AC3E}">
        <p14:creationId xmlns:p14="http://schemas.microsoft.com/office/powerpoint/2010/main" val="22532384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4FBB4C-C211-6A68-B886-681D66146605}"/>
              </a:ext>
            </a:extLst>
          </p:cNvPr>
          <p:cNvSpPr>
            <a:spLocks noGrp="1"/>
          </p:cNvSpPr>
          <p:nvPr>
            <p:ph type="title"/>
          </p:nvPr>
        </p:nvSpPr>
        <p:spPr/>
        <p:txBody>
          <a:bodyPr/>
          <a:lstStyle/>
          <a:p>
            <a:r>
              <a:rPr lang="fi-FI"/>
              <a:t>Arkkitehtuuri valintakoe</a:t>
            </a:r>
          </a:p>
        </p:txBody>
      </p:sp>
      <p:sp>
        <p:nvSpPr>
          <p:cNvPr id="3" name="Sisällön paikkamerkki 2">
            <a:extLst>
              <a:ext uri="{FF2B5EF4-FFF2-40B4-BE49-F238E27FC236}">
                <a16:creationId xmlns:a16="http://schemas.microsoft.com/office/drawing/2014/main" id="{BA9223A9-3DE0-A987-1222-0D16D6D2BE96}"/>
              </a:ext>
            </a:extLst>
          </p:cNvPr>
          <p:cNvSpPr>
            <a:spLocks noGrp="1"/>
          </p:cNvSpPr>
          <p:nvPr>
            <p:ph sz="quarter" idx="10"/>
          </p:nvPr>
        </p:nvSpPr>
        <p:spPr/>
        <p:txBody>
          <a:bodyPr vert="horz" lIns="91440" tIns="45720" rIns="91440" bIns="45720" rtlCol="0" anchor="t">
            <a:normAutofit/>
          </a:bodyPr>
          <a:lstStyle/>
          <a:p>
            <a:pPr>
              <a:spcBef>
                <a:spcPct val="20000"/>
              </a:spcBef>
              <a:spcAft>
                <a:spcPts val="600"/>
              </a:spcAft>
            </a:pPr>
            <a:r>
              <a:rPr lang="fi-FI" sz="2000" b="1">
                <a:latin typeface="Arial"/>
                <a:cs typeface="Arial"/>
              </a:rPr>
              <a:t>Matematiikan koe 20.5.2026 klo 9-12 </a:t>
            </a:r>
            <a:endParaRPr lang="fi-FI"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Voi korvata yo-arvosanalla seuraavasti: </a:t>
            </a:r>
            <a:r>
              <a:rPr lang="fi-FI" sz="2000" b="1">
                <a:latin typeface="Arial"/>
                <a:cs typeface="Arial"/>
              </a:rPr>
              <a:t>pitkästä matematiikasta B</a:t>
            </a:r>
            <a:r>
              <a:rPr lang="fi-FI" sz="2000">
                <a:latin typeface="Arial"/>
                <a:cs typeface="Arial"/>
              </a:rPr>
              <a:t> tai </a:t>
            </a:r>
            <a:r>
              <a:rPr lang="fi-FI" sz="2000" b="1">
                <a:latin typeface="Arial"/>
                <a:cs typeface="Arial"/>
              </a:rPr>
              <a:t>lyhyestä matematiikasta M.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 saa tiedon kynnysehdon täyttymisestä ennen arkkitehtimatematiikan koetta.</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Koetehtävät perustuvat </a:t>
            </a:r>
            <a:r>
              <a:rPr lang="fi-FI" sz="2000" b="1">
                <a:latin typeface="Arial"/>
                <a:cs typeface="Arial"/>
              </a:rPr>
              <a:t>lukion lyhyen matematiikan </a:t>
            </a:r>
            <a:r>
              <a:rPr lang="fi-FI" sz="2000">
                <a:latin typeface="Arial"/>
                <a:cs typeface="Arial"/>
              </a:rPr>
              <a:t>oppimäärään</a:t>
            </a:r>
          </a:p>
          <a:p>
            <a:pPr marL="667385" lvl="1" indent="-342900">
              <a:spcBef>
                <a:spcPct val="20000"/>
              </a:spcBef>
              <a:spcAft>
                <a:spcPts val="600"/>
              </a:spcAft>
              <a:buFont typeface="Courier New" panose="020B0604020202020204" pitchFamily="34" charset="0"/>
              <a:buChar char="o"/>
            </a:pPr>
            <a:r>
              <a:rPr lang="fi-FI" sz="2000">
                <a:latin typeface="Arial"/>
                <a:cs typeface="Arial"/>
              </a:rPr>
              <a:t>Koevastaukset kirjoitetaan </a:t>
            </a:r>
            <a:r>
              <a:rPr lang="fi-FI" sz="2000" b="1">
                <a:latin typeface="Arial"/>
                <a:cs typeface="Arial"/>
              </a:rPr>
              <a:t>paperille </a:t>
            </a:r>
            <a:r>
              <a:rPr lang="fi-FI" sz="2000">
                <a:latin typeface="Arial"/>
                <a:cs typeface="Arial"/>
              </a:rPr>
              <a:t>(ei digitaalista koetta)</a:t>
            </a:r>
          </a:p>
          <a:p>
            <a:pPr marL="667385" lvl="1" indent="-342900">
              <a:spcBef>
                <a:spcPct val="20000"/>
              </a:spcBef>
              <a:spcAft>
                <a:spcPts val="600"/>
              </a:spcAft>
              <a:buFont typeface="Courier New" panose="020B0604020202020204" pitchFamily="34" charset="0"/>
              <a:buChar char="o"/>
            </a:pPr>
            <a:r>
              <a:rPr lang="fi-FI" sz="2000">
                <a:latin typeface="Arial"/>
                <a:cs typeface="Arial"/>
              </a:rPr>
              <a:t>Matematiikan kokeessa on neljä (4) tehtävää ja arvosteluasteikko on 0-6 pistettä / tehtävä.</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Hakijan tulee saada kokeesta vähintään</a:t>
            </a:r>
            <a:r>
              <a:rPr lang="fi-FI" sz="2000" b="1">
                <a:latin typeface="Arial"/>
                <a:cs typeface="Arial"/>
              </a:rPr>
              <a:t> 9/24</a:t>
            </a:r>
            <a:r>
              <a:rPr lang="fi-FI" sz="2000">
                <a:latin typeface="Arial"/>
                <a:cs typeface="Arial"/>
              </a:rPr>
              <a:t> pistettä voidakseen tulla hyväksytyksi.</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Arkkitehtimatematiikan kokeesta ei saa valinnassa pisteitä.</a:t>
            </a:r>
          </a:p>
        </p:txBody>
      </p:sp>
    </p:spTree>
    <p:extLst>
      <p:ext uri="{BB962C8B-B14F-4D97-AF65-F5344CB8AC3E}">
        <p14:creationId xmlns:p14="http://schemas.microsoft.com/office/powerpoint/2010/main" val="3683397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4C7995-7F77-1941-DDC4-E358DC54056F}"/>
              </a:ext>
            </a:extLst>
          </p:cNvPr>
          <p:cNvSpPr>
            <a:spLocks noGrp="1"/>
          </p:cNvSpPr>
          <p:nvPr>
            <p:ph type="title"/>
          </p:nvPr>
        </p:nvSpPr>
        <p:spPr/>
        <p:txBody>
          <a:bodyPr/>
          <a:lstStyle/>
          <a:p>
            <a:endParaRPr lang="fi-FI"/>
          </a:p>
        </p:txBody>
      </p:sp>
      <p:graphicFrame>
        <p:nvGraphicFramePr>
          <p:cNvPr id="8" name="Taulukko 9">
            <a:extLst>
              <a:ext uri="{FF2B5EF4-FFF2-40B4-BE49-F238E27FC236}">
                <a16:creationId xmlns:a16="http://schemas.microsoft.com/office/drawing/2014/main" id="{C1DF395C-D760-5E39-F28F-99E9A87312AA}"/>
              </a:ext>
            </a:extLst>
          </p:cNvPr>
          <p:cNvGraphicFramePr>
            <a:graphicFrameLocks noGrp="1"/>
          </p:cNvGraphicFramePr>
          <p:nvPr>
            <p:ph sz="quarter" idx="10"/>
            <p:extLst>
              <p:ext uri="{D42A27DB-BD31-4B8C-83A1-F6EECF244321}">
                <p14:modId xmlns:p14="http://schemas.microsoft.com/office/powerpoint/2010/main" val="4191009122"/>
              </p:ext>
            </p:extLst>
          </p:nvPr>
        </p:nvGraphicFramePr>
        <p:xfrm>
          <a:off x="119746" y="1404439"/>
          <a:ext cx="5715001" cy="3818411"/>
        </p:xfrm>
        <a:graphic>
          <a:graphicData uri="http://schemas.openxmlformats.org/drawingml/2006/table">
            <a:tbl>
              <a:tblPr firstRow="1" bandRow="1">
                <a:tableStyleId>{5C22544A-7EE6-4342-B048-85BDC9FD1C3A}</a:tableStyleId>
              </a:tblPr>
              <a:tblGrid>
                <a:gridCol w="2007184">
                  <a:extLst>
                    <a:ext uri="{9D8B030D-6E8A-4147-A177-3AD203B41FA5}">
                      <a16:colId xmlns:a16="http://schemas.microsoft.com/office/drawing/2014/main" val="3995236693"/>
                    </a:ext>
                  </a:extLst>
                </a:gridCol>
                <a:gridCol w="1235939">
                  <a:extLst>
                    <a:ext uri="{9D8B030D-6E8A-4147-A177-3AD203B41FA5}">
                      <a16:colId xmlns:a16="http://schemas.microsoft.com/office/drawing/2014/main" val="2494314410"/>
                    </a:ext>
                  </a:extLst>
                </a:gridCol>
                <a:gridCol w="1235939">
                  <a:extLst>
                    <a:ext uri="{9D8B030D-6E8A-4147-A177-3AD203B41FA5}">
                      <a16:colId xmlns:a16="http://schemas.microsoft.com/office/drawing/2014/main" val="798940048"/>
                    </a:ext>
                  </a:extLst>
                </a:gridCol>
                <a:gridCol w="1235939">
                  <a:extLst>
                    <a:ext uri="{9D8B030D-6E8A-4147-A177-3AD203B41FA5}">
                      <a16:colId xmlns:a16="http://schemas.microsoft.com/office/drawing/2014/main" val="947003056"/>
                    </a:ext>
                  </a:extLst>
                </a:gridCol>
              </a:tblGrid>
              <a:tr h="1187364">
                <a:tc>
                  <a:txBody>
                    <a:bodyPr/>
                    <a:lstStyle/>
                    <a:p>
                      <a:r>
                        <a:rPr lang="fi-FI" sz="1600">
                          <a:latin typeface="Arial"/>
                        </a:rPr>
                        <a:t>Tradenomi, liiketalous</a:t>
                      </a:r>
                    </a:p>
                    <a:p>
                      <a:r>
                        <a:rPr lang="fi-FI" sz="1600">
                          <a:latin typeface="Arial"/>
                        </a:rPr>
                        <a:t>Päivätoteutus</a:t>
                      </a:r>
                    </a:p>
                  </a:txBody>
                  <a:tcPr anchor="ctr"/>
                </a:tc>
                <a:tc>
                  <a:txBody>
                    <a:bodyPr/>
                    <a:lstStyle/>
                    <a:p>
                      <a:pPr algn="ctr"/>
                      <a:r>
                        <a:rPr lang="fi-FI" sz="1600">
                          <a:latin typeface="Arial"/>
                        </a:rPr>
                        <a:t>AMK-valintakoe</a:t>
                      </a:r>
                    </a:p>
                  </a:txBody>
                  <a:tcPr anchor="ctr"/>
                </a:tc>
                <a:tc>
                  <a:txBody>
                    <a:bodyPr/>
                    <a:lstStyle/>
                    <a:p>
                      <a:pPr algn="ctr"/>
                      <a:r>
                        <a:rPr lang="fi-FI" sz="1600">
                          <a:latin typeface="Arial"/>
                        </a:rPr>
                        <a:t>yo-todistus</a:t>
                      </a:r>
                    </a:p>
                  </a:txBody>
                  <a:tcPr anchor="ctr"/>
                </a:tc>
                <a:tc>
                  <a:txBody>
                    <a:bodyPr/>
                    <a:lstStyle/>
                    <a:p>
                      <a:pPr algn="ctr"/>
                      <a:r>
                        <a:rPr lang="fi-FI" sz="1600" err="1">
                          <a:latin typeface="Arial"/>
                        </a:rPr>
                        <a:t>amm</a:t>
                      </a:r>
                      <a:r>
                        <a:rPr lang="fi-FI" sz="1600">
                          <a:latin typeface="Arial"/>
                        </a:rPr>
                        <a:t>.</a:t>
                      </a:r>
                    </a:p>
                    <a:p>
                      <a:pPr algn="ctr"/>
                      <a:r>
                        <a:rPr lang="fi-FI" sz="1600">
                          <a:latin typeface="Arial"/>
                        </a:rPr>
                        <a:t>todistus</a:t>
                      </a:r>
                    </a:p>
                  </a:txBody>
                  <a:tcPr anchor="ctr"/>
                </a:tc>
                <a:extLst>
                  <a:ext uri="{0D108BD9-81ED-4DB2-BD59-A6C34878D82A}">
                    <a16:rowId xmlns:a16="http://schemas.microsoft.com/office/drawing/2014/main" val="3941409889"/>
                  </a:ext>
                </a:extLst>
              </a:tr>
              <a:tr h="447303">
                <a:tc>
                  <a:txBody>
                    <a:bodyPr/>
                    <a:lstStyle/>
                    <a:p>
                      <a:r>
                        <a:rPr lang="fi-FI" sz="1600">
                          <a:latin typeface="Arial"/>
                        </a:rPr>
                        <a:t>Oulun AMK</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t>154,21</a:t>
                      </a:r>
                    </a:p>
                  </a:txBody>
                  <a:tcPr anchor="ctr">
                    <a:solidFill>
                      <a:srgbClr val="D7B4F5">
                        <a:alpha val="30196"/>
                      </a:srgbClr>
                    </a:solidFill>
                  </a:tcPr>
                </a:tc>
                <a:tc>
                  <a:txBody>
                    <a:bodyPr/>
                    <a:lstStyle/>
                    <a:p>
                      <a:pPr algn="ctr"/>
                      <a:r>
                        <a:rPr lang="fi-FI" sz="1600">
                          <a:latin typeface="Arial"/>
                        </a:rPr>
                        <a:t>90</a:t>
                      </a:r>
                    </a:p>
                  </a:txBody>
                  <a:tcPr anchor="ctr">
                    <a:solidFill>
                      <a:srgbClr val="D7B4F5">
                        <a:alpha val="30196"/>
                      </a:srgbClr>
                    </a:solidFill>
                  </a:tcPr>
                </a:tc>
                <a:tc>
                  <a:txBody>
                    <a:bodyPr/>
                    <a:lstStyle/>
                    <a:p>
                      <a:pPr algn="ctr"/>
                      <a:r>
                        <a:rPr lang="fi-FI" sz="1600">
                          <a:latin typeface="Arial"/>
                        </a:rPr>
                        <a:t>101</a:t>
                      </a:r>
                    </a:p>
                  </a:txBody>
                  <a:tcPr anchor="ctr">
                    <a:solidFill>
                      <a:srgbClr val="D7B4F5">
                        <a:alpha val="30196"/>
                      </a:srgbClr>
                    </a:solidFill>
                  </a:tcPr>
                </a:tc>
                <a:extLst>
                  <a:ext uri="{0D108BD9-81ED-4DB2-BD59-A6C34878D82A}">
                    <a16:rowId xmlns:a16="http://schemas.microsoft.com/office/drawing/2014/main" val="2669570100"/>
                  </a:ext>
                </a:extLst>
              </a:tr>
              <a:tr h="644569">
                <a:tc>
                  <a:txBody>
                    <a:bodyPr/>
                    <a:lstStyle/>
                    <a:p>
                      <a:r>
                        <a:rPr lang="fi-FI" sz="1600">
                          <a:latin typeface="Arial"/>
                        </a:rPr>
                        <a:t>Hämeen AMK</a:t>
                      </a:r>
                    </a:p>
                  </a:txBody>
                  <a:tcPr anchor="ctr">
                    <a:solidFill>
                      <a:srgbClr val="D7B4F5">
                        <a:alpha val="30196"/>
                      </a:srgbClr>
                    </a:solidFill>
                  </a:tcPr>
                </a:tc>
                <a:tc>
                  <a:txBody>
                    <a:bodyPr/>
                    <a:lstStyle/>
                    <a:p>
                      <a:pPr algn="ctr"/>
                      <a:r>
                        <a:rPr lang="fi-FI" sz="1600">
                          <a:latin typeface="Arial"/>
                        </a:rPr>
                        <a:t>150,29</a:t>
                      </a:r>
                    </a:p>
                  </a:txBody>
                  <a:tcPr anchor="ctr">
                    <a:solidFill>
                      <a:srgbClr val="D7B4F5">
                        <a:alpha val="30196"/>
                      </a:srgbClr>
                    </a:solidFill>
                  </a:tcPr>
                </a:tc>
                <a:tc>
                  <a:txBody>
                    <a:bodyPr/>
                    <a:lstStyle/>
                    <a:p>
                      <a:pPr algn="ctr"/>
                      <a:r>
                        <a:rPr lang="fi-FI" sz="1600">
                          <a:latin typeface="Arial"/>
                        </a:rPr>
                        <a:t>85</a:t>
                      </a:r>
                    </a:p>
                  </a:txBody>
                  <a:tcPr anchor="ctr">
                    <a:solidFill>
                      <a:srgbClr val="D7B4F5">
                        <a:alpha val="30196"/>
                      </a:srgbClr>
                    </a:solidFill>
                  </a:tcPr>
                </a:tc>
                <a:tc>
                  <a:txBody>
                    <a:bodyPr/>
                    <a:lstStyle/>
                    <a:p>
                      <a:pPr algn="ctr"/>
                      <a:r>
                        <a:rPr lang="fi-FI" sz="1600">
                          <a:latin typeface="Arial"/>
                        </a:rPr>
                        <a:t>106</a:t>
                      </a:r>
                    </a:p>
                  </a:txBody>
                  <a:tcPr anchor="ctr">
                    <a:solidFill>
                      <a:srgbClr val="D7B4F5">
                        <a:alpha val="30196"/>
                      </a:srgbClr>
                    </a:solidFill>
                  </a:tcPr>
                </a:tc>
                <a:extLst>
                  <a:ext uri="{0D108BD9-81ED-4DB2-BD59-A6C34878D82A}">
                    <a16:rowId xmlns:a16="http://schemas.microsoft.com/office/drawing/2014/main" val="2952034322"/>
                  </a:ext>
                </a:extLst>
              </a:tr>
              <a:tr h="447303">
                <a:tc>
                  <a:txBody>
                    <a:bodyPr/>
                    <a:lstStyle/>
                    <a:p>
                      <a:r>
                        <a:rPr lang="fi-FI" sz="1600">
                          <a:latin typeface="Arial"/>
                        </a:rPr>
                        <a:t>Metropolia</a:t>
                      </a:r>
                    </a:p>
                  </a:txBody>
                  <a:tcPr anchor="ctr">
                    <a:solidFill>
                      <a:srgbClr val="D7B4F5">
                        <a:alpha val="30196"/>
                      </a:srgbClr>
                    </a:solidFill>
                  </a:tcPr>
                </a:tc>
                <a:tc>
                  <a:txBody>
                    <a:bodyPr/>
                    <a:lstStyle/>
                    <a:p>
                      <a:pPr algn="ctr"/>
                      <a:r>
                        <a:rPr lang="fi-FI" sz="1600">
                          <a:latin typeface="Arial"/>
                        </a:rPr>
                        <a:t>159,29</a:t>
                      </a:r>
                    </a:p>
                  </a:txBody>
                  <a:tcPr anchor="ctr">
                    <a:solidFill>
                      <a:srgbClr val="D7B4F5">
                        <a:alpha val="30196"/>
                      </a:srgbClr>
                    </a:solidFill>
                  </a:tcPr>
                </a:tc>
                <a:tc>
                  <a:txBody>
                    <a:bodyPr/>
                    <a:lstStyle/>
                    <a:p>
                      <a:pPr algn="ctr"/>
                      <a:r>
                        <a:rPr lang="fi-FI" sz="1600">
                          <a:latin typeface="Arial"/>
                        </a:rPr>
                        <a:t>93</a:t>
                      </a:r>
                    </a:p>
                  </a:txBody>
                  <a:tcPr anchor="ctr">
                    <a:solidFill>
                      <a:srgbClr val="D7B4F5">
                        <a:alpha val="30196"/>
                      </a:srgbClr>
                    </a:solidFill>
                  </a:tcPr>
                </a:tc>
                <a:tc>
                  <a:txBody>
                    <a:bodyPr/>
                    <a:lstStyle/>
                    <a:p>
                      <a:pPr algn="ctr"/>
                      <a:r>
                        <a:rPr lang="fi-FI" sz="1600">
                          <a:latin typeface="Arial"/>
                        </a:rPr>
                        <a:t>116</a:t>
                      </a:r>
                    </a:p>
                  </a:txBody>
                  <a:tcPr anchor="ctr">
                    <a:solidFill>
                      <a:srgbClr val="D7B4F5">
                        <a:alpha val="30196"/>
                      </a:srgbClr>
                    </a:solidFill>
                  </a:tcPr>
                </a:tc>
                <a:extLst>
                  <a:ext uri="{0D108BD9-81ED-4DB2-BD59-A6C34878D82A}">
                    <a16:rowId xmlns:a16="http://schemas.microsoft.com/office/drawing/2014/main" val="1354048966"/>
                  </a:ext>
                </a:extLst>
              </a:tr>
              <a:tr h="447303">
                <a:tc>
                  <a:txBody>
                    <a:bodyPr/>
                    <a:lstStyle/>
                    <a:p>
                      <a:r>
                        <a:rPr lang="fi-FI" sz="1600" err="1">
                          <a:latin typeface="Arial"/>
                        </a:rPr>
                        <a:t>Centria</a:t>
                      </a:r>
                      <a:endParaRPr lang="fi-FI" sz="1600">
                        <a:latin typeface="Arial"/>
                      </a:endParaRPr>
                    </a:p>
                  </a:txBody>
                  <a:tcPr anchor="ctr">
                    <a:solidFill>
                      <a:srgbClr val="D7B4F5">
                        <a:alpha val="30196"/>
                      </a:srgbClr>
                    </a:solidFill>
                  </a:tcPr>
                </a:tc>
                <a:tc>
                  <a:txBody>
                    <a:bodyPr/>
                    <a:lstStyle/>
                    <a:p>
                      <a:pPr algn="ctr"/>
                      <a:r>
                        <a:rPr lang="fi-FI" sz="1600">
                          <a:latin typeface="Arial"/>
                        </a:rPr>
                        <a:t>108,49</a:t>
                      </a:r>
                    </a:p>
                  </a:txBody>
                  <a:tcPr anchor="ctr">
                    <a:solidFill>
                      <a:srgbClr val="D7B4F5">
                        <a:alpha val="30196"/>
                      </a:srgbClr>
                    </a:solidFill>
                  </a:tcPr>
                </a:tc>
                <a:tc>
                  <a:txBody>
                    <a:bodyPr/>
                    <a:lstStyle/>
                    <a:p>
                      <a:pPr algn="ctr"/>
                      <a:r>
                        <a:rPr lang="fi-FI" sz="1600">
                          <a:latin typeface="Arial"/>
                        </a:rPr>
                        <a:t>36</a:t>
                      </a:r>
                    </a:p>
                  </a:txBody>
                  <a:tcPr anchor="ctr">
                    <a:solidFill>
                      <a:srgbClr val="D7B4F5">
                        <a:alpha val="30196"/>
                      </a:srgbClr>
                    </a:solidFill>
                  </a:tcPr>
                </a:tc>
                <a:tc>
                  <a:txBody>
                    <a:bodyPr/>
                    <a:lstStyle/>
                    <a:p>
                      <a:pPr algn="ctr"/>
                      <a:r>
                        <a:rPr lang="fi-FI" sz="1600">
                          <a:latin typeface="Arial"/>
                        </a:rPr>
                        <a:t>29</a:t>
                      </a:r>
                    </a:p>
                  </a:txBody>
                  <a:tcPr anchor="ctr">
                    <a:solidFill>
                      <a:srgbClr val="D7B4F5">
                        <a:alpha val="30196"/>
                      </a:srgbClr>
                    </a:solidFill>
                  </a:tcPr>
                </a:tc>
                <a:extLst>
                  <a:ext uri="{0D108BD9-81ED-4DB2-BD59-A6C34878D82A}">
                    <a16:rowId xmlns:a16="http://schemas.microsoft.com/office/drawing/2014/main" val="3498421833"/>
                  </a:ext>
                </a:extLst>
              </a:tr>
              <a:tr h="644569">
                <a:tc>
                  <a:txBody>
                    <a:bodyPr/>
                    <a:lstStyle/>
                    <a:p>
                      <a:r>
                        <a:rPr lang="fi-FI" sz="1600">
                          <a:latin typeface="Arial"/>
                        </a:rPr>
                        <a:t>Haaga-Helia Porvoo</a:t>
                      </a:r>
                    </a:p>
                  </a:txBody>
                  <a:tcPr anchor="ctr">
                    <a:solidFill>
                      <a:srgbClr val="D7B4F5">
                        <a:alpha val="30196"/>
                      </a:srgbClr>
                    </a:solidFill>
                  </a:tcPr>
                </a:tc>
                <a:tc>
                  <a:txBody>
                    <a:bodyPr/>
                    <a:lstStyle/>
                    <a:p>
                      <a:pPr algn="ctr"/>
                      <a:r>
                        <a:rPr lang="fi-FI" sz="1600">
                          <a:latin typeface="Arial"/>
                        </a:rPr>
                        <a:t>142,51</a:t>
                      </a:r>
                    </a:p>
                  </a:txBody>
                  <a:tcPr anchor="ctr">
                    <a:solidFill>
                      <a:srgbClr val="D7B4F5">
                        <a:alpha val="30196"/>
                      </a:srgbClr>
                    </a:solidFill>
                  </a:tcPr>
                </a:tc>
                <a:tc>
                  <a:txBody>
                    <a:bodyPr/>
                    <a:lstStyle/>
                    <a:p>
                      <a:pPr algn="ctr"/>
                      <a:r>
                        <a:rPr lang="fi-FI" sz="1600">
                          <a:latin typeface="Arial"/>
                        </a:rPr>
                        <a:t>73</a:t>
                      </a:r>
                    </a:p>
                  </a:txBody>
                  <a:tcPr anchor="ctr">
                    <a:solidFill>
                      <a:srgbClr val="D7B4F5">
                        <a:alpha val="30196"/>
                      </a:srgbClr>
                    </a:solidFill>
                  </a:tcPr>
                </a:tc>
                <a:tc>
                  <a:txBody>
                    <a:bodyPr/>
                    <a:lstStyle/>
                    <a:p>
                      <a:pPr algn="ctr"/>
                      <a:r>
                        <a:rPr lang="fi-FI" sz="1600">
                          <a:latin typeface="Arial"/>
                        </a:rPr>
                        <a:t>112</a:t>
                      </a:r>
                    </a:p>
                  </a:txBody>
                  <a:tcPr anchor="ctr">
                    <a:solidFill>
                      <a:srgbClr val="D7B4F5">
                        <a:alpha val="30196"/>
                      </a:srgbClr>
                    </a:solidFill>
                  </a:tcPr>
                </a:tc>
                <a:extLst>
                  <a:ext uri="{0D108BD9-81ED-4DB2-BD59-A6C34878D82A}">
                    <a16:rowId xmlns:a16="http://schemas.microsoft.com/office/drawing/2014/main" val="1008924039"/>
                  </a:ext>
                </a:extLst>
              </a:tr>
            </a:tbl>
          </a:graphicData>
        </a:graphic>
      </p:graphicFrame>
      <p:graphicFrame>
        <p:nvGraphicFramePr>
          <p:cNvPr id="4" name="Taulukko 3">
            <a:extLst>
              <a:ext uri="{FF2B5EF4-FFF2-40B4-BE49-F238E27FC236}">
                <a16:creationId xmlns:a16="http://schemas.microsoft.com/office/drawing/2014/main" id="{DD1959D0-B66F-71D0-3BE8-6C95CEF10DC2}"/>
              </a:ext>
            </a:extLst>
          </p:cNvPr>
          <p:cNvGraphicFramePr>
            <a:graphicFrameLocks noGrp="1"/>
          </p:cNvGraphicFramePr>
          <p:nvPr>
            <p:extLst>
              <p:ext uri="{D42A27DB-BD31-4B8C-83A1-F6EECF244321}">
                <p14:modId xmlns:p14="http://schemas.microsoft.com/office/powerpoint/2010/main" val="1079011799"/>
              </p:ext>
            </p:extLst>
          </p:nvPr>
        </p:nvGraphicFramePr>
        <p:xfrm>
          <a:off x="5954486" y="365125"/>
          <a:ext cx="6117768" cy="6294909"/>
        </p:xfrm>
        <a:graphic>
          <a:graphicData uri="http://schemas.openxmlformats.org/drawingml/2006/table">
            <a:tbl>
              <a:tblPr firstRow="1" bandRow="1">
                <a:tableStyleId>{5C22544A-7EE6-4342-B048-85BDC9FD1C3A}</a:tableStyleId>
              </a:tblPr>
              <a:tblGrid>
                <a:gridCol w="1529442">
                  <a:extLst>
                    <a:ext uri="{9D8B030D-6E8A-4147-A177-3AD203B41FA5}">
                      <a16:colId xmlns:a16="http://schemas.microsoft.com/office/drawing/2014/main" val="402219602"/>
                    </a:ext>
                  </a:extLst>
                </a:gridCol>
                <a:gridCol w="1529442">
                  <a:extLst>
                    <a:ext uri="{9D8B030D-6E8A-4147-A177-3AD203B41FA5}">
                      <a16:colId xmlns:a16="http://schemas.microsoft.com/office/drawing/2014/main" val="916747408"/>
                    </a:ext>
                  </a:extLst>
                </a:gridCol>
                <a:gridCol w="1529442">
                  <a:extLst>
                    <a:ext uri="{9D8B030D-6E8A-4147-A177-3AD203B41FA5}">
                      <a16:colId xmlns:a16="http://schemas.microsoft.com/office/drawing/2014/main" val="951967180"/>
                    </a:ext>
                  </a:extLst>
                </a:gridCol>
                <a:gridCol w="1529442">
                  <a:extLst>
                    <a:ext uri="{9D8B030D-6E8A-4147-A177-3AD203B41FA5}">
                      <a16:colId xmlns:a16="http://schemas.microsoft.com/office/drawing/2014/main" val="1289532481"/>
                    </a:ext>
                  </a:extLst>
                </a:gridCol>
              </a:tblGrid>
              <a:tr h="1390485">
                <a:tc>
                  <a:txBody>
                    <a:bodyPr/>
                    <a:lstStyle/>
                    <a:p>
                      <a:r>
                        <a:rPr lang="fi-FI" sz="1600">
                          <a:latin typeface="Arial"/>
                        </a:rPr>
                        <a:t>Tradenomi, liiketalous</a:t>
                      </a:r>
                    </a:p>
                    <a:p>
                      <a:r>
                        <a:rPr lang="fi-FI" sz="1600">
                          <a:latin typeface="Arial"/>
                        </a:rPr>
                        <a:t>Päivätoteutus</a:t>
                      </a:r>
                    </a:p>
                  </a:txBody>
                  <a:tcPr anchor="ctr"/>
                </a:tc>
                <a:tc>
                  <a:txBody>
                    <a:bodyPr/>
                    <a:lstStyle/>
                    <a:p>
                      <a:pPr algn="ctr"/>
                      <a:r>
                        <a:rPr lang="fi-FI" sz="1600">
                          <a:latin typeface="Arial"/>
                        </a:rPr>
                        <a:t>AMK-valintakoe</a:t>
                      </a:r>
                    </a:p>
                  </a:txBody>
                  <a:tcPr anchor="ctr"/>
                </a:tc>
                <a:tc>
                  <a:txBody>
                    <a:bodyPr/>
                    <a:lstStyle/>
                    <a:p>
                      <a:pPr algn="ctr"/>
                      <a:r>
                        <a:rPr lang="fi-FI" sz="1600">
                          <a:latin typeface="Arial"/>
                        </a:rPr>
                        <a:t>yo-todistus</a:t>
                      </a:r>
                    </a:p>
                  </a:txBody>
                  <a:tcPr anchor="ctr"/>
                </a:tc>
                <a:tc>
                  <a:txBody>
                    <a:bodyPr/>
                    <a:lstStyle/>
                    <a:p>
                      <a:pPr algn="ctr"/>
                      <a:r>
                        <a:rPr lang="fi-FI" sz="1600" err="1">
                          <a:latin typeface="Arial"/>
                        </a:rPr>
                        <a:t>amm</a:t>
                      </a:r>
                      <a:r>
                        <a:rPr lang="fi-FI" sz="1600">
                          <a:latin typeface="Arial"/>
                        </a:rPr>
                        <a:t>.</a:t>
                      </a:r>
                    </a:p>
                    <a:p>
                      <a:pPr algn="ctr"/>
                      <a:r>
                        <a:rPr lang="fi-FI" sz="1600">
                          <a:latin typeface="Arial"/>
                        </a:rPr>
                        <a:t>todistus</a:t>
                      </a:r>
                    </a:p>
                  </a:txBody>
                  <a:tcPr anchor="ctr"/>
                </a:tc>
                <a:extLst>
                  <a:ext uri="{0D108BD9-81ED-4DB2-BD59-A6C34878D82A}">
                    <a16:rowId xmlns:a16="http://schemas.microsoft.com/office/drawing/2014/main" val="214990242"/>
                  </a:ext>
                </a:extLst>
              </a:tr>
              <a:tr h="614400">
                <a:tc>
                  <a:txBody>
                    <a:bodyPr/>
                    <a:lstStyle/>
                    <a:p>
                      <a:r>
                        <a:rPr lang="fi-FI" sz="1600"/>
                        <a:t>XAMK, Kouvola</a:t>
                      </a:r>
                      <a:endParaRPr lang="fi-FI" sz="1600">
                        <a:latin typeface="Arial"/>
                      </a:endParaRPr>
                    </a:p>
                  </a:txBody>
                  <a:tcPr anchor="ctr"/>
                </a:tc>
                <a:tc>
                  <a:txBody>
                    <a:bodyPr/>
                    <a:lstStyle/>
                    <a:p>
                      <a:pPr algn="ctr"/>
                      <a:r>
                        <a:rPr lang="fi-FI" sz="1600"/>
                        <a:t>107,14</a:t>
                      </a:r>
                      <a:endParaRPr lang="fi-FI" sz="1600">
                        <a:latin typeface="Arial"/>
                      </a:endParaRPr>
                    </a:p>
                  </a:txBody>
                  <a:tcPr anchor="ctr"/>
                </a:tc>
                <a:tc>
                  <a:txBody>
                    <a:bodyPr/>
                    <a:lstStyle/>
                    <a:p>
                      <a:pPr algn="ctr"/>
                      <a:r>
                        <a:rPr lang="fi-FI" sz="1600"/>
                        <a:t>62</a:t>
                      </a:r>
                      <a:endParaRPr lang="fi-FI" sz="1600">
                        <a:latin typeface="Arial"/>
                      </a:endParaRPr>
                    </a:p>
                  </a:txBody>
                  <a:tcPr anchor="ctr"/>
                </a:tc>
                <a:tc>
                  <a:txBody>
                    <a:bodyPr/>
                    <a:lstStyle/>
                    <a:p>
                      <a:pPr algn="ctr"/>
                      <a:r>
                        <a:rPr lang="fi-FI" sz="1600"/>
                        <a:t>82</a:t>
                      </a:r>
                      <a:endParaRPr lang="fi-FI" sz="1600">
                        <a:latin typeface="Arial"/>
                      </a:endParaRPr>
                    </a:p>
                  </a:txBody>
                  <a:tcPr anchor="ctr"/>
                </a:tc>
                <a:extLst>
                  <a:ext uri="{0D108BD9-81ED-4DB2-BD59-A6C34878D82A}">
                    <a16:rowId xmlns:a16="http://schemas.microsoft.com/office/drawing/2014/main" val="1912169951"/>
                  </a:ext>
                </a:extLst>
              </a:tr>
              <a:tr h="614400">
                <a:tc>
                  <a:txBody>
                    <a:bodyPr/>
                    <a:lstStyle/>
                    <a:p>
                      <a:r>
                        <a:rPr lang="fi-FI" sz="1600"/>
                        <a:t>XAMK, Mikkeli</a:t>
                      </a:r>
                      <a:endParaRPr lang="fi-FI" sz="1600">
                        <a:latin typeface="Arial"/>
                      </a:endParaRPr>
                    </a:p>
                  </a:txBody>
                  <a:tcPr anchor="ctr"/>
                </a:tc>
                <a:tc>
                  <a:txBody>
                    <a:bodyPr/>
                    <a:lstStyle/>
                    <a:p>
                      <a:pPr algn="ctr"/>
                      <a:r>
                        <a:rPr lang="fi-FI" sz="1600"/>
                        <a:t>80,86</a:t>
                      </a:r>
                      <a:endParaRPr lang="fi-FI" sz="1600">
                        <a:latin typeface="Arial"/>
                      </a:endParaRPr>
                    </a:p>
                  </a:txBody>
                  <a:tcPr anchor="ctr"/>
                </a:tc>
                <a:tc>
                  <a:txBody>
                    <a:bodyPr/>
                    <a:lstStyle/>
                    <a:p>
                      <a:pPr algn="ctr"/>
                      <a:r>
                        <a:rPr lang="fi-FI" sz="1600"/>
                        <a:t>67</a:t>
                      </a:r>
                      <a:endParaRPr lang="fi-FI" sz="1600">
                        <a:latin typeface="Arial"/>
                      </a:endParaRPr>
                    </a:p>
                  </a:txBody>
                  <a:tcPr anchor="ctr"/>
                </a:tc>
                <a:tc>
                  <a:txBody>
                    <a:bodyPr/>
                    <a:lstStyle/>
                    <a:p>
                      <a:pPr algn="ctr"/>
                      <a:r>
                        <a:rPr lang="fi-FI" sz="1600"/>
                        <a:t>82</a:t>
                      </a:r>
                      <a:endParaRPr lang="fi-FI" sz="1600">
                        <a:latin typeface="Arial"/>
                      </a:endParaRPr>
                    </a:p>
                  </a:txBody>
                  <a:tcPr anchor="ctr"/>
                </a:tc>
                <a:extLst>
                  <a:ext uri="{0D108BD9-81ED-4DB2-BD59-A6C34878D82A}">
                    <a16:rowId xmlns:a16="http://schemas.microsoft.com/office/drawing/2014/main" val="1453900716"/>
                  </a:ext>
                </a:extLst>
              </a:tr>
              <a:tr h="393432">
                <a:tc>
                  <a:txBody>
                    <a:bodyPr/>
                    <a:lstStyle/>
                    <a:p>
                      <a:r>
                        <a:rPr lang="fi-FI" sz="1600"/>
                        <a:t>Karelia</a:t>
                      </a:r>
                      <a:endParaRPr lang="fi-FI" sz="1600">
                        <a:latin typeface="Arial"/>
                      </a:endParaRPr>
                    </a:p>
                  </a:txBody>
                  <a:tcPr anchor="ctr"/>
                </a:tc>
                <a:tc>
                  <a:txBody>
                    <a:bodyPr/>
                    <a:lstStyle/>
                    <a:p>
                      <a:pPr algn="ctr"/>
                      <a:r>
                        <a:rPr lang="fi-FI" sz="1600"/>
                        <a:t>125,37</a:t>
                      </a:r>
                      <a:endParaRPr lang="fi-FI" sz="1600">
                        <a:latin typeface="Arial"/>
                      </a:endParaRPr>
                    </a:p>
                  </a:txBody>
                  <a:tcPr anchor="ctr"/>
                </a:tc>
                <a:tc>
                  <a:txBody>
                    <a:bodyPr/>
                    <a:lstStyle/>
                    <a:p>
                      <a:pPr algn="ctr"/>
                      <a:r>
                        <a:rPr lang="fi-FI" sz="1600"/>
                        <a:t>87</a:t>
                      </a:r>
                      <a:endParaRPr lang="fi-FI" sz="1600">
                        <a:latin typeface="Arial"/>
                      </a:endParaRPr>
                    </a:p>
                  </a:txBody>
                  <a:tcPr anchor="ctr"/>
                </a:tc>
                <a:tc>
                  <a:txBody>
                    <a:bodyPr/>
                    <a:lstStyle/>
                    <a:p>
                      <a:pPr algn="ctr"/>
                      <a:r>
                        <a:rPr lang="fi-FI" sz="1600"/>
                        <a:t>85</a:t>
                      </a:r>
                      <a:endParaRPr lang="fi-FI" sz="1600">
                        <a:latin typeface="Arial"/>
                      </a:endParaRPr>
                    </a:p>
                  </a:txBody>
                  <a:tcPr anchor="ctr"/>
                </a:tc>
                <a:extLst>
                  <a:ext uri="{0D108BD9-81ED-4DB2-BD59-A6C34878D82A}">
                    <a16:rowId xmlns:a16="http://schemas.microsoft.com/office/drawing/2014/main" val="1049449830"/>
                  </a:ext>
                </a:extLst>
              </a:tr>
              <a:tr h="393432">
                <a:tc>
                  <a:txBody>
                    <a:bodyPr/>
                    <a:lstStyle/>
                    <a:p>
                      <a:r>
                        <a:rPr lang="fi-FI" sz="1600"/>
                        <a:t>LAB, Lahti</a:t>
                      </a:r>
                      <a:endParaRPr lang="fi-FI" sz="1600">
                        <a:latin typeface="Arial"/>
                      </a:endParaRPr>
                    </a:p>
                  </a:txBody>
                  <a:tcPr anchor="ctr"/>
                </a:tc>
                <a:tc>
                  <a:txBody>
                    <a:bodyPr/>
                    <a:lstStyle/>
                    <a:p>
                      <a:pPr algn="ctr"/>
                      <a:r>
                        <a:rPr lang="fi-FI" sz="1600"/>
                        <a:t>148,57</a:t>
                      </a:r>
                      <a:endParaRPr lang="fi-FI" sz="1600">
                        <a:latin typeface="Arial"/>
                      </a:endParaRPr>
                    </a:p>
                  </a:txBody>
                  <a:tcPr anchor="ctr"/>
                </a:tc>
                <a:tc>
                  <a:txBody>
                    <a:bodyPr/>
                    <a:lstStyle/>
                    <a:p>
                      <a:pPr algn="ctr"/>
                      <a:r>
                        <a:rPr lang="fi-FI" sz="1600"/>
                        <a:t>75</a:t>
                      </a:r>
                      <a:endParaRPr lang="fi-FI" sz="1600">
                        <a:latin typeface="Arial"/>
                      </a:endParaRPr>
                    </a:p>
                  </a:txBody>
                  <a:tcPr anchor="ctr"/>
                </a:tc>
                <a:tc>
                  <a:txBody>
                    <a:bodyPr/>
                    <a:lstStyle/>
                    <a:p>
                      <a:pPr algn="ctr"/>
                      <a:r>
                        <a:rPr lang="fi-FI" sz="1600"/>
                        <a:t>115</a:t>
                      </a:r>
                      <a:endParaRPr lang="fi-FI" sz="1600">
                        <a:latin typeface="Arial"/>
                      </a:endParaRPr>
                    </a:p>
                  </a:txBody>
                  <a:tcPr anchor="ctr"/>
                </a:tc>
                <a:extLst>
                  <a:ext uri="{0D108BD9-81ED-4DB2-BD59-A6C34878D82A}">
                    <a16:rowId xmlns:a16="http://schemas.microsoft.com/office/drawing/2014/main" val="3155073178"/>
                  </a:ext>
                </a:extLst>
              </a:tr>
              <a:tr h="393432">
                <a:tc>
                  <a:txBody>
                    <a:bodyPr/>
                    <a:lstStyle/>
                    <a:p>
                      <a:r>
                        <a:rPr lang="fi-FI" sz="1600"/>
                        <a:t>LAB, LPR</a:t>
                      </a:r>
                      <a:endParaRPr lang="fi-FI" sz="1600">
                        <a:latin typeface="Arial"/>
                      </a:endParaRPr>
                    </a:p>
                  </a:txBody>
                  <a:tcPr anchor="ctr"/>
                </a:tc>
                <a:tc>
                  <a:txBody>
                    <a:bodyPr/>
                    <a:lstStyle/>
                    <a:p>
                      <a:pPr algn="ctr"/>
                      <a:r>
                        <a:rPr lang="fi-FI" sz="1600"/>
                        <a:t>107,6</a:t>
                      </a:r>
                      <a:endParaRPr lang="fi-FI" sz="1600">
                        <a:latin typeface="Arial"/>
                      </a:endParaRPr>
                    </a:p>
                  </a:txBody>
                  <a:tcPr anchor="ctr"/>
                </a:tc>
                <a:tc>
                  <a:txBody>
                    <a:bodyPr/>
                    <a:lstStyle/>
                    <a:p>
                      <a:pPr algn="ctr"/>
                      <a:r>
                        <a:rPr lang="fi-FI" sz="1600"/>
                        <a:t>73</a:t>
                      </a:r>
                      <a:endParaRPr lang="fi-FI" sz="1600">
                        <a:latin typeface="Arial"/>
                      </a:endParaRPr>
                    </a:p>
                  </a:txBody>
                  <a:tcPr anchor="ctr"/>
                </a:tc>
                <a:tc>
                  <a:txBody>
                    <a:bodyPr/>
                    <a:lstStyle/>
                    <a:p>
                      <a:pPr algn="ctr"/>
                      <a:r>
                        <a:rPr lang="fi-FI" sz="1600"/>
                        <a:t>113</a:t>
                      </a:r>
                      <a:endParaRPr lang="fi-FI" sz="1600">
                        <a:latin typeface="Arial"/>
                      </a:endParaRPr>
                    </a:p>
                  </a:txBody>
                  <a:tcPr anchor="ctr"/>
                </a:tc>
                <a:extLst>
                  <a:ext uri="{0D108BD9-81ED-4DB2-BD59-A6C34878D82A}">
                    <a16:rowId xmlns:a16="http://schemas.microsoft.com/office/drawing/2014/main" val="3178371656"/>
                  </a:ext>
                </a:extLst>
              </a:tr>
              <a:tr h="393432">
                <a:tc>
                  <a:txBody>
                    <a:bodyPr/>
                    <a:lstStyle/>
                    <a:p>
                      <a:r>
                        <a:rPr lang="fi-FI" sz="1600"/>
                        <a:t>Lapin AMK</a:t>
                      </a:r>
                      <a:endParaRPr lang="fi-FI" sz="1600">
                        <a:latin typeface="Arial"/>
                      </a:endParaRPr>
                    </a:p>
                  </a:txBody>
                  <a:tcPr anchor="ctr"/>
                </a:tc>
                <a:tc>
                  <a:txBody>
                    <a:bodyPr/>
                    <a:lstStyle/>
                    <a:p>
                      <a:pPr algn="ctr"/>
                      <a:r>
                        <a:rPr lang="fi-FI" sz="1600"/>
                        <a:t>125,28</a:t>
                      </a:r>
                      <a:endParaRPr lang="fi-FI" sz="1600">
                        <a:latin typeface="Arial"/>
                      </a:endParaRPr>
                    </a:p>
                  </a:txBody>
                  <a:tcPr anchor="ctr"/>
                </a:tc>
                <a:tc>
                  <a:txBody>
                    <a:bodyPr/>
                    <a:lstStyle/>
                    <a:p>
                      <a:pPr algn="ctr"/>
                      <a:r>
                        <a:rPr lang="fi-FI" sz="1600"/>
                        <a:t>49</a:t>
                      </a:r>
                      <a:endParaRPr lang="fi-FI" sz="1600">
                        <a:latin typeface="Arial"/>
                      </a:endParaRPr>
                    </a:p>
                  </a:txBody>
                  <a:tcPr anchor="ctr"/>
                </a:tc>
                <a:tc>
                  <a:txBody>
                    <a:bodyPr/>
                    <a:lstStyle/>
                    <a:p>
                      <a:pPr algn="ctr"/>
                      <a:r>
                        <a:rPr lang="fi-FI" sz="1600"/>
                        <a:t>39</a:t>
                      </a:r>
                      <a:endParaRPr lang="fi-FI" sz="1600">
                        <a:latin typeface="Arial"/>
                      </a:endParaRPr>
                    </a:p>
                  </a:txBody>
                  <a:tcPr anchor="ctr"/>
                </a:tc>
                <a:extLst>
                  <a:ext uri="{0D108BD9-81ED-4DB2-BD59-A6C34878D82A}">
                    <a16:rowId xmlns:a16="http://schemas.microsoft.com/office/drawing/2014/main" val="2435596703"/>
                  </a:ext>
                </a:extLst>
              </a:tr>
              <a:tr h="614400">
                <a:tc>
                  <a:txBody>
                    <a:bodyPr/>
                    <a:lstStyle/>
                    <a:p>
                      <a:r>
                        <a:rPr lang="fi-FI" sz="1600"/>
                        <a:t>Satakunnan AMK, Pori</a:t>
                      </a:r>
                      <a:endParaRPr lang="fi-FI" sz="1600">
                        <a:latin typeface="Arial"/>
                      </a:endParaRPr>
                    </a:p>
                  </a:txBody>
                  <a:tcPr anchor="ctr"/>
                </a:tc>
                <a:tc>
                  <a:txBody>
                    <a:bodyPr/>
                    <a:lstStyle/>
                    <a:p>
                      <a:pPr algn="ctr"/>
                      <a:r>
                        <a:rPr lang="fi-FI" sz="1600"/>
                        <a:t>138,21</a:t>
                      </a:r>
                      <a:endParaRPr lang="fi-FI" sz="1600">
                        <a:latin typeface="Arial"/>
                      </a:endParaRPr>
                    </a:p>
                  </a:txBody>
                  <a:tcPr anchor="ctr"/>
                </a:tc>
                <a:tc>
                  <a:txBody>
                    <a:bodyPr/>
                    <a:lstStyle/>
                    <a:p>
                      <a:pPr algn="ctr"/>
                      <a:r>
                        <a:rPr lang="fi-FI" sz="1600"/>
                        <a:t>72</a:t>
                      </a:r>
                      <a:endParaRPr lang="fi-FI" sz="1600">
                        <a:latin typeface="Arial"/>
                      </a:endParaRPr>
                    </a:p>
                  </a:txBody>
                  <a:tcPr anchor="ctr"/>
                </a:tc>
                <a:tc>
                  <a:txBody>
                    <a:bodyPr/>
                    <a:lstStyle/>
                    <a:p>
                      <a:pPr algn="ctr"/>
                      <a:r>
                        <a:rPr lang="fi-FI" sz="1600"/>
                        <a:t>88</a:t>
                      </a:r>
                      <a:endParaRPr lang="fi-FI" sz="1600">
                        <a:latin typeface="Arial"/>
                      </a:endParaRPr>
                    </a:p>
                  </a:txBody>
                  <a:tcPr anchor="ctr"/>
                </a:tc>
                <a:extLst>
                  <a:ext uri="{0D108BD9-81ED-4DB2-BD59-A6C34878D82A}">
                    <a16:rowId xmlns:a16="http://schemas.microsoft.com/office/drawing/2014/main" val="1073437572"/>
                  </a:ext>
                </a:extLst>
              </a:tr>
              <a:tr h="873096">
                <a:tc>
                  <a:txBody>
                    <a:bodyPr/>
                    <a:lstStyle/>
                    <a:p>
                      <a:r>
                        <a:rPr lang="fi-FI" sz="1600"/>
                        <a:t>Satakunnan AMK, Rauma</a:t>
                      </a:r>
                      <a:endParaRPr lang="fi-FI" sz="1600">
                        <a:latin typeface="Arial"/>
                      </a:endParaRPr>
                    </a:p>
                  </a:txBody>
                  <a:tcPr anchor="ctr"/>
                </a:tc>
                <a:tc>
                  <a:txBody>
                    <a:bodyPr/>
                    <a:lstStyle/>
                    <a:p>
                      <a:pPr algn="ctr"/>
                      <a:r>
                        <a:rPr lang="fi-FI" sz="1600"/>
                        <a:t>128,68</a:t>
                      </a:r>
                      <a:endParaRPr lang="fi-FI" sz="1600">
                        <a:latin typeface="Arial"/>
                      </a:endParaRPr>
                    </a:p>
                  </a:txBody>
                  <a:tcPr anchor="ctr"/>
                </a:tc>
                <a:tc>
                  <a:txBody>
                    <a:bodyPr/>
                    <a:lstStyle/>
                    <a:p>
                      <a:pPr algn="ctr"/>
                      <a:r>
                        <a:rPr lang="fi-FI" sz="1600"/>
                        <a:t>69</a:t>
                      </a:r>
                      <a:endParaRPr lang="fi-FI" sz="1600">
                        <a:latin typeface="Arial"/>
                      </a:endParaRPr>
                    </a:p>
                  </a:txBody>
                  <a:tcPr anchor="ctr"/>
                </a:tc>
                <a:tc>
                  <a:txBody>
                    <a:bodyPr/>
                    <a:lstStyle/>
                    <a:p>
                      <a:pPr algn="ctr"/>
                      <a:r>
                        <a:rPr lang="fi-FI" sz="1600"/>
                        <a:t>73</a:t>
                      </a:r>
                      <a:endParaRPr lang="fi-FI" sz="1600">
                        <a:latin typeface="Arial"/>
                      </a:endParaRPr>
                    </a:p>
                  </a:txBody>
                  <a:tcPr anchor="ctr"/>
                </a:tc>
                <a:extLst>
                  <a:ext uri="{0D108BD9-81ED-4DB2-BD59-A6C34878D82A}">
                    <a16:rowId xmlns:a16="http://schemas.microsoft.com/office/drawing/2014/main" val="3203174126"/>
                  </a:ext>
                </a:extLst>
              </a:tr>
              <a:tr h="614400">
                <a:tc>
                  <a:txBody>
                    <a:bodyPr/>
                    <a:lstStyle/>
                    <a:p>
                      <a:r>
                        <a:rPr lang="fi-FI" sz="1600"/>
                        <a:t>Vaasan AMK</a:t>
                      </a:r>
                      <a:endParaRPr lang="fi-FI" sz="1600">
                        <a:latin typeface="Arial"/>
                      </a:endParaRPr>
                    </a:p>
                  </a:txBody>
                  <a:tcPr anchor="ctr"/>
                </a:tc>
                <a:tc>
                  <a:txBody>
                    <a:bodyPr/>
                    <a:lstStyle/>
                    <a:p>
                      <a:pPr algn="ctr"/>
                      <a:r>
                        <a:rPr lang="fi-FI" sz="1600"/>
                        <a:t>130,53</a:t>
                      </a:r>
                      <a:endParaRPr lang="fi-FI" sz="1600">
                        <a:latin typeface="Arial"/>
                      </a:endParaRPr>
                    </a:p>
                  </a:txBody>
                  <a:tcPr anchor="ctr"/>
                </a:tc>
                <a:tc>
                  <a:txBody>
                    <a:bodyPr/>
                    <a:lstStyle/>
                    <a:p>
                      <a:pPr algn="ctr"/>
                      <a:r>
                        <a:rPr lang="fi-FI" sz="1600"/>
                        <a:t>69</a:t>
                      </a:r>
                      <a:endParaRPr lang="fi-FI" sz="1600">
                        <a:latin typeface="Arial"/>
                      </a:endParaRPr>
                    </a:p>
                  </a:txBody>
                  <a:tcPr anchor="ctr"/>
                </a:tc>
                <a:tc>
                  <a:txBody>
                    <a:bodyPr/>
                    <a:lstStyle/>
                    <a:p>
                      <a:pPr algn="ctr"/>
                      <a:r>
                        <a:rPr lang="fi-FI" sz="1600"/>
                        <a:t>64</a:t>
                      </a:r>
                      <a:endParaRPr lang="fi-FI" sz="1600">
                        <a:latin typeface="Arial"/>
                      </a:endParaRPr>
                    </a:p>
                  </a:txBody>
                  <a:tcPr anchor="ctr"/>
                </a:tc>
                <a:extLst>
                  <a:ext uri="{0D108BD9-81ED-4DB2-BD59-A6C34878D82A}">
                    <a16:rowId xmlns:a16="http://schemas.microsoft.com/office/drawing/2014/main" val="2168959507"/>
                  </a:ext>
                </a:extLst>
              </a:tr>
            </a:tbl>
          </a:graphicData>
        </a:graphic>
      </p:graphicFrame>
    </p:spTree>
    <p:extLst>
      <p:ext uri="{BB962C8B-B14F-4D97-AF65-F5344CB8AC3E}">
        <p14:creationId xmlns:p14="http://schemas.microsoft.com/office/powerpoint/2010/main" val="1307471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E736E-1D78-F222-331E-CB40A81FA35A}"/>
              </a:ext>
            </a:extLst>
          </p:cNvPr>
          <p:cNvSpPr>
            <a:spLocks noGrp="1"/>
          </p:cNvSpPr>
          <p:nvPr>
            <p:ph type="title"/>
          </p:nvPr>
        </p:nvSpPr>
        <p:spPr/>
        <p:txBody>
          <a:bodyPr/>
          <a:lstStyle/>
          <a:p>
            <a:r>
              <a:rPr lang="fi-FI">
                <a:latin typeface="Arial"/>
                <a:cs typeface="Arial"/>
              </a:rPr>
              <a:t>Maisema-arkkitehtuurin luonnontiedekoe</a:t>
            </a:r>
            <a:endParaRPr lang="fi-FI" err="1"/>
          </a:p>
        </p:txBody>
      </p:sp>
      <p:sp>
        <p:nvSpPr>
          <p:cNvPr id="3" name="Sisällön paikkamerkki 2">
            <a:extLst>
              <a:ext uri="{FF2B5EF4-FFF2-40B4-BE49-F238E27FC236}">
                <a16:creationId xmlns:a16="http://schemas.microsoft.com/office/drawing/2014/main" id="{26A9925F-77DE-0A45-1DC8-322ABB4E173C}"/>
              </a:ext>
            </a:extLst>
          </p:cNvPr>
          <p:cNvSpPr>
            <a:spLocks noGrp="1"/>
          </p:cNvSpPr>
          <p:nvPr>
            <p:ph sz="quarter" idx="10"/>
          </p:nvPr>
        </p:nvSpPr>
        <p:spPr/>
        <p:txBody>
          <a:bodyPr vert="horz" lIns="91440" tIns="45720" rIns="91440" bIns="45720" rtlCol="0" anchor="t">
            <a:normAutofit/>
          </a:bodyPr>
          <a:lstStyle/>
          <a:p>
            <a:pPr>
              <a:spcBef>
                <a:spcPct val="20000"/>
              </a:spcBef>
              <a:spcAft>
                <a:spcPts val="600"/>
              </a:spcAft>
            </a:pPr>
            <a:r>
              <a:rPr lang="fi-FI" sz="2000" b="1">
                <a:latin typeface="Arial"/>
                <a:cs typeface="Arial"/>
              </a:rPr>
              <a:t>Luonnontieteen koe maisema-arkkitehtuuriin pyrkiville 20.5.2026</a:t>
            </a:r>
            <a:endParaRPr lang="en-US" sz="2000">
              <a:latin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Voi korvata maantiedon yo-kokeen </a:t>
            </a:r>
            <a:r>
              <a:rPr lang="fi-FI" sz="2000" b="1">
                <a:latin typeface="Arial"/>
                <a:cs typeface="Arial"/>
              </a:rPr>
              <a:t>arvosanalla M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 osallistuu erilliseen maantieteen kokeeseen, mikäli ei ole kirjoittanut maantieteen yo-koetta tai täytä kynnysehtoa.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Koe perustuu oppikirjaan </a:t>
            </a:r>
            <a:r>
              <a:rPr lang="fi-FI" sz="2000" err="1">
                <a:latin typeface="Arial"/>
                <a:cs typeface="Arial"/>
              </a:rPr>
              <a:t>Geos</a:t>
            </a:r>
            <a:r>
              <a:rPr lang="fi-FI" sz="2000">
                <a:latin typeface="Arial"/>
                <a:cs typeface="Arial"/>
              </a:rPr>
              <a:t> 2: Sininen planeetta </a:t>
            </a:r>
            <a:r>
              <a:rPr lang="fi-FI" sz="2000" b="1">
                <a:latin typeface="Arial"/>
                <a:cs typeface="Arial"/>
              </a:rPr>
              <a:t>(LOPS2019) </a:t>
            </a:r>
            <a:r>
              <a:rPr lang="fi-FI" sz="2000">
                <a:latin typeface="Arial"/>
                <a:cs typeface="Arial"/>
              </a:rPr>
              <a:t>sekä kokeessa mahdollisesti jaettavaan materiaaliin.</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Kokeessa on neljä (4) tehtävää ja arvosteluasteikko on 0-6 pistettä / tehtävä.</a:t>
            </a:r>
          </a:p>
          <a:p>
            <a:pPr marL="667385" lvl="1" indent="-342900">
              <a:spcBef>
                <a:spcPct val="20000"/>
              </a:spcBef>
              <a:spcAft>
                <a:spcPts val="600"/>
              </a:spcAft>
              <a:buFont typeface="Courier New" panose="020B0604020202020204" pitchFamily="34" charset="0"/>
              <a:buChar char="o"/>
            </a:pPr>
            <a:r>
              <a:rPr lang="fi-FI" sz="2000">
                <a:latin typeface="Arial"/>
                <a:cs typeface="Arial"/>
              </a:rPr>
              <a:t>Koevastaukset kirjoitetaan</a:t>
            </a:r>
            <a:r>
              <a:rPr lang="fi-FI" sz="2000" b="1">
                <a:latin typeface="Arial"/>
                <a:cs typeface="Arial"/>
              </a:rPr>
              <a:t> paperille </a:t>
            </a:r>
            <a:r>
              <a:rPr lang="fi-FI" sz="2000">
                <a:latin typeface="Arial"/>
                <a:cs typeface="Arial"/>
              </a:rPr>
              <a:t>(ei digitaalista koetta)</a:t>
            </a:r>
          </a:p>
          <a:p>
            <a:pPr marL="667385" lvl="1" indent="-342900">
              <a:spcBef>
                <a:spcPct val="20000"/>
              </a:spcBef>
              <a:spcAft>
                <a:spcPts val="600"/>
              </a:spcAft>
              <a:buFont typeface="Courier New" panose="020B0604020202020204" pitchFamily="34" charset="0"/>
              <a:buChar char="o"/>
            </a:pPr>
            <a:r>
              <a:rPr lang="fi-FI" sz="2000">
                <a:latin typeface="Arial"/>
                <a:cs typeface="Arial"/>
              </a:rPr>
              <a:t>Hakijan tulee saada kokeesta vähintään </a:t>
            </a:r>
            <a:r>
              <a:rPr lang="fi-FI" sz="2000" b="1">
                <a:latin typeface="Arial"/>
                <a:cs typeface="Arial"/>
              </a:rPr>
              <a:t>12/24</a:t>
            </a:r>
            <a:r>
              <a:rPr lang="fi-FI" sz="2000">
                <a:latin typeface="Arial"/>
                <a:cs typeface="Arial"/>
              </a:rPr>
              <a:t> pistettä </a:t>
            </a:r>
            <a:r>
              <a:rPr lang="fi-FI" sz="2000">
                <a:solidFill>
                  <a:srgbClr val="FF0000"/>
                </a:solidFill>
                <a:latin typeface="Arial"/>
                <a:cs typeface="Arial"/>
              </a:rPr>
              <a:t>(aiemmin 9/24p.)</a:t>
            </a:r>
            <a:r>
              <a:rPr lang="fi-FI" sz="2000">
                <a:latin typeface="Arial"/>
                <a:cs typeface="Arial"/>
              </a:rPr>
              <a:t> voidakseen tulla hyväksytyksi.</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Maisema-arkkitehtuurin luonnontieteen kokeesta ei saa valinnassa pisteitä.</a:t>
            </a:r>
            <a:endParaRPr lang="fi-FI">
              <a:latin typeface="Arial"/>
              <a:cs typeface="Arial"/>
            </a:endParaRPr>
          </a:p>
        </p:txBody>
      </p:sp>
    </p:spTree>
    <p:extLst>
      <p:ext uri="{BB962C8B-B14F-4D97-AF65-F5344CB8AC3E}">
        <p14:creationId xmlns:p14="http://schemas.microsoft.com/office/powerpoint/2010/main" val="5492818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C5FAA1-871D-1ACD-A049-89CBB8DE5A4B}"/>
              </a:ext>
            </a:extLst>
          </p:cNvPr>
          <p:cNvSpPr>
            <a:spLocks noGrp="1"/>
          </p:cNvSpPr>
          <p:nvPr>
            <p:ph type="title"/>
          </p:nvPr>
        </p:nvSpPr>
        <p:spPr/>
        <p:txBody>
          <a:bodyPr/>
          <a:lstStyle/>
          <a:p>
            <a:r>
              <a:rPr lang="fi-FI">
                <a:latin typeface="Arial"/>
                <a:cs typeface="Arial"/>
              </a:rPr>
              <a:t>Arkkitehtuurin koepisterajat</a:t>
            </a:r>
            <a:endParaRPr lang="fi-FI"/>
          </a:p>
        </p:txBody>
      </p:sp>
      <p:graphicFrame>
        <p:nvGraphicFramePr>
          <p:cNvPr id="5" name="Taulukko 4">
            <a:extLst>
              <a:ext uri="{FF2B5EF4-FFF2-40B4-BE49-F238E27FC236}">
                <a16:creationId xmlns:a16="http://schemas.microsoft.com/office/drawing/2014/main" id="{0BD4D008-362C-86F8-7434-5621230A1A71}"/>
              </a:ext>
            </a:extLst>
          </p:cNvPr>
          <p:cNvGraphicFramePr>
            <a:graphicFrameLocks noGrp="1"/>
          </p:cNvGraphicFramePr>
          <p:nvPr>
            <p:extLst>
              <p:ext uri="{D42A27DB-BD31-4B8C-83A1-F6EECF244321}">
                <p14:modId xmlns:p14="http://schemas.microsoft.com/office/powerpoint/2010/main" val="6664920"/>
              </p:ext>
            </p:extLst>
          </p:nvPr>
        </p:nvGraphicFramePr>
        <p:xfrm>
          <a:off x="450741" y="1174281"/>
          <a:ext cx="8896459" cy="4726983"/>
        </p:xfrm>
        <a:graphic>
          <a:graphicData uri="http://schemas.openxmlformats.org/drawingml/2006/table">
            <a:tbl>
              <a:tblPr bandRow="1">
                <a:tableStyleId>{5C22544A-7EE6-4342-B048-85BDC9FD1C3A}</a:tableStyleId>
              </a:tblPr>
              <a:tblGrid>
                <a:gridCol w="1880553">
                  <a:extLst>
                    <a:ext uri="{9D8B030D-6E8A-4147-A177-3AD203B41FA5}">
                      <a16:colId xmlns:a16="http://schemas.microsoft.com/office/drawing/2014/main" val="3766935274"/>
                    </a:ext>
                  </a:extLst>
                </a:gridCol>
                <a:gridCol w="1764826">
                  <a:extLst>
                    <a:ext uri="{9D8B030D-6E8A-4147-A177-3AD203B41FA5}">
                      <a16:colId xmlns:a16="http://schemas.microsoft.com/office/drawing/2014/main" val="2600563518"/>
                    </a:ext>
                  </a:extLst>
                </a:gridCol>
                <a:gridCol w="1750360">
                  <a:extLst>
                    <a:ext uri="{9D8B030D-6E8A-4147-A177-3AD203B41FA5}">
                      <a16:colId xmlns:a16="http://schemas.microsoft.com/office/drawing/2014/main" val="2415506454"/>
                    </a:ext>
                  </a:extLst>
                </a:gridCol>
                <a:gridCol w="1750360">
                  <a:extLst>
                    <a:ext uri="{9D8B030D-6E8A-4147-A177-3AD203B41FA5}">
                      <a16:colId xmlns:a16="http://schemas.microsoft.com/office/drawing/2014/main" val="3592230460"/>
                    </a:ext>
                  </a:extLst>
                </a:gridCol>
                <a:gridCol w="1750360">
                  <a:extLst>
                    <a:ext uri="{9D8B030D-6E8A-4147-A177-3AD203B41FA5}">
                      <a16:colId xmlns:a16="http://schemas.microsoft.com/office/drawing/2014/main" val="1307354967"/>
                    </a:ext>
                  </a:extLst>
                </a:gridCol>
              </a:tblGrid>
              <a:tr h="1085927">
                <a:tc>
                  <a:txBody>
                    <a:bodyPr/>
                    <a:lstStyle/>
                    <a:p>
                      <a:pPr fontAlgn="base">
                        <a:lnSpc>
                          <a:spcPts val="1650"/>
                        </a:lnSpc>
                      </a:pPr>
                      <a:r>
                        <a:rPr lang="fi-FI" sz="1600" b="1">
                          <a:solidFill>
                            <a:srgbClr val="FFFFFF"/>
                          </a:solidFill>
                          <a:effectLst/>
                          <a:latin typeface="Arial"/>
                        </a:rPr>
                        <a:t>Hakukohde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Koepisteet </a:t>
                      </a:r>
                      <a:endParaRPr lang="fi-FI"/>
                    </a:p>
                    <a:p>
                      <a:pPr lvl="0">
                        <a:lnSpc>
                          <a:spcPts val="1650"/>
                        </a:lnSpc>
                        <a:buNone/>
                      </a:pPr>
                      <a:r>
                        <a:rPr lang="fi-FI" sz="1600" b="1">
                          <a:solidFill>
                            <a:srgbClr val="FFFFFF"/>
                          </a:solidFill>
                          <a:effectLst/>
                          <a:latin typeface="Arial"/>
                        </a:rPr>
                        <a:t>2022</a:t>
                      </a:r>
                    </a:p>
                    <a:p>
                      <a:pPr fontAlgn="base">
                        <a:lnSpc>
                          <a:spcPts val="1650"/>
                        </a:lnSpc>
                      </a:pPr>
                      <a:r>
                        <a:rPr lang="fi-FI" sz="1600" b="1">
                          <a:solidFill>
                            <a:srgbClr val="FFFFFF"/>
                          </a:solidFill>
                          <a:effectLst/>
                          <a:latin typeface="Arial"/>
                        </a:rPr>
                        <a:t>Maks. 216 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Koepisteet </a:t>
                      </a:r>
                      <a:endParaRPr lang="fi-FI"/>
                    </a:p>
                    <a:p>
                      <a:pPr lvl="0">
                        <a:lnSpc>
                          <a:spcPts val="1650"/>
                        </a:lnSpc>
                        <a:buNone/>
                      </a:pPr>
                      <a:r>
                        <a:rPr lang="fi-FI" sz="1600" b="1">
                          <a:solidFill>
                            <a:srgbClr val="FFFFFF"/>
                          </a:solidFill>
                          <a:effectLst/>
                          <a:latin typeface="Arial"/>
                        </a:rPr>
                        <a:t>2023</a:t>
                      </a:r>
                    </a:p>
                    <a:p>
                      <a:pPr fontAlgn="base">
                        <a:lnSpc>
                          <a:spcPts val="1650"/>
                        </a:lnSpc>
                      </a:pPr>
                      <a:r>
                        <a:rPr lang="fi-FI" sz="1600" b="1">
                          <a:solidFill>
                            <a:srgbClr val="FFFFFF"/>
                          </a:solidFill>
                          <a:effectLst/>
                          <a:latin typeface="Arial"/>
                        </a:rPr>
                        <a:t>Maks. 216p.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lvl="0">
                        <a:lnSpc>
                          <a:spcPts val="1650"/>
                        </a:lnSpc>
                        <a:buNone/>
                      </a:pPr>
                      <a:r>
                        <a:rPr lang="fi-FI" sz="1600" b="1" i="0" u="none" strike="noStrike" noProof="0">
                          <a:solidFill>
                            <a:srgbClr val="FFFFFF"/>
                          </a:solidFill>
                          <a:effectLst/>
                          <a:latin typeface="Arial"/>
                        </a:rPr>
                        <a:t>Koepisteet </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2024</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Maks. 216p.</a:t>
                      </a:r>
                      <a:endParaRPr lang="fi-FI" sz="1600">
                        <a:latin typeface="Aria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21584">
                      <a:solidFill>
                        <a:srgbClr val="FFFFFF"/>
                      </a:solidFill>
                    </a:lnB>
                    <a:solidFill>
                      <a:srgbClr val="351F65"/>
                    </a:solidFill>
                  </a:tcPr>
                </a:tc>
                <a:tc>
                  <a:txBody>
                    <a:bodyPr/>
                    <a:lstStyle/>
                    <a:p>
                      <a:pPr lvl="0">
                        <a:lnSpc>
                          <a:spcPts val="1650"/>
                        </a:lnSpc>
                        <a:buNone/>
                      </a:pPr>
                      <a:r>
                        <a:rPr lang="fi-FI" sz="1600" b="1" i="0" u="none" strike="noStrike" noProof="0">
                          <a:solidFill>
                            <a:srgbClr val="FFFFFF"/>
                          </a:solidFill>
                          <a:effectLst/>
                          <a:latin typeface="Arial"/>
                        </a:rPr>
                        <a:t>Koepisteet </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2025</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Maks. 216p.</a:t>
                      </a:r>
                      <a:endParaRPr lang="fi-FI" sz="1600">
                        <a:latin typeface="Arial"/>
                      </a:endParaRPr>
                    </a:p>
                    <a:p>
                      <a:pPr lvl="0">
                        <a:lnSpc>
                          <a:spcPts val="1650"/>
                        </a:lnSpc>
                        <a:buNone/>
                      </a:pPr>
                      <a:endParaRPr lang="fi-FI" sz="16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1584"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056593230"/>
                  </a:ext>
                </a:extLst>
              </a:tr>
              <a:tr h="798477">
                <a:tc>
                  <a:txBody>
                    <a:bodyPr/>
                    <a:lstStyle/>
                    <a:p>
                      <a:pPr fontAlgn="base">
                        <a:lnSpc>
                          <a:spcPts val="1950"/>
                        </a:lnSpc>
                      </a:pPr>
                      <a:r>
                        <a:rPr lang="fi-FI" sz="1800">
                          <a:solidFill>
                            <a:schemeClr val="bg1"/>
                          </a:solidFill>
                          <a:effectLst/>
                          <a:latin typeface="Arial"/>
                        </a:rPr>
                        <a:t>Aalto</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166 / 162,7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160 / 160,7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a:solidFill>
                            <a:schemeClr val="tx1"/>
                          </a:solidFill>
                          <a:effectLst/>
                          <a:latin typeface="Arial"/>
                        </a:rPr>
                        <a:t>155,67 / 164,67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a:solidFill>
                        <a:srgbClr val="FFFFFF"/>
                      </a:solidFill>
                    </a:lnT>
                    <a:lnB w="9524">
                      <a:solidFill>
                        <a:srgbClr val="FFFFFF"/>
                      </a:solidFill>
                    </a:lnB>
                    <a:solidFill>
                      <a:srgbClr val="F3E8FC"/>
                    </a:solidFill>
                  </a:tcPr>
                </a:tc>
                <a:tc>
                  <a:txBody>
                    <a:bodyPr/>
                    <a:lstStyle/>
                    <a:p>
                      <a:pPr lvl="0">
                        <a:lnSpc>
                          <a:spcPts val="1950"/>
                        </a:lnSpc>
                        <a:buNone/>
                      </a:pPr>
                      <a:r>
                        <a:rPr lang="fi-FI" sz="1800">
                          <a:solidFill>
                            <a:schemeClr val="tx1"/>
                          </a:solidFill>
                          <a:effectLst/>
                          <a:latin typeface="Arial"/>
                        </a:rPr>
                        <a:t>148,6667 / 150</a:t>
                      </a:r>
                    </a:p>
                  </a:txBody>
                  <a:tcPr>
                    <a:lnL w="9525" cap="flat" cmpd="sng" algn="ctr">
                      <a:solidFill>
                        <a:srgbClr val="FFFFFF"/>
                      </a:solidFill>
                      <a:prstDash val="solid"/>
                      <a:round/>
                      <a:headEnd type="none" w="med" len="med"/>
                      <a:tailEnd type="none" w="med" len="med"/>
                    </a:lnL>
                    <a:lnR w="9524">
                      <a:solidFill>
                        <a:srgbClr val="FFFFFF"/>
                      </a:solidFill>
                    </a:lnR>
                    <a:lnT w="2158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4138727565"/>
                  </a:ext>
                </a:extLst>
              </a:tr>
              <a:tr h="798477">
                <a:tc>
                  <a:txBody>
                    <a:bodyPr/>
                    <a:lstStyle/>
                    <a:p>
                      <a:pPr fontAlgn="base">
                        <a:lnSpc>
                          <a:spcPts val="1950"/>
                        </a:lnSpc>
                      </a:pPr>
                      <a:r>
                        <a:rPr lang="fi-FI" sz="1800">
                          <a:solidFill>
                            <a:schemeClr val="bg1"/>
                          </a:solidFill>
                          <a:effectLst/>
                          <a:latin typeface="Arial"/>
                        </a:rPr>
                        <a:t>Tampere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148 / 146,7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153,8 / 153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b="0" i="0" u="none" strike="noStrike" noProof="0">
                          <a:solidFill>
                            <a:schemeClr val="tx1"/>
                          </a:solidFill>
                          <a:effectLst/>
                          <a:latin typeface="Arial"/>
                        </a:rPr>
                        <a:t>151,7</a:t>
                      </a:r>
                      <a:endParaRPr lang="fi-FI" sz="1800">
                        <a:latin typeface="Aria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lvl="0">
                        <a:lnSpc>
                          <a:spcPts val="1950"/>
                        </a:lnSpc>
                        <a:buNone/>
                      </a:pPr>
                      <a:r>
                        <a:rPr lang="fi-FI" sz="1800">
                          <a:latin typeface="Arial"/>
                        </a:rPr>
                        <a:t>143,8333 / 147,3333</a:t>
                      </a:r>
                    </a:p>
                  </a:txBody>
                  <a:tcPr>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632723339"/>
                  </a:ext>
                </a:extLst>
              </a:tr>
              <a:tr h="1022051">
                <a:tc>
                  <a:txBody>
                    <a:bodyPr/>
                    <a:lstStyle/>
                    <a:p>
                      <a:pPr fontAlgn="base">
                        <a:lnSpc>
                          <a:spcPts val="1950"/>
                        </a:lnSpc>
                      </a:pPr>
                      <a:r>
                        <a:rPr lang="fi-FI" sz="1800">
                          <a:solidFill>
                            <a:schemeClr val="bg1"/>
                          </a:solidFill>
                          <a:effectLst/>
                          <a:latin typeface="Arial"/>
                        </a:rPr>
                        <a:t>Oulu</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127,3 / 126,7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146,7 / 144,8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a:solidFill>
                            <a:schemeClr val="tx1"/>
                          </a:solidFill>
                          <a:effectLst/>
                          <a:latin typeface="Arial"/>
                        </a:rPr>
                        <a:t>142,33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lvl="0">
                        <a:lnSpc>
                          <a:spcPts val="1950"/>
                        </a:lnSpc>
                        <a:buNone/>
                      </a:pPr>
                      <a:r>
                        <a:rPr lang="fi-FI" sz="1800">
                          <a:solidFill>
                            <a:schemeClr val="tx1"/>
                          </a:solidFill>
                          <a:effectLst/>
                          <a:latin typeface="Arial"/>
                        </a:rPr>
                        <a:t>140,5 / 137,8333</a:t>
                      </a:r>
                    </a:p>
                  </a:txBody>
                  <a:tcPr>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646390407"/>
                  </a:ext>
                </a:extLst>
              </a:tr>
              <a:tr h="1022051">
                <a:tc>
                  <a:txBody>
                    <a:bodyPr/>
                    <a:lstStyle/>
                    <a:p>
                      <a:pPr fontAlgn="base">
                        <a:lnSpc>
                          <a:spcPts val="1950"/>
                        </a:lnSpc>
                      </a:pPr>
                      <a:r>
                        <a:rPr lang="fi-FI" sz="1800">
                          <a:solidFill>
                            <a:schemeClr val="bg1"/>
                          </a:solidFill>
                          <a:effectLst/>
                          <a:latin typeface="Arial"/>
                        </a:rPr>
                        <a:t>Aalto </a:t>
                      </a:r>
                      <a:endParaRPr lang="fi-FI">
                        <a:solidFill>
                          <a:schemeClr val="bg1"/>
                        </a:solidFill>
                      </a:endParaRPr>
                    </a:p>
                    <a:p>
                      <a:pPr lvl="0">
                        <a:lnSpc>
                          <a:spcPts val="1950"/>
                        </a:lnSpc>
                        <a:buNone/>
                      </a:pPr>
                      <a:r>
                        <a:rPr lang="fi-FI" sz="1800">
                          <a:solidFill>
                            <a:schemeClr val="bg1"/>
                          </a:solidFill>
                          <a:effectLst/>
                          <a:latin typeface="Arial"/>
                        </a:rPr>
                        <a:t>maisema-arkkitehti</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marL="0" indent="0" fontAlgn="auto">
                        <a:lnSpc>
                          <a:spcPts val="1950"/>
                        </a:lnSpc>
                        <a:buNone/>
                      </a:pPr>
                      <a:r>
                        <a:rPr lang="fi-FI" sz="1800">
                          <a:solidFill>
                            <a:schemeClr val="tx1"/>
                          </a:solidFill>
                          <a:effectLst/>
                          <a:latin typeface="Arial"/>
                        </a:rPr>
                        <a:t>Ei ilmoitettu</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128,5 / 123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b="0" i="0" u="none" strike="noStrike" noProof="0">
                          <a:solidFill>
                            <a:schemeClr val="tx1"/>
                          </a:solidFill>
                          <a:effectLst/>
                          <a:latin typeface="Arial"/>
                        </a:rPr>
                        <a:t>137,33/ 135,99</a:t>
                      </a:r>
                      <a:endParaRPr lang="fi-FI" sz="1800">
                        <a:latin typeface="Aria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lvl="0">
                        <a:lnSpc>
                          <a:spcPts val="1950"/>
                        </a:lnSpc>
                        <a:buNone/>
                      </a:pPr>
                      <a:r>
                        <a:rPr lang="fi-FI" sz="1800">
                          <a:latin typeface="Arial"/>
                        </a:rPr>
                        <a:t>126,5 / 129,3333</a:t>
                      </a:r>
                    </a:p>
                  </a:txBody>
                  <a:tcPr>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solidFill>
                      <a:srgbClr val="F3E8FC"/>
                    </a:solidFill>
                  </a:tcPr>
                </a:tc>
                <a:extLst>
                  <a:ext uri="{0D108BD9-81ED-4DB2-BD59-A6C34878D82A}">
                    <a16:rowId xmlns:a16="http://schemas.microsoft.com/office/drawing/2014/main" val="2681859433"/>
                  </a:ext>
                </a:extLst>
              </a:tr>
            </a:tbl>
          </a:graphicData>
        </a:graphic>
      </p:graphicFrame>
    </p:spTree>
    <p:extLst>
      <p:ext uri="{BB962C8B-B14F-4D97-AF65-F5344CB8AC3E}">
        <p14:creationId xmlns:p14="http://schemas.microsoft.com/office/powerpoint/2010/main" val="8643127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CD336B4-2DA3-0530-AF1A-9E6BA54F12A2}"/>
              </a:ext>
            </a:extLst>
          </p:cNvPr>
          <p:cNvSpPr>
            <a:spLocks noGrp="1"/>
          </p:cNvSpPr>
          <p:nvPr>
            <p:ph sz="quarter" idx="10"/>
          </p:nvPr>
        </p:nvSpPr>
        <p:spPr>
          <a:xfrm>
            <a:off x="341313" y="1735969"/>
            <a:ext cx="5580094" cy="1183569"/>
          </a:xfrm>
        </p:spPr>
        <p:txBody>
          <a:bodyPr lIns="91440" tIns="45720" rIns="91440" bIns="45720" anchor="t"/>
          <a:lstStyle/>
          <a:p>
            <a:pPr marL="0" indent="0">
              <a:buNone/>
            </a:pPr>
            <a:r>
              <a:rPr lang="fi-FI" sz="2800">
                <a:latin typeface="Arial"/>
                <a:cs typeface="Arial"/>
              </a:rPr>
              <a:t>Taideteollinen, kuvataide, muotoilu ja media</a:t>
            </a:r>
            <a:endParaRPr lang="fi-FI" sz="2800"/>
          </a:p>
        </p:txBody>
      </p:sp>
      <p:pic>
        <p:nvPicPr>
          <p:cNvPr id="7" name="Kuvan paikkamerkki 6" descr="Lähikuva värikkäästä abstraktista maalauksista">
            <a:extLst>
              <a:ext uri="{FF2B5EF4-FFF2-40B4-BE49-F238E27FC236}">
                <a16:creationId xmlns:a16="http://schemas.microsoft.com/office/drawing/2014/main" id="{171AA020-F4A6-57C4-C7A9-2DCAF584156D}"/>
              </a:ext>
            </a:extLst>
          </p:cNvPr>
          <p:cNvPicPr>
            <a:picLocks noGrp="1" noChangeAspect="1"/>
          </p:cNvPicPr>
          <p:nvPr>
            <p:ph type="pic" idx="13"/>
          </p:nvPr>
        </p:nvPicPr>
        <p:blipFill>
          <a:blip r:embed="rId3"/>
          <a:srcRect l="19295" r="19295"/>
          <a:stretch/>
        </p:blipFill>
        <p:spPr/>
      </p:pic>
      <p:sp>
        <p:nvSpPr>
          <p:cNvPr id="4" name="Otsikko 3">
            <a:extLst>
              <a:ext uri="{FF2B5EF4-FFF2-40B4-BE49-F238E27FC236}">
                <a16:creationId xmlns:a16="http://schemas.microsoft.com/office/drawing/2014/main" id="{3C8B8FBD-425D-89FB-D678-AC65A26E59D8}"/>
              </a:ext>
            </a:extLst>
          </p:cNvPr>
          <p:cNvSpPr>
            <a:spLocks noGrp="1"/>
          </p:cNvSpPr>
          <p:nvPr>
            <p:ph type="title"/>
          </p:nvPr>
        </p:nvSpPr>
        <p:spPr/>
        <p:txBody>
          <a:bodyPr>
            <a:normAutofit/>
          </a:bodyPr>
          <a:lstStyle/>
          <a:p>
            <a:r>
              <a:rPr lang="fi-FI">
                <a:latin typeface="Arial"/>
                <a:cs typeface="Arial"/>
              </a:rPr>
              <a:t>Taidealat</a:t>
            </a:r>
            <a:endParaRPr lang="fi-FI"/>
          </a:p>
        </p:txBody>
      </p:sp>
      <p:pic>
        <p:nvPicPr>
          <p:cNvPr id="5" name="Kuva 4" descr="Kuva, joka sisältää kohteen Fontti, Grafiikka, graafinen suunnittelu, kuvakaappaus&#10;&#10;Tekoälyllä luotu sisältö voi olla virheellistä.">
            <a:extLst>
              <a:ext uri="{FF2B5EF4-FFF2-40B4-BE49-F238E27FC236}">
                <a16:creationId xmlns:a16="http://schemas.microsoft.com/office/drawing/2014/main" id="{96A193CB-35AE-F809-27DE-05A9485119B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6418" y="6148023"/>
            <a:ext cx="2472112" cy="445817"/>
          </a:xfrm>
          <a:prstGeom prst="rect">
            <a:avLst/>
          </a:prstGeom>
        </p:spPr>
      </p:pic>
    </p:spTree>
    <p:extLst>
      <p:ext uri="{BB962C8B-B14F-4D97-AF65-F5344CB8AC3E}">
        <p14:creationId xmlns:p14="http://schemas.microsoft.com/office/powerpoint/2010/main" val="11868690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744C355-4896-C8A6-1F34-C08C52323A96}"/>
              </a:ext>
            </a:extLst>
          </p:cNvPr>
          <p:cNvSpPr>
            <a:spLocks noGrp="1"/>
          </p:cNvSpPr>
          <p:nvPr>
            <p:ph sz="quarter" idx="10"/>
          </p:nvPr>
        </p:nvSpPr>
        <p:spPr>
          <a:xfrm>
            <a:off x="341312" y="1416415"/>
            <a:ext cx="8030331" cy="5177425"/>
          </a:xfrm>
        </p:spPr>
        <p:txBody>
          <a:bodyPr vert="horz" lIns="91440" tIns="45720" rIns="91440" bIns="45720" rtlCol="0" anchor="t">
            <a:noAutofit/>
          </a:bodyPr>
          <a:lstStyle/>
          <a:p>
            <a:r>
              <a:rPr lang="fi-FI" sz="2200" b="1">
                <a:latin typeface="Arial"/>
                <a:cs typeface="Arial"/>
              </a:rPr>
              <a:t>Aalto-yliopisto, Taiteiden ja suunnittelun korkeakoulu, TAIK</a:t>
            </a:r>
            <a:endParaRPr lang="fi-FI" sz="2200">
              <a:latin typeface="Arial"/>
              <a:cs typeface="Arial"/>
            </a:endParaRPr>
          </a:p>
          <a:p>
            <a:r>
              <a:rPr lang="fi-FI" sz="2200">
                <a:latin typeface="Arial"/>
                <a:cs typeface="Arial"/>
              </a:rPr>
              <a:t>Visuaalisen viestinnän muotoilu</a:t>
            </a:r>
            <a:endParaRPr lang="en-US" sz="2200">
              <a:latin typeface="Arial"/>
              <a:cs typeface="Arial"/>
            </a:endParaRPr>
          </a:p>
          <a:p>
            <a:r>
              <a:rPr lang="fi-FI" sz="2200">
                <a:latin typeface="Arial"/>
                <a:cs typeface="Arial"/>
              </a:rPr>
              <a:t>Sisustusarkkitehtuuri</a:t>
            </a:r>
            <a:endParaRPr lang="en-US" sz="2200">
              <a:latin typeface="Arial"/>
              <a:cs typeface="Arial"/>
            </a:endParaRPr>
          </a:p>
          <a:p>
            <a:r>
              <a:rPr lang="fi-FI" sz="2200">
                <a:latin typeface="Arial"/>
                <a:cs typeface="Arial"/>
              </a:rPr>
              <a:t>Muoti</a:t>
            </a:r>
            <a:endParaRPr lang="en-US" sz="2200">
              <a:latin typeface="Arial"/>
              <a:cs typeface="Arial"/>
            </a:endParaRPr>
          </a:p>
          <a:p>
            <a:r>
              <a:rPr lang="fi-FI" sz="2200">
                <a:latin typeface="Arial"/>
                <a:cs typeface="Arial"/>
              </a:rPr>
              <a:t>Pukusuunnittelu</a:t>
            </a:r>
            <a:endParaRPr lang="en-US" sz="2200">
              <a:latin typeface="Arial"/>
              <a:cs typeface="Arial"/>
            </a:endParaRPr>
          </a:p>
          <a:p>
            <a:r>
              <a:rPr lang="fi-FI" sz="2200">
                <a:latin typeface="Arial"/>
                <a:cs typeface="Arial"/>
              </a:rPr>
              <a:t>Kuvataidekasvatus</a:t>
            </a:r>
            <a:endParaRPr lang="en-US" sz="2200">
              <a:latin typeface="Arial"/>
              <a:cs typeface="Arial"/>
            </a:endParaRPr>
          </a:p>
          <a:p>
            <a:r>
              <a:rPr lang="fi-FI" sz="2200">
                <a:latin typeface="Arial"/>
                <a:cs typeface="Arial"/>
              </a:rPr>
              <a:t>Muotoilu (teollinen, tuotanto, palvelu- tai kokeellinen muotoilu tai jokin materiaali mm. keramiikka, lasi, tekstiili)</a:t>
            </a:r>
            <a:endParaRPr lang="en-US" sz="2200">
              <a:latin typeface="Arial"/>
              <a:cs typeface="Arial"/>
            </a:endParaRPr>
          </a:p>
          <a:p>
            <a:r>
              <a:rPr lang="fi-FI" sz="2200">
                <a:latin typeface="Arial"/>
                <a:cs typeface="Arial"/>
              </a:rPr>
              <a:t>Elokuvataide (8 linjaa: käsikirjoitus, lavastus, tuotanto, leikkaus, ohjaus, äänitys, kuvaus, dokumentaarinen elokuva)</a:t>
            </a:r>
          </a:p>
        </p:txBody>
      </p:sp>
      <p:pic>
        <p:nvPicPr>
          <p:cNvPr id="6" name="Kuvan paikkamerkki 5" descr="Kuva, joka sisältää kohteen jalkineet, vaate, urheilu, henkilö&#10;&#10;Kuvaus luotu automaattisesti">
            <a:extLst>
              <a:ext uri="{FF2B5EF4-FFF2-40B4-BE49-F238E27FC236}">
                <a16:creationId xmlns:a16="http://schemas.microsoft.com/office/drawing/2014/main" id="{A0F42BBB-EC22-5557-B2E3-954C120BED22}"/>
              </a:ext>
            </a:extLst>
          </p:cNvPr>
          <p:cNvPicPr>
            <a:picLocks noGrp="1" noChangeAspect="1"/>
          </p:cNvPicPr>
          <p:nvPr>
            <p:ph type="pic" idx="13"/>
          </p:nvPr>
        </p:nvPicPr>
        <p:blipFill>
          <a:blip r:embed="rId3"/>
          <a:srcRect l="5169" r="5169"/>
          <a:stretch/>
        </p:blipFill>
        <p:spPr/>
      </p:pic>
      <p:sp>
        <p:nvSpPr>
          <p:cNvPr id="4" name="Tekstin paikkamerkki 3">
            <a:extLst>
              <a:ext uri="{FF2B5EF4-FFF2-40B4-BE49-F238E27FC236}">
                <a16:creationId xmlns:a16="http://schemas.microsoft.com/office/drawing/2014/main" id="{32C7AF83-D4EC-AFDE-B9E1-EF8CECDD6873}"/>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779229E2-A98D-8268-D85B-58289186F340}"/>
              </a:ext>
            </a:extLst>
          </p:cNvPr>
          <p:cNvSpPr>
            <a:spLocks noGrp="1"/>
          </p:cNvSpPr>
          <p:nvPr>
            <p:ph type="title"/>
          </p:nvPr>
        </p:nvSpPr>
        <p:spPr/>
        <p:txBody>
          <a:bodyPr>
            <a:normAutofit fontScale="90000"/>
          </a:bodyPr>
          <a:lstStyle/>
          <a:p>
            <a:r>
              <a:rPr lang="fi-FI">
                <a:latin typeface="Arial"/>
                <a:cs typeface="Arial"/>
              </a:rPr>
              <a:t>Taideteollinen, kuvataide, muotoilu ja media</a:t>
            </a:r>
          </a:p>
        </p:txBody>
      </p:sp>
    </p:spTree>
    <p:extLst>
      <p:ext uri="{BB962C8B-B14F-4D97-AF65-F5344CB8AC3E}">
        <p14:creationId xmlns:p14="http://schemas.microsoft.com/office/powerpoint/2010/main" val="7594262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7363D-DD4D-D413-5BF7-B5FD6E95F34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C6E52A6-BEAB-A9AA-45BA-1CDCE632595F}"/>
              </a:ext>
            </a:extLst>
          </p:cNvPr>
          <p:cNvSpPr>
            <a:spLocks noGrp="1"/>
          </p:cNvSpPr>
          <p:nvPr>
            <p:ph type="title"/>
          </p:nvPr>
        </p:nvSpPr>
        <p:spPr/>
        <p:txBody>
          <a:bodyPr/>
          <a:lstStyle/>
          <a:p>
            <a:r>
              <a:rPr lang="fi-FI"/>
              <a:t>Taideteollinen, kuvataide, muotoilu ja media</a:t>
            </a:r>
          </a:p>
        </p:txBody>
      </p:sp>
      <p:sp>
        <p:nvSpPr>
          <p:cNvPr id="11" name="Sisällön paikkamerkki 2">
            <a:extLst>
              <a:ext uri="{FF2B5EF4-FFF2-40B4-BE49-F238E27FC236}">
                <a16:creationId xmlns:a16="http://schemas.microsoft.com/office/drawing/2014/main" id="{8668BC87-C16B-A6EF-6174-683D6047642B}"/>
              </a:ext>
            </a:extLst>
          </p:cNvPr>
          <p:cNvSpPr txBox="1">
            <a:spLocks/>
          </p:cNvSpPr>
          <p:nvPr/>
        </p:nvSpPr>
        <p:spPr>
          <a:xfrm>
            <a:off x="341049" y="1069153"/>
            <a:ext cx="11457373" cy="5356297"/>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Arial"/>
                <a:cs typeface="Arial"/>
              </a:rPr>
              <a:t>Aalto-yliopisto, Taiteiden ja suunnittelun korkeakoulu</a:t>
            </a:r>
            <a:endParaRPr lang="fi-FI" sz="2000">
              <a:latin typeface="Arial"/>
              <a:cs typeface="Arial"/>
            </a:endParaRPr>
          </a:p>
          <a:p>
            <a:pPr marL="629920" lvl="1" indent="-305435"/>
            <a:r>
              <a:rPr lang="fi-FI" sz="1800">
                <a:latin typeface="Arial"/>
                <a:cs typeface="Arial"/>
              </a:rPr>
              <a:t>Voi hakea vain yhteen taiteen kandidaatin tutkintoon johtavaan hakukohteeseen</a:t>
            </a:r>
          </a:p>
          <a:p>
            <a:pPr marL="629920" lvl="1" indent="-305435"/>
            <a:r>
              <a:rPr lang="fi-FI" sz="1800">
                <a:latin typeface="Arial"/>
                <a:cs typeface="Arial"/>
              </a:rPr>
              <a:t>Ennakkotehtävät (enintään 3 kpl) julkaistaan 9.2.2026</a:t>
            </a:r>
            <a:endParaRPr lang="fi-FI" sz="1800">
              <a:cs typeface="Arial"/>
            </a:endParaRPr>
          </a:p>
          <a:p>
            <a:pPr marL="629920" lvl="1" indent="-305435"/>
            <a:r>
              <a:rPr lang="fi-FI" sz="1800">
                <a:latin typeface="Arial"/>
                <a:cs typeface="Arial"/>
              </a:rPr>
              <a:t>Tieto jatkoonpääsystä 12.5.2026</a:t>
            </a:r>
          </a:p>
          <a:p>
            <a:pPr marL="629920" lvl="1" indent="-305435"/>
            <a:r>
              <a:rPr lang="fi-FI" sz="1800">
                <a:latin typeface="Arial"/>
                <a:cs typeface="Arial"/>
              </a:rPr>
              <a:t>Elokuvataiteen hakukohteissa on etähaastattelu 26.-27.5. 2026</a:t>
            </a:r>
          </a:p>
          <a:p>
            <a:pPr marL="629920" lvl="1" indent="-305435"/>
            <a:r>
              <a:rPr lang="fi-FI" sz="1800">
                <a:latin typeface="Arial"/>
                <a:cs typeface="Arial"/>
              </a:rPr>
              <a:t>Valintakokeet hakukohteesta riippuen aikavälillä 1.6.-10.6.2026 ja kesto 2-5 päivää</a:t>
            </a:r>
          </a:p>
          <a:p>
            <a:pPr marL="899795" lvl="2" indent="-269875"/>
            <a:r>
              <a:rPr lang="fi-FI" sz="1600">
                <a:latin typeface="Arial"/>
                <a:cs typeface="Arial"/>
              </a:rPr>
              <a:t>Kuvallisia ja taiteellisia tehtäviä, ideointi, suunnittelu, hahmottaminen, materiaalit/rakenteet</a:t>
            </a:r>
          </a:p>
          <a:p>
            <a:pPr marL="899795" lvl="2" indent="-269875"/>
            <a:r>
              <a:rPr lang="fi-FI" sz="1600">
                <a:latin typeface="Arial"/>
                <a:cs typeface="Arial"/>
              </a:rPr>
              <a:t>Koe voi koostua useammasta vaiheesta ja vaiheiden välillä voi olla karsintaa</a:t>
            </a:r>
            <a:endParaRPr lang="fi-FI"/>
          </a:p>
          <a:p>
            <a:pPr marL="899795" lvl="2" indent="-269875"/>
            <a:r>
              <a:rPr lang="fi-FI" sz="1600">
                <a:latin typeface="Arial"/>
                <a:cs typeface="Arial"/>
              </a:rPr>
              <a:t>Kokeeseen voi kuulua osaksi myös haastattelu ja ryhmätehtävä kuvataiteen koulutuksessa on lisäksi pedagoginen tehtävä</a:t>
            </a:r>
          </a:p>
          <a:p>
            <a:pPr marL="629920" lvl="1" indent="-305435"/>
            <a:r>
              <a:rPr lang="fi-FI" sz="1800">
                <a:latin typeface="Arial"/>
                <a:cs typeface="Arial"/>
              </a:rPr>
              <a:t>Ensikertalaiskiintiö 50% seuraavissa koulutusohjelmissa: kuvataidekasvatus, muoti, muotoilu, </a:t>
            </a:r>
            <a:r>
              <a:rPr lang="fi-FI" sz="1800" err="1">
                <a:latin typeface="Arial"/>
                <a:cs typeface="Arial"/>
              </a:rPr>
              <a:t>sisustusarkk</a:t>
            </a:r>
            <a:r>
              <a:rPr lang="fi-FI" sz="1800">
                <a:latin typeface="Arial"/>
                <a:cs typeface="Arial"/>
              </a:rPr>
              <a:t>. ja </a:t>
            </a:r>
            <a:r>
              <a:rPr lang="fi-FI" sz="1800" err="1">
                <a:latin typeface="Arial"/>
                <a:cs typeface="Arial"/>
              </a:rPr>
              <a:t>vis.viestintä</a:t>
            </a:r>
            <a:endParaRPr lang="fi-FI" sz="1800">
              <a:latin typeface="Arial"/>
              <a:cs typeface="Arial"/>
            </a:endParaRPr>
          </a:p>
          <a:p>
            <a:pPr marL="629920" lvl="1" indent="-305435"/>
            <a:r>
              <a:rPr lang="fi-FI" sz="1800" b="1">
                <a:latin typeface="Arial"/>
                <a:cs typeface="Arial"/>
              </a:rPr>
              <a:t>Muotoilun, visuaalisen viestinnän, kuvataidekasvatuksen ja </a:t>
            </a:r>
            <a:r>
              <a:rPr lang="fi-FI" sz="1800" b="1" err="1">
                <a:solidFill>
                  <a:srgbClr val="FF0000"/>
                </a:solidFill>
                <a:latin typeface="Arial"/>
                <a:cs typeface="Arial"/>
              </a:rPr>
              <a:t>sisustusarkk</a:t>
            </a:r>
            <a:r>
              <a:rPr lang="fi-FI" sz="1800" b="1">
                <a:solidFill>
                  <a:srgbClr val="FF0000"/>
                </a:solidFill>
                <a:latin typeface="Arial"/>
                <a:cs typeface="Arial"/>
              </a:rPr>
              <a:t>.(uusi)</a:t>
            </a:r>
            <a:r>
              <a:rPr lang="fi-FI" sz="1800" b="1">
                <a:latin typeface="Arial"/>
                <a:cs typeface="Arial"/>
              </a:rPr>
              <a:t> </a:t>
            </a:r>
            <a:r>
              <a:rPr lang="fi-FI" sz="1800">
                <a:latin typeface="Arial"/>
                <a:cs typeface="Arial"/>
              </a:rPr>
              <a:t>koulutusohjelmissa huomioidaan myös yo-todistuksen arvosanat (yhteispisteet: todistus + koe!)</a:t>
            </a:r>
          </a:p>
          <a:p>
            <a:pPr marL="629920" lvl="1" indent="-305435"/>
            <a:r>
              <a:rPr lang="fi-FI" sz="1800">
                <a:latin typeface="Arial"/>
                <a:cs typeface="Arial"/>
              </a:rPr>
              <a:t>Lisäpisteet </a:t>
            </a:r>
            <a:r>
              <a:rPr lang="fi-FI" sz="1800" b="1">
                <a:latin typeface="Arial"/>
                <a:ea typeface="+mn-lt"/>
                <a:cs typeface="+mn-lt"/>
              </a:rPr>
              <a:t>kuvataiteen tai median lukiodiplomin</a:t>
            </a:r>
            <a:r>
              <a:rPr lang="fi-FI" sz="1800">
                <a:latin typeface="Arial"/>
                <a:ea typeface="+mn-lt"/>
                <a:cs typeface="+mn-lt"/>
              </a:rPr>
              <a:t> arvosanasta 4 tai 5 (9 tai 10)</a:t>
            </a:r>
            <a:r>
              <a:rPr lang="fi-FI" sz="1800">
                <a:latin typeface="Arial"/>
                <a:cs typeface="Arial"/>
              </a:rPr>
              <a:t> kuvataidekasvatuksen ja </a:t>
            </a:r>
            <a:r>
              <a:rPr lang="fi-FI" sz="1800" err="1">
                <a:latin typeface="Arial"/>
                <a:cs typeface="Arial"/>
              </a:rPr>
              <a:t>vis.viestinnän</a:t>
            </a:r>
            <a:r>
              <a:rPr lang="fi-FI" sz="1800">
                <a:latin typeface="Arial"/>
                <a:cs typeface="Arial"/>
              </a:rPr>
              <a:t> koulutusohjelmissa</a:t>
            </a:r>
          </a:p>
        </p:txBody>
      </p:sp>
    </p:spTree>
    <p:extLst>
      <p:ext uri="{BB962C8B-B14F-4D97-AF65-F5344CB8AC3E}">
        <p14:creationId xmlns:p14="http://schemas.microsoft.com/office/powerpoint/2010/main" val="6270878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89DD-0EEC-DCF7-5AD7-3714F6153A62}"/>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743B47C-982F-5CC1-35F8-5BBB6ED3C847}"/>
              </a:ext>
            </a:extLst>
          </p:cNvPr>
          <p:cNvSpPr>
            <a:spLocks noGrp="1"/>
          </p:cNvSpPr>
          <p:nvPr>
            <p:ph sz="quarter" idx="10"/>
          </p:nvPr>
        </p:nvSpPr>
        <p:spPr>
          <a:xfrm>
            <a:off x="341312" y="1414823"/>
            <a:ext cx="8030331" cy="5191932"/>
          </a:xfrm>
        </p:spPr>
        <p:txBody>
          <a:bodyPr vert="horz" lIns="91440" tIns="45720" rIns="91440" bIns="45720" rtlCol="0" anchor="t">
            <a:normAutofit/>
          </a:bodyPr>
          <a:lstStyle/>
          <a:p>
            <a:r>
              <a:rPr lang="fi-FI" sz="2400" b="1">
                <a:solidFill>
                  <a:srgbClr val="1D1D1D"/>
                </a:solidFill>
                <a:latin typeface="Arial"/>
                <a:cs typeface="Arial"/>
              </a:rPr>
              <a:t>Aalto-yliopiston</a:t>
            </a:r>
            <a:r>
              <a:rPr lang="fi-FI" sz="2400">
                <a:solidFill>
                  <a:srgbClr val="1D1D1D"/>
                </a:solidFill>
                <a:latin typeface="Arial"/>
                <a:cs typeface="Arial"/>
              </a:rPr>
              <a:t> taiteiden koulutusalan valinnoissa arvioidaan seuraavia asioita:</a:t>
            </a:r>
            <a:endParaRPr lang="fi-FI" sz="24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soveltuvuutta ja lahjakkuutta hakukohteen alalle </a:t>
            </a:r>
            <a:r>
              <a:rPr lang="fi-FI" sz="2200" i="1">
                <a:solidFill>
                  <a:srgbClr val="1D1D1D"/>
                </a:solidFill>
                <a:latin typeface="Arial"/>
                <a:cs typeface="Arial"/>
              </a:rPr>
              <a:t>(avattu tarkemmin hakukohteen alla Opintopolussa)</a:t>
            </a:r>
            <a:endParaRPr lang="fi-FI" sz="22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koulutettavuutta</a:t>
            </a:r>
            <a:endParaRPr lang="fi-FI" sz="22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käsitteellistämiskykyä</a:t>
            </a:r>
            <a:endParaRPr lang="fi-FI" sz="22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luovaa ajattelua</a:t>
            </a:r>
            <a:endParaRPr lang="fi-FI" sz="22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motivaatiota (hakukohteen alalle ja oppimiseen)</a:t>
            </a:r>
            <a:endParaRPr lang="fi-FI" sz="22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näkemyksellisyyttä</a:t>
            </a:r>
            <a:endParaRPr lang="fi-FI" sz="2200">
              <a:latin typeface="Arial"/>
              <a:cs typeface="Arial"/>
            </a:endParaRPr>
          </a:p>
          <a:p>
            <a:pPr marL="742950" lvl="1" indent="-285750">
              <a:buFont typeface="Arial,Sans-Serif" panose="020B0604020202020204" pitchFamily="34" charset="0"/>
            </a:pPr>
            <a:r>
              <a:rPr lang="fi-FI" sz="2200">
                <a:solidFill>
                  <a:srgbClr val="1D1D1D"/>
                </a:solidFill>
                <a:latin typeface="Arial"/>
                <a:cs typeface="Arial"/>
              </a:rPr>
              <a:t>vuorovaikutustaitoja</a:t>
            </a:r>
            <a:endParaRPr lang="fi-FI" sz="2200">
              <a:latin typeface="Arial"/>
              <a:cs typeface="Arial"/>
            </a:endParaRPr>
          </a:p>
        </p:txBody>
      </p:sp>
      <p:pic>
        <p:nvPicPr>
          <p:cNvPr id="10" name="Kuvan paikkamerkki 9" descr="Kasa erivärisiä lankoja, joista muodostuu keltainen hehkulamppu">
            <a:extLst>
              <a:ext uri="{FF2B5EF4-FFF2-40B4-BE49-F238E27FC236}">
                <a16:creationId xmlns:a16="http://schemas.microsoft.com/office/drawing/2014/main" id="{C5AF8B62-7328-4E1B-34C0-C55BC33B5631}"/>
              </a:ext>
            </a:extLst>
          </p:cNvPr>
          <p:cNvPicPr>
            <a:picLocks noGrp="1" noChangeAspect="1"/>
          </p:cNvPicPr>
          <p:nvPr>
            <p:ph type="pic" idx="13"/>
          </p:nvPr>
        </p:nvPicPr>
        <p:blipFill>
          <a:blip r:embed="rId3"/>
          <a:srcRect l="32251" r="32251"/>
          <a:stretch/>
        </p:blipFill>
        <p:spPr/>
      </p:pic>
      <p:sp>
        <p:nvSpPr>
          <p:cNvPr id="2" name="Otsikko 1">
            <a:extLst>
              <a:ext uri="{FF2B5EF4-FFF2-40B4-BE49-F238E27FC236}">
                <a16:creationId xmlns:a16="http://schemas.microsoft.com/office/drawing/2014/main" id="{FC048EFA-E67D-118D-C23A-FD65D8D066A1}"/>
              </a:ext>
            </a:extLst>
          </p:cNvPr>
          <p:cNvSpPr>
            <a:spLocks noGrp="1"/>
          </p:cNvSpPr>
          <p:nvPr>
            <p:ph type="title"/>
          </p:nvPr>
        </p:nvSpPr>
        <p:spPr/>
        <p:txBody>
          <a:bodyPr>
            <a:normAutofit fontScale="90000"/>
          </a:bodyPr>
          <a:lstStyle/>
          <a:p>
            <a:r>
              <a:rPr lang="fi-FI"/>
              <a:t>Taideteollinen, kuvataide, muotoilu ja media</a:t>
            </a:r>
          </a:p>
        </p:txBody>
      </p:sp>
      <p:pic>
        <p:nvPicPr>
          <p:cNvPr id="6" name="Kuva 5" descr="Kuva, joka sisältää kohteen Fontti, Grafiikka, graafinen suunnittelu, kuvakaappaus&#10;&#10;Tekoälyllä luotu sisältö voi olla virheellistä.">
            <a:extLst>
              <a:ext uri="{FF2B5EF4-FFF2-40B4-BE49-F238E27FC236}">
                <a16:creationId xmlns:a16="http://schemas.microsoft.com/office/drawing/2014/main" id="{4092E6A7-7F99-D333-DCB7-6E17582C640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455727" y="6160937"/>
            <a:ext cx="2472112" cy="445817"/>
          </a:xfrm>
          <a:prstGeom prst="rect">
            <a:avLst/>
          </a:prstGeom>
        </p:spPr>
      </p:pic>
    </p:spTree>
    <p:extLst>
      <p:ext uri="{BB962C8B-B14F-4D97-AF65-F5344CB8AC3E}">
        <p14:creationId xmlns:p14="http://schemas.microsoft.com/office/powerpoint/2010/main" val="773344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3CBB-55DD-BD15-6A6F-5FC939C302D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242EA06-E7C2-12C8-DCC5-BC0DAFD0990E}"/>
              </a:ext>
            </a:extLst>
          </p:cNvPr>
          <p:cNvSpPr>
            <a:spLocks noGrp="1"/>
          </p:cNvSpPr>
          <p:nvPr>
            <p:ph type="title"/>
          </p:nvPr>
        </p:nvSpPr>
        <p:spPr/>
        <p:txBody>
          <a:bodyPr/>
          <a:lstStyle/>
          <a:p>
            <a:r>
              <a:rPr lang="fi-FI"/>
              <a:t>Taideteollinen, kuvataide, muotoilu ja media</a:t>
            </a:r>
          </a:p>
        </p:txBody>
      </p:sp>
      <p:sp>
        <p:nvSpPr>
          <p:cNvPr id="7" name="Sisällön paikkamerkki 2">
            <a:extLst>
              <a:ext uri="{FF2B5EF4-FFF2-40B4-BE49-F238E27FC236}">
                <a16:creationId xmlns:a16="http://schemas.microsoft.com/office/drawing/2014/main" id="{02CD0DDB-6994-089D-4896-00A74C565EC6}"/>
              </a:ext>
            </a:extLst>
          </p:cNvPr>
          <p:cNvSpPr txBox="1">
            <a:spLocks/>
          </p:cNvSpPr>
          <p:nvPr/>
        </p:nvSpPr>
        <p:spPr>
          <a:xfrm>
            <a:off x="341049" y="1164163"/>
            <a:ext cx="4722563" cy="4995746"/>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Arial"/>
                <a:ea typeface="+mn-lt"/>
                <a:cs typeface="+mn-lt"/>
              </a:rPr>
              <a:t>Rovaniemi, Lapin yliopiston taiteiden tiedekunta: </a:t>
            </a:r>
            <a:r>
              <a:rPr lang="fi-FI" sz="2000">
                <a:latin typeface="Arial"/>
                <a:ea typeface="+mn-lt"/>
                <a:cs typeface="+mn-lt"/>
              </a:rPr>
              <a:t>ulapland.fi</a:t>
            </a:r>
            <a:endParaRPr lang="en-US" sz="2000">
              <a:latin typeface="Arial"/>
              <a:ea typeface="+mn-lt"/>
              <a:cs typeface="+mn-lt"/>
            </a:endParaRPr>
          </a:p>
          <a:p>
            <a:r>
              <a:rPr lang="fi-FI">
                <a:latin typeface="Arial"/>
                <a:ea typeface="+mn-lt"/>
                <a:cs typeface="+mn-lt"/>
              </a:rPr>
              <a:t>audiovisuaalinen mediakulttuuri</a:t>
            </a:r>
            <a:endParaRPr lang="en-US">
              <a:latin typeface="Arial"/>
              <a:ea typeface="+mn-lt"/>
              <a:cs typeface="+mn-lt"/>
            </a:endParaRPr>
          </a:p>
          <a:p>
            <a:r>
              <a:rPr lang="fi-FI">
                <a:latin typeface="Arial"/>
                <a:ea typeface="+mn-lt"/>
                <a:cs typeface="+mn-lt"/>
              </a:rPr>
              <a:t>graafinen suunnittelu</a:t>
            </a:r>
            <a:endParaRPr lang="en-US">
              <a:latin typeface="Arial"/>
              <a:ea typeface="+mn-lt"/>
              <a:cs typeface="+mn-lt"/>
            </a:endParaRPr>
          </a:p>
          <a:p>
            <a:r>
              <a:rPr lang="fi-FI">
                <a:latin typeface="Arial"/>
                <a:ea typeface="+mn-lt"/>
                <a:cs typeface="+mn-lt"/>
              </a:rPr>
              <a:t>kuvataidekasvatus</a:t>
            </a:r>
            <a:endParaRPr lang="en-US">
              <a:latin typeface="Arial"/>
              <a:ea typeface="+mn-lt"/>
              <a:cs typeface="+mn-lt"/>
            </a:endParaRPr>
          </a:p>
          <a:p>
            <a:r>
              <a:rPr lang="fi-FI">
                <a:latin typeface="Arial"/>
                <a:ea typeface="+mn-lt"/>
                <a:cs typeface="+mn-lt"/>
              </a:rPr>
              <a:t>muoti ja tekstiilisuunnittelu</a:t>
            </a:r>
            <a:endParaRPr lang="en-US">
              <a:ea typeface="+mn-lt"/>
              <a:cs typeface="+mn-lt"/>
            </a:endParaRPr>
          </a:p>
          <a:p>
            <a:r>
              <a:rPr lang="fi-FI">
                <a:latin typeface="Arial"/>
                <a:ea typeface="+mn-lt"/>
                <a:cs typeface="+mn-lt"/>
              </a:rPr>
              <a:t>muotoilu</a:t>
            </a:r>
            <a:endParaRPr lang="fi-FI">
              <a:ea typeface="+mn-lt"/>
              <a:cs typeface="+mn-lt"/>
            </a:endParaRPr>
          </a:p>
          <a:p>
            <a:pPr marL="0" indent="0">
              <a:buNone/>
            </a:pPr>
            <a:endParaRPr lang="fi-FI" sz="2200" b="1">
              <a:ea typeface="+mn-lt"/>
              <a:cs typeface="+mn-lt"/>
            </a:endParaRPr>
          </a:p>
          <a:p>
            <a:pPr marL="0" indent="0">
              <a:buNone/>
            </a:pPr>
            <a:r>
              <a:rPr lang="fi-FI" sz="2000" b="1">
                <a:latin typeface="Arial"/>
                <a:ea typeface="+mn-lt"/>
                <a:cs typeface="+mn-lt"/>
              </a:rPr>
              <a:t>✔ Voi hakea useampaan koulutusohjelmaan. Toisen vaiheen kokeet eivät mene päällekkäin.</a:t>
            </a:r>
          </a:p>
          <a:p>
            <a:r>
              <a:rPr lang="fi-FI" sz="1400">
                <a:latin typeface="Arial"/>
                <a:ea typeface="+mn-lt"/>
                <a:cs typeface="+mn-lt"/>
              </a:rPr>
              <a:t>Yhteinen 2. vaiheen koe:</a:t>
            </a:r>
          </a:p>
          <a:p>
            <a:pPr lvl="1"/>
            <a:r>
              <a:rPr lang="fi-FI" sz="1400">
                <a:latin typeface="Arial"/>
                <a:ea typeface="+mn-lt"/>
                <a:cs typeface="+mn-lt"/>
              </a:rPr>
              <a:t>audiovisuaalinen mediakulttuuri</a:t>
            </a:r>
            <a:endParaRPr lang="en-US" sz="1400">
              <a:latin typeface="Arial"/>
              <a:ea typeface="+mn-lt"/>
              <a:cs typeface="+mn-lt"/>
            </a:endParaRPr>
          </a:p>
          <a:p>
            <a:pPr lvl="1"/>
            <a:r>
              <a:rPr lang="fi-FI" sz="1400">
                <a:latin typeface="Arial"/>
                <a:ea typeface="+mn-lt"/>
                <a:cs typeface="+mn-lt"/>
              </a:rPr>
              <a:t>graafinen suunnittelu</a:t>
            </a:r>
          </a:p>
          <a:p>
            <a:r>
              <a:rPr lang="fi-FI" sz="1400">
                <a:latin typeface="Arial"/>
                <a:ea typeface="+mn-lt"/>
                <a:cs typeface="+mn-lt"/>
              </a:rPr>
              <a:t>Yhteinen 2. vaiheen koe:</a:t>
            </a:r>
          </a:p>
          <a:p>
            <a:pPr lvl="1"/>
            <a:r>
              <a:rPr lang="fi-FI" sz="1400">
                <a:latin typeface="Arial"/>
                <a:ea typeface="+mn-lt"/>
                <a:cs typeface="+mn-lt"/>
              </a:rPr>
              <a:t>muoti ja tekstiilisuunnittelu</a:t>
            </a:r>
            <a:endParaRPr lang="en-US" sz="1400">
              <a:ea typeface="+mn-lt"/>
              <a:cs typeface="+mn-lt"/>
            </a:endParaRPr>
          </a:p>
          <a:p>
            <a:pPr lvl="1"/>
            <a:r>
              <a:rPr lang="fi-FI" sz="1400">
                <a:latin typeface="Arial"/>
                <a:ea typeface="+mn-lt"/>
                <a:cs typeface="+mn-lt"/>
              </a:rPr>
              <a:t>muotoilu</a:t>
            </a:r>
            <a:endParaRPr lang="fi-FI" sz="1400">
              <a:ea typeface="+mn-lt"/>
              <a:cs typeface="+mn-lt"/>
            </a:endParaRPr>
          </a:p>
          <a:p>
            <a:endParaRPr lang="en-US" sz="2000">
              <a:latin typeface="Arial"/>
              <a:ea typeface="+mn-lt"/>
              <a:cs typeface="+mn-lt"/>
            </a:endParaRPr>
          </a:p>
          <a:p>
            <a:endParaRPr lang="fi-FI" sz="2000" b="1">
              <a:latin typeface="Arial"/>
              <a:ea typeface="+mn-lt"/>
              <a:cs typeface="+mn-lt"/>
            </a:endParaRPr>
          </a:p>
        </p:txBody>
      </p:sp>
      <p:sp>
        <p:nvSpPr>
          <p:cNvPr id="8" name="Sisällön paikkamerkki 3">
            <a:extLst>
              <a:ext uri="{FF2B5EF4-FFF2-40B4-BE49-F238E27FC236}">
                <a16:creationId xmlns:a16="http://schemas.microsoft.com/office/drawing/2014/main" id="{8539FD22-85C5-7ABB-66B0-8DAD1E35B7BA}"/>
              </a:ext>
            </a:extLst>
          </p:cNvPr>
          <p:cNvSpPr txBox="1">
            <a:spLocks/>
          </p:cNvSpPr>
          <p:nvPr/>
        </p:nvSpPr>
        <p:spPr>
          <a:xfrm>
            <a:off x="5447071" y="1228073"/>
            <a:ext cx="6547196" cy="4867926"/>
          </a:xfrm>
          <a:prstGeom prst="rect">
            <a:avLst/>
          </a:prstGeom>
        </p:spPr>
        <p:txBody>
          <a:bodyPr lIns="91440" tIns="45720" rIns="91440" bIns="45720" anchor="t">
            <a:normAutofit fontScale="85000"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fi-FI" sz="2200" b="1">
                <a:latin typeface="Arial"/>
                <a:ea typeface="+mn-lt"/>
                <a:cs typeface="+mn-lt"/>
              </a:rPr>
              <a:t>koevaihe kirjallinen tehtävä </a:t>
            </a:r>
            <a:r>
              <a:rPr lang="fi-FI" sz="2200" b="1">
                <a:solidFill>
                  <a:srgbClr val="FF0000"/>
                </a:solidFill>
                <a:latin typeface="Arial"/>
                <a:ea typeface="+mn-lt"/>
                <a:cs typeface="+mn-lt"/>
              </a:rPr>
              <a:t>(muutos: ei enää kuvallista tehtävää)</a:t>
            </a:r>
            <a:endParaRPr lang="en-US" sz="2200" b="1">
              <a:solidFill>
                <a:srgbClr val="FF0000"/>
              </a:solidFill>
              <a:latin typeface="Arial"/>
              <a:ea typeface="+mn-lt"/>
              <a:cs typeface="+mn-lt"/>
            </a:endParaRPr>
          </a:p>
          <a:p>
            <a:pPr lvl="1"/>
            <a:r>
              <a:rPr lang="fi-FI" sz="1800">
                <a:latin typeface="Arial"/>
                <a:ea typeface="+mn-lt"/>
                <a:cs typeface="+mn-lt"/>
              </a:rPr>
              <a:t>kutsutaan kaikki hakukelpoiset hakijat 21.4.2026 mennessä</a:t>
            </a:r>
            <a:endParaRPr lang="en-US" sz="1800">
              <a:latin typeface="Arial"/>
              <a:ea typeface="+mn-lt"/>
              <a:cs typeface="+mn-lt"/>
            </a:endParaRPr>
          </a:p>
          <a:p>
            <a:pPr lvl="1"/>
            <a:r>
              <a:rPr lang="fi-FI" sz="1800">
                <a:latin typeface="Arial"/>
                <a:ea typeface="+mn-lt"/>
                <a:cs typeface="+mn-lt"/>
              </a:rPr>
              <a:t>toteutetaan Moodle alustalla 28.4.2026 klo 9-12</a:t>
            </a:r>
            <a:endParaRPr lang="en-US" sz="1800">
              <a:latin typeface="Arial"/>
              <a:ea typeface="+mn-lt"/>
              <a:cs typeface="+mn-lt"/>
            </a:endParaRPr>
          </a:p>
          <a:p>
            <a:pPr lvl="1"/>
            <a:r>
              <a:rPr lang="fi-FI" sz="1800">
                <a:latin typeface="Arial"/>
                <a:ea typeface="+mn-lt"/>
                <a:cs typeface="+mn-lt"/>
              </a:rPr>
              <a:t>kirjallinen tehtävä, joka perustuu valintakoetilanteessa jaettuun materiaaliin.</a:t>
            </a:r>
          </a:p>
          <a:p>
            <a:pPr lvl="1"/>
            <a:r>
              <a:rPr lang="fi-FI" sz="1800">
                <a:latin typeface="Arial"/>
                <a:ea typeface="+mn-lt"/>
                <a:cs typeface="+mn-lt"/>
              </a:rPr>
              <a:t>1. vaiheen menestyksen perusteella kutsutaan 2. vaiheeseen kaikki, jotka saavat kirjallisesta kokeesta vähintään 1 pisteen. Kutsut lähetetään viim. 26.5.2026</a:t>
            </a:r>
            <a:endParaRPr lang="en-US" sz="1800">
              <a:latin typeface="Arial"/>
              <a:ea typeface="+mn-lt"/>
              <a:cs typeface="+mn-lt"/>
            </a:endParaRPr>
          </a:p>
          <a:p>
            <a:pPr marL="0" indent="0">
              <a:buNone/>
            </a:pPr>
            <a:endParaRPr lang="fi-FI" sz="2200" b="1">
              <a:ea typeface="+mn-lt"/>
              <a:cs typeface="+mn-lt"/>
            </a:endParaRPr>
          </a:p>
          <a:p>
            <a:pPr marL="0" indent="0">
              <a:buNone/>
            </a:pPr>
            <a:r>
              <a:rPr lang="fi-FI" sz="2200" b="1">
                <a:latin typeface="Arial"/>
                <a:ea typeface="+mn-lt"/>
                <a:cs typeface="+mn-lt"/>
              </a:rPr>
              <a:t>2. Koevaihe 2.-4.6.2026 klo 9-18</a:t>
            </a:r>
            <a:endParaRPr lang="en-US" sz="2200" b="1">
              <a:latin typeface="Arial"/>
              <a:ea typeface="+mn-lt"/>
              <a:cs typeface="+mn-lt"/>
            </a:endParaRPr>
          </a:p>
          <a:p>
            <a:pPr lvl="1"/>
            <a:r>
              <a:rPr lang="fi-FI" sz="1800">
                <a:latin typeface="Arial"/>
                <a:ea typeface="+mn-lt"/>
                <a:cs typeface="+mn-lt"/>
              </a:rPr>
              <a:t>Yksipäiväinen / koulutusohjelma</a:t>
            </a:r>
          </a:p>
          <a:p>
            <a:pPr lvl="1"/>
            <a:r>
              <a:rPr lang="fi-FI" sz="1800">
                <a:latin typeface="Arial"/>
                <a:ea typeface="+mn-lt"/>
                <a:cs typeface="+mn-lt"/>
              </a:rPr>
              <a:t>ennakkotehtävä, kaksi alaan liittyvää tehtävää ja haastattelu. </a:t>
            </a:r>
          </a:p>
          <a:p>
            <a:pPr lvl="1"/>
            <a:r>
              <a:rPr lang="fi-FI" sz="1800">
                <a:latin typeface="Arial"/>
                <a:ea typeface="+mn-lt"/>
                <a:cs typeface="+mn-lt"/>
              </a:rPr>
              <a:t>kuvataidekasvatuksessa ennakkotehtävä, haastattelu, soveltava pedagoginen tehtävä ja kuvallinen tehtävä</a:t>
            </a:r>
          </a:p>
          <a:p>
            <a:pPr lvl="1"/>
            <a:r>
              <a:rPr lang="fi-FI" sz="1800">
                <a:solidFill>
                  <a:srgbClr val="000000"/>
                </a:solidFill>
                <a:latin typeface="Arial"/>
                <a:cs typeface="Arial"/>
              </a:rPr>
              <a:t>Lopullisessa</a:t>
            </a:r>
            <a:r>
              <a:rPr lang="fi-FI" sz="1800">
                <a:latin typeface="Arial"/>
                <a:cs typeface="Arial"/>
              </a:rPr>
              <a:t> vaiheessa on mahdollisuus saada ylimääräinen </a:t>
            </a:r>
            <a:r>
              <a:rPr lang="fi-FI" sz="1800" b="1">
                <a:latin typeface="Arial"/>
                <a:cs typeface="Arial"/>
              </a:rPr>
              <a:t>lisäpiste lukiodiplomista</a:t>
            </a:r>
            <a:endParaRPr lang="fi-FI" sz="1800">
              <a:latin typeface="Arial"/>
              <a:cs typeface="Arial"/>
            </a:endParaRPr>
          </a:p>
        </p:txBody>
      </p:sp>
      <p:sp>
        <p:nvSpPr>
          <p:cNvPr id="3" name="Suorakulmio: Pyöristetyt kulmat 2">
            <a:extLst>
              <a:ext uri="{FF2B5EF4-FFF2-40B4-BE49-F238E27FC236}">
                <a16:creationId xmlns:a16="http://schemas.microsoft.com/office/drawing/2014/main" id="{F709678D-D552-A770-8C32-842E41E3F35B}"/>
              </a:ext>
            </a:extLst>
          </p:cNvPr>
          <p:cNvSpPr/>
          <p:nvPr/>
        </p:nvSpPr>
        <p:spPr>
          <a:xfrm>
            <a:off x="3758674" y="2150918"/>
            <a:ext cx="1688397" cy="1641764"/>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600">
                <a:solidFill>
                  <a:srgbClr val="FF0000"/>
                </a:solidFill>
                <a:latin typeface="Arial"/>
                <a:cs typeface="Arial"/>
              </a:rPr>
              <a:t>Muutos: keväällä 2026 otetaan käyttöön ensikertalais-kiintiöt</a:t>
            </a:r>
          </a:p>
        </p:txBody>
      </p:sp>
    </p:spTree>
    <p:extLst>
      <p:ext uri="{BB962C8B-B14F-4D97-AF65-F5344CB8AC3E}">
        <p14:creationId xmlns:p14="http://schemas.microsoft.com/office/powerpoint/2010/main" val="187683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0D32E-8037-CE5E-0543-C836DD149BA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7304A5B-E832-DB04-262B-DE5D76F0361B}"/>
              </a:ext>
            </a:extLst>
          </p:cNvPr>
          <p:cNvSpPr>
            <a:spLocks noGrp="1"/>
          </p:cNvSpPr>
          <p:nvPr>
            <p:ph type="title"/>
          </p:nvPr>
        </p:nvSpPr>
        <p:spPr/>
        <p:txBody>
          <a:bodyPr/>
          <a:lstStyle/>
          <a:p>
            <a:r>
              <a:rPr lang="fi-FI"/>
              <a:t>Taideteollinen, kuvataide, muotoilu ja media</a:t>
            </a:r>
          </a:p>
        </p:txBody>
      </p:sp>
      <p:sp>
        <p:nvSpPr>
          <p:cNvPr id="5" name="Sisällön paikkamerkki 2">
            <a:extLst>
              <a:ext uri="{FF2B5EF4-FFF2-40B4-BE49-F238E27FC236}">
                <a16:creationId xmlns:a16="http://schemas.microsoft.com/office/drawing/2014/main" id="{AAA71695-AEBF-EF83-EEE9-91E66B478395}"/>
              </a:ext>
            </a:extLst>
          </p:cNvPr>
          <p:cNvSpPr txBox="1">
            <a:spLocks/>
          </p:cNvSpPr>
          <p:nvPr/>
        </p:nvSpPr>
        <p:spPr>
          <a:xfrm>
            <a:off x="341048" y="1159508"/>
            <a:ext cx="10925665" cy="4971819"/>
          </a:xfrm>
          <a:prstGeom prst="rect">
            <a:avLst/>
          </a:prstGeom>
          <a:ln>
            <a:noFill/>
          </a:ln>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r>
              <a:rPr lang="fi-FI" sz="2000">
                <a:latin typeface="Arial"/>
                <a:cs typeface="Arial"/>
              </a:rPr>
              <a:t>Taideyliopiston Kuvataideakatemia, Helsinki: </a:t>
            </a:r>
            <a:r>
              <a:rPr lang="fi-FI" sz="2000" b="1">
                <a:latin typeface="Arial"/>
                <a:cs typeface="Arial"/>
              </a:rPr>
              <a:t>uniarts.fi</a:t>
            </a:r>
          </a:p>
          <a:p>
            <a:pPr marL="305435" indent="-305435"/>
            <a:r>
              <a:rPr lang="fi-FI" sz="2000">
                <a:latin typeface="Arial"/>
                <a:cs typeface="Arial"/>
              </a:rPr>
              <a:t>Kuvataiteen koulutusohjelma, jossa valitaan ensimmäisen vuoden aikana jokin seuraavista opetusalueista:</a:t>
            </a:r>
          </a:p>
          <a:p>
            <a:pPr marL="629920" lvl="1" indent="-305435"/>
            <a:r>
              <a:rPr lang="fi-FI" sz="1800">
                <a:latin typeface="Arial"/>
                <a:cs typeface="Arial"/>
              </a:rPr>
              <a:t>maalaustaiteen opetusalue</a:t>
            </a:r>
          </a:p>
          <a:p>
            <a:pPr marL="629920" lvl="1" indent="-305435"/>
            <a:r>
              <a:rPr lang="fi-FI" sz="1800">
                <a:latin typeface="Arial"/>
                <a:cs typeface="Arial"/>
              </a:rPr>
              <a:t>kuvanveiston opetusalue</a:t>
            </a:r>
          </a:p>
          <a:p>
            <a:pPr marL="629920" lvl="1" indent="-305435"/>
            <a:r>
              <a:rPr lang="fi-FI" sz="1800">
                <a:latin typeface="Arial"/>
                <a:cs typeface="Arial"/>
              </a:rPr>
              <a:t>taidegrafiikan opetusalue</a:t>
            </a:r>
          </a:p>
          <a:p>
            <a:pPr marL="629920" lvl="1" indent="-305435"/>
            <a:r>
              <a:rPr lang="fi-FI" sz="1800">
                <a:latin typeface="Arial"/>
                <a:cs typeface="Arial"/>
              </a:rPr>
              <a:t>tila-aikataiteen opetusalue</a:t>
            </a:r>
          </a:p>
          <a:p>
            <a:pPr marL="0" indent="0">
              <a:buNone/>
            </a:pPr>
            <a:r>
              <a:rPr lang="fi-FI" sz="2000">
                <a:latin typeface="Arial"/>
                <a:cs typeface="Arial"/>
                <a:sym typeface="Wingdings" panose="05000000000000000000" pitchFamily="2" charset="2"/>
              </a:rPr>
              <a:t>➡ HUOM! HAKUAIKA JO </a:t>
            </a:r>
            <a:r>
              <a:rPr lang="fi-FI" sz="2000" b="1">
                <a:latin typeface="Arial"/>
                <a:cs typeface="Arial"/>
                <a:sym typeface="Wingdings" panose="05000000000000000000" pitchFamily="2" charset="2"/>
              </a:rPr>
              <a:t>TAMMIKUUSSA </a:t>
            </a:r>
            <a:r>
              <a:rPr lang="fi-FI" sz="2000" b="1">
                <a:latin typeface="+mn-lt"/>
              </a:rPr>
              <a:t>7.1.2026 klo 8.00 ja päättyy 21.1.2026 klo 15:00.</a:t>
            </a:r>
          </a:p>
          <a:p>
            <a:pPr marL="0" indent="0">
              <a:buNone/>
            </a:pPr>
            <a:endParaRPr lang="fi-FI" sz="2000">
              <a:latin typeface="Arial"/>
              <a:cs typeface="Arial"/>
            </a:endParaRPr>
          </a:p>
          <a:p>
            <a:r>
              <a:rPr lang="fi-FI" sz="2000">
                <a:latin typeface="Arial"/>
                <a:cs typeface="Arial"/>
              </a:rPr>
              <a:t>Valintamenettely tapahtuu seuraavasti:</a:t>
            </a:r>
          </a:p>
          <a:p>
            <a:pPr marL="781685" lvl="1" indent="-457200">
              <a:buFont typeface="Arial" panose="020B0604020202020204" pitchFamily="34" charset="0"/>
              <a:buAutoNum type="arabicPeriod"/>
            </a:pPr>
            <a:r>
              <a:rPr lang="fi-FI" sz="1800">
                <a:latin typeface="Arial"/>
                <a:cs typeface="Arial"/>
                <a:sym typeface="Wingdings" panose="05000000000000000000" pitchFamily="2" charset="2"/>
              </a:rPr>
              <a:t>hakuvaihe: Motivaatiokirje ja teosportfolio (enintään 8 teosta, joista maks. 3 kuvaa) + todistusliitteet (koulutustaustan ja kielitaidon osoittavat todistukset)</a:t>
            </a:r>
            <a:endParaRPr lang="fi-FI" sz="1800">
              <a:latin typeface="Arial"/>
              <a:cs typeface="Arial"/>
            </a:endParaRPr>
          </a:p>
          <a:p>
            <a:pPr marL="899795" lvl="2" indent="-269875">
              <a:buFont typeface="Wingdings" panose="05020102010507070707" pitchFamily="18" charset="2"/>
              <a:buChar char="Ø"/>
            </a:pPr>
            <a:r>
              <a:rPr lang="fi-FI" sz="1800">
                <a:latin typeface="Arial"/>
                <a:cs typeface="Arial"/>
              </a:rPr>
              <a:t>Kutsu valintakurssille hyväksyttäville maalis-huhtikuun taitteessa</a:t>
            </a:r>
          </a:p>
          <a:p>
            <a:pPr marL="781685" lvl="1" indent="-457200">
              <a:buFont typeface="Arial" panose="020B0604020202020204" pitchFamily="34" charset="0"/>
              <a:buAutoNum type="arabicPeriod"/>
            </a:pPr>
            <a:r>
              <a:rPr lang="fi-FI" sz="1800">
                <a:latin typeface="Arial"/>
                <a:cs typeface="Arial"/>
                <a:sym typeface="Wingdings" panose="05000000000000000000" pitchFamily="2" charset="2"/>
              </a:rPr>
              <a:t>hakuvaihe: Teosportfolion 1-3 näytetyötä ja valintakurssi huhtikuun lopulla (kesto 4 pv klo 9-17)</a:t>
            </a:r>
            <a:r>
              <a:rPr lang="fi-FI" sz="1800">
                <a:solidFill>
                  <a:srgbClr val="353535"/>
                </a:solidFill>
                <a:latin typeface="Arial"/>
                <a:ea typeface="+mn-lt"/>
                <a:cs typeface="+mn-lt"/>
                <a:sym typeface="Wingdings" panose="05000000000000000000" pitchFamily="2" charset="2"/>
              </a:rPr>
              <a:t> </a:t>
            </a:r>
            <a:endParaRPr lang="fi-FI" sz="1800">
              <a:latin typeface="Arial"/>
            </a:endParaRPr>
          </a:p>
          <a:p>
            <a:pPr marL="457200" indent="-457200">
              <a:buFont typeface="Arial" panose="020B0604020202020204" pitchFamily="34" charset="0"/>
              <a:buAutoNum type="arabicPeriod"/>
            </a:pPr>
            <a:endParaRPr lang="fi-FI" sz="2000" b="1"/>
          </a:p>
        </p:txBody>
      </p:sp>
      <p:sp>
        <p:nvSpPr>
          <p:cNvPr id="3" name="Suorakulmio: Pyöristetyt kulmat 2">
            <a:extLst>
              <a:ext uri="{FF2B5EF4-FFF2-40B4-BE49-F238E27FC236}">
                <a16:creationId xmlns:a16="http://schemas.microsoft.com/office/drawing/2014/main" id="{E34B5230-9328-2E4C-D210-D53E058D3010}"/>
              </a:ext>
            </a:extLst>
          </p:cNvPr>
          <p:cNvSpPr/>
          <p:nvPr/>
        </p:nvSpPr>
        <p:spPr>
          <a:xfrm>
            <a:off x="8753310" y="2150918"/>
            <a:ext cx="2884508" cy="1278082"/>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600">
                <a:solidFill>
                  <a:srgbClr val="FF0000"/>
                </a:solidFill>
                <a:latin typeface="Arial"/>
                <a:cs typeface="Arial"/>
              </a:rPr>
              <a:t>Taideyliopiston opiskelijavalinnan tiedot päivittyvät marraskuun 2025 loppuun mennessä</a:t>
            </a:r>
          </a:p>
        </p:txBody>
      </p:sp>
    </p:spTree>
    <p:extLst>
      <p:ext uri="{BB962C8B-B14F-4D97-AF65-F5344CB8AC3E}">
        <p14:creationId xmlns:p14="http://schemas.microsoft.com/office/powerpoint/2010/main" val="10320987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FCE5-6307-0E17-9529-92427D7CB0E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9091F54-18F5-6962-93CC-B5512D00FBD3}"/>
              </a:ext>
            </a:extLst>
          </p:cNvPr>
          <p:cNvSpPr>
            <a:spLocks noGrp="1"/>
          </p:cNvSpPr>
          <p:nvPr>
            <p:ph type="title"/>
          </p:nvPr>
        </p:nvSpPr>
        <p:spPr/>
        <p:txBody>
          <a:bodyPr/>
          <a:lstStyle/>
          <a:p>
            <a:r>
              <a:rPr lang="fi-FI"/>
              <a:t>Taideteollinen, kuvataide, muotoilu ja media</a:t>
            </a:r>
          </a:p>
        </p:txBody>
      </p:sp>
      <p:sp>
        <p:nvSpPr>
          <p:cNvPr id="4" name="Sisällön paikkamerkki 2">
            <a:extLst>
              <a:ext uri="{FF2B5EF4-FFF2-40B4-BE49-F238E27FC236}">
                <a16:creationId xmlns:a16="http://schemas.microsoft.com/office/drawing/2014/main" id="{1BEC0B9E-498B-7B55-E2C9-0D63E09880FB}"/>
              </a:ext>
            </a:extLst>
          </p:cNvPr>
          <p:cNvSpPr txBox="1">
            <a:spLocks/>
          </p:cNvSpPr>
          <p:nvPr/>
        </p:nvSpPr>
        <p:spPr>
          <a:xfrm>
            <a:off x="341049" y="1268361"/>
            <a:ext cx="11029615" cy="4807974"/>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spcBef>
                <a:spcPts val="600"/>
              </a:spcBef>
              <a:spcAft>
                <a:spcPts val="600"/>
              </a:spcAft>
            </a:pPr>
            <a:r>
              <a:rPr lang="fi-FI" sz="2400">
                <a:latin typeface="Arial"/>
                <a:cs typeface="Arial"/>
              </a:rPr>
              <a:t>Helsingin ammattikorkeakoulu, Metropolia </a:t>
            </a:r>
            <a:r>
              <a:rPr lang="fi-FI" sz="2400" b="1">
                <a:latin typeface="Arial"/>
                <a:cs typeface="Arial"/>
              </a:rPr>
              <a:t>metropolia.fi </a:t>
            </a:r>
            <a:r>
              <a:rPr lang="fi-FI" sz="2400" b="1">
                <a:solidFill>
                  <a:schemeClr val="accent1"/>
                </a:solidFill>
                <a:latin typeface="Arial"/>
                <a:cs typeface="Arial"/>
              </a:rPr>
              <a:t>(laaja tarjonta)</a:t>
            </a:r>
            <a:endParaRPr lang="fi-FI" sz="2400">
              <a:solidFill>
                <a:schemeClr val="accent1"/>
              </a:solidFill>
              <a:latin typeface="Arial"/>
              <a:cs typeface="Arial"/>
            </a:endParaRPr>
          </a:p>
          <a:p>
            <a:pPr marL="305435" indent="-305435">
              <a:spcBef>
                <a:spcPts val="600"/>
              </a:spcBef>
              <a:spcAft>
                <a:spcPts val="600"/>
              </a:spcAft>
            </a:pPr>
            <a:r>
              <a:rPr lang="fi-FI" sz="2400">
                <a:latin typeface="Arial"/>
                <a:cs typeface="Arial"/>
              </a:rPr>
              <a:t>Hämeen ammattikorkeakoulu, Hämeenlinna </a:t>
            </a:r>
            <a:r>
              <a:rPr lang="fi-FI" sz="2400" b="1">
                <a:latin typeface="Arial"/>
                <a:cs typeface="Arial"/>
              </a:rPr>
              <a:t>hamk.fi </a:t>
            </a:r>
          </a:p>
          <a:p>
            <a:pPr marL="305435" indent="-305435">
              <a:spcBef>
                <a:spcPts val="600"/>
              </a:spcBef>
              <a:spcAft>
                <a:spcPts val="600"/>
              </a:spcAft>
            </a:pPr>
            <a:r>
              <a:rPr lang="fi-FI" sz="2400">
                <a:latin typeface="Arial"/>
                <a:cs typeface="Arial"/>
              </a:rPr>
              <a:t>Kaakkois-Suomen ammattikorkeakoulu, Kouvola </a:t>
            </a:r>
            <a:r>
              <a:rPr lang="fi-FI" sz="2400" b="1">
                <a:latin typeface="Arial"/>
                <a:cs typeface="Arial"/>
              </a:rPr>
              <a:t>xamk.fi</a:t>
            </a:r>
          </a:p>
          <a:p>
            <a:pPr marL="305435" indent="-305435">
              <a:spcBef>
                <a:spcPts val="600"/>
              </a:spcBef>
              <a:spcAft>
                <a:spcPts val="600"/>
              </a:spcAft>
            </a:pPr>
            <a:r>
              <a:rPr lang="fi-FI" sz="2400">
                <a:latin typeface="Arial"/>
                <a:cs typeface="Arial"/>
              </a:rPr>
              <a:t>LAB ammattikorkeakoulu (Lahti ja Lappeenranta), muotoilu ja kuvataide</a:t>
            </a:r>
            <a:r>
              <a:rPr lang="fi-FI" sz="2400" b="1">
                <a:latin typeface="Arial"/>
                <a:cs typeface="Arial"/>
              </a:rPr>
              <a:t> lab.fi </a:t>
            </a:r>
            <a:r>
              <a:rPr lang="fi-FI" sz="2400" b="1">
                <a:solidFill>
                  <a:schemeClr val="accent1"/>
                </a:solidFill>
                <a:latin typeface="Arial"/>
                <a:cs typeface="Arial"/>
              </a:rPr>
              <a:t>(Lahden muotoiluinstituutissa laaja tarjonta)</a:t>
            </a:r>
          </a:p>
          <a:p>
            <a:pPr marL="305435" indent="-305435">
              <a:spcBef>
                <a:spcPts val="600"/>
              </a:spcBef>
              <a:spcAft>
                <a:spcPts val="600"/>
              </a:spcAft>
            </a:pPr>
            <a:r>
              <a:rPr lang="fi-FI" sz="2400">
                <a:latin typeface="Arial"/>
                <a:cs typeface="Arial"/>
              </a:rPr>
              <a:t>Satakunnan ammattikorkeakoulu </a:t>
            </a:r>
            <a:r>
              <a:rPr lang="fi-FI" sz="2400" b="1">
                <a:latin typeface="Arial"/>
                <a:cs typeface="Arial"/>
              </a:rPr>
              <a:t>samk.fi</a:t>
            </a:r>
          </a:p>
          <a:p>
            <a:pPr marL="305435" indent="-305435">
              <a:spcBef>
                <a:spcPts val="600"/>
              </a:spcBef>
              <a:spcAft>
                <a:spcPts val="600"/>
              </a:spcAft>
            </a:pPr>
            <a:r>
              <a:rPr lang="fi-FI" sz="2400">
                <a:latin typeface="Arial"/>
                <a:cs typeface="Arial"/>
              </a:rPr>
              <a:t>Savonia-ammattikorkeakoulu, Kuopio, Iisalmi, Varkaus </a:t>
            </a:r>
            <a:r>
              <a:rPr lang="fi-FI" sz="2400" b="1">
                <a:latin typeface="Arial"/>
                <a:cs typeface="Arial"/>
              </a:rPr>
              <a:t>savonia.fi</a:t>
            </a:r>
          </a:p>
          <a:p>
            <a:pPr marL="305435" indent="-305435">
              <a:spcBef>
                <a:spcPts val="600"/>
              </a:spcBef>
              <a:spcAft>
                <a:spcPts val="600"/>
              </a:spcAft>
            </a:pPr>
            <a:r>
              <a:rPr lang="fi-FI" sz="2400">
                <a:latin typeface="Arial"/>
                <a:cs typeface="Arial"/>
              </a:rPr>
              <a:t>Tampereen ammattikorkeakoulu </a:t>
            </a:r>
            <a:r>
              <a:rPr lang="fi-FI" sz="2400" b="1">
                <a:latin typeface="Arial"/>
                <a:cs typeface="Arial"/>
              </a:rPr>
              <a:t>tamk.fi</a:t>
            </a:r>
          </a:p>
          <a:p>
            <a:pPr marL="305435" indent="-305435">
              <a:spcBef>
                <a:spcPts val="600"/>
              </a:spcBef>
              <a:spcAft>
                <a:spcPts val="600"/>
              </a:spcAft>
            </a:pPr>
            <a:r>
              <a:rPr lang="fi-FI" sz="2400">
                <a:latin typeface="Arial"/>
                <a:cs typeface="Arial"/>
              </a:rPr>
              <a:t>Turun ammattikorkeakoulu </a:t>
            </a:r>
            <a:r>
              <a:rPr lang="fi-FI" sz="2400" b="1">
                <a:latin typeface="Arial"/>
                <a:cs typeface="Arial"/>
              </a:rPr>
              <a:t>turkuamk.fi </a:t>
            </a:r>
            <a:r>
              <a:rPr lang="fi-FI" sz="2400" b="1">
                <a:solidFill>
                  <a:schemeClr val="accent1"/>
                </a:solidFill>
                <a:latin typeface="Arial"/>
                <a:cs typeface="Arial"/>
              </a:rPr>
              <a:t>(melko laaja tarjonta)</a:t>
            </a:r>
          </a:p>
          <a:p>
            <a:pPr marL="305435" indent="-305435">
              <a:spcBef>
                <a:spcPts val="600"/>
              </a:spcBef>
              <a:spcAft>
                <a:spcPts val="600"/>
              </a:spcAft>
            </a:pPr>
            <a:r>
              <a:rPr lang="fi-FI" sz="2400">
                <a:latin typeface="Arial"/>
                <a:cs typeface="Arial"/>
              </a:rPr>
              <a:t>Rovaniemen ammattikorkeakoulu </a:t>
            </a:r>
            <a:r>
              <a:rPr lang="fi-FI" sz="2400" b="1">
                <a:latin typeface="Arial"/>
                <a:cs typeface="Arial"/>
              </a:rPr>
              <a:t>lapinamk.fi</a:t>
            </a:r>
          </a:p>
        </p:txBody>
      </p:sp>
    </p:spTree>
    <p:extLst>
      <p:ext uri="{BB962C8B-B14F-4D97-AF65-F5344CB8AC3E}">
        <p14:creationId xmlns:p14="http://schemas.microsoft.com/office/powerpoint/2010/main" val="327975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henkilö, vaate, sisä-, tietokone&#10;&#10;Kuvaus luotu automaattisesti">
            <a:extLst>
              <a:ext uri="{FF2B5EF4-FFF2-40B4-BE49-F238E27FC236}">
                <a16:creationId xmlns:a16="http://schemas.microsoft.com/office/drawing/2014/main" id="{D782B984-7A70-E3D1-B3C3-6954C54E7A30}"/>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237284" y="264160"/>
            <a:ext cx="11717430" cy="3423920"/>
          </a:xfrm>
        </p:spPr>
      </p:pic>
      <p:sp>
        <p:nvSpPr>
          <p:cNvPr id="4" name="Otsikko 3">
            <a:extLst>
              <a:ext uri="{FF2B5EF4-FFF2-40B4-BE49-F238E27FC236}">
                <a16:creationId xmlns:a16="http://schemas.microsoft.com/office/drawing/2014/main" id="{A64C56CD-DF88-7C01-DB5B-11BFEE4A7DEC}"/>
              </a:ext>
            </a:extLst>
          </p:cNvPr>
          <p:cNvSpPr>
            <a:spLocks noGrp="1"/>
          </p:cNvSpPr>
          <p:nvPr>
            <p:ph type="title"/>
          </p:nvPr>
        </p:nvSpPr>
        <p:spPr/>
        <p:txBody>
          <a:bodyPr/>
          <a:lstStyle/>
          <a:p>
            <a:r>
              <a:rPr lang="fi-FI"/>
              <a:t>Kiitos osallistumisestasi!</a:t>
            </a:r>
          </a:p>
        </p:txBody>
      </p:sp>
    </p:spTree>
    <p:extLst>
      <p:ext uri="{BB962C8B-B14F-4D97-AF65-F5344CB8AC3E}">
        <p14:creationId xmlns:p14="http://schemas.microsoft.com/office/powerpoint/2010/main" val="30164024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sisä-, vaate, Toimistorakennus, seinä&#10;&#10;Kuvaus luotu automaattisesti">
            <a:extLst>
              <a:ext uri="{FF2B5EF4-FFF2-40B4-BE49-F238E27FC236}">
                <a16:creationId xmlns:a16="http://schemas.microsoft.com/office/drawing/2014/main" id="{661D1C6C-7FF9-35C2-DEA1-2B719C6E2BEA}"/>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8556790" y="264160"/>
            <a:ext cx="3371049" cy="6329680"/>
          </a:xfrm>
        </p:spPr>
      </p:pic>
      <p:sp>
        <p:nvSpPr>
          <p:cNvPr id="5" name="Otsikko 4">
            <a:extLst>
              <a:ext uri="{FF2B5EF4-FFF2-40B4-BE49-F238E27FC236}">
                <a16:creationId xmlns:a16="http://schemas.microsoft.com/office/drawing/2014/main" id="{C623E2EA-2BD0-81F3-7BAC-833106C85039}"/>
              </a:ext>
            </a:extLst>
          </p:cNvPr>
          <p:cNvSpPr>
            <a:spLocks noGrp="1"/>
          </p:cNvSpPr>
          <p:nvPr>
            <p:ph type="title"/>
          </p:nvPr>
        </p:nvSpPr>
        <p:spPr/>
        <p:txBody>
          <a:bodyPr/>
          <a:lstStyle/>
          <a:p>
            <a:r>
              <a:rPr lang="fi-FI"/>
              <a:t>AMK-valintakoe</a:t>
            </a:r>
          </a:p>
        </p:txBody>
      </p:sp>
      <p:pic>
        <p:nvPicPr>
          <p:cNvPr id="9" name="Kuva 8">
            <a:extLst>
              <a:ext uri="{FF2B5EF4-FFF2-40B4-BE49-F238E27FC236}">
                <a16:creationId xmlns:a16="http://schemas.microsoft.com/office/drawing/2014/main" id="{D37590AF-C96E-C095-36B6-20DF1B370A0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
        <p:nvSpPr>
          <p:cNvPr id="10" name="Sisällön paikkamerkki 2">
            <a:extLst>
              <a:ext uri="{FF2B5EF4-FFF2-40B4-BE49-F238E27FC236}">
                <a16:creationId xmlns:a16="http://schemas.microsoft.com/office/drawing/2014/main" id="{906FA761-E3DE-4352-0AAF-4F6530A28ED8}"/>
              </a:ext>
            </a:extLst>
          </p:cNvPr>
          <p:cNvSpPr txBox="1">
            <a:spLocks/>
          </p:cNvSpPr>
          <p:nvPr/>
        </p:nvSpPr>
        <p:spPr>
          <a:xfrm>
            <a:off x="341049" y="1120878"/>
            <a:ext cx="7666301" cy="5433634"/>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500"/>
              </a:spcAft>
            </a:pPr>
            <a:r>
              <a:rPr lang="fi-FI" sz="2000"/>
              <a:t>Ei ennakkomateriaalia</a:t>
            </a:r>
          </a:p>
          <a:p>
            <a:pPr>
              <a:spcBef>
                <a:spcPts val="500"/>
              </a:spcBef>
              <a:spcAft>
                <a:spcPts val="500"/>
              </a:spcAft>
            </a:pPr>
            <a:r>
              <a:rPr lang="fi-FI" sz="2000"/>
              <a:t>Tehtävät monivalintatehtäviä</a:t>
            </a:r>
          </a:p>
          <a:p>
            <a:pPr>
              <a:spcBef>
                <a:spcPts val="500"/>
              </a:spcBef>
              <a:spcAft>
                <a:spcPts val="500"/>
              </a:spcAft>
            </a:pPr>
            <a:r>
              <a:rPr lang="fi-FI" sz="2000"/>
              <a:t>Oikeasta vastauksesta 1 p, väärä vastaus tai vastaamatta jättäminen 0 p. Pisteet skaalataan.</a:t>
            </a:r>
            <a:endParaRPr lang="fi-FI" sz="2000" b="1"/>
          </a:p>
          <a:p>
            <a:pPr>
              <a:spcBef>
                <a:spcPts val="500"/>
              </a:spcBef>
              <a:spcAft>
                <a:spcPts val="500"/>
              </a:spcAft>
            </a:pPr>
            <a:r>
              <a:rPr lang="fi-FI" sz="2000"/>
              <a:t>Valintakoe tehdään ammattikorkeakoulun tiloissa omalla koneella</a:t>
            </a:r>
          </a:p>
          <a:p>
            <a:pPr>
              <a:spcBef>
                <a:spcPts val="500"/>
              </a:spcBef>
              <a:spcAft>
                <a:spcPts val="500"/>
              </a:spcAft>
            </a:pPr>
            <a:r>
              <a:rPr lang="fi-FI" sz="2000"/>
              <a:t>Koe kestää 2-4 tuntia riippuen hakukohteista</a:t>
            </a:r>
          </a:p>
          <a:p>
            <a:pPr>
              <a:spcBef>
                <a:spcPts val="500"/>
              </a:spcBef>
              <a:spcAft>
                <a:spcPts val="500"/>
              </a:spcAft>
            </a:pPr>
            <a:r>
              <a:rPr lang="fi-FI" sz="2000"/>
              <a:t>AMK-koulutukset jaettu kahdeksaan eri alaan</a:t>
            </a:r>
          </a:p>
          <a:p>
            <a:pPr lvl="1">
              <a:spcBef>
                <a:spcPts val="500"/>
              </a:spcBef>
              <a:spcAft>
                <a:spcPts val="500"/>
              </a:spcAft>
            </a:pPr>
            <a:r>
              <a:rPr lang="fi-FI" sz="1800"/>
              <a:t>Kokeessa tehtävät osiot riippuvat hakukohteesta</a:t>
            </a:r>
          </a:p>
          <a:p>
            <a:pPr>
              <a:spcBef>
                <a:spcPts val="500"/>
              </a:spcBef>
              <a:spcAft>
                <a:spcPts val="500"/>
              </a:spcAft>
            </a:pPr>
            <a:r>
              <a:rPr lang="fi-FI" sz="2000"/>
              <a:t>Kokeessa mukana tehtäviä, joita ei pisteytetä</a:t>
            </a:r>
          </a:p>
        </p:txBody>
      </p:sp>
    </p:spTree>
    <p:extLst>
      <p:ext uri="{BB962C8B-B14F-4D97-AF65-F5344CB8AC3E}">
        <p14:creationId xmlns:p14="http://schemas.microsoft.com/office/powerpoint/2010/main" val="1417622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342E-09C3-1747-FE76-8936FC823E7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21B3B8B-5C36-6464-42CD-540EDCF83E14}"/>
              </a:ext>
            </a:extLst>
          </p:cNvPr>
          <p:cNvSpPr>
            <a:spLocks noGrp="1"/>
          </p:cNvSpPr>
          <p:nvPr>
            <p:ph type="title"/>
          </p:nvPr>
        </p:nvSpPr>
        <p:spPr/>
        <p:txBody>
          <a:bodyPr/>
          <a:lstStyle/>
          <a:p>
            <a:r>
              <a:rPr lang="fi-FI"/>
              <a:t>AMK-valintakokeen suoritusaika ja pisteytys</a:t>
            </a:r>
          </a:p>
        </p:txBody>
      </p:sp>
      <p:graphicFrame>
        <p:nvGraphicFramePr>
          <p:cNvPr id="4" name="Taulukko 9">
            <a:extLst>
              <a:ext uri="{FF2B5EF4-FFF2-40B4-BE49-F238E27FC236}">
                <a16:creationId xmlns:a16="http://schemas.microsoft.com/office/drawing/2014/main" id="{C2D4353C-C3EE-9147-015C-D2E9BFC36620}"/>
              </a:ext>
            </a:extLst>
          </p:cNvPr>
          <p:cNvGraphicFramePr>
            <a:graphicFrameLocks noGrp="1"/>
          </p:cNvGraphicFramePr>
          <p:nvPr>
            <p:extLst>
              <p:ext uri="{D42A27DB-BD31-4B8C-83A1-F6EECF244321}">
                <p14:modId xmlns:p14="http://schemas.microsoft.com/office/powerpoint/2010/main" val="1137221427"/>
              </p:ext>
            </p:extLst>
          </p:nvPr>
        </p:nvGraphicFramePr>
        <p:xfrm>
          <a:off x="341049" y="1229032"/>
          <a:ext cx="11457374" cy="4483509"/>
        </p:xfrm>
        <a:graphic>
          <a:graphicData uri="http://schemas.openxmlformats.org/drawingml/2006/table">
            <a:tbl>
              <a:tblPr firstRow="1" bandRow="1">
                <a:tableStyleId>{5C22544A-7EE6-4342-B048-85BDC9FD1C3A}</a:tableStyleId>
              </a:tblPr>
              <a:tblGrid>
                <a:gridCol w="4601921">
                  <a:extLst>
                    <a:ext uri="{9D8B030D-6E8A-4147-A177-3AD203B41FA5}">
                      <a16:colId xmlns:a16="http://schemas.microsoft.com/office/drawing/2014/main" val="3995236693"/>
                    </a:ext>
                  </a:extLst>
                </a:gridCol>
                <a:gridCol w="1899859">
                  <a:extLst>
                    <a:ext uri="{9D8B030D-6E8A-4147-A177-3AD203B41FA5}">
                      <a16:colId xmlns:a16="http://schemas.microsoft.com/office/drawing/2014/main" val="2494314410"/>
                    </a:ext>
                  </a:extLst>
                </a:gridCol>
                <a:gridCol w="2477797">
                  <a:extLst>
                    <a:ext uri="{9D8B030D-6E8A-4147-A177-3AD203B41FA5}">
                      <a16:colId xmlns:a16="http://schemas.microsoft.com/office/drawing/2014/main" val="798940048"/>
                    </a:ext>
                  </a:extLst>
                </a:gridCol>
                <a:gridCol w="2477797">
                  <a:extLst>
                    <a:ext uri="{9D8B030D-6E8A-4147-A177-3AD203B41FA5}">
                      <a16:colId xmlns:a16="http://schemas.microsoft.com/office/drawing/2014/main" val="947003056"/>
                    </a:ext>
                  </a:extLst>
                </a:gridCol>
              </a:tblGrid>
              <a:tr h="896702">
                <a:tc>
                  <a:txBody>
                    <a:bodyPr/>
                    <a:lstStyle/>
                    <a:p>
                      <a:r>
                        <a:rPr lang="fi-FI">
                          <a:latin typeface="Arial"/>
                        </a:rPr>
                        <a:t>Koeosio</a:t>
                      </a:r>
                    </a:p>
                  </a:txBody>
                  <a:tcPr anchor="ctr"/>
                </a:tc>
                <a:tc>
                  <a:txBody>
                    <a:bodyPr/>
                    <a:lstStyle/>
                    <a:p>
                      <a:pPr algn="ctr"/>
                      <a:r>
                        <a:rPr lang="fi-FI">
                          <a:latin typeface="Arial"/>
                        </a:rPr>
                        <a:t>Kesto</a:t>
                      </a:r>
                    </a:p>
                  </a:txBody>
                  <a:tcPr anchor="ctr"/>
                </a:tc>
                <a:tc>
                  <a:txBody>
                    <a:bodyPr/>
                    <a:lstStyle/>
                    <a:p>
                      <a:pPr algn="ctr"/>
                      <a:r>
                        <a:rPr lang="fi-FI">
                          <a:latin typeface="Arial"/>
                        </a:rPr>
                        <a:t>Pisteskaala</a:t>
                      </a:r>
                    </a:p>
                  </a:txBody>
                  <a:tcPr anchor="ctr"/>
                </a:tc>
                <a:tc>
                  <a:txBody>
                    <a:bodyPr/>
                    <a:lstStyle/>
                    <a:p>
                      <a:pPr algn="ctr"/>
                      <a:r>
                        <a:rPr lang="fi-FI">
                          <a:latin typeface="Arial"/>
                        </a:rPr>
                        <a:t>Alin hyväksytty pistemäärä</a:t>
                      </a:r>
                    </a:p>
                  </a:txBody>
                  <a:tcPr anchor="ctr"/>
                </a:tc>
                <a:extLst>
                  <a:ext uri="{0D108BD9-81ED-4DB2-BD59-A6C34878D82A}">
                    <a16:rowId xmlns:a16="http://schemas.microsoft.com/office/drawing/2014/main" val="3941409889"/>
                  </a:ext>
                </a:extLst>
              </a:tr>
              <a:tr h="512401">
                <a:tc>
                  <a:txBody>
                    <a:bodyPr/>
                    <a:lstStyle/>
                    <a:p>
                      <a:r>
                        <a:rPr lang="fi-FI">
                          <a:latin typeface="Arial"/>
                        </a:rPr>
                        <a:t>Päätöksentekotaidot</a:t>
                      </a:r>
                    </a:p>
                  </a:txBody>
                  <a:tcPr anchor="ctr">
                    <a:solidFill>
                      <a:srgbClr val="D7B4F5">
                        <a:alpha val="30196"/>
                      </a:srgbClr>
                    </a:solidFill>
                  </a:tcPr>
                </a:tc>
                <a:tc>
                  <a:txBody>
                    <a:bodyPr/>
                    <a:lstStyle/>
                    <a:p>
                      <a:pPr algn="ctr"/>
                      <a:r>
                        <a:rPr lang="fi-FI">
                          <a:latin typeface="Arial"/>
                        </a:rPr>
                        <a:t>40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sym typeface="Wingdings" panose="05000000000000000000" pitchFamily="2" charset="2"/>
                        </a:rPr>
                        <a:t>12,5</a:t>
                      </a:r>
                      <a:endParaRPr lang="fi-FI">
                        <a:latin typeface="Arial"/>
                      </a:endParaRPr>
                    </a:p>
                  </a:txBody>
                  <a:tcPr anchor="ctr">
                    <a:solidFill>
                      <a:srgbClr val="D7B4F5">
                        <a:alpha val="30196"/>
                      </a:srgbClr>
                    </a:solidFill>
                  </a:tcPr>
                </a:tc>
                <a:extLst>
                  <a:ext uri="{0D108BD9-81ED-4DB2-BD59-A6C34878D82A}">
                    <a16:rowId xmlns:a16="http://schemas.microsoft.com/office/drawing/2014/main" val="3814074766"/>
                  </a:ext>
                </a:extLst>
              </a:tr>
              <a:tr h="512401">
                <a:tc>
                  <a:txBody>
                    <a:bodyPr/>
                    <a:lstStyle/>
                    <a:p>
                      <a:r>
                        <a:rPr lang="fi-FI">
                          <a:latin typeface="Arial"/>
                        </a:rPr>
                        <a:t>Opetuskieli</a:t>
                      </a:r>
                    </a:p>
                  </a:txBody>
                  <a:tcPr anchor="ctr">
                    <a:solidFill>
                      <a:srgbClr val="D7B4F5">
                        <a:alpha val="30196"/>
                      </a:srgbClr>
                    </a:solidFill>
                  </a:tcPr>
                </a:tc>
                <a:tc>
                  <a:txBody>
                    <a:bodyPr/>
                    <a:lstStyle/>
                    <a:p>
                      <a:pPr algn="ctr"/>
                      <a:r>
                        <a:rPr lang="fi-FI">
                          <a:latin typeface="Arial"/>
                        </a:rPr>
                        <a:t>30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0-50</a:t>
                      </a:r>
                    </a:p>
                  </a:txBody>
                  <a:tcPr anchor="ctr">
                    <a:solidFill>
                      <a:srgbClr val="D7B4F5">
                        <a:alpha val="30196"/>
                      </a:srgbClr>
                    </a:solidFill>
                  </a:tcPr>
                </a:tc>
                <a:tc>
                  <a:txBody>
                    <a:bodyPr/>
                    <a:lstStyle/>
                    <a:p>
                      <a:pPr algn="ctr"/>
                      <a:r>
                        <a:rPr lang="fi-FI">
                          <a:latin typeface="Arial"/>
                        </a:rPr>
                        <a:t>15</a:t>
                      </a:r>
                    </a:p>
                  </a:txBody>
                  <a:tcPr anchor="ctr">
                    <a:solidFill>
                      <a:srgbClr val="D7B4F5">
                        <a:alpha val="30196"/>
                      </a:srgbClr>
                    </a:solidFill>
                  </a:tcPr>
                </a:tc>
                <a:extLst>
                  <a:ext uri="{0D108BD9-81ED-4DB2-BD59-A6C34878D82A}">
                    <a16:rowId xmlns:a16="http://schemas.microsoft.com/office/drawing/2014/main" val="597609761"/>
                  </a:ext>
                </a:extLst>
              </a:tr>
              <a:tr h="512401">
                <a:tc>
                  <a:txBody>
                    <a:bodyPr/>
                    <a:lstStyle/>
                    <a:p>
                      <a:r>
                        <a:rPr lang="fi-FI">
                          <a:latin typeface="Arial"/>
                        </a:rPr>
                        <a:t>Englannin kieli</a:t>
                      </a:r>
                    </a:p>
                  </a:txBody>
                  <a:tcPr anchor="ctr">
                    <a:solidFill>
                      <a:srgbClr val="D7B4F5">
                        <a:alpha val="30196"/>
                      </a:srgbClr>
                    </a:solidFill>
                  </a:tcPr>
                </a:tc>
                <a:tc>
                  <a:txBody>
                    <a:bodyPr/>
                    <a:lstStyle/>
                    <a:p>
                      <a:pPr algn="ctr"/>
                      <a:r>
                        <a:rPr lang="fi-FI">
                          <a:latin typeface="Arial"/>
                        </a:rPr>
                        <a:t>30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0-50</a:t>
                      </a:r>
                    </a:p>
                  </a:txBody>
                  <a:tcPr anchor="ctr">
                    <a:solidFill>
                      <a:srgbClr val="D7B4F5">
                        <a:alpha val="30196"/>
                      </a:srgbClr>
                    </a:solidFill>
                  </a:tcPr>
                </a:tc>
                <a:tc>
                  <a:txBody>
                    <a:bodyPr/>
                    <a:lstStyle/>
                    <a:p>
                      <a:pPr algn="ctr"/>
                      <a:r>
                        <a:rPr lang="fi-FI">
                          <a:latin typeface="Arial"/>
                        </a:rPr>
                        <a:t>12,5</a:t>
                      </a:r>
                    </a:p>
                  </a:txBody>
                  <a:tcPr anchor="ctr">
                    <a:solidFill>
                      <a:srgbClr val="D7B4F5">
                        <a:alpha val="30196"/>
                      </a:srgbClr>
                    </a:solidFill>
                  </a:tcPr>
                </a:tc>
                <a:extLst>
                  <a:ext uri="{0D108BD9-81ED-4DB2-BD59-A6C34878D82A}">
                    <a16:rowId xmlns:a16="http://schemas.microsoft.com/office/drawing/2014/main" val="2669570100"/>
                  </a:ext>
                </a:extLst>
              </a:tr>
              <a:tr h="512401">
                <a:tc>
                  <a:txBody>
                    <a:bodyPr/>
                    <a:lstStyle/>
                    <a:p>
                      <a:r>
                        <a:rPr lang="fi-FI">
                          <a:latin typeface="Arial"/>
                        </a:rPr>
                        <a:t>Matemaattiset taidot</a:t>
                      </a:r>
                    </a:p>
                  </a:txBody>
                  <a:tcPr anchor="ctr">
                    <a:solidFill>
                      <a:srgbClr val="D7B4F5">
                        <a:alpha val="30196"/>
                      </a:srgbClr>
                    </a:solidFill>
                  </a:tcPr>
                </a:tc>
                <a:tc>
                  <a:txBody>
                    <a:bodyPr/>
                    <a:lstStyle/>
                    <a:p>
                      <a:pPr algn="ctr"/>
                      <a:r>
                        <a:rPr lang="fi-FI">
                          <a:latin typeface="Arial"/>
                        </a:rPr>
                        <a:t>40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sym typeface="Wingdings" panose="05000000000000000000" pitchFamily="2" charset="2"/>
                        </a:rPr>
                        <a:t>20</a:t>
                      </a:r>
                      <a:endParaRPr lang="fi-FI">
                        <a:latin typeface="Arial"/>
                      </a:endParaRPr>
                    </a:p>
                  </a:txBody>
                  <a:tcPr anchor="ctr">
                    <a:solidFill>
                      <a:srgbClr val="D7B4F5">
                        <a:alpha val="30196"/>
                      </a:srgbClr>
                    </a:solidFill>
                  </a:tcPr>
                </a:tc>
                <a:extLst>
                  <a:ext uri="{0D108BD9-81ED-4DB2-BD59-A6C34878D82A}">
                    <a16:rowId xmlns:a16="http://schemas.microsoft.com/office/drawing/2014/main" val="4064663453"/>
                  </a:ext>
                </a:extLst>
              </a:tr>
              <a:tr h="512401">
                <a:tc>
                  <a:txBody>
                    <a:bodyPr/>
                    <a:lstStyle/>
                    <a:p>
                      <a:r>
                        <a:rPr lang="fi-FI">
                          <a:latin typeface="Arial"/>
                        </a:rPr>
                        <a:t>Matemaattis-luonnontieteelliset taidot</a:t>
                      </a:r>
                    </a:p>
                  </a:txBody>
                  <a:tcPr anchor="ctr">
                    <a:solidFill>
                      <a:srgbClr val="D7B4F5">
                        <a:alpha val="30196"/>
                      </a:srgbClr>
                    </a:solidFill>
                  </a:tcPr>
                </a:tc>
                <a:tc>
                  <a:txBody>
                    <a:bodyPr/>
                    <a:lstStyle/>
                    <a:p>
                      <a:pPr algn="ctr"/>
                      <a:r>
                        <a:rPr lang="fi-FI">
                          <a:latin typeface="Arial"/>
                        </a:rPr>
                        <a:t>35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sym typeface="Wingdings" panose="05000000000000000000" pitchFamily="2" charset="2"/>
                        </a:rPr>
                        <a:t>12,5</a:t>
                      </a:r>
                      <a:endParaRPr lang="fi-FI">
                        <a:latin typeface="Arial"/>
                      </a:endParaRPr>
                    </a:p>
                  </a:txBody>
                  <a:tcPr anchor="ctr">
                    <a:solidFill>
                      <a:srgbClr val="D7B4F5">
                        <a:alpha val="30196"/>
                      </a:srgbClr>
                    </a:solidFill>
                  </a:tcPr>
                </a:tc>
                <a:extLst>
                  <a:ext uri="{0D108BD9-81ED-4DB2-BD59-A6C34878D82A}">
                    <a16:rowId xmlns:a16="http://schemas.microsoft.com/office/drawing/2014/main" val="2871588361"/>
                  </a:ext>
                </a:extLst>
              </a:tr>
              <a:tr h="512401">
                <a:tc>
                  <a:txBody>
                    <a:bodyPr/>
                    <a:lstStyle/>
                    <a:p>
                      <a:r>
                        <a:rPr lang="fi-FI">
                          <a:latin typeface="Arial"/>
                        </a:rPr>
                        <a:t>Eettiset taidot</a:t>
                      </a:r>
                    </a:p>
                  </a:txBody>
                  <a:tcPr anchor="ctr">
                    <a:solidFill>
                      <a:srgbClr val="D7B4F5">
                        <a:alpha val="30196"/>
                      </a:srgbClr>
                    </a:solidFill>
                  </a:tcPr>
                </a:tc>
                <a:tc>
                  <a:txBody>
                    <a:bodyPr/>
                    <a:lstStyle/>
                    <a:p>
                      <a:pPr algn="ctr"/>
                      <a:r>
                        <a:rPr lang="fi-FI">
                          <a:latin typeface="Arial"/>
                        </a:rPr>
                        <a:t>15 min</a:t>
                      </a:r>
                    </a:p>
                  </a:txBody>
                  <a:tcPr anchor="ctr">
                    <a:solidFill>
                      <a:srgbClr val="D7B4F5">
                        <a:alpha val="30196"/>
                      </a:srgbClr>
                    </a:solidFill>
                  </a:tcPr>
                </a:tc>
                <a:tc>
                  <a:txBody>
                    <a:bodyPr/>
                    <a:lstStyle/>
                    <a:p>
                      <a:pPr algn="ctr"/>
                      <a:r>
                        <a:rPr lang="fi-FI">
                          <a:latin typeface="Arial"/>
                        </a:rPr>
                        <a:t>0-100</a:t>
                      </a:r>
                    </a:p>
                  </a:txBody>
                  <a:tcPr anchor="ctr">
                    <a:solidFill>
                      <a:srgbClr val="D7B4F5">
                        <a:alpha val="30196"/>
                      </a:srgbClr>
                    </a:solidFill>
                  </a:tcPr>
                </a:tc>
                <a:tc>
                  <a:txBody>
                    <a:bodyPr/>
                    <a:lstStyle/>
                    <a:p>
                      <a:pPr algn="ctr"/>
                      <a:r>
                        <a:rPr lang="fi-FI">
                          <a:latin typeface="Arial"/>
                        </a:rPr>
                        <a:t>30</a:t>
                      </a:r>
                    </a:p>
                  </a:txBody>
                  <a:tcPr anchor="ctr">
                    <a:solidFill>
                      <a:srgbClr val="D7B4F5">
                        <a:alpha val="30196"/>
                      </a:srgbClr>
                    </a:solidFill>
                  </a:tcPr>
                </a:tc>
                <a:extLst>
                  <a:ext uri="{0D108BD9-81ED-4DB2-BD59-A6C34878D82A}">
                    <a16:rowId xmlns:a16="http://schemas.microsoft.com/office/drawing/2014/main" val="960345319"/>
                  </a:ext>
                </a:extLst>
              </a:tr>
              <a:tr h="512401">
                <a:tc>
                  <a:txBody>
                    <a:bodyPr/>
                    <a:lstStyle/>
                    <a:p>
                      <a:r>
                        <a:rPr lang="fi-FI">
                          <a:latin typeface="Arial"/>
                        </a:rPr>
                        <a:t>Tunneälytaidot</a:t>
                      </a:r>
                    </a:p>
                  </a:txBody>
                  <a:tcPr anchor="ctr">
                    <a:solidFill>
                      <a:srgbClr val="D7B4F5">
                        <a:alpha val="30196"/>
                      </a:srgbClr>
                    </a:solidFill>
                  </a:tcPr>
                </a:tc>
                <a:tc>
                  <a:txBody>
                    <a:bodyPr/>
                    <a:lstStyle/>
                    <a:p>
                      <a:pPr algn="ctr"/>
                      <a:r>
                        <a:rPr lang="fi-FI">
                          <a:latin typeface="Arial"/>
                        </a:rPr>
                        <a:t>15 min</a:t>
                      </a:r>
                    </a:p>
                  </a:txBody>
                  <a:tcPr anchor="ctr">
                    <a:solidFill>
                      <a:srgbClr val="D7B4F5">
                        <a:alpha val="30196"/>
                      </a:srgbClr>
                    </a:solidFill>
                  </a:tcPr>
                </a:tc>
                <a:tc>
                  <a:txBody>
                    <a:bodyPr/>
                    <a:lstStyle/>
                    <a:p>
                      <a:pPr algn="ctr"/>
                      <a:r>
                        <a:rPr lang="fi-FI">
                          <a:latin typeface="Arial"/>
                        </a:rPr>
                        <a:t>0-100</a:t>
                      </a:r>
                    </a:p>
                  </a:txBody>
                  <a:tcPr anchor="ctr">
                    <a:solidFill>
                      <a:srgbClr val="D7B4F5">
                        <a:alpha val="30196"/>
                      </a:srgbClr>
                    </a:solidFill>
                  </a:tcPr>
                </a:tc>
                <a:tc>
                  <a:txBody>
                    <a:bodyPr/>
                    <a:lstStyle/>
                    <a:p>
                      <a:pPr algn="ctr"/>
                      <a:r>
                        <a:rPr lang="fi-FI">
                          <a:latin typeface="Arial"/>
                        </a:rPr>
                        <a:t>30</a:t>
                      </a:r>
                    </a:p>
                  </a:txBody>
                  <a:tcPr anchor="ctr">
                    <a:solidFill>
                      <a:srgbClr val="D7B4F5">
                        <a:alpha val="30196"/>
                      </a:srgbClr>
                    </a:solidFill>
                  </a:tcPr>
                </a:tc>
                <a:extLst>
                  <a:ext uri="{0D108BD9-81ED-4DB2-BD59-A6C34878D82A}">
                    <a16:rowId xmlns:a16="http://schemas.microsoft.com/office/drawing/2014/main" val="4131554865"/>
                  </a:ext>
                </a:extLst>
              </a:tr>
            </a:tbl>
          </a:graphicData>
        </a:graphic>
      </p:graphicFrame>
    </p:spTree>
    <p:extLst>
      <p:ext uri="{BB962C8B-B14F-4D97-AF65-F5344CB8AC3E}">
        <p14:creationId xmlns:p14="http://schemas.microsoft.com/office/powerpoint/2010/main" val="148446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4BC35-1ED9-4072-86A6-E0321B58B142}"/>
              </a:ext>
            </a:extLst>
          </p:cNvPr>
          <p:cNvSpPr txBox="1">
            <a:spLocks/>
          </p:cNvSpPr>
          <p:nvPr/>
        </p:nvSpPr>
        <p:spPr>
          <a:xfrm>
            <a:off x="341049" y="365125"/>
            <a:ext cx="11457373" cy="695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pPr>
              <a:spcAft>
                <a:spcPts val="600"/>
              </a:spcAft>
            </a:pPr>
            <a:r>
              <a:rPr lang="fi-FI" b="1" kern="1200">
                <a:latin typeface="Arial" panose="020B0604020202020204" pitchFamily="34" charset="0"/>
                <a:ea typeface="+mj-ea"/>
                <a:cs typeface="Arial" panose="020B0604020202020204" pitchFamily="34" charset="0"/>
              </a:rPr>
              <a:t>AMK-valintakokeen koeosiot</a:t>
            </a:r>
          </a:p>
        </p:txBody>
      </p:sp>
      <p:pic>
        <p:nvPicPr>
          <p:cNvPr id="5" name="Kuva 4" descr="Kuva, joka sisältää kohteen teksti, kuvakaappaus, Fontti&#10;&#10;Tekoälyllä luotu sisältö voi olla virheellistä.">
            <a:extLst>
              <a:ext uri="{FF2B5EF4-FFF2-40B4-BE49-F238E27FC236}">
                <a16:creationId xmlns:a16="http://schemas.microsoft.com/office/drawing/2014/main" id="{83B5D956-5DCF-7085-BEA2-35567202D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5" y="1016073"/>
            <a:ext cx="9975273" cy="4987637"/>
          </a:xfrm>
          <a:prstGeom prst="rect">
            <a:avLst/>
          </a:prstGeom>
          <a:noFill/>
        </p:spPr>
      </p:pic>
    </p:spTree>
    <p:extLst>
      <p:ext uri="{BB962C8B-B14F-4D97-AF65-F5344CB8AC3E}">
        <p14:creationId xmlns:p14="http://schemas.microsoft.com/office/powerpoint/2010/main" val="2220074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9B39-73ED-813E-10BA-A34B4555CC7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604A2EB-55C3-FD11-8EDF-629E7B95E77B}"/>
              </a:ext>
            </a:extLst>
          </p:cNvPr>
          <p:cNvSpPr>
            <a:spLocks noGrp="1"/>
          </p:cNvSpPr>
          <p:nvPr>
            <p:ph type="title"/>
          </p:nvPr>
        </p:nvSpPr>
        <p:spPr/>
        <p:txBody>
          <a:bodyPr/>
          <a:lstStyle/>
          <a:p>
            <a:r>
              <a:rPr lang="fi-FI"/>
              <a:t>Mitä AMK-valintakokeessa pitää osata?</a:t>
            </a:r>
          </a:p>
        </p:txBody>
      </p:sp>
      <p:sp>
        <p:nvSpPr>
          <p:cNvPr id="3" name="Sisällön paikkamerkki 2">
            <a:extLst>
              <a:ext uri="{FF2B5EF4-FFF2-40B4-BE49-F238E27FC236}">
                <a16:creationId xmlns:a16="http://schemas.microsoft.com/office/drawing/2014/main" id="{0D35267D-31D7-A991-10D2-6B6AD8CE2C8C}"/>
              </a:ext>
            </a:extLst>
          </p:cNvPr>
          <p:cNvSpPr txBox="1">
            <a:spLocks/>
          </p:cNvSpPr>
          <p:nvPr/>
        </p:nvSpPr>
        <p:spPr>
          <a:xfrm>
            <a:off x="341049" y="1263649"/>
            <a:ext cx="4643701" cy="5340351"/>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Päätöksentekotaidot </a:t>
            </a:r>
          </a:p>
          <a:p>
            <a:pPr lvl="1"/>
            <a:r>
              <a:rPr lang="fi-FI" sz="1800"/>
              <a:t>looginen päättelykyky</a:t>
            </a:r>
          </a:p>
          <a:p>
            <a:pPr lvl="1"/>
            <a:r>
              <a:rPr lang="fi-FI" sz="1800"/>
              <a:t>ongelmanratkaisutaidot</a:t>
            </a:r>
          </a:p>
          <a:p>
            <a:pPr lvl="1"/>
            <a:r>
              <a:rPr lang="fi-FI" sz="1800"/>
              <a:t>kaavioiden ja taulukoiden tulkinta</a:t>
            </a:r>
          </a:p>
          <a:p>
            <a:r>
              <a:rPr lang="fi-FI" sz="2000" b="1"/>
              <a:t>Opetuskieli </a:t>
            </a:r>
          </a:p>
          <a:p>
            <a:pPr lvl="1"/>
            <a:r>
              <a:rPr lang="fi-FI" sz="1800"/>
              <a:t>tekstin lukemisen ja tulkinnan taidot </a:t>
            </a:r>
          </a:p>
          <a:p>
            <a:pPr lvl="1"/>
            <a:r>
              <a:rPr lang="fi-FI" sz="1800"/>
              <a:t>sanaston hallinta</a:t>
            </a:r>
          </a:p>
          <a:p>
            <a:pPr lvl="1"/>
            <a:r>
              <a:rPr lang="fi-FI" sz="1800"/>
              <a:t>kielellinen päättely</a:t>
            </a:r>
          </a:p>
          <a:p>
            <a:pPr lvl="1"/>
            <a:r>
              <a:rPr lang="fi-FI" sz="1800"/>
              <a:t>kuvallisen aineiston tulkinta, infograafit</a:t>
            </a:r>
          </a:p>
          <a:p>
            <a:r>
              <a:rPr lang="fi-FI" sz="2000" b="1"/>
              <a:t>Englannin kieli </a:t>
            </a:r>
          </a:p>
          <a:p>
            <a:pPr lvl="1"/>
            <a:r>
              <a:rPr lang="fi-FI" sz="1800"/>
              <a:t>tekstin lukemisen ja tulkinnan taidot </a:t>
            </a:r>
          </a:p>
          <a:p>
            <a:pPr lvl="1"/>
            <a:r>
              <a:rPr lang="fi-FI" sz="1800"/>
              <a:t>sanaston hallinta</a:t>
            </a:r>
          </a:p>
          <a:p>
            <a:pPr lvl="1"/>
            <a:r>
              <a:rPr lang="fi-FI" sz="1800"/>
              <a:t>kielellinen päättely</a:t>
            </a:r>
          </a:p>
        </p:txBody>
      </p:sp>
      <p:sp>
        <p:nvSpPr>
          <p:cNvPr id="6" name="Suorakulmio: Pyöristetyt kulmat 5">
            <a:extLst>
              <a:ext uri="{FF2B5EF4-FFF2-40B4-BE49-F238E27FC236}">
                <a16:creationId xmlns:a16="http://schemas.microsoft.com/office/drawing/2014/main" id="{BAB4FC07-A620-4843-142E-8F3A84B9AD0A}"/>
              </a:ext>
            </a:extLst>
          </p:cNvPr>
          <p:cNvSpPr/>
          <p:nvPr/>
        </p:nvSpPr>
        <p:spPr>
          <a:xfrm>
            <a:off x="4984750" y="936171"/>
            <a:ext cx="7207250" cy="5802520"/>
          </a:xfrm>
          <a:prstGeom prst="roundRect">
            <a:avLst>
              <a:gd name="adj" fmla="val 7962"/>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l"/>
            <a:r>
              <a:rPr lang="fi-FI" sz="2000" b="1" i="0">
                <a:solidFill>
                  <a:schemeClr val="tx1"/>
                </a:solidFill>
                <a:effectLst/>
                <a:latin typeface="Arial"/>
                <a:cs typeface="Arial"/>
              </a:rPr>
              <a:t>Päätöksentekotaitojen esimerkkitehtävä</a:t>
            </a:r>
          </a:p>
          <a:p>
            <a:pPr algn="l"/>
            <a:endParaRPr lang="fi-FI" b="0" i="0">
              <a:solidFill>
                <a:schemeClr val="tx1"/>
              </a:solidFill>
              <a:effectLst/>
              <a:latin typeface="Arial"/>
              <a:cs typeface="Arial"/>
            </a:endParaRPr>
          </a:p>
          <a:p>
            <a:pPr algn="l"/>
            <a:r>
              <a:rPr lang="fi-FI" sz="1600" b="0" i="0">
                <a:solidFill>
                  <a:schemeClr val="tx1"/>
                </a:solidFill>
                <a:effectLst/>
                <a:latin typeface="Arial"/>
                <a:cs typeface="Arial"/>
              </a:rPr>
              <a:t>Ruotsinlaivan ravintolan pöydässä istuu kolme pariskuntaa. Heillä kaikilla on eri etunimet. Kullakin pariskunnalla on yhteinen sukunimi, mutta eri pariskunnilla eri sukunimet. Kukin pariskunta asuu yhdessä, mutta eri pariskunnat eri kaupungeissa.</a:t>
            </a:r>
          </a:p>
          <a:p>
            <a:pPr algn="l"/>
            <a:endParaRPr lang="fi-FI" sz="1600" b="0" i="0">
              <a:solidFill>
                <a:schemeClr val="tx1"/>
              </a:solidFill>
              <a:effectLst/>
              <a:latin typeface="Arial"/>
              <a:cs typeface="Arial"/>
            </a:endParaRPr>
          </a:p>
          <a:p>
            <a:pPr algn="l"/>
            <a:r>
              <a:rPr lang="fi-FI" sz="1600" b="0" i="0">
                <a:solidFill>
                  <a:schemeClr val="tx1"/>
                </a:solidFill>
                <a:effectLst/>
                <a:latin typeface="Arial"/>
                <a:cs typeface="Arial"/>
              </a:rPr>
              <a:t>•Anna on naimisissa Villen kanssa.</a:t>
            </a:r>
          </a:p>
          <a:p>
            <a:pPr algn="l"/>
            <a:r>
              <a:rPr lang="fi-FI" sz="1600" b="0" i="0">
                <a:solidFill>
                  <a:schemeClr val="tx1"/>
                </a:solidFill>
                <a:effectLst/>
                <a:latin typeface="Arial"/>
                <a:cs typeface="Arial"/>
              </a:rPr>
              <a:t>•Frank asuu Vaasassa.</a:t>
            </a:r>
          </a:p>
          <a:p>
            <a:pPr algn="l"/>
            <a:r>
              <a:rPr lang="fi-FI" sz="1600" b="0" i="0">
                <a:solidFill>
                  <a:schemeClr val="tx1"/>
                </a:solidFill>
                <a:effectLst/>
                <a:latin typeface="Arial"/>
                <a:cs typeface="Arial"/>
              </a:rPr>
              <a:t>•Martta ei ole naimisissa herra Tiaisen kanssa.</a:t>
            </a:r>
          </a:p>
          <a:p>
            <a:pPr algn="l"/>
            <a:r>
              <a:rPr lang="fi-FI" sz="1600" b="0" i="0">
                <a:solidFill>
                  <a:schemeClr val="tx1"/>
                </a:solidFill>
                <a:effectLst/>
                <a:latin typeface="Arial"/>
                <a:cs typeface="Arial"/>
              </a:rPr>
              <a:t>•Janssonit ovat porvoolaisia.</a:t>
            </a:r>
          </a:p>
          <a:p>
            <a:pPr algn="l"/>
            <a:r>
              <a:rPr lang="fi-FI" sz="1600" b="0" i="0">
                <a:solidFill>
                  <a:schemeClr val="tx1"/>
                </a:solidFill>
                <a:effectLst/>
                <a:latin typeface="Arial"/>
                <a:cs typeface="Arial"/>
              </a:rPr>
              <a:t>•Emma on asunut aina Turussa.</a:t>
            </a:r>
          </a:p>
          <a:p>
            <a:pPr algn="l"/>
            <a:endParaRPr lang="fi-FI" sz="1600" b="0" i="0">
              <a:solidFill>
                <a:schemeClr val="tx1"/>
              </a:solidFill>
              <a:effectLst/>
              <a:latin typeface="Arial"/>
              <a:cs typeface="Arial"/>
            </a:endParaRPr>
          </a:p>
          <a:p>
            <a:pPr algn="l"/>
            <a:r>
              <a:rPr lang="fi-FI" sz="1600" b="0" i="0">
                <a:solidFill>
                  <a:schemeClr val="tx1"/>
                </a:solidFill>
                <a:effectLst/>
                <a:latin typeface="Arial"/>
                <a:cs typeface="Arial"/>
              </a:rPr>
              <a:t>Mikä on Annan nimi ja missä hän asuu?</a:t>
            </a:r>
          </a:p>
          <a:p>
            <a:pPr algn="l"/>
            <a:r>
              <a:rPr lang="fi-FI" sz="1600" b="0" i="0">
                <a:solidFill>
                  <a:schemeClr val="tx1"/>
                </a:solidFill>
                <a:effectLst/>
                <a:latin typeface="Arial"/>
                <a:cs typeface="Arial"/>
              </a:rPr>
              <a:t>Anna Jansson, Vaasa</a:t>
            </a:r>
          </a:p>
          <a:p>
            <a:pPr algn="l"/>
            <a:r>
              <a:rPr lang="fi-FI" sz="1600" b="0" i="0">
                <a:solidFill>
                  <a:schemeClr val="tx1"/>
                </a:solidFill>
                <a:effectLst/>
                <a:latin typeface="Arial"/>
                <a:cs typeface="Arial"/>
              </a:rPr>
              <a:t>Anna Berg, Turku</a:t>
            </a:r>
          </a:p>
          <a:p>
            <a:pPr algn="l"/>
            <a:r>
              <a:rPr lang="fi-FI" sz="1600" b="0" i="0">
                <a:solidFill>
                  <a:schemeClr val="tx1"/>
                </a:solidFill>
                <a:effectLst/>
                <a:latin typeface="Arial"/>
                <a:cs typeface="Arial"/>
              </a:rPr>
              <a:t>Anna Berg, Porvoo</a:t>
            </a:r>
          </a:p>
          <a:p>
            <a:pPr algn="l"/>
            <a:r>
              <a:rPr lang="fi-FI" sz="1600" b="0" i="0">
                <a:solidFill>
                  <a:schemeClr val="tx1"/>
                </a:solidFill>
                <a:effectLst/>
                <a:latin typeface="Arial"/>
                <a:cs typeface="Arial"/>
              </a:rPr>
              <a:t>Anna Jansson, Turku</a:t>
            </a:r>
          </a:p>
          <a:p>
            <a:pPr algn="l"/>
            <a:r>
              <a:rPr lang="fi-FI" sz="1600" b="0" i="0">
                <a:solidFill>
                  <a:schemeClr val="tx1"/>
                </a:solidFill>
                <a:effectLst/>
                <a:latin typeface="Arial"/>
                <a:cs typeface="Arial"/>
              </a:rPr>
              <a:t>Anna Berg, Vaasa</a:t>
            </a:r>
          </a:p>
          <a:p>
            <a:pPr algn="l"/>
            <a:r>
              <a:rPr lang="fi-FI" sz="1600" b="0" i="0">
                <a:solidFill>
                  <a:schemeClr val="tx1"/>
                </a:solidFill>
                <a:effectLst/>
                <a:latin typeface="Arial"/>
                <a:cs typeface="Arial"/>
              </a:rPr>
              <a:t>Anna Tiainen, Turku</a:t>
            </a:r>
          </a:p>
          <a:p>
            <a:pPr algn="l"/>
            <a:r>
              <a:rPr lang="fi-FI" sz="1600" b="0" i="0">
                <a:solidFill>
                  <a:schemeClr val="tx1"/>
                </a:solidFill>
                <a:effectLst/>
                <a:latin typeface="Arial"/>
                <a:cs typeface="Arial"/>
              </a:rPr>
              <a:t>Anna Tiainen, Porvoo</a:t>
            </a:r>
          </a:p>
          <a:p>
            <a:pPr algn="l"/>
            <a:r>
              <a:rPr lang="fi-FI" sz="1600" b="0" i="0">
                <a:solidFill>
                  <a:schemeClr val="tx1"/>
                </a:solidFill>
                <a:effectLst/>
                <a:latin typeface="Arial"/>
                <a:cs typeface="Arial"/>
              </a:rPr>
              <a:t>Anna Jansson, Porvoo</a:t>
            </a:r>
          </a:p>
          <a:p>
            <a:pPr algn="l"/>
            <a:r>
              <a:rPr lang="fi-FI" sz="1600" b="0" i="0">
                <a:solidFill>
                  <a:schemeClr val="tx1"/>
                </a:solidFill>
                <a:effectLst/>
                <a:latin typeface="Arial"/>
                <a:cs typeface="Arial"/>
              </a:rPr>
              <a:t>Jätän vastaamatta kysymykseen.</a:t>
            </a:r>
          </a:p>
        </p:txBody>
      </p:sp>
    </p:spTree>
    <p:extLst>
      <p:ext uri="{BB962C8B-B14F-4D97-AF65-F5344CB8AC3E}">
        <p14:creationId xmlns:p14="http://schemas.microsoft.com/office/powerpoint/2010/main" val="132633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F758-4380-FEEA-413A-73A4A066055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6CBE552-202A-3789-9F27-CE28957B40FA}"/>
              </a:ext>
            </a:extLst>
          </p:cNvPr>
          <p:cNvSpPr>
            <a:spLocks noGrp="1"/>
          </p:cNvSpPr>
          <p:nvPr>
            <p:ph type="title"/>
          </p:nvPr>
        </p:nvSpPr>
        <p:spPr/>
        <p:txBody>
          <a:bodyPr/>
          <a:lstStyle/>
          <a:p>
            <a:r>
              <a:rPr lang="fi-FI"/>
              <a:t>Mitä AMK-valintakokeessa pitää osata?</a:t>
            </a:r>
          </a:p>
        </p:txBody>
      </p:sp>
      <p:sp>
        <p:nvSpPr>
          <p:cNvPr id="6" name="Suorakulmio: Pyöristetyt kulmat 5">
            <a:extLst>
              <a:ext uri="{FF2B5EF4-FFF2-40B4-BE49-F238E27FC236}">
                <a16:creationId xmlns:a16="http://schemas.microsoft.com/office/drawing/2014/main" id="{0C7E9D5C-7049-0FDC-6603-D2CAEB9AB422}"/>
              </a:ext>
            </a:extLst>
          </p:cNvPr>
          <p:cNvSpPr/>
          <p:nvPr/>
        </p:nvSpPr>
        <p:spPr>
          <a:xfrm>
            <a:off x="5138057" y="1130300"/>
            <a:ext cx="6966856" cy="4889500"/>
          </a:xfrm>
          <a:prstGeom prst="roundRect">
            <a:avLst>
              <a:gd name="adj" fmla="val 7962"/>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l"/>
            <a:r>
              <a:rPr lang="fi-FI" sz="2000" b="1" i="0">
                <a:solidFill>
                  <a:schemeClr val="tx1"/>
                </a:solidFill>
                <a:effectLst/>
                <a:latin typeface="Arial"/>
                <a:cs typeface="Arial"/>
              </a:rPr>
              <a:t>Eettisten taitojen esimerkkitehtävä</a:t>
            </a:r>
          </a:p>
          <a:p>
            <a:pPr algn="l"/>
            <a:endParaRPr lang="fi-FI" b="0" i="0">
              <a:solidFill>
                <a:schemeClr val="tx1"/>
              </a:solidFill>
              <a:effectLst/>
              <a:latin typeface="Arial"/>
              <a:cs typeface="Arial"/>
            </a:endParaRPr>
          </a:p>
          <a:p>
            <a:pPr algn="l"/>
            <a:r>
              <a:rPr lang="fi-FI" sz="1600" b="1" i="0">
                <a:solidFill>
                  <a:schemeClr val="tx1"/>
                </a:solidFill>
                <a:effectLst/>
                <a:latin typeface="Arial"/>
                <a:cs typeface="Arial"/>
              </a:rPr>
              <a:t>Velvollisuusetiikka</a:t>
            </a:r>
            <a:r>
              <a:rPr lang="fi-FI" sz="1600" b="0" i="0">
                <a:solidFill>
                  <a:schemeClr val="tx1"/>
                </a:solidFill>
                <a:effectLst/>
                <a:latin typeface="Arial"/>
                <a:cs typeface="Arial"/>
              </a:rPr>
              <a:t> tarkoittaa, että teko tehdään velvollisuudesta, huolimatta siitä, mitä teosta seuraa.</a:t>
            </a:r>
          </a:p>
          <a:p>
            <a:pPr algn="l"/>
            <a:r>
              <a:rPr lang="fi-FI" sz="1600" b="1" i="0">
                <a:solidFill>
                  <a:schemeClr val="tx1"/>
                </a:solidFill>
                <a:effectLst/>
                <a:latin typeface="Arial"/>
                <a:cs typeface="Arial"/>
              </a:rPr>
              <a:t>Seurausetiikka</a:t>
            </a:r>
            <a:r>
              <a:rPr lang="fi-FI" sz="1600" b="0" i="0">
                <a:solidFill>
                  <a:schemeClr val="tx1"/>
                </a:solidFill>
                <a:effectLst/>
                <a:latin typeface="Arial"/>
                <a:cs typeface="Arial"/>
              </a:rPr>
              <a:t> tarkoittaa, että teko tehdään olettaen, että siitä seuraa jotain hyvää, huolimatta siitä, mitä velvollisuuksia on.</a:t>
            </a:r>
          </a:p>
          <a:p>
            <a:pPr algn="l"/>
            <a:endParaRPr lang="fi-FI" sz="1600" b="0" i="0">
              <a:solidFill>
                <a:schemeClr val="tx1"/>
              </a:solidFill>
              <a:effectLst/>
              <a:latin typeface="Arial"/>
              <a:cs typeface="Arial"/>
            </a:endParaRPr>
          </a:p>
          <a:p>
            <a:pPr algn="l"/>
            <a:r>
              <a:rPr lang="fi-FI" sz="1600" b="0" i="0">
                <a:solidFill>
                  <a:schemeClr val="tx1"/>
                </a:solidFill>
                <a:effectLst/>
                <a:latin typeface="Arial"/>
                <a:cs typeface="Arial"/>
              </a:rPr>
              <a:t>Missä seuraavista tilanteista toteutuu velvollisuusetiikan mukainen toiminta?</a:t>
            </a:r>
          </a:p>
          <a:p>
            <a:pPr algn="l"/>
            <a:endParaRPr lang="fi-FI" sz="1600" b="0" i="0">
              <a:solidFill>
                <a:schemeClr val="tx1"/>
              </a:solidFill>
              <a:effectLst/>
              <a:latin typeface="Arial"/>
              <a:cs typeface="Arial"/>
            </a:endParaRPr>
          </a:p>
          <a:p>
            <a:pPr marL="285750" indent="-285750" algn="l">
              <a:buFont typeface="Arial" panose="020B0604020202020204" pitchFamily="34" charset="0"/>
              <a:buChar char="•"/>
            </a:pPr>
            <a:r>
              <a:rPr lang="fi-FI" sz="1600" b="0" i="0">
                <a:solidFill>
                  <a:schemeClr val="tx1"/>
                </a:solidFill>
                <a:effectLst/>
                <a:latin typeface="Arial"/>
                <a:cs typeface="Arial"/>
              </a:rPr>
              <a:t>Terveydenhuollossa on jo pitkään ollut eettisiä ohjeita.</a:t>
            </a:r>
          </a:p>
          <a:p>
            <a:pPr marL="285750" indent="-285750" algn="l">
              <a:buFont typeface="Arial" panose="020B0604020202020204" pitchFamily="34" charset="0"/>
              <a:buChar char="•"/>
            </a:pPr>
            <a:r>
              <a:rPr lang="fi-FI" sz="1600" b="0" i="0">
                <a:solidFill>
                  <a:schemeClr val="tx1"/>
                </a:solidFill>
                <a:effectLst/>
                <a:latin typeface="Arial"/>
                <a:cs typeface="Arial"/>
              </a:rPr>
              <a:t>Eettisten ohjeiden noudattaminen on ammattilaisten yhdessä sopima tapa toimia.</a:t>
            </a:r>
          </a:p>
          <a:p>
            <a:pPr marL="285750" indent="-285750" algn="l">
              <a:buFont typeface="Arial" panose="020B0604020202020204" pitchFamily="34" charset="0"/>
              <a:buChar char="•"/>
            </a:pPr>
            <a:r>
              <a:rPr lang="fi-FI" sz="1600" b="0" i="0">
                <a:solidFill>
                  <a:schemeClr val="tx1"/>
                </a:solidFill>
                <a:effectLst/>
                <a:latin typeface="Arial"/>
                <a:cs typeface="Arial"/>
              </a:rPr>
              <a:t>Ammattilaiset käyttävät eettisiä ohjeita, kun he pohtivat, millainen toiminta johtaisi potilaan kannalta parhaaseen tulokseen.</a:t>
            </a:r>
          </a:p>
          <a:p>
            <a:pPr marL="285750" indent="-285750" algn="l">
              <a:buFont typeface="Arial" panose="020B0604020202020204" pitchFamily="34" charset="0"/>
              <a:buChar char="•"/>
            </a:pPr>
            <a:r>
              <a:rPr lang="fi-FI" sz="1600" b="0" i="0">
                <a:solidFill>
                  <a:schemeClr val="tx1"/>
                </a:solidFill>
                <a:effectLst/>
                <a:latin typeface="Arial"/>
                <a:cs typeface="Arial"/>
              </a:rPr>
              <a:t>Eettiset ohjeet voivat ohjata ammattilaista eettisessä päätöksenteossa.</a:t>
            </a:r>
          </a:p>
          <a:p>
            <a:pPr marL="285750" indent="-285750" algn="l">
              <a:buFont typeface="Arial" panose="020B0604020202020204" pitchFamily="34" charset="0"/>
              <a:buChar char="•"/>
            </a:pPr>
            <a:r>
              <a:rPr lang="fi-FI" sz="1600" b="0" i="0">
                <a:solidFill>
                  <a:schemeClr val="tx1"/>
                </a:solidFill>
                <a:effectLst/>
                <a:latin typeface="Arial"/>
                <a:cs typeface="Arial"/>
              </a:rPr>
              <a:t>Jätän vastaamatta kysymykseen.</a:t>
            </a:r>
          </a:p>
        </p:txBody>
      </p:sp>
      <p:sp>
        <p:nvSpPr>
          <p:cNvPr id="4" name="Sisällön paikkamerkki 2">
            <a:extLst>
              <a:ext uri="{FF2B5EF4-FFF2-40B4-BE49-F238E27FC236}">
                <a16:creationId xmlns:a16="http://schemas.microsoft.com/office/drawing/2014/main" id="{5AAB0B6D-A91B-E6E0-46EC-934F998DA6A2}"/>
              </a:ext>
            </a:extLst>
          </p:cNvPr>
          <p:cNvSpPr txBox="1">
            <a:spLocks/>
          </p:cNvSpPr>
          <p:nvPr/>
        </p:nvSpPr>
        <p:spPr>
          <a:xfrm>
            <a:off x="393579" y="1130300"/>
            <a:ext cx="6616822" cy="5549900"/>
          </a:xfrm>
          <a:prstGeom prst="rect">
            <a:avLst/>
          </a:prstGeom>
        </p:spPr>
        <p:txBody>
          <a:bodyPr>
            <a:normAutofit fontScale="92500" lnSpcReduction="2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Matemaattiset taidot</a:t>
            </a:r>
          </a:p>
          <a:p>
            <a:pPr lvl="1"/>
            <a:r>
              <a:rPr lang="en-US" sz="1800" err="1">
                <a:latin typeface="+mn-lt"/>
              </a:rPr>
              <a:t>perus</a:t>
            </a:r>
            <a:r>
              <a:rPr lang="en-US" sz="1800">
                <a:latin typeface="+mn-lt"/>
              </a:rPr>
              <a:t>- ja </a:t>
            </a:r>
            <a:r>
              <a:rPr lang="en-US" sz="1800" err="1">
                <a:latin typeface="+mn-lt"/>
              </a:rPr>
              <a:t>prosenttilaskut</a:t>
            </a:r>
            <a:r>
              <a:rPr lang="en-US" sz="1800">
                <a:latin typeface="+mn-lt"/>
              </a:rPr>
              <a:t> </a:t>
            </a:r>
          </a:p>
          <a:p>
            <a:pPr lvl="1"/>
            <a:r>
              <a:rPr lang="en-US" sz="1800" err="1">
                <a:latin typeface="+mn-lt"/>
              </a:rPr>
              <a:t>ensimmäisen</a:t>
            </a:r>
            <a:r>
              <a:rPr lang="en-US" sz="1800">
                <a:latin typeface="+mn-lt"/>
              </a:rPr>
              <a:t> </a:t>
            </a:r>
            <a:r>
              <a:rPr lang="en-US" sz="1800" err="1">
                <a:latin typeface="+mn-lt"/>
              </a:rPr>
              <a:t>asteen</a:t>
            </a:r>
            <a:r>
              <a:rPr lang="en-US" sz="1800">
                <a:latin typeface="+mn-lt"/>
              </a:rPr>
              <a:t> </a:t>
            </a:r>
            <a:r>
              <a:rPr lang="en-US" sz="1800" err="1">
                <a:latin typeface="+mn-lt"/>
              </a:rPr>
              <a:t>yhtälöt</a:t>
            </a:r>
            <a:endParaRPr lang="en-US" sz="1800">
              <a:latin typeface="+mn-lt"/>
            </a:endParaRPr>
          </a:p>
          <a:p>
            <a:pPr lvl="1"/>
            <a:r>
              <a:rPr lang="en-US" sz="1800" err="1"/>
              <a:t>matemaattis-looginen</a:t>
            </a:r>
            <a:r>
              <a:rPr lang="en-US" sz="1800"/>
              <a:t> </a:t>
            </a:r>
            <a:r>
              <a:rPr lang="en-US" sz="1800" err="1"/>
              <a:t>päättelykyky</a:t>
            </a:r>
            <a:r>
              <a:rPr lang="en-US" sz="1800"/>
              <a:t> </a:t>
            </a:r>
            <a:endParaRPr lang="en-US" sz="1800">
              <a:latin typeface="+mn-lt"/>
            </a:endParaRPr>
          </a:p>
          <a:p>
            <a:pPr lvl="1"/>
            <a:r>
              <a:rPr lang="en-US" sz="1800" err="1">
                <a:latin typeface="+mn-lt"/>
              </a:rPr>
              <a:t>yksikkömuunnokset</a:t>
            </a:r>
            <a:endParaRPr lang="en-US" sz="1800">
              <a:latin typeface="+mn-lt"/>
            </a:endParaRPr>
          </a:p>
          <a:p>
            <a:pPr lvl="1"/>
            <a:r>
              <a:rPr lang="en-US" sz="1800" err="1">
                <a:latin typeface="+mn-lt"/>
              </a:rPr>
              <a:t>taulukoiden</a:t>
            </a:r>
            <a:r>
              <a:rPr lang="en-US" sz="1800">
                <a:latin typeface="+mn-lt"/>
              </a:rPr>
              <a:t> ja </a:t>
            </a:r>
            <a:r>
              <a:rPr lang="en-US" sz="1800" err="1">
                <a:latin typeface="+mn-lt"/>
              </a:rPr>
              <a:t>kuvaajien</a:t>
            </a:r>
            <a:r>
              <a:rPr lang="en-US" sz="1800">
                <a:latin typeface="+mn-lt"/>
              </a:rPr>
              <a:t> </a:t>
            </a:r>
            <a:r>
              <a:rPr lang="en-US" sz="1800" err="1">
                <a:latin typeface="+mn-lt"/>
              </a:rPr>
              <a:t>tulkinta</a:t>
            </a:r>
            <a:endParaRPr lang="en-US" sz="1800">
              <a:latin typeface="+mn-lt"/>
            </a:endParaRPr>
          </a:p>
          <a:p>
            <a:pPr lvl="1"/>
            <a:r>
              <a:rPr lang="en-US" sz="1800" err="1">
                <a:latin typeface="+mn-lt"/>
              </a:rPr>
              <a:t>geometria</a:t>
            </a:r>
            <a:endParaRPr lang="en-US" sz="1800">
              <a:latin typeface="+mn-lt"/>
            </a:endParaRPr>
          </a:p>
          <a:p>
            <a:r>
              <a:rPr lang="fi-FI" sz="2000" b="1"/>
              <a:t>Eettiset taidot </a:t>
            </a:r>
          </a:p>
          <a:p>
            <a:pPr lvl="1"/>
            <a:r>
              <a:rPr lang="fi-FI" sz="1800"/>
              <a:t>eettisten tilanteiden tunnistaminen </a:t>
            </a:r>
          </a:p>
          <a:p>
            <a:pPr lvl="1"/>
            <a:r>
              <a:rPr lang="fi-FI" sz="1800"/>
              <a:t>Arvotehtäviä</a:t>
            </a:r>
          </a:p>
          <a:p>
            <a:pPr lvl="1"/>
            <a:r>
              <a:rPr lang="fi-FI" sz="1800"/>
              <a:t>Seuraus- ja velvollisuusetiikka</a:t>
            </a:r>
          </a:p>
          <a:p>
            <a:pPr lvl="1"/>
            <a:r>
              <a:rPr lang="fi-FI" sz="1800"/>
              <a:t>Eettisen toiminnan tasot</a:t>
            </a:r>
          </a:p>
          <a:p>
            <a:r>
              <a:rPr lang="fi-FI" sz="2000" b="1"/>
              <a:t>Tunneälytaidot </a:t>
            </a:r>
          </a:p>
          <a:p>
            <a:pPr lvl="1"/>
            <a:r>
              <a:rPr lang="fi-FI" sz="1800"/>
              <a:t>miten henkilö toimii tilanteessa?</a:t>
            </a:r>
          </a:p>
          <a:p>
            <a:pPr lvl="1"/>
            <a:r>
              <a:rPr lang="fi-FI" sz="1800"/>
              <a:t>Ilmeiden tunnistaminen</a:t>
            </a:r>
          </a:p>
          <a:p>
            <a:r>
              <a:rPr lang="fi-FI" sz="2000" b="1"/>
              <a:t>Matemaattis-luonnontieteelliset taidot </a:t>
            </a:r>
          </a:p>
          <a:p>
            <a:pPr lvl="1"/>
            <a:r>
              <a:rPr lang="fi-FI" sz="1800"/>
              <a:t>matematiikka ja fysiikka</a:t>
            </a:r>
          </a:p>
          <a:p>
            <a:pPr lvl="1"/>
            <a:r>
              <a:rPr lang="fi-FI" sz="1800"/>
              <a:t>kaavaan sijoittaminen</a:t>
            </a:r>
          </a:p>
          <a:p>
            <a:pPr lvl="1"/>
            <a:r>
              <a:rPr lang="fi-FI" sz="1800"/>
              <a:t>laskin käytössä</a:t>
            </a:r>
          </a:p>
        </p:txBody>
      </p:sp>
    </p:spTree>
    <p:extLst>
      <p:ext uri="{BB962C8B-B14F-4D97-AF65-F5344CB8AC3E}">
        <p14:creationId xmlns:p14="http://schemas.microsoft.com/office/powerpoint/2010/main" val="2142987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Ihmisen kasvot, henkilö, hymy, vaate&#10;&#10;Kuvaus luotu automaattisesti">
            <a:extLst>
              <a:ext uri="{FF2B5EF4-FFF2-40B4-BE49-F238E27FC236}">
                <a16:creationId xmlns:a16="http://schemas.microsoft.com/office/drawing/2014/main" id="{F6D39ACA-4798-5999-FEDC-3A413872B4E1}"/>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l="2467" r="2467"/>
          <a:stretch>
            <a:fillRect/>
          </a:stretch>
        </p:blipFill>
        <p:spPr/>
      </p:pic>
      <p:sp>
        <p:nvSpPr>
          <p:cNvPr id="4" name="Otsikko 3">
            <a:extLst>
              <a:ext uri="{FF2B5EF4-FFF2-40B4-BE49-F238E27FC236}">
                <a16:creationId xmlns:a16="http://schemas.microsoft.com/office/drawing/2014/main" id="{F8772432-61B5-7C61-37F3-F0E377439541}"/>
              </a:ext>
            </a:extLst>
          </p:cNvPr>
          <p:cNvSpPr>
            <a:spLocks noGrp="1"/>
          </p:cNvSpPr>
          <p:nvPr>
            <p:ph type="title"/>
          </p:nvPr>
        </p:nvSpPr>
        <p:spPr/>
        <p:txBody>
          <a:bodyPr/>
          <a:lstStyle/>
          <a:p>
            <a:r>
              <a:rPr lang="fi-FI"/>
              <a:t>Yliopistot</a:t>
            </a:r>
          </a:p>
        </p:txBody>
      </p:sp>
    </p:spTree>
    <p:extLst>
      <p:ext uri="{BB962C8B-B14F-4D97-AF65-F5344CB8AC3E}">
        <p14:creationId xmlns:p14="http://schemas.microsoft.com/office/powerpoint/2010/main" val="326935796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C28A1A8-90C5-5980-A3FD-EB9919141194}"/>
              </a:ext>
            </a:extLst>
          </p:cNvPr>
          <p:cNvSpPr>
            <a:spLocks noGrp="1"/>
          </p:cNvSpPr>
          <p:nvPr>
            <p:ph type="title"/>
          </p:nvPr>
        </p:nvSpPr>
        <p:spPr>
          <a:xfrm>
            <a:off x="209126" y="95465"/>
            <a:ext cx="11457373" cy="695757"/>
          </a:xfrm>
        </p:spPr>
        <p:txBody>
          <a:bodyPr anchor="ctr">
            <a:normAutofit/>
          </a:bodyPr>
          <a:lstStyle/>
          <a:p>
            <a:r>
              <a:rPr lang="fi-FI"/>
              <a:t>Valintakoe A</a:t>
            </a:r>
          </a:p>
        </p:txBody>
      </p:sp>
      <p:pic>
        <p:nvPicPr>
          <p:cNvPr id="8" name="Sisällön paikkamerkki 7" descr="Kuva, joka sisältää kohteen teksti, kuvakaappaus, Fontti&#10;&#10;Kuvaus luotu automaattisesti">
            <a:extLst>
              <a:ext uri="{FF2B5EF4-FFF2-40B4-BE49-F238E27FC236}">
                <a16:creationId xmlns:a16="http://schemas.microsoft.com/office/drawing/2014/main" id="{23B1E190-5030-083E-C37C-F30AF774402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72637" y="1217318"/>
            <a:ext cx="8846726" cy="4423363"/>
          </a:xfrm>
          <a:noFill/>
        </p:spPr>
      </p:pic>
      <p:sp>
        <p:nvSpPr>
          <p:cNvPr id="3" name="Tekstiruutu 2">
            <a:extLst>
              <a:ext uri="{FF2B5EF4-FFF2-40B4-BE49-F238E27FC236}">
                <a16:creationId xmlns:a16="http://schemas.microsoft.com/office/drawing/2014/main" id="{95972048-81EF-7497-4B76-7A7D54DCE28A}"/>
              </a:ext>
            </a:extLst>
          </p:cNvPr>
          <p:cNvSpPr txBox="1"/>
          <p:nvPr/>
        </p:nvSpPr>
        <p:spPr>
          <a:xfrm>
            <a:off x="1570072" y="5851969"/>
            <a:ext cx="7616457" cy="646331"/>
          </a:xfrm>
          <a:prstGeom prst="rect">
            <a:avLst/>
          </a:prstGeom>
          <a:noFill/>
        </p:spPr>
        <p:txBody>
          <a:bodyPr wrap="square">
            <a:spAutoFit/>
          </a:bodyPr>
          <a:lstStyle/>
          <a:p>
            <a:r>
              <a:rPr lang="fi-FI"/>
              <a:t>*</a:t>
            </a:r>
            <a:r>
              <a:rPr lang="fi-FI" err="1"/>
              <a:t>Huom</a:t>
            </a:r>
            <a:r>
              <a:rPr lang="fi-FI"/>
              <a:t>! Turkuun ja Ouluun fysiikan hakukohteisiin hakijat tekevät myös matematiikan syventävän eriytyvän osion.</a:t>
            </a:r>
          </a:p>
        </p:txBody>
      </p:sp>
      <p:sp>
        <p:nvSpPr>
          <p:cNvPr id="2" name="Suorakulmio: Pyöristetyt kulmat 1">
            <a:extLst>
              <a:ext uri="{FF2B5EF4-FFF2-40B4-BE49-F238E27FC236}">
                <a16:creationId xmlns:a16="http://schemas.microsoft.com/office/drawing/2014/main" id="{4A139E51-2644-06C6-CF28-9335F2FCD5F4}"/>
              </a:ext>
            </a:extLst>
          </p:cNvPr>
          <p:cNvSpPr/>
          <p:nvPr/>
        </p:nvSpPr>
        <p:spPr>
          <a:xfrm>
            <a:off x="1570072" y="1060882"/>
            <a:ext cx="1832885" cy="457979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Pyöristetyt kulmat 3">
            <a:extLst>
              <a:ext uri="{FF2B5EF4-FFF2-40B4-BE49-F238E27FC236}">
                <a16:creationId xmlns:a16="http://schemas.microsoft.com/office/drawing/2014/main" id="{86B68957-BC41-6E8B-1B63-EE6B01D42467}"/>
              </a:ext>
            </a:extLst>
          </p:cNvPr>
          <p:cNvSpPr/>
          <p:nvPr/>
        </p:nvSpPr>
        <p:spPr>
          <a:xfrm>
            <a:off x="3402957" y="1060882"/>
            <a:ext cx="3178818" cy="457979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Pyöristetyt kulmat 5">
            <a:extLst>
              <a:ext uri="{FF2B5EF4-FFF2-40B4-BE49-F238E27FC236}">
                <a16:creationId xmlns:a16="http://schemas.microsoft.com/office/drawing/2014/main" id="{F50C8737-9B09-3D8C-6B11-6B6A6DC13A4B}"/>
              </a:ext>
            </a:extLst>
          </p:cNvPr>
          <p:cNvSpPr/>
          <p:nvPr/>
        </p:nvSpPr>
        <p:spPr>
          <a:xfrm>
            <a:off x="9315465" y="1060882"/>
            <a:ext cx="1306464" cy="457979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uorakulmio: Pyöristetyt kulmat 6">
            <a:extLst>
              <a:ext uri="{FF2B5EF4-FFF2-40B4-BE49-F238E27FC236}">
                <a16:creationId xmlns:a16="http://schemas.microsoft.com/office/drawing/2014/main" id="{F7FC1FF8-C38C-AD9B-CD13-EB15B94DF5FA}"/>
              </a:ext>
            </a:extLst>
          </p:cNvPr>
          <p:cNvSpPr/>
          <p:nvPr/>
        </p:nvSpPr>
        <p:spPr>
          <a:xfrm>
            <a:off x="6581775" y="1060882"/>
            <a:ext cx="2733690" cy="457979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D42DB58C-6976-E1CE-0C91-7A22FF3C6FDC}"/>
              </a:ext>
            </a:extLst>
          </p:cNvPr>
          <p:cNvSpPr txBox="1"/>
          <p:nvPr/>
        </p:nvSpPr>
        <p:spPr>
          <a:xfrm>
            <a:off x="2291787" y="659757"/>
            <a:ext cx="300942" cy="369332"/>
          </a:xfrm>
          <a:prstGeom prst="rect">
            <a:avLst/>
          </a:prstGeom>
          <a:noFill/>
        </p:spPr>
        <p:txBody>
          <a:bodyPr wrap="square" rtlCol="0">
            <a:spAutoFit/>
          </a:bodyPr>
          <a:lstStyle/>
          <a:p>
            <a:r>
              <a:rPr lang="fi-FI">
                <a:solidFill>
                  <a:srgbClr val="FF0000"/>
                </a:solidFill>
              </a:rPr>
              <a:t>1</a:t>
            </a:r>
          </a:p>
        </p:txBody>
      </p:sp>
      <p:sp>
        <p:nvSpPr>
          <p:cNvPr id="10" name="Tekstiruutu 9">
            <a:extLst>
              <a:ext uri="{FF2B5EF4-FFF2-40B4-BE49-F238E27FC236}">
                <a16:creationId xmlns:a16="http://schemas.microsoft.com/office/drawing/2014/main" id="{FCB162FA-B9E1-2C69-B7E9-0DEB0CE299A8}"/>
              </a:ext>
            </a:extLst>
          </p:cNvPr>
          <p:cNvSpPr txBox="1"/>
          <p:nvPr/>
        </p:nvSpPr>
        <p:spPr>
          <a:xfrm>
            <a:off x="4519914" y="664928"/>
            <a:ext cx="300942" cy="369332"/>
          </a:xfrm>
          <a:prstGeom prst="rect">
            <a:avLst/>
          </a:prstGeom>
          <a:noFill/>
        </p:spPr>
        <p:txBody>
          <a:bodyPr wrap="square" rtlCol="0">
            <a:spAutoFit/>
          </a:bodyPr>
          <a:lstStyle/>
          <a:p>
            <a:r>
              <a:rPr lang="fi-FI">
                <a:solidFill>
                  <a:srgbClr val="FF0000"/>
                </a:solidFill>
              </a:rPr>
              <a:t>2</a:t>
            </a:r>
          </a:p>
        </p:txBody>
      </p:sp>
      <p:sp>
        <p:nvSpPr>
          <p:cNvPr id="11" name="Tekstiruutu 10">
            <a:extLst>
              <a:ext uri="{FF2B5EF4-FFF2-40B4-BE49-F238E27FC236}">
                <a16:creationId xmlns:a16="http://schemas.microsoft.com/office/drawing/2014/main" id="{0E46C260-9472-E6E5-C131-228E5CC0A183}"/>
              </a:ext>
            </a:extLst>
          </p:cNvPr>
          <p:cNvSpPr txBox="1"/>
          <p:nvPr/>
        </p:nvSpPr>
        <p:spPr>
          <a:xfrm>
            <a:off x="7469756" y="692950"/>
            <a:ext cx="300942" cy="369332"/>
          </a:xfrm>
          <a:prstGeom prst="rect">
            <a:avLst/>
          </a:prstGeom>
          <a:noFill/>
        </p:spPr>
        <p:txBody>
          <a:bodyPr wrap="square" rtlCol="0">
            <a:spAutoFit/>
          </a:bodyPr>
          <a:lstStyle/>
          <a:p>
            <a:r>
              <a:rPr lang="fi-FI">
                <a:solidFill>
                  <a:srgbClr val="FF0000"/>
                </a:solidFill>
              </a:rPr>
              <a:t>3</a:t>
            </a:r>
          </a:p>
        </p:txBody>
      </p:sp>
      <p:sp>
        <p:nvSpPr>
          <p:cNvPr id="12" name="Tekstiruutu 11">
            <a:extLst>
              <a:ext uri="{FF2B5EF4-FFF2-40B4-BE49-F238E27FC236}">
                <a16:creationId xmlns:a16="http://schemas.microsoft.com/office/drawing/2014/main" id="{8CC3F262-4ACA-835C-E560-6BD55C7813BD}"/>
              </a:ext>
            </a:extLst>
          </p:cNvPr>
          <p:cNvSpPr txBox="1"/>
          <p:nvPr/>
        </p:nvSpPr>
        <p:spPr>
          <a:xfrm>
            <a:off x="9818226" y="652416"/>
            <a:ext cx="300942" cy="369332"/>
          </a:xfrm>
          <a:prstGeom prst="rect">
            <a:avLst/>
          </a:prstGeom>
          <a:noFill/>
        </p:spPr>
        <p:txBody>
          <a:bodyPr wrap="square" rtlCol="0">
            <a:spAutoFit/>
          </a:bodyPr>
          <a:lstStyle/>
          <a:p>
            <a:r>
              <a:rPr lang="fi-FI">
                <a:solidFill>
                  <a:srgbClr val="FF0000"/>
                </a:solidFill>
              </a:rPr>
              <a:t>4</a:t>
            </a:r>
          </a:p>
        </p:txBody>
      </p:sp>
    </p:spTree>
    <p:extLst>
      <p:ext uri="{BB962C8B-B14F-4D97-AF65-F5344CB8AC3E}">
        <p14:creationId xmlns:p14="http://schemas.microsoft.com/office/powerpoint/2010/main" val="221216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EC65D88-3882-F602-929D-336391FAE01D}"/>
              </a:ext>
            </a:extLst>
          </p:cNvPr>
          <p:cNvSpPr>
            <a:spLocks noGrp="1"/>
          </p:cNvSpPr>
          <p:nvPr>
            <p:ph sz="quarter" idx="10"/>
          </p:nvPr>
        </p:nvSpPr>
        <p:spPr>
          <a:xfrm>
            <a:off x="341312" y="1084738"/>
            <a:ext cx="8030331" cy="520322"/>
          </a:xfrm>
        </p:spPr>
        <p:txBody>
          <a:bodyPr>
            <a:normAutofit/>
          </a:bodyPr>
          <a:lstStyle/>
          <a:p>
            <a:pPr marL="0" indent="0">
              <a:buNone/>
            </a:pPr>
            <a:r>
              <a:rPr lang="fi-FI" b="1"/>
              <a:t>Katsaus kevään 2025 valintoihin ja tietoa kevään 2026 valinnoista </a:t>
            </a:r>
          </a:p>
        </p:txBody>
      </p:sp>
      <p:pic>
        <p:nvPicPr>
          <p:cNvPr id="7" name="Kuvan paikkamerkki 6" descr="Kuva, joka sisältää kohteen vaate, henkilö, Ihmisen kasvot, hymy&#10;&#10;Kuvaus luotu automaattisesti">
            <a:extLst>
              <a:ext uri="{FF2B5EF4-FFF2-40B4-BE49-F238E27FC236}">
                <a16:creationId xmlns:a16="http://schemas.microsoft.com/office/drawing/2014/main" id="{76D20944-42BD-3222-7E8D-083C6242C2F8}"/>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1C0550E2-D1BA-3B3D-EF95-63BBF0DD7DF8}"/>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678B3C0-A4F6-F6E7-1671-C764FE98CB80}"/>
              </a:ext>
            </a:extLst>
          </p:cNvPr>
          <p:cNvSpPr>
            <a:spLocks noGrp="1"/>
          </p:cNvSpPr>
          <p:nvPr>
            <p:ph type="title"/>
          </p:nvPr>
        </p:nvSpPr>
        <p:spPr/>
        <p:txBody>
          <a:bodyPr/>
          <a:lstStyle/>
          <a:p>
            <a:r>
              <a:rPr lang="fi-FI">
                <a:latin typeface="Arial"/>
                <a:cs typeface="Arial"/>
              </a:rPr>
              <a:t>Mitä tänään - päivän agenda</a:t>
            </a:r>
          </a:p>
        </p:txBody>
      </p:sp>
      <p:sp>
        <p:nvSpPr>
          <p:cNvPr id="8" name="Sisällön paikkamerkki 1">
            <a:extLst>
              <a:ext uri="{FF2B5EF4-FFF2-40B4-BE49-F238E27FC236}">
                <a16:creationId xmlns:a16="http://schemas.microsoft.com/office/drawing/2014/main" id="{C650A9D4-B08D-D07F-7EBD-FF57BA751D63}"/>
              </a:ext>
            </a:extLst>
          </p:cNvPr>
          <p:cNvSpPr txBox="1">
            <a:spLocks/>
          </p:cNvSpPr>
          <p:nvPr/>
        </p:nvSpPr>
        <p:spPr>
          <a:xfrm>
            <a:off x="341049" y="1614786"/>
            <a:ext cx="3073360" cy="499567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Arial"/>
                <a:cs typeface="Arial"/>
              </a:rPr>
              <a:t>AMK</a:t>
            </a:r>
          </a:p>
          <a:p>
            <a:pPr lvl="1"/>
            <a:endParaRPr lang="fi-FI"/>
          </a:p>
          <a:p>
            <a:r>
              <a:rPr lang="fi-FI" b="1">
                <a:latin typeface="Arial"/>
                <a:cs typeface="Arial"/>
              </a:rPr>
              <a:t>Valintakoe A</a:t>
            </a:r>
          </a:p>
          <a:p>
            <a:pPr lvl="1"/>
            <a:r>
              <a:rPr lang="fi-FI">
                <a:latin typeface="Arial"/>
                <a:cs typeface="Arial"/>
              </a:rPr>
              <a:t>Diplomi-insinöörikoulutus</a:t>
            </a:r>
          </a:p>
          <a:p>
            <a:pPr lvl="1"/>
            <a:r>
              <a:rPr lang="fi-FI">
                <a:latin typeface="Arial"/>
                <a:cs typeface="Arial"/>
              </a:rPr>
              <a:t>Matemaattis-luonnontieteellinen ala</a:t>
            </a:r>
          </a:p>
          <a:p>
            <a:r>
              <a:rPr lang="fi-FI" b="1">
                <a:latin typeface="Arial"/>
                <a:cs typeface="Arial"/>
              </a:rPr>
              <a:t>Valintakoe B</a:t>
            </a:r>
          </a:p>
          <a:p>
            <a:pPr lvl="1"/>
            <a:r>
              <a:rPr lang="fi-FI">
                <a:latin typeface="Arial"/>
                <a:cs typeface="Arial"/>
              </a:rPr>
              <a:t>Lääketiede</a:t>
            </a:r>
          </a:p>
          <a:p>
            <a:r>
              <a:rPr lang="fi-FI" b="1">
                <a:latin typeface="Arial"/>
                <a:cs typeface="Arial"/>
              </a:rPr>
              <a:t>Valintakoe C</a:t>
            </a:r>
          </a:p>
          <a:p>
            <a:pPr lvl="1"/>
            <a:r>
              <a:rPr lang="fi-FI">
                <a:latin typeface="Arial"/>
                <a:cs typeface="Arial"/>
              </a:rPr>
              <a:t>Biologia</a:t>
            </a:r>
          </a:p>
          <a:p>
            <a:pPr lvl="1"/>
            <a:r>
              <a:rPr lang="fi-FI">
                <a:latin typeface="Arial"/>
                <a:cs typeface="Arial"/>
              </a:rPr>
              <a:t>Maantiede</a:t>
            </a:r>
          </a:p>
          <a:p>
            <a:r>
              <a:rPr lang="fi-FI" b="1">
                <a:latin typeface="Arial"/>
                <a:cs typeface="Arial"/>
              </a:rPr>
              <a:t>Valintakoe D</a:t>
            </a:r>
          </a:p>
          <a:p>
            <a:pPr lvl="1"/>
            <a:r>
              <a:rPr lang="fi-FI">
                <a:latin typeface="Arial"/>
                <a:cs typeface="Arial"/>
              </a:rPr>
              <a:t>Psykologia</a:t>
            </a:r>
          </a:p>
          <a:p>
            <a:pPr lvl="1"/>
            <a:r>
              <a:rPr lang="fi-FI">
                <a:latin typeface="Arial"/>
                <a:cs typeface="Arial"/>
              </a:rPr>
              <a:t>Logopedia</a:t>
            </a:r>
          </a:p>
        </p:txBody>
      </p:sp>
      <p:sp>
        <p:nvSpPr>
          <p:cNvPr id="9" name="Sisällön paikkamerkki 1">
            <a:extLst>
              <a:ext uri="{FF2B5EF4-FFF2-40B4-BE49-F238E27FC236}">
                <a16:creationId xmlns:a16="http://schemas.microsoft.com/office/drawing/2014/main" id="{AAD695D3-D074-744A-0884-700E9DA452D8}"/>
              </a:ext>
            </a:extLst>
          </p:cNvPr>
          <p:cNvSpPr txBox="1">
            <a:spLocks/>
          </p:cNvSpPr>
          <p:nvPr/>
        </p:nvSpPr>
        <p:spPr>
          <a:xfrm>
            <a:off x="3753348" y="1614786"/>
            <a:ext cx="4618031" cy="533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Arial"/>
                <a:cs typeface="Arial"/>
              </a:rPr>
              <a:t>Valintakoe E</a:t>
            </a:r>
          </a:p>
          <a:p>
            <a:pPr lvl="1"/>
            <a:r>
              <a:rPr lang="fi-FI">
                <a:latin typeface="Arial"/>
                <a:cs typeface="Arial"/>
              </a:rPr>
              <a:t>Kasvatustiede ja luokanopettajakoulutus</a:t>
            </a:r>
          </a:p>
          <a:p>
            <a:pPr lvl="1"/>
            <a:r>
              <a:rPr lang="fi-FI">
                <a:latin typeface="Arial"/>
                <a:cs typeface="Arial"/>
              </a:rPr>
              <a:t>liikuntatiede</a:t>
            </a:r>
          </a:p>
          <a:p>
            <a:r>
              <a:rPr lang="fi-FI" b="1">
                <a:latin typeface="Arial"/>
                <a:cs typeface="Arial"/>
              </a:rPr>
              <a:t>Valintakoe F</a:t>
            </a:r>
          </a:p>
          <a:p>
            <a:pPr lvl="1"/>
            <a:r>
              <a:rPr lang="fi-FI">
                <a:latin typeface="Arial"/>
                <a:cs typeface="Arial"/>
              </a:rPr>
              <a:t>Kauppatiede</a:t>
            </a:r>
          </a:p>
          <a:p>
            <a:r>
              <a:rPr lang="fi-FI" b="1">
                <a:latin typeface="Arial"/>
                <a:cs typeface="Arial"/>
              </a:rPr>
              <a:t>Valintakoe G</a:t>
            </a:r>
          </a:p>
          <a:p>
            <a:pPr lvl="1"/>
            <a:r>
              <a:rPr lang="fi-FI">
                <a:latin typeface="Arial"/>
                <a:cs typeface="Arial"/>
              </a:rPr>
              <a:t>Oikeustieteet</a:t>
            </a:r>
          </a:p>
          <a:p>
            <a:pPr lvl="1"/>
            <a:r>
              <a:rPr lang="fi-FI">
                <a:latin typeface="Arial"/>
                <a:cs typeface="Arial"/>
              </a:rPr>
              <a:t>Hallintotieteet</a:t>
            </a:r>
          </a:p>
          <a:p>
            <a:pPr lvl="1"/>
            <a:r>
              <a:rPr lang="fi-FI">
                <a:latin typeface="Arial"/>
                <a:cs typeface="Arial"/>
              </a:rPr>
              <a:t>Sosiaalitieteet</a:t>
            </a:r>
          </a:p>
          <a:p>
            <a:pPr lvl="1"/>
            <a:r>
              <a:rPr lang="fi-FI">
                <a:latin typeface="Arial"/>
                <a:cs typeface="Arial"/>
              </a:rPr>
              <a:t>Viestintätieteet</a:t>
            </a:r>
          </a:p>
          <a:p>
            <a:pPr lvl="1"/>
            <a:r>
              <a:rPr lang="fi-FI">
                <a:latin typeface="Arial"/>
                <a:cs typeface="Arial"/>
              </a:rPr>
              <a:t>Yhteiskuntatieteet</a:t>
            </a:r>
          </a:p>
          <a:p>
            <a:r>
              <a:rPr lang="fi-FI" b="1">
                <a:solidFill>
                  <a:srgbClr val="0070C0"/>
                </a:solidFill>
                <a:latin typeface="Arial"/>
                <a:cs typeface="Arial"/>
              </a:rPr>
              <a:t>(Valintakoe H</a:t>
            </a:r>
          </a:p>
          <a:p>
            <a:r>
              <a:rPr lang="fi-FI" b="1">
                <a:solidFill>
                  <a:srgbClr val="0070C0"/>
                </a:solidFill>
                <a:latin typeface="Arial"/>
                <a:cs typeface="Arial"/>
              </a:rPr>
              <a:t>Valintakoe I</a:t>
            </a:r>
          </a:p>
          <a:p>
            <a:r>
              <a:rPr lang="fi-FI" b="1">
                <a:solidFill>
                  <a:srgbClr val="0070C0"/>
                </a:solidFill>
                <a:latin typeface="Arial"/>
                <a:cs typeface="Arial"/>
              </a:rPr>
              <a:t>Arkkitehtuuri</a:t>
            </a:r>
          </a:p>
          <a:p>
            <a:r>
              <a:rPr lang="fi-FI" b="1">
                <a:solidFill>
                  <a:srgbClr val="0070C0"/>
                </a:solidFill>
                <a:latin typeface="Arial"/>
                <a:cs typeface="Arial"/>
              </a:rPr>
              <a:t>Taideteollinen)</a:t>
            </a:r>
          </a:p>
        </p:txBody>
      </p:sp>
    </p:spTree>
    <p:extLst>
      <p:ext uri="{BB962C8B-B14F-4D97-AF65-F5344CB8AC3E}">
        <p14:creationId xmlns:p14="http://schemas.microsoft.com/office/powerpoint/2010/main" val="3539540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AEEFFC-829D-6597-E3EE-1B1C093A850A}"/>
              </a:ext>
            </a:extLst>
          </p:cNvPr>
          <p:cNvSpPr>
            <a:spLocks noGrp="1"/>
          </p:cNvSpPr>
          <p:nvPr>
            <p:ph type="title"/>
          </p:nvPr>
        </p:nvSpPr>
        <p:spPr/>
        <p:txBody>
          <a:bodyPr/>
          <a:lstStyle/>
          <a:p>
            <a:r>
              <a:rPr lang="fi-FI"/>
              <a:t>Diplomi-insinöörikoulutus</a:t>
            </a:r>
          </a:p>
        </p:txBody>
      </p:sp>
      <p:sp>
        <p:nvSpPr>
          <p:cNvPr id="4" name="Sisällön paikkamerkki 2">
            <a:extLst>
              <a:ext uri="{FF2B5EF4-FFF2-40B4-BE49-F238E27FC236}">
                <a16:creationId xmlns:a16="http://schemas.microsoft.com/office/drawing/2014/main" id="{FD3FAABD-857D-E279-82EB-ECE054494499}"/>
              </a:ext>
            </a:extLst>
          </p:cNvPr>
          <p:cNvSpPr txBox="1">
            <a:spLocks/>
          </p:cNvSpPr>
          <p:nvPr/>
        </p:nvSpPr>
        <p:spPr>
          <a:xfrm>
            <a:off x="341049" y="1173145"/>
            <a:ext cx="4909377" cy="4283758"/>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Opiskelupaikat</a:t>
            </a:r>
          </a:p>
          <a:p>
            <a:pPr lvl="1"/>
            <a:r>
              <a:rPr lang="fi-FI" sz="1800">
                <a:latin typeface="+mj-lt"/>
              </a:rPr>
              <a:t>Aalto-yliopisto (Espoo TKK)</a:t>
            </a:r>
          </a:p>
          <a:p>
            <a:pPr lvl="1"/>
            <a:r>
              <a:rPr lang="fi-FI" sz="1800">
                <a:latin typeface="+mj-lt"/>
              </a:rPr>
              <a:t>Tampere TTY</a:t>
            </a:r>
          </a:p>
          <a:p>
            <a:pPr lvl="1"/>
            <a:r>
              <a:rPr lang="fi-FI" sz="1800">
                <a:latin typeface="+mj-lt"/>
              </a:rPr>
              <a:t>Lappeenranta LUT</a:t>
            </a:r>
          </a:p>
          <a:p>
            <a:pPr lvl="1"/>
            <a:r>
              <a:rPr lang="fi-FI" sz="1800">
                <a:latin typeface="+mj-lt"/>
              </a:rPr>
              <a:t>Oulu</a:t>
            </a:r>
          </a:p>
          <a:p>
            <a:pPr lvl="1"/>
            <a:r>
              <a:rPr lang="fi-FI" sz="1800">
                <a:latin typeface="+mj-lt"/>
              </a:rPr>
              <a:t>Vaasa</a:t>
            </a:r>
          </a:p>
          <a:p>
            <a:pPr lvl="1"/>
            <a:r>
              <a:rPr lang="fi-FI" sz="1800">
                <a:latin typeface="+mj-lt"/>
              </a:rPr>
              <a:t>(Pori)</a:t>
            </a:r>
          </a:p>
          <a:p>
            <a:pPr lvl="1"/>
            <a:r>
              <a:rPr lang="fi-FI" sz="1800">
                <a:latin typeface="+mj-lt"/>
              </a:rPr>
              <a:t>Turku</a:t>
            </a:r>
          </a:p>
          <a:p>
            <a:pPr lvl="1"/>
            <a:r>
              <a:rPr lang="fi-FI" sz="1800">
                <a:latin typeface="+mj-lt"/>
              </a:rPr>
              <a:t>Jyväskylä</a:t>
            </a:r>
          </a:p>
          <a:p>
            <a:pPr lvl="1"/>
            <a:r>
              <a:rPr lang="fi-FI" sz="1800">
                <a:latin typeface="+mj-lt"/>
              </a:rPr>
              <a:t>Itä-Suomen yliopisto</a:t>
            </a:r>
          </a:p>
        </p:txBody>
      </p:sp>
      <p:sp>
        <p:nvSpPr>
          <p:cNvPr id="5" name="Sisällön paikkamerkki 2">
            <a:extLst>
              <a:ext uri="{FF2B5EF4-FFF2-40B4-BE49-F238E27FC236}">
                <a16:creationId xmlns:a16="http://schemas.microsoft.com/office/drawing/2014/main" id="{90DE26D7-ACB7-B083-5F82-472E44675FFD}"/>
              </a:ext>
            </a:extLst>
          </p:cNvPr>
          <p:cNvSpPr txBox="1">
            <a:spLocks/>
          </p:cNvSpPr>
          <p:nvPr/>
        </p:nvSpPr>
        <p:spPr>
          <a:xfrm>
            <a:off x="5466736" y="1173145"/>
            <a:ext cx="6223819" cy="4834250"/>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Valintamenettely</a:t>
            </a:r>
          </a:p>
          <a:p>
            <a:pPr lvl="1"/>
            <a:r>
              <a:rPr lang="fi-FI" sz="1800">
                <a:latin typeface="+mj-lt"/>
              </a:rPr>
              <a:t>Yhteisvalinta</a:t>
            </a:r>
          </a:p>
          <a:p>
            <a:pPr lvl="1"/>
            <a:r>
              <a:rPr lang="fi-FI" sz="1800">
                <a:latin typeface="+mj-lt"/>
              </a:rPr>
              <a:t>Todistusvalinta ja valintakoevalinta</a:t>
            </a:r>
          </a:p>
          <a:p>
            <a:pPr lvl="2"/>
            <a:r>
              <a:rPr lang="fi-FI" sz="1700">
                <a:latin typeface="+mj-lt"/>
              </a:rPr>
              <a:t>Todistusvalinnalla </a:t>
            </a:r>
            <a:r>
              <a:rPr lang="fi-FI" sz="1700" b="1">
                <a:latin typeface="+mj-lt"/>
              </a:rPr>
              <a:t>80 %</a:t>
            </a:r>
          </a:p>
          <a:p>
            <a:pPr lvl="1"/>
            <a:r>
              <a:rPr lang="fi-FI" sz="1800" b="1">
                <a:latin typeface="+mj-lt"/>
              </a:rPr>
              <a:t>Pisteitä voi saada viidestä aineesta (</a:t>
            </a:r>
            <a:r>
              <a:rPr lang="fi-FI" sz="1800" b="1" err="1">
                <a:latin typeface="+mj-lt"/>
              </a:rPr>
              <a:t>max</a:t>
            </a:r>
            <a:r>
              <a:rPr lang="fi-FI" sz="1800" b="1">
                <a:latin typeface="+mj-lt"/>
              </a:rPr>
              <a:t> 172,1):</a:t>
            </a:r>
          </a:p>
          <a:p>
            <a:pPr lvl="2"/>
            <a:r>
              <a:rPr lang="fi-FI" sz="1800">
                <a:latin typeface="+mj-lt"/>
              </a:rPr>
              <a:t>pitkä matematiikka (39,7), äidinkieli (36,1) ja fysiikka tai kemia (34)</a:t>
            </a:r>
          </a:p>
          <a:p>
            <a:pPr lvl="2"/>
            <a:r>
              <a:rPr lang="fi-FI" sz="1800">
                <a:latin typeface="+mj-lt"/>
              </a:rPr>
              <a:t>Kaksi eniten pisteitä tuottavaa ainetta</a:t>
            </a:r>
          </a:p>
          <a:p>
            <a:pPr lvl="1"/>
            <a:r>
              <a:rPr lang="fi-FI" sz="1800" b="1">
                <a:latin typeface="+mj-lt"/>
              </a:rPr>
              <a:t>Kaikille yhteinen kynnysehto</a:t>
            </a:r>
          </a:p>
          <a:p>
            <a:pPr lvl="2"/>
            <a:r>
              <a:rPr lang="fi-FI" sz="1700">
                <a:latin typeface="+mj-lt"/>
              </a:rPr>
              <a:t>MAA ja fysiikka tai kemia oltava kirjoitettuna, toisesta vähintään C</a:t>
            </a:r>
          </a:p>
          <a:p>
            <a:pPr marL="914400" lvl="2" indent="0">
              <a:buNone/>
            </a:pPr>
            <a:endParaRPr lang="fi-FI" sz="1700" b="1">
              <a:latin typeface="+mj-lt"/>
            </a:endParaRPr>
          </a:p>
          <a:p>
            <a:pPr lvl="1"/>
            <a:r>
              <a:rPr lang="fi-FI" sz="1800" b="1">
                <a:latin typeface="+mj-lt"/>
              </a:rPr>
              <a:t>Hakukohdekohtaiset kynnysehdot poistuneet</a:t>
            </a:r>
          </a:p>
        </p:txBody>
      </p:sp>
    </p:spTree>
    <p:extLst>
      <p:ext uri="{BB962C8B-B14F-4D97-AF65-F5344CB8AC3E}">
        <p14:creationId xmlns:p14="http://schemas.microsoft.com/office/powerpoint/2010/main" val="496495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51F3D-8122-9A2A-2EE8-735CD6B5038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C2E488D-1CAC-07C7-64E6-AB66295F8D62}"/>
              </a:ext>
            </a:extLst>
          </p:cNvPr>
          <p:cNvSpPr>
            <a:spLocks noGrp="1"/>
          </p:cNvSpPr>
          <p:nvPr>
            <p:ph type="title"/>
          </p:nvPr>
        </p:nvSpPr>
        <p:spPr/>
        <p:txBody>
          <a:bodyPr/>
          <a:lstStyle/>
          <a:p>
            <a:r>
              <a:rPr lang="fi-FI"/>
              <a:t>Diplomi-insinöörikoulutus, pisterajoja</a:t>
            </a:r>
          </a:p>
        </p:txBody>
      </p:sp>
      <p:graphicFrame>
        <p:nvGraphicFramePr>
          <p:cNvPr id="3" name="Taulukko 5">
            <a:extLst>
              <a:ext uri="{FF2B5EF4-FFF2-40B4-BE49-F238E27FC236}">
                <a16:creationId xmlns:a16="http://schemas.microsoft.com/office/drawing/2014/main" id="{4BB22F50-C0C0-D43B-5912-76113D8AD33F}"/>
              </a:ext>
            </a:extLst>
          </p:cNvPr>
          <p:cNvGraphicFramePr>
            <a:graphicFrameLocks/>
          </p:cNvGraphicFramePr>
          <p:nvPr>
            <p:extLst>
              <p:ext uri="{D42A27DB-BD31-4B8C-83A1-F6EECF244321}">
                <p14:modId xmlns:p14="http://schemas.microsoft.com/office/powerpoint/2010/main" val="1688975292"/>
              </p:ext>
            </p:extLst>
          </p:nvPr>
        </p:nvGraphicFramePr>
        <p:xfrm>
          <a:off x="393578" y="1060882"/>
          <a:ext cx="10318242" cy="4846503"/>
        </p:xfrm>
        <a:graphic>
          <a:graphicData uri="http://schemas.openxmlformats.org/drawingml/2006/table">
            <a:tbl>
              <a:tblPr firstRow="1" bandRow="1">
                <a:tableStyleId>{5C22544A-7EE6-4342-B048-85BDC9FD1C3A}</a:tableStyleId>
              </a:tblPr>
              <a:tblGrid>
                <a:gridCol w="2258460">
                  <a:extLst>
                    <a:ext uri="{9D8B030D-6E8A-4147-A177-3AD203B41FA5}">
                      <a16:colId xmlns:a16="http://schemas.microsoft.com/office/drawing/2014/main" val="2411617091"/>
                    </a:ext>
                  </a:extLst>
                </a:gridCol>
                <a:gridCol w="1859987">
                  <a:extLst>
                    <a:ext uri="{9D8B030D-6E8A-4147-A177-3AD203B41FA5}">
                      <a16:colId xmlns:a16="http://schemas.microsoft.com/office/drawing/2014/main" val="1256462441"/>
                    </a:ext>
                  </a:extLst>
                </a:gridCol>
                <a:gridCol w="1802674">
                  <a:extLst>
                    <a:ext uri="{9D8B030D-6E8A-4147-A177-3AD203B41FA5}">
                      <a16:colId xmlns:a16="http://schemas.microsoft.com/office/drawing/2014/main" val="2675886861"/>
                    </a:ext>
                  </a:extLst>
                </a:gridCol>
                <a:gridCol w="2351314">
                  <a:extLst>
                    <a:ext uri="{9D8B030D-6E8A-4147-A177-3AD203B41FA5}">
                      <a16:colId xmlns:a16="http://schemas.microsoft.com/office/drawing/2014/main" val="2181851387"/>
                    </a:ext>
                  </a:extLst>
                </a:gridCol>
                <a:gridCol w="2045807">
                  <a:extLst>
                    <a:ext uri="{9D8B030D-6E8A-4147-A177-3AD203B41FA5}">
                      <a16:colId xmlns:a16="http://schemas.microsoft.com/office/drawing/2014/main" val="2862714337"/>
                    </a:ext>
                  </a:extLst>
                </a:gridCol>
              </a:tblGrid>
              <a:tr h="647859">
                <a:tc>
                  <a:txBody>
                    <a:bodyPr/>
                    <a:lstStyle/>
                    <a:p>
                      <a:r>
                        <a:rPr lang="fi-FI" sz="1600">
                          <a:solidFill>
                            <a:schemeClr val="bg1"/>
                          </a:solidFill>
                          <a:latin typeface="Arial"/>
                        </a:rPr>
                        <a:t>Hakukohde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bg1"/>
                          </a:solidFill>
                          <a:latin typeface="Arial"/>
                        </a:rPr>
                        <a:t>Valintakoe 2025 (</a:t>
                      </a:r>
                      <a:r>
                        <a:rPr lang="fi-FI" sz="1600" err="1">
                          <a:solidFill>
                            <a:schemeClr val="bg1"/>
                          </a:solidFill>
                          <a:latin typeface="Arial"/>
                        </a:rPr>
                        <a:t>max</a:t>
                      </a:r>
                      <a:r>
                        <a:rPr lang="fi-FI" sz="1600">
                          <a:solidFill>
                            <a:schemeClr val="bg1"/>
                          </a:solidFill>
                          <a:latin typeface="Arial"/>
                        </a:rPr>
                        <a:t>. 120 p.)</a:t>
                      </a:r>
                    </a:p>
                  </a:txBody>
                  <a:tcPr anchor="ctr"/>
                </a:tc>
                <a:tc>
                  <a:txBody>
                    <a:bodyPr/>
                    <a:lstStyle/>
                    <a:p>
                      <a:pPr algn="ctr"/>
                      <a:r>
                        <a:rPr lang="fi-FI" sz="1600">
                          <a:solidFill>
                            <a:schemeClr val="bg1"/>
                          </a:solidFill>
                          <a:latin typeface="Arial"/>
                        </a:rPr>
                        <a:t>Valintakoe 2024 (</a:t>
                      </a:r>
                      <a:r>
                        <a:rPr lang="fi-FI" sz="1600" err="1">
                          <a:solidFill>
                            <a:schemeClr val="bg1"/>
                          </a:solidFill>
                          <a:latin typeface="Arial"/>
                        </a:rPr>
                        <a:t>max</a:t>
                      </a:r>
                      <a:r>
                        <a:rPr lang="fi-FI" sz="1600">
                          <a:solidFill>
                            <a:schemeClr val="bg1"/>
                          </a:solidFill>
                          <a:latin typeface="Arial"/>
                        </a:rPr>
                        <a:t>. 36 p.)</a:t>
                      </a:r>
                    </a:p>
                  </a:txBody>
                  <a:tcPr anchor="ctr"/>
                </a:tc>
                <a:tc>
                  <a:txBody>
                    <a:bodyPr/>
                    <a:lstStyle/>
                    <a:p>
                      <a:pPr algn="ctr"/>
                      <a:r>
                        <a:rPr lang="fi-FI" sz="1600">
                          <a:solidFill>
                            <a:schemeClr val="bg1"/>
                          </a:solidFill>
                          <a:latin typeface="Arial"/>
                        </a:rPr>
                        <a:t>Todistusvalinta 2025 (</a:t>
                      </a:r>
                      <a:r>
                        <a:rPr lang="fi-FI" sz="1600" err="1">
                          <a:solidFill>
                            <a:schemeClr val="bg1"/>
                          </a:solidFill>
                          <a:latin typeface="Arial"/>
                        </a:rPr>
                        <a:t>max</a:t>
                      </a:r>
                      <a:r>
                        <a:rPr lang="fi-FI" sz="1600">
                          <a:solidFill>
                            <a:schemeClr val="bg1"/>
                          </a:solidFill>
                          <a:latin typeface="Arial"/>
                        </a:rPr>
                        <a:t>. 105 p.)</a:t>
                      </a:r>
                    </a:p>
                  </a:txBody>
                  <a:tcPr anchor="ctr"/>
                </a:tc>
                <a:tc>
                  <a:txBody>
                    <a:bodyPr/>
                    <a:lstStyle/>
                    <a:p>
                      <a:pPr algn="ctr"/>
                      <a:r>
                        <a:rPr lang="fi-FI" sz="1600">
                          <a:solidFill>
                            <a:schemeClr val="bg1"/>
                          </a:solidFill>
                          <a:latin typeface="Arial"/>
                        </a:rPr>
                        <a:t>Arvosanat 2025</a:t>
                      </a:r>
                    </a:p>
                  </a:txBody>
                  <a:tcPr anchor="ctr"/>
                </a:tc>
                <a:extLst>
                  <a:ext uri="{0D108BD9-81ED-4DB2-BD59-A6C34878D82A}">
                    <a16:rowId xmlns:a16="http://schemas.microsoft.com/office/drawing/2014/main" val="2241481558"/>
                  </a:ext>
                </a:extLst>
              </a:tr>
              <a:tr h="375076">
                <a:tc>
                  <a:txBody>
                    <a:bodyPr/>
                    <a:lstStyle/>
                    <a:p>
                      <a:r>
                        <a:rPr lang="fi-FI" sz="1600" b="1">
                          <a:solidFill>
                            <a:srgbClr val="FF0000"/>
                          </a:solidFill>
                          <a:latin typeface="Arial"/>
                        </a:rPr>
                        <a:t>Tuta Aalto</a:t>
                      </a:r>
                    </a:p>
                  </a:txBody>
                  <a:tcPr anchor="ctr">
                    <a:solidFill>
                      <a:srgbClr val="D7B4F5">
                        <a:alpha val="30196"/>
                      </a:srgbClr>
                    </a:solidFill>
                  </a:tcPr>
                </a:tc>
                <a:tc>
                  <a:txBody>
                    <a:bodyPr/>
                    <a:lstStyle/>
                    <a:p>
                      <a:pPr algn="ctr"/>
                      <a:r>
                        <a:rPr lang="fi-FI" sz="1600" b="1">
                          <a:solidFill>
                            <a:srgbClr val="FF0000"/>
                          </a:solidFill>
                          <a:latin typeface="Arial"/>
                        </a:rPr>
                        <a:t>113 (94%)</a:t>
                      </a:r>
                    </a:p>
                  </a:txBody>
                  <a:tcPr anchor="ctr">
                    <a:solidFill>
                      <a:srgbClr val="D7B4F5">
                        <a:alpha val="30196"/>
                      </a:srgbClr>
                    </a:solidFill>
                  </a:tcPr>
                </a:tc>
                <a:tc>
                  <a:txBody>
                    <a:bodyPr/>
                    <a:lstStyle/>
                    <a:p>
                      <a:pPr algn="ctr"/>
                      <a:r>
                        <a:rPr lang="fi-FI" sz="1600" b="1">
                          <a:solidFill>
                            <a:srgbClr val="FF0000"/>
                          </a:solidFill>
                          <a:latin typeface="Arial"/>
                        </a:rPr>
                        <a:t>34 (94%)</a:t>
                      </a:r>
                    </a:p>
                  </a:txBody>
                  <a:tcPr anchor="ctr">
                    <a:solidFill>
                      <a:srgbClr val="D7B4F5">
                        <a:alpha val="30196"/>
                      </a:srgbClr>
                    </a:solidFill>
                  </a:tcPr>
                </a:tc>
                <a:tc>
                  <a:txBody>
                    <a:bodyPr/>
                    <a:lstStyle/>
                    <a:p>
                      <a:pPr algn="ctr"/>
                      <a:r>
                        <a:rPr lang="fi-FI" sz="1600" b="1">
                          <a:solidFill>
                            <a:srgbClr val="FF0000"/>
                          </a:solidFill>
                          <a:latin typeface="Arial"/>
                        </a:rPr>
                        <a:t>105</a:t>
                      </a:r>
                    </a:p>
                  </a:txBody>
                  <a:tcPr anchor="ctr">
                    <a:solidFill>
                      <a:srgbClr val="D7B4F5">
                        <a:alpha val="30196"/>
                      </a:srgbClr>
                    </a:solidFill>
                  </a:tcPr>
                </a:tc>
                <a:tc>
                  <a:txBody>
                    <a:bodyPr/>
                    <a:lstStyle/>
                    <a:p>
                      <a:pPr algn="ctr"/>
                      <a:r>
                        <a:rPr lang="fi-FI" sz="1600" b="1">
                          <a:solidFill>
                            <a:srgbClr val="FF0000"/>
                          </a:solidFill>
                          <a:latin typeface="Arial"/>
                        </a:rPr>
                        <a:t>LLL</a:t>
                      </a:r>
                    </a:p>
                  </a:txBody>
                  <a:tcPr anchor="ctr">
                    <a:solidFill>
                      <a:srgbClr val="D7B4F5">
                        <a:alpha val="30196"/>
                      </a:srgbClr>
                    </a:solidFill>
                  </a:tcPr>
                </a:tc>
                <a:extLst>
                  <a:ext uri="{0D108BD9-81ED-4DB2-BD59-A6C34878D82A}">
                    <a16:rowId xmlns:a16="http://schemas.microsoft.com/office/drawing/2014/main" val="2731975120"/>
                  </a:ext>
                </a:extLst>
              </a:tr>
              <a:tr h="375076">
                <a:tc>
                  <a:txBody>
                    <a:bodyPr/>
                    <a:lstStyle/>
                    <a:p>
                      <a:r>
                        <a:rPr lang="fi-FI" sz="1600">
                          <a:solidFill>
                            <a:schemeClr val="tx1"/>
                          </a:solidFill>
                          <a:latin typeface="Arial"/>
                        </a:rPr>
                        <a:t>Tuta Tre</a:t>
                      </a:r>
                    </a:p>
                  </a:txBody>
                  <a:tcPr anchor="ctr">
                    <a:solidFill>
                      <a:srgbClr val="D7B4F5">
                        <a:alpha val="30196"/>
                      </a:srgbClr>
                    </a:solidFill>
                  </a:tcPr>
                </a:tc>
                <a:tc>
                  <a:txBody>
                    <a:bodyPr/>
                    <a:lstStyle/>
                    <a:p>
                      <a:pPr algn="ctr"/>
                      <a:r>
                        <a:rPr lang="fi-FI" sz="1600">
                          <a:solidFill>
                            <a:schemeClr val="tx1"/>
                          </a:solidFill>
                          <a:latin typeface="Arial"/>
                        </a:rPr>
                        <a:t>106 (88%)</a:t>
                      </a:r>
                    </a:p>
                  </a:txBody>
                  <a:tcPr anchor="ctr">
                    <a:solidFill>
                      <a:srgbClr val="D7B4F5">
                        <a:alpha val="30196"/>
                      </a:srgbClr>
                    </a:solidFill>
                  </a:tcPr>
                </a:tc>
                <a:tc>
                  <a:txBody>
                    <a:bodyPr/>
                    <a:lstStyle/>
                    <a:p>
                      <a:pPr algn="ctr"/>
                      <a:r>
                        <a:rPr lang="fi-FI" sz="1600">
                          <a:solidFill>
                            <a:schemeClr val="tx1"/>
                          </a:solidFill>
                          <a:latin typeface="Arial"/>
                        </a:rPr>
                        <a:t>30,5 (85%)</a:t>
                      </a:r>
                    </a:p>
                  </a:txBody>
                  <a:tcPr anchor="ctr">
                    <a:solidFill>
                      <a:srgbClr val="D7B4F5">
                        <a:alpha val="30196"/>
                      </a:srgbClr>
                    </a:solidFill>
                  </a:tcPr>
                </a:tc>
                <a:tc>
                  <a:txBody>
                    <a:bodyPr/>
                    <a:lstStyle/>
                    <a:p>
                      <a:pPr algn="ctr"/>
                      <a:r>
                        <a:rPr lang="fi-FI" sz="1600">
                          <a:solidFill>
                            <a:schemeClr val="tx1"/>
                          </a:solidFill>
                          <a:latin typeface="Arial"/>
                        </a:rPr>
                        <a:t>94</a:t>
                      </a:r>
                    </a:p>
                  </a:txBody>
                  <a:tcPr anchor="ctr">
                    <a:solidFill>
                      <a:srgbClr val="D7B4F5">
                        <a:alpha val="30196"/>
                      </a:srgbClr>
                    </a:solidFill>
                  </a:tcPr>
                </a:tc>
                <a:tc>
                  <a:txBody>
                    <a:bodyPr/>
                    <a:lstStyle/>
                    <a:p>
                      <a:pPr algn="ctr"/>
                      <a:r>
                        <a:rPr lang="fi-FI" sz="1600">
                          <a:solidFill>
                            <a:schemeClr val="tx1"/>
                          </a:solidFill>
                          <a:latin typeface="Arial"/>
                        </a:rPr>
                        <a:t>EEL</a:t>
                      </a:r>
                    </a:p>
                  </a:txBody>
                  <a:tcPr anchor="ctr">
                    <a:solidFill>
                      <a:srgbClr val="D7B4F5">
                        <a:alpha val="30196"/>
                      </a:srgbClr>
                    </a:solidFill>
                  </a:tcPr>
                </a:tc>
                <a:extLst>
                  <a:ext uri="{0D108BD9-81ED-4DB2-BD59-A6C34878D82A}">
                    <a16:rowId xmlns:a16="http://schemas.microsoft.com/office/drawing/2014/main" val="2609819336"/>
                  </a:ext>
                </a:extLst>
              </a:tr>
              <a:tr h="375076">
                <a:tc>
                  <a:txBody>
                    <a:bodyPr/>
                    <a:lstStyle/>
                    <a:p>
                      <a:r>
                        <a:rPr lang="fi-FI" sz="1600" b="1">
                          <a:solidFill>
                            <a:srgbClr val="FF0000"/>
                          </a:solidFill>
                          <a:latin typeface="Arial"/>
                        </a:rPr>
                        <a:t>Tuta LUT</a:t>
                      </a:r>
                    </a:p>
                  </a:txBody>
                  <a:tcPr anchor="ctr">
                    <a:solidFill>
                      <a:srgbClr val="D7B4F5">
                        <a:alpha val="30196"/>
                      </a:srgbClr>
                    </a:solidFill>
                  </a:tcPr>
                </a:tc>
                <a:tc>
                  <a:txBody>
                    <a:bodyPr/>
                    <a:lstStyle/>
                    <a:p>
                      <a:pPr algn="ctr"/>
                      <a:r>
                        <a:rPr lang="fi-FI" sz="1600" b="1">
                          <a:solidFill>
                            <a:srgbClr val="FF0000"/>
                          </a:solidFill>
                          <a:latin typeface="Arial"/>
                        </a:rPr>
                        <a:t>72 (60%)</a:t>
                      </a:r>
                    </a:p>
                  </a:txBody>
                  <a:tcPr anchor="ctr">
                    <a:solidFill>
                      <a:srgbClr val="D7B4F5">
                        <a:alpha val="30196"/>
                      </a:srgbClr>
                    </a:solidFill>
                  </a:tcPr>
                </a:tc>
                <a:tc>
                  <a:txBody>
                    <a:bodyPr/>
                    <a:lstStyle/>
                    <a:p>
                      <a:pPr algn="ctr"/>
                      <a:r>
                        <a:rPr lang="fi-FI" sz="1600" b="1">
                          <a:solidFill>
                            <a:srgbClr val="FF0000"/>
                          </a:solidFill>
                          <a:latin typeface="Arial"/>
                        </a:rPr>
                        <a:t>19,5 (54%)</a:t>
                      </a:r>
                    </a:p>
                  </a:txBody>
                  <a:tcPr anchor="ctr">
                    <a:solidFill>
                      <a:srgbClr val="D7B4F5">
                        <a:alpha val="30196"/>
                      </a:srgbClr>
                    </a:solidFill>
                  </a:tcPr>
                </a:tc>
                <a:tc>
                  <a:txBody>
                    <a:bodyPr/>
                    <a:lstStyle/>
                    <a:p>
                      <a:pPr algn="ctr"/>
                      <a:r>
                        <a:rPr lang="fi-FI" sz="1600" b="1">
                          <a:solidFill>
                            <a:srgbClr val="FF0000"/>
                          </a:solidFill>
                          <a:latin typeface="Arial"/>
                        </a:rPr>
                        <a:t>71,1</a:t>
                      </a:r>
                    </a:p>
                  </a:txBody>
                  <a:tcPr anchor="ctr">
                    <a:solidFill>
                      <a:srgbClr val="D7B4F5">
                        <a:alpha val="30196"/>
                      </a:srgbClr>
                    </a:solidFill>
                  </a:tcPr>
                </a:tc>
                <a:tc>
                  <a:txBody>
                    <a:bodyPr/>
                    <a:lstStyle/>
                    <a:p>
                      <a:pPr algn="ctr"/>
                      <a:r>
                        <a:rPr lang="fi-FI" sz="1600" b="1">
                          <a:solidFill>
                            <a:srgbClr val="FF0000"/>
                          </a:solidFill>
                          <a:latin typeface="Arial"/>
                        </a:rPr>
                        <a:t>MME</a:t>
                      </a:r>
                    </a:p>
                  </a:txBody>
                  <a:tcPr anchor="ctr">
                    <a:solidFill>
                      <a:srgbClr val="D7B4F5">
                        <a:alpha val="30196"/>
                      </a:srgbClr>
                    </a:solidFill>
                  </a:tcPr>
                </a:tc>
                <a:extLst>
                  <a:ext uri="{0D108BD9-81ED-4DB2-BD59-A6C34878D82A}">
                    <a16:rowId xmlns:a16="http://schemas.microsoft.com/office/drawing/2014/main" val="1034680399"/>
                  </a:ext>
                </a:extLst>
              </a:tr>
              <a:tr h="375076">
                <a:tc>
                  <a:txBody>
                    <a:bodyPr/>
                    <a:lstStyle/>
                    <a:p>
                      <a:r>
                        <a:rPr lang="fi-FI" sz="1600">
                          <a:solidFill>
                            <a:schemeClr val="tx1"/>
                          </a:solidFill>
                          <a:latin typeface="Arial"/>
                        </a:rPr>
                        <a:t>Energia- ja kone Aalto</a:t>
                      </a:r>
                    </a:p>
                  </a:txBody>
                  <a:tcPr anchor="ctr">
                    <a:solidFill>
                      <a:schemeClr val="bg2"/>
                    </a:solidFill>
                  </a:tcPr>
                </a:tc>
                <a:tc>
                  <a:txBody>
                    <a:bodyPr/>
                    <a:lstStyle/>
                    <a:p>
                      <a:pPr algn="ctr"/>
                      <a:r>
                        <a:rPr lang="fi-FI" sz="1600">
                          <a:solidFill>
                            <a:schemeClr val="tx1"/>
                          </a:solidFill>
                          <a:latin typeface="Arial"/>
                        </a:rPr>
                        <a:t>75 (63%)</a:t>
                      </a:r>
                    </a:p>
                  </a:txBody>
                  <a:tcPr anchor="ctr">
                    <a:solidFill>
                      <a:schemeClr val="bg2"/>
                    </a:solidFill>
                  </a:tcPr>
                </a:tc>
                <a:tc>
                  <a:txBody>
                    <a:bodyPr/>
                    <a:lstStyle/>
                    <a:p>
                      <a:pPr algn="ctr"/>
                      <a:r>
                        <a:rPr lang="fi-FI" sz="1600">
                          <a:solidFill>
                            <a:schemeClr val="tx1"/>
                          </a:solidFill>
                          <a:latin typeface="Arial"/>
                        </a:rPr>
                        <a:t>19 (53%)</a:t>
                      </a:r>
                    </a:p>
                  </a:txBody>
                  <a:tcPr anchor="ctr">
                    <a:solidFill>
                      <a:schemeClr val="bg2"/>
                    </a:solidFill>
                  </a:tcPr>
                </a:tc>
                <a:tc>
                  <a:txBody>
                    <a:bodyPr/>
                    <a:lstStyle/>
                    <a:p>
                      <a:pPr algn="ctr"/>
                      <a:r>
                        <a:rPr lang="fi-FI" sz="1600">
                          <a:solidFill>
                            <a:schemeClr val="tx1"/>
                          </a:solidFill>
                          <a:latin typeface="Arial"/>
                        </a:rPr>
                        <a:t>71,1</a:t>
                      </a:r>
                    </a:p>
                  </a:txBody>
                  <a:tcPr anchor="ctr">
                    <a:solidFill>
                      <a:schemeClr val="bg2"/>
                    </a:solidFill>
                  </a:tcPr>
                </a:tc>
                <a:tc>
                  <a:txBody>
                    <a:bodyPr/>
                    <a:lstStyle/>
                    <a:p>
                      <a:pPr algn="ctr"/>
                      <a:r>
                        <a:rPr lang="fi-FI" sz="1600">
                          <a:solidFill>
                            <a:schemeClr val="tx1"/>
                          </a:solidFill>
                          <a:latin typeface="Arial"/>
                        </a:rPr>
                        <a:t>MME</a:t>
                      </a:r>
                    </a:p>
                  </a:txBody>
                  <a:tcPr anchor="ctr">
                    <a:solidFill>
                      <a:schemeClr val="bg2"/>
                    </a:solidFill>
                  </a:tcPr>
                </a:tc>
                <a:extLst>
                  <a:ext uri="{0D108BD9-81ED-4DB2-BD59-A6C34878D82A}">
                    <a16:rowId xmlns:a16="http://schemas.microsoft.com/office/drawing/2014/main" val="89149991"/>
                  </a:ext>
                </a:extLst>
              </a:tr>
              <a:tr h="375076">
                <a:tc>
                  <a:txBody>
                    <a:bodyPr/>
                    <a:lstStyle/>
                    <a:p>
                      <a:r>
                        <a:rPr lang="fi-FI" sz="1600">
                          <a:solidFill>
                            <a:schemeClr val="tx1"/>
                          </a:solidFill>
                          <a:latin typeface="Arial"/>
                        </a:rPr>
                        <a:t>Kone Tre</a:t>
                      </a:r>
                    </a:p>
                  </a:txBody>
                  <a:tcPr anchor="ctr">
                    <a:solidFill>
                      <a:schemeClr val="bg2"/>
                    </a:solidFill>
                  </a:tcPr>
                </a:tc>
                <a:tc>
                  <a:txBody>
                    <a:bodyPr/>
                    <a:lstStyle/>
                    <a:p>
                      <a:pPr algn="ctr"/>
                      <a:r>
                        <a:rPr lang="fi-FI" sz="1600">
                          <a:solidFill>
                            <a:schemeClr val="tx1"/>
                          </a:solidFill>
                          <a:latin typeface="Arial"/>
                        </a:rPr>
                        <a:t>63 (53%)</a:t>
                      </a:r>
                    </a:p>
                  </a:txBody>
                  <a:tcPr anchor="ctr">
                    <a:solidFill>
                      <a:schemeClr val="bg2"/>
                    </a:solidFill>
                  </a:tcPr>
                </a:tc>
                <a:tc>
                  <a:txBody>
                    <a:bodyPr/>
                    <a:lstStyle/>
                    <a:p>
                      <a:pPr algn="ctr"/>
                      <a:r>
                        <a:rPr lang="fi-FI" sz="1600">
                          <a:solidFill>
                            <a:schemeClr val="tx1"/>
                          </a:solidFill>
                          <a:latin typeface="Arial"/>
                        </a:rPr>
                        <a:t>24,5 (68%)</a:t>
                      </a:r>
                    </a:p>
                  </a:txBody>
                  <a:tcPr anchor="ctr">
                    <a:solidFill>
                      <a:schemeClr val="bg2"/>
                    </a:solidFill>
                  </a:tcPr>
                </a:tc>
                <a:tc>
                  <a:txBody>
                    <a:bodyPr/>
                    <a:lstStyle/>
                    <a:p>
                      <a:pPr algn="ctr"/>
                      <a:r>
                        <a:rPr lang="fi-FI" sz="1600">
                          <a:solidFill>
                            <a:schemeClr val="tx1"/>
                          </a:solidFill>
                          <a:latin typeface="Arial"/>
                        </a:rPr>
                        <a:t>65,6</a:t>
                      </a:r>
                    </a:p>
                  </a:txBody>
                  <a:tcPr anchor="ctr">
                    <a:solidFill>
                      <a:schemeClr val="bg2"/>
                    </a:solidFill>
                  </a:tcPr>
                </a:tc>
                <a:tc>
                  <a:txBody>
                    <a:bodyPr/>
                    <a:lstStyle/>
                    <a:p>
                      <a:pPr algn="ctr"/>
                      <a:r>
                        <a:rPr lang="fi-FI" sz="1600">
                          <a:solidFill>
                            <a:schemeClr val="tx1"/>
                          </a:solidFill>
                          <a:latin typeface="Arial"/>
                        </a:rPr>
                        <a:t>MMM</a:t>
                      </a:r>
                    </a:p>
                  </a:txBody>
                  <a:tcPr anchor="ctr">
                    <a:solidFill>
                      <a:schemeClr val="bg2"/>
                    </a:solidFill>
                  </a:tcPr>
                </a:tc>
                <a:extLst>
                  <a:ext uri="{0D108BD9-81ED-4DB2-BD59-A6C34878D82A}">
                    <a16:rowId xmlns:a16="http://schemas.microsoft.com/office/drawing/2014/main" val="1894678894"/>
                  </a:ext>
                </a:extLst>
              </a:tr>
              <a:tr h="375076">
                <a:tc>
                  <a:txBody>
                    <a:bodyPr/>
                    <a:lstStyle/>
                    <a:p>
                      <a:r>
                        <a:rPr lang="fi-FI" sz="1600">
                          <a:solidFill>
                            <a:schemeClr val="tx1"/>
                          </a:solidFill>
                          <a:latin typeface="Arial"/>
                        </a:rPr>
                        <a:t>Kone Oulu</a:t>
                      </a:r>
                    </a:p>
                  </a:txBody>
                  <a:tcPr anchor="ctr">
                    <a:solidFill>
                      <a:schemeClr val="bg2"/>
                    </a:solidFill>
                  </a:tcPr>
                </a:tc>
                <a:tc>
                  <a:txBody>
                    <a:bodyPr/>
                    <a:lstStyle/>
                    <a:p>
                      <a:pPr algn="ctr"/>
                      <a:r>
                        <a:rPr lang="fi-FI" sz="1600">
                          <a:solidFill>
                            <a:schemeClr val="tx1"/>
                          </a:solidFill>
                          <a:latin typeface="Arial"/>
                        </a:rPr>
                        <a:t>27 (23%)</a:t>
                      </a:r>
                    </a:p>
                  </a:txBody>
                  <a:tcPr anchor="ctr">
                    <a:solidFill>
                      <a:schemeClr val="bg2"/>
                    </a:solidFill>
                  </a:tcPr>
                </a:tc>
                <a:tc>
                  <a:txBody>
                    <a:bodyPr/>
                    <a:lstStyle/>
                    <a:p>
                      <a:pPr algn="ctr"/>
                      <a:r>
                        <a:rPr lang="fi-FI" sz="1600">
                          <a:solidFill>
                            <a:schemeClr val="tx1"/>
                          </a:solidFill>
                          <a:latin typeface="Arial"/>
                        </a:rPr>
                        <a:t>12 / 15 (33%)</a:t>
                      </a:r>
                    </a:p>
                  </a:txBody>
                  <a:tcPr anchor="ctr">
                    <a:solidFill>
                      <a:schemeClr val="bg2"/>
                    </a:solidFill>
                  </a:tcPr>
                </a:tc>
                <a:tc>
                  <a:txBody>
                    <a:bodyPr/>
                    <a:lstStyle/>
                    <a:p>
                      <a:pPr algn="ctr"/>
                      <a:r>
                        <a:rPr lang="fi-FI" sz="1600">
                          <a:solidFill>
                            <a:schemeClr val="tx1"/>
                          </a:solidFill>
                          <a:latin typeface="Arial"/>
                        </a:rPr>
                        <a:t>40,4</a:t>
                      </a:r>
                    </a:p>
                  </a:txBody>
                  <a:tcPr anchor="ctr">
                    <a:solidFill>
                      <a:schemeClr val="bg2"/>
                    </a:solidFill>
                  </a:tcPr>
                </a:tc>
                <a:tc>
                  <a:txBody>
                    <a:bodyPr/>
                    <a:lstStyle/>
                    <a:p>
                      <a:pPr algn="ctr"/>
                      <a:r>
                        <a:rPr lang="fi-FI" sz="1600">
                          <a:solidFill>
                            <a:schemeClr val="tx1"/>
                          </a:solidFill>
                          <a:latin typeface="Arial"/>
                        </a:rPr>
                        <a:t>CBC</a:t>
                      </a:r>
                    </a:p>
                  </a:txBody>
                  <a:tcPr anchor="ctr">
                    <a:solidFill>
                      <a:schemeClr val="bg2"/>
                    </a:solidFill>
                  </a:tcPr>
                </a:tc>
                <a:extLst>
                  <a:ext uri="{0D108BD9-81ED-4DB2-BD59-A6C34878D82A}">
                    <a16:rowId xmlns:a16="http://schemas.microsoft.com/office/drawing/2014/main" val="1420357605"/>
                  </a:ext>
                </a:extLst>
              </a:tr>
              <a:tr h="375076">
                <a:tc>
                  <a:txBody>
                    <a:bodyPr/>
                    <a:lstStyle/>
                    <a:p>
                      <a:r>
                        <a:rPr lang="fi-FI" sz="1600">
                          <a:solidFill>
                            <a:schemeClr val="tx1"/>
                          </a:solidFill>
                          <a:latin typeface="Arial"/>
                        </a:rPr>
                        <a:t>Tietotekniikka Aalto</a:t>
                      </a:r>
                    </a:p>
                  </a:txBody>
                  <a:tcPr anchor="ctr">
                    <a:solidFill>
                      <a:srgbClr val="F3E8FC"/>
                    </a:solidFill>
                  </a:tcPr>
                </a:tc>
                <a:tc>
                  <a:txBody>
                    <a:bodyPr/>
                    <a:lstStyle/>
                    <a:p>
                      <a:pPr algn="ctr"/>
                      <a:r>
                        <a:rPr lang="fi-FI" sz="1600">
                          <a:solidFill>
                            <a:schemeClr val="tx1"/>
                          </a:solidFill>
                          <a:latin typeface="Arial"/>
                        </a:rPr>
                        <a:t>86 (72%)</a:t>
                      </a:r>
                    </a:p>
                  </a:txBody>
                  <a:tcPr anchor="ctr">
                    <a:solidFill>
                      <a:srgbClr val="F3E8FC"/>
                    </a:solidFill>
                  </a:tcPr>
                </a:tc>
                <a:tc>
                  <a:txBody>
                    <a:bodyPr/>
                    <a:lstStyle/>
                    <a:p>
                      <a:pPr algn="ctr"/>
                      <a:r>
                        <a:rPr lang="fi-FI" sz="1600">
                          <a:solidFill>
                            <a:schemeClr val="tx1"/>
                          </a:solidFill>
                          <a:latin typeface="Arial"/>
                        </a:rPr>
                        <a:t>14,5 / 19,5 (40%)</a:t>
                      </a:r>
                    </a:p>
                  </a:txBody>
                  <a:tcPr anchor="ctr">
                    <a:solidFill>
                      <a:srgbClr val="F3E8FC"/>
                    </a:solidFill>
                  </a:tcPr>
                </a:tc>
                <a:tc>
                  <a:txBody>
                    <a:bodyPr/>
                    <a:lstStyle/>
                    <a:p>
                      <a:pPr algn="ctr"/>
                      <a:r>
                        <a:rPr lang="fi-FI" sz="1600">
                          <a:solidFill>
                            <a:schemeClr val="tx1"/>
                          </a:solidFill>
                          <a:latin typeface="Arial"/>
                        </a:rPr>
                        <a:t>76,6</a:t>
                      </a:r>
                    </a:p>
                  </a:txBody>
                  <a:tcPr anchor="ctr">
                    <a:solidFill>
                      <a:srgbClr val="F3E8FC"/>
                    </a:solidFill>
                  </a:tcPr>
                </a:tc>
                <a:tc>
                  <a:txBody>
                    <a:bodyPr/>
                    <a:lstStyle/>
                    <a:p>
                      <a:pPr algn="ctr"/>
                      <a:r>
                        <a:rPr lang="fi-FI" sz="1600">
                          <a:solidFill>
                            <a:schemeClr val="tx1"/>
                          </a:solidFill>
                          <a:latin typeface="Arial"/>
                        </a:rPr>
                        <a:t>EEM</a:t>
                      </a:r>
                    </a:p>
                  </a:txBody>
                  <a:tcPr anchor="ctr">
                    <a:solidFill>
                      <a:srgbClr val="F3E8FC"/>
                    </a:solidFill>
                  </a:tcPr>
                </a:tc>
                <a:extLst>
                  <a:ext uri="{0D108BD9-81ED-4DB2-BD59-A6C34878D82A}">
                    <a16:rowId xmlns:a16="http://schemas.microsoft.com/office/drawing/2014/main" val="129991450"/>
                  </a:ext>
                </a:extLst>
              </a:tr>
              <a:tr h="375076">
                <a:tc>
                  <a:txBody>
                    <a:bodyPr/>
                    <a:lstStyle/>
                    <a:p>
                      <a:r>
                        <a:rPr lang="fi-FI" sz="1600" b="1">
                          <a:solidFill>
                            <a:srgbClr val="FF0000"/>
                          </a:solidFill>
                          <a:latin typeface="Arial"/>
                        </a:rPr>
                        <a:t>Tietotekniikka LUT</a:t>
                      </a:r>
                    </a:p>
                  </a:txBody>
                  <a:tcPr anchor="ctr">
                    <a:solidFill>
                      <a:srgbClr val="F3E8FC"/>
                    </a:solidFill>
                  </a:tcPr>
                </a:tc>
                <a:tc>
                  <a:txBody>
                    <a:bodyPr/>
                    <a:lstStyle/>
                    <a:p>
                      <a:pPr algn="ctr"/>
                      <a:r>
                        <a:rPr lang="fi-FI" sz="1600" b="1">
                          <a:solidFill>
                            <a:srgbClr val="FF0000"/>
                          </a:solidFill>
                          <a:latin typeface="Arial"/>
                        </a:rPr>
                        <a:t>32 (27%)</a:t>
                      </a:r>
                    </a:p>
                  </a:txBody>
                  <a:tcPr anchor="ctr">
                    <a:solidFill>
                      <a:srgbClr val="F3E8FC"/>
                    </a:solidFill>
                  </a:tcPr>
                </a:tc>
                <a:tc>
                  <a:txBody>
                    <a:bodyPr/>
                    <a:lstStyle/>
                    <a:p>
                      <a:pPr algn="ctr"/>
                      <a:r>
                        <a:rPr lang="fi-FI" sz="1600" b="1">
                          <a:solidFill>
                            <a:srgbClr val="FF0000"/>
                          </a:solidFill>
                          <a:latin typeface="Arial"/>
                        </a:rPr>
                        <a:t>12 / 15 (33%)</a:t>
                      </a:r>
                    </a:p>
                  </a:txBody>
                  <a:tcPr anchor="ctr">
                    <a:solidFill>
                      <a:srgbClr val="F3E8FC"/>
                    </a:solidFill>
                  </a:tcPr>
                </a:tc>
                <a:tc>
                  <a:txBody>
                    <a:bodyPr/>
                    <a:lstStyle/>
                    <a:p>
                      <a:pPr algn="ctr"/>
                      <a:r>
                        <a:rPr lang="fi-FI" sz="1600" b="1">
                          <a:solidFill>
                            <a:srgbClr val="FF0000"/>
                          </a:solidFill>
                          <a:latin typeface="Arial"/>
                        </a:rPr>
                        <a:t>19,8</a:t>
                      </a:r>
                    </a:p>
                  </a:txBody>
                  <a:tcPr anchor="ctr">
                    <a:solidFill>
                      <a:srgbClr val="F3E8FC"/>
                    </a:solidFill>
                  </a:tcPr>
                </a:tc>
                <a:tc>
                  <a:txBody>
                    <a:bodyPr/>
                    <a:lstStyle/>
                    <a:p>
                      <a:pPr algn="ctr"/>
                      <a:r>
                        <a:rPr lang="fi-FI" sz="1600" b="1">
                          <a:solidFill>
                            <a:srgbClr val="FF0000"/>
                          </a:solidFill>
                          <a:latin typeface="Arial"/>
                        </a:rPr>
                        <a:t>AAC</a:t>
                      </a:r>
                    </a:p>
                  </a:txBody>
                  <a:tcPr anchor="ctr">
                    <a:solidFill>
                      <a:srgbClr val="F3E8FC"/>
                    </a:solidFill>
                  </a:tcPr>
                </a:tc>
                <a:extLst>
                  <a:ext uri="{0D108BD9-81ED-4DB2-BD59-A6C34878D82A}">
                    <a16:rowId xmlns:a16="http://schemas.microsoft.com/office/drawing/2014/main" val="1555074841"/>
                  </a:ext>
                </a:extLst>
              </a:tr>
              <a:tr h="3750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a:rPr>
                        <a:t>Tietotekniikka Tku</a:t>
                      </a:r>
                    </a:p>
                  </a:txBody>
                  <a:tcPr anchor="ctr">
                    <a:solidFill>
                      <a:srgbClr val="F3E8FC"/>
                    </a:solidFill>
                  </a:tcPr>
                </a:tc>
                <a:tc>
                  <a:txBody>
                    <a:bodyPr/>
                    <a:lstStyle/>
                    <a:p>
                      <a:pPr algn="ctr"/>
                      <a:r>
                        <a:rPr lang="fi-FI" sz="1600">
                          <a:solidFill>
                            <a:schemeClr val="tx1"/>
                          </a:solidFill>
                          <a:latin typeface="Arial"/>
                        </a:rPr>
                        <a:t>40 (33%)</a:t>
                      </a:r>
                    </a:p>
                  </a:txBody>
                  <a:tcPr anchor="ctr">
                    <a:solidFill>
                      <a:srgbClr val="F3E8FC"/>
                    </a:solidFill>
                  </a:tcPr>
                </a:tc>
                <a:tc>
                  <a:txBody>
                    <a:bodyPr/>
                    <a:lstStyle/>
                    <a:p>
                      <a:pPr algn="ctr"/>
                      <a:r>
                        <a:rPr lang="fi-FI" sz="1600">
                          <a:solidFill>
                            <a:schemeClr val="tx1"/>
                          </a:solidFill>
                          <a:latin typeface="Arial"/>
                        </a:rPr>
                        <a:t>10,5 / 13,5 (29%)</a:t>
                      </a:r>
                    </a:p>
                  </a:txBody>
                  <a:tcPr anchor="ctr">
                    <a:solidFill>
                      <a:srgbClr val="F3E8FC"/>
                    </a:solidFill>
                  </a:tcPr>
                </a:tc>
                <a:tc>
                  <a:txBody>
                    <a:bodyPr/>
                    <a:lstStyle/>
                    <a:p>
                      <a:pPr algn="ctr"/>
                      <a:r>
                        <a:rPr lang="fi-FI" sz="1600">
                          <a:solidFill>
                            <a:schemeClr val="tx1"/>
                          </a:solidFill>
                          <a:latin typeface="Arial"/>
                        </a:rPr>
                        <a:t>47</a:t>
                      </a:r>
                    </a:p>
                  </a:txBody>
                  <a:tcPr anchor="ctr">
                    <a:solidFill>
                      <a:srgbClr val="F3E8FC"/>
                    </a:solidFill>
                  </a:tcPr>
                </a:tc>
                <a:tc>
                  <a:txBody>
                    <a:bodyPr/>
                    <a:lstStyle/>
                    <a:p>
                      <a:pPr algn="ctr"/>
                      <a:r>
                        <a:rPr lang="fi-FI" sz="1600">
                          <a:solidFill>
                            <a:schemeClr val="tx1"/>
                          </a:solidFill>
                          <a:latin typeface="Arial"/>
                        </a:rPr>
                        <a:t>CCC</a:t>
                      </a:r>
                    </a:p>
                  </a:txBody>
                  <a:tcPr anchor="ctr">
                    <a:solidFill>
                      <a:srgbClr val="F3E8FC"/>
                    </a:solidFill>
                  </a:tcPr>
                </a:tc>
                <a:extLst>
                  <a:ext uri="{0D108BD9-81ED-4DB2-BD59-A6C34878D82A}">
                    <a16:rowId xmlns:a16="http://schemas.microsoft.com/office/drawing/2014/main" val="2971282987"/>
                  </a:ext>
                </a:extLst>
              </a:tr>
              <a:tr h="6478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a:rPr>
                        <a:t>Lääketieteellinen tekniikka ja terveysteknologia Tku</a:t>
                      </a:r>
                    </a:p>
                  </a:txBody>
                  <a:tcPr anchor="ctr">
                    <a:solidFill>
                      <a:schemeClr val="bg2"/>
                    </a:solidFill>
                  </a:tcPr>
                </a:tc>
                <a:tc>
                  <a:txBody>
                    <a:bodyPr/>
                    <a:lstStyle/>
                    <a:p>
                      <a:pPr algn="ctr"/>
                      <a:r>
                        <a:rPr lang="fi-FI" sz="1600">
                          <a:solidFill>
                            <a:schemeClr val="tx1"/>
                          </a:solidFill>
                          <a:latin typeface="Arial"/>
                        </a:rPr>
                        <a:t>82 (68%)</a:t>
                      </a:r>
                    </a:p>
                  </a:txBody>
                  <a:tcPr anchor="ctr">
                    <a:solidFill>
                      <a:schemeClr val="bg2"/>
                    </a:solidFill>
                  </a:tcPr>
                </a:tc>
                <a:tc>
                  <a:txBody>
                    <a:bodyPr/>
                    <a:lstStyle/>
                    <a:p>
                      <a:pPr algn="ctr"/>
                      <a:r>
                        <a:rPr lang="fi-FI" sz="1600">
                          <a:solidFill>
                            <a:schemeClr val="tx1"/>
                          </a:solidFill>
                          <a:latin typeface="Arial"/>
                        </a:rPr>
                        <a:t>24,5 (68%)</a:t>
                      </a:r>
                    </a:p>
                  </a:txBody>
                  <a:tcPr anchor="ctr">
                    <a:solidFill>
                      <a:schemeClr val="bg2"/>
                    </a:solidFill>
                  </a:tcPr>
                </a:tc>
                <a:tc>
                  <a:txBody>
                    <a:bodyPr/>
                    <a:lstStyle/>
                    <a:p>
                      <a:pPr algn="ctr"/>
                      <a:r>
                        <a:rPr lang="fi-FI" sz="1600">
                          <a:solidFill>
                            <a:schemeClr val="tx1"/>
                          </a:solidFill>
                          <a:latin typeface="Arial"/>
                        </a:rPr>
                        <a:t>82</a:t>
                      </a:r>
                    </a:p>
                  </a:txBody>
                  <a:tcPr anchor="ctr">
                    <a:solidFill>
                      <a:schemeClr val="bg2"/>
                    </a:solidFill>
                  </a:tcPr>
                </a:tc>
                <a:tc>
                  <a:txBody>
                    <a:bodyPr/>
                    <a:lstStyle/>
                    <a:p>
                      <a:pPr algn="ctr"/>
                      <a:r>
                        <a:rPr lang="fi-FI" sz="1600">
                          <a:solidFill>
                            <a:schemeClr val="tx1"/>
                          </a:solidFill>
                          <a:latin typeface="Arial"/>
                        </a:rPr>
                        <a:t>EEM</a:t>
                      </a:r>
                    </a:p>
                  </a:txBody>
                  <a:tcPr anchor="ctr">
                    <a:solidFill>
                      <a:schemeClr val="bg2"/>
                    </a:solidFill>
                  </a:tcPr>
                </a:tc>
                <a:extLst>
                  <a:ext uri="{0D108BD9-81ED-4DB2-BD59-A6C34878D82A}">
                    <a16:rowId xmlns:a16="http://schemas.microsoft.com/office/drawing/2014/main" val="263229754"/>
                  </a:ext>
                </a:extLst>
              </a:tr>
            </a:tbl>
          </a:graphicData>
        </a:graphic>
      </p:graphicFrame>
    </p:spTree>
    <p:extLst>
      <p:ext uri="{BB962C8B-B14F-4D97-AF65-F5344CB8AC3E}">
        <p14:creationId xmlns:p14="http://schemas.microsoft.com/office/powerpoint/2010/main" val="1989379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F559-F13F-73B1-D53B-9BA4ACA872B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0BD5DA0-ED6A-15B0-9606-6F6E03B64DF7}"/>
              </a:ext>
            </a:extLst>
          </p:cNvPr>
          <p:cNvSpPr>
            <a:spLocks noGrp="1"/>
          </p:cNvSpPr>
          <p:nvPr>
            <p:ph type="title"/>
          </p:nvPr>
        </p:nvSpPr>
        <p:spPr>
          <a:xfrm>
            <a:off x="341049" y="209551"/>
            <a:ext cx="11457373" cy="695757"/>
          </a:xfrm>
        </p:spPr>
        <p:txBody>
          <a:bodyPr/>
          <a:lstStyle/>
          <a:p>
            <a:r>
              <a:rPr lang="fi-FI"/>
              <a:t>Matematiikka, fysiikka, kemia, tietojenkäsittelytiede</a:t>
            </a:r>
          </a:p>
        </p:txBody>
      </p:sp>
      <p:sp>
        <p:nvSpPr>
          <p:cNvPr id="4" name="Sisällön paikkamerkki 2">
            <a:extLst>
              <a:ext uri="{FF2B5EF4-FFF2-40B4-BE49-F238E27FC236}">
                <a16:creationId xmlns:a16="http://schemas.microsoft.com/office/drawing/2014/main" id="{C303B715-B5C0-A2C7-BD31-C0A06F69AC9B}"/>
              </a:ext>
            </a:extLst>
          </p:cNvPr>
          <p:cNvSpPr txBox="1">
            <a:spLocks/>
          </p:cNvSpPr>
          <p:nvPr/>
        </p:nvSpPr>
        <p:spPr>
          <a:xfrm>
            <a:off x="341049" y="905308"/>
            <a:ext cx="11509902" cy="5864014"/>
          </a:xfrm>
          <a:prstGeom prst="rect">
            <a:avLst/>
          </a:prstGeom>
        </p:spPr>
        <p:txBody>
          <a:bodyPr>
            <a:normAutofit fontScale="92500"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200" b="1"/>
              <a:t>Opiskelupaikat</a:t>
            </a:r>
          </a:p>
          <a:p>
            <a:pPr lvl="1"/>
            <a:r>
              <a:rPr lang="fi-FI" sz="2000"/>
              <a:t>Opiskeltavan aineen valinnasta riippuen</a:t>
            </a:r>
            <a:endParaRPr lang="fi-FI" sz="2000" b="1"/>
          </a:p>
          <a:p>
            <a:pPr marL="0" indent="0">
              <a:buNone/>
            </a:pPr>
            <a:r>
              <a:rPr lang="fi-FI" sz="2200" b="1"/>
              <a:t>Valintamenettely</a:t>
            </a:r>
          </a:p>
          <a:p>
            <a:pPr lvl="1"/>
            <a:r>
              <a:rPr lang="fi-FI" sz="2000"/>
              <a:t>Turkuun ylioppilaille ei valintakoevalintaa matematiikkaan, fysiikkaan ja kemiaan, muuten ”tarjolla” </a:t>
            </a:r>
            <a:r>
              <a:rPr lang="fi-FI" sz="2000" b="1"/>
              <a:t>suora valintaa</a:t>
            </a:r>
            <a:r>
              <a:rPr lang="fi-FI" sz="2000"/>
              <a:t>, todistusvalintaa, valintakoevalintaa, lukio / yliopisto-opinto väylää ja kilpailumenestysvalintaa</a:t>
            </a:r>
          </a:p>
          <a:p>
            <a:pPr lvl="1"/>
            <a:r>
              <a:rPr lang="fi-FI" sz="2000"/>
              <a:t>Todistusvalinta 55-95%</a:t>
            </a:r>
          </a:p>
          <a:p>
            <a:pPr lvl="2"/>
            <a:r>
              <a:rPr lang="fi-FI" sz="2000"/>
              <a:t>5 ainetta</a:t>
            </a:r>
          </a:p>
          <a:p>
            <a:pPr lvl="2"/>
            <a:r>
              <a:rPr lang="fi-FI" sz="2000"/>
              <a:t>Kaikissa hakukohteissa on kynnysehto valituksi tulemiselle</a:t>
            </a:r>
          </a:p>
          <a:p>
            <a:pPr lvl="3"/>
            <a:r>
              <a:rPr lang="fi-FI" sz="1800"/>
              <a:t>Matematiikka, fysiikka ja tietojenkäsittelytiede MAA C tai MAB E</a:t>
            </a:r>
          </a:p>
          <a:p>
            <a:pPr lvl="3"/>
            <a:r>
              <a:rPr lang="fi-FI" sz="1800"/>
              <a:t>Kemia MAA B tai MAB M</a:t>
            </a:r>
          </a:p>
          <a:p>
            <a:pPr lvl="3"/>
            <a:r>
              <a:rPr lang="fi-FI" sz="1800"/>
              <a:t>Edellisten lisäksi monessa kohteessa kynnysehtona tietty todistuspistemäärä (esim. </a:t>
            </a:r>
            <a:r>
              <a:rPr lang="fi-FI" sz="1800" err="1"/>
              <a:t>Hki</a:t>
            </a:r>
            <a:r>
              <a:rPr lang="fi-FI" sz="1800"/>
              <a:t> fysiikka 120 pistettä)</a:t>
            </a:r>
          </a:p>
          <a:p>
            <a:pPr lvl="1"/>
            <a:r>
              <a:rPr lang="fi-FI" sz="2000"/>
              <a:t>Suoravalinta</a:t>
            </a:r>
          </a:p>
          <a:p>
            <a:pPr lvl="2"/>
            <a:r>
              <a:rPr lang="fi-FI" sz="2000"/>
              <a:t>yhden aineen arvosanalla saa opiskelupaikan suoraan, yleensä vaatii E:n tai 2 x M:n</a:t>
            </a:r>
          </a:p>
          <a:p>
            <a:pPr lvl="1"/>
            <a:r>
              <a:rPr lang="fi-FI" sz="2000"/>
              <a:t>Valintakoevalinta</a:t>
            </a:r>
          </a:p>
          <a:p>
            <a:pPr lvl="2"/>
            <a:r>
              <a:rPr lang="fi-FI" sz="2000"/>
              <a:t>Valintakoe A eri osiot hakukohteesta riippuen</a:t>
            </a:r>
          </a:p>
          <a:p>
            <a:pPr lvl="1"/>
            <a:r>
              <a:rPr lang="fi-FI" sz="2000"/>
              <a:t>Lisäksi hakuaineen yliopisto-opinnot ja kilpailut</a:t>
            </a:r>
          </a:p>
          <a:p>
            <a:pPr marL="0" indent="0">
              <a:buNone/>
            </a:pPr>
            <a:endParaRPr lang="fi-FI"/>
          </a:p>
        </p:txBody>
      </p:sp>
    </p:spTree>
    <p:extLst>
      <p:ext uri="{BB962C8B-B14F-4D97-AF65-F5344CB8AC3E}">
        <p14:creationId xmlns:p14="http://schemas.microsoft.com/office/powerpoint/2010/main" val="1748408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3F734-C42E-7F39-7307-7A7659CF40EE}"/>
            </a:ext>
          </a:extLst>
        </p:cNvPr>
        <p:cNvGrpSpPr/>
        <p:nvPr/>
      </p:nvGrpSpPr>
      <p:grpSpPr>
        <a:xfrm>
          <a:off x="0" y="0"/>
          <a:ext cx="0" cy="0"/>
          <a:chOff x="0" y="0"/>
          <a:chExt cx="0" cy="0"/>
        </a:xfrm>
      </p:grpSpPr>
      <p:sp>
        <p:nvSpPr>
          <p:cNvPr id="6" name="Otsikko 5">
            <a:extLst>
              <a:ext uri="{FF2B5EF4-FFF2-40B4-BE49-F238E27FC236}">
                <a16:creationId xmlns:a16="http://schemas.microsoft.com/office/drawing/2014/main" id="{25812C04-3616-0895-D1B3-45EFA28E94FA}"/>
              </a:ext>
            </a:extLst>
          </p:cNvPr>
          <p:cNvSpPr>
            <a:spLocks noGrp="1"/>
          </p:cNvSpPr>
          <p:nvPr>
            <p:ph type="title"/>
          </p:nvPr>
        </p:nvSpPr>
        <p:spPr>
          <a:xfrm>
            <a:off x="367312" y="87332"/>
            <a:ext cx="11457373" cy="695757"/>
          </a:xfrm>
        </p:spPr>
        <p:txBody>
          <a:bodyPr/>
          <a:lstStyle/>
          <a:p>
            <a:r>
              <a:rPr lang="fi-FI"/>
              <a:t>Kemia esimerkkinä</a:t>
            </a:r>
          </a:p>
        </p:txBody>
      </p:sp>
      <p:graphicFrame>
        <p:nvGraphicFramePr>
          <p:cNvPr id="8" name="Sisällön paikkamerkki 7">
            <a:extLst>
              <a:ext uri="{FF2B5EF4-FFF2-40B4-BE49-F238E27FC236}">
                <a16:creationId xmlns:a16="http://schemas.microsoft.com/office/drawing/2014/main" id="{D7412044-160F-491A-D378-17CD5E6D932B}"/>
              </a:ext>
            </a:extLst>
          </p:cNvPr>
          <p:cNvGraphicFramePr>
            <a:graphicFrameLocks noGrp="1"/>
          </p:cNvGraphicFramePr>
          <p:nvPr>
            <p:ph sz="quarter" idx="10"/>
            <p:extLst>
              <p:ext uri="{D42A27DB-BD31-4B8C-83A1-F6EECF244321}">
                <p14:modId xmlns:p14="http://schemas.microsoft.com/office/powerpoint/2010/main" val="903261511"/>
              </p:ext>
            </p:extLst>
          </p:nvPr>
        </p:nvGraphicFramePr>
        <p:xfrm>
          <a:off x="354013" y="1296365"/>
          <a:ext cx="11444288" cy="4569702"/>
        </p:xfrm>
        <a:graphic>
          <a:graphicData uri="http://schemas.openxmlformats.org/drawingml/2006/table">
            <a:tbl>
              <a:tblPr>
                <a:tableStyleId>{5C22544A-7EE6-4342-B048-85BDC9FD1C3A}</a:tableStyleId>
              </a:tblPr>
              <a:tblGrid>
                <a:gridCol w="4286658">
                  <a:extLst>
                    <a:ext uri="{9D8B030D-6E8A-4147-A177-3AD203B41FA5}">
                      <a16:colId xmlns:a16="http://schemas.microsoft.com/office/drawing/2014/main" val="2682622681"/>
                    </a:ext>
                  </a:extLst>
                </a:gridCol>
                <a:gridCol w="822580">
                  <a:extLst>
                    <a:ext uri="{9D8B030D-6E8A-4147-A177-3AD203B41FA5}">
                      <a16:colId xmlns:a16="http://schemas.microsoft.com/office/drawing/2014/main" val="4102118558"/>
                    </a:ext>
                  </a:extLst>
                </a:gridCol>
                <a:gridCol w="1226916">
                  <a:extLst>
                    <a:ext uri="{9D8B030D-6E8A-4147-A177-3AD203B41FA5}">
                      <a16:colId xmlns:a16="http://schemas.microsoft.com/office/drawing/2014/main" val="2222098336"/>
                    </a:ext>
                  </a:extLst>
                </a:gridCol>
                <a:gridCol w="1237272">
                  <a:extLst>
                    <a:ext uri="{9D8B030D-6E8A-4147-A177-3AD203B41FA5}">
                      <a16:colId xmlns:a16="http://schemas.microsoft.com/office/drawing/2014/main" val="519487887"/>
                    </a:ext>
                  </a:extLst>
                </a:gridCol>
                <a:gridCol w="1066090">
                  <a:extLst>
                    <a:ext uri="{9D8B030D-6E8A-4147-A177-3AD203B41FA5}">
                      <a16:colId xmlns:a16="http://schemas.microsoft.com/office/drawing/2014/main" val="3928573518"/>
                    </a:ext>
                  </a:extLst>
                </a:gridCol>
                <a:gridCol w="834691">
                  <a:extLst>
                    <a:ext uri="{9D8B030D-6E8A-4147-A177-3AD203B41FA5}">
                      <a16:colId xmlns:a16="http://schemas.microsoft.com/office/drawing/2014/main" val="1578937734"/>
                    </a:ext>
                  </a:extLst>
                </a:gridCol>
                <a:gridCol w="1970081">
                  <a:extLst>
                    <a:ext uri="{9D8B030D-6E8A-4147-A177-3AD203B41FA5}">
                      <a16:colId xmlns:a16="http://schemas.microsoft.com/office/drawing/2014/main" val="229701006"/>
                    </a:ext>
                  </a:extLst>
                </a:gridCol>
              </a:tblGrid>
              <a:tr h="625967">
                <a:tc>
                  <a:txBody>
                    <a:bodyPr/>
                    <a:lstStyle/>
                    <a:p>
                      <a:pPr algn="ctr" fontAlgn="b">
                        <a:buNone/>
                      </a:pPr>
                      <a:r>
                        <a:rPr lang="fi-FI" sz="1600" u="none" strike="noStrike">
                          <a:effectLst/>
                        </a:rPr>
                        <a:t>Hakukohde</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Todistus-valinta</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Valintakoe-valinta</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Suora valinta</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Yliopisto-opinnot väylä</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Kilpailu-valinta</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Kynnysehdot</a:t>
                      </a:r>
                      <a:endParaRPr lang="fi-FI" sz="1600" b="1"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301001764"/>
                  </a:ext>
                </a:extLst>
              </a:tr>
              <a:tr h="321756">
                <a:tc>
                  <a:txBody>
                    <a:bodyPr/>
                    <a:lstStyle/>
                    <a:p>
                      <a:pPr algn="ctr" fontAlgn="b">
                        <a:buNone/>
                      </a:pPr>
                      <a:r>
                        <a:rPr lang="fi-FI" sz="1600" u="none" strike="noStrike">
                          <a:effectLst/>
                        </a:rPr>
                        <a:t>KEMIA</a:t>
                      </a:r>
                      <a:endParaRPr lang="fi-FI" sz="1600" b="1"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endParaRPr lang="fi-FI" sz="1600" b="0"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3952607505"/>
                  </a:ext>
                </a:extLst>
              </a:tr>
              <a:tr h="321756">
                <a:tc>
                  <a:txBody>
                    <a:bodyPr/>
                    <a:lstStyle/>
                    <a:p>
                      <a:pPr algn="ctr" fontAlgn="ctr">
                        <a:buNone/>
                      </a:pPr>
                      <a:r>
                        <a:rPr lang="fi-FI" sz="1600" u="sng" strike="noStrike">
                          <a:solidFill>
                            <a:schemeClr val="tx1"/>
                          </a:solidFill>
                          <a:effectLst/>
                          <a:hlinkClick r:id="rId3">
                            <a:extLst>
                              <a:ext uri="{A12FA001-AC4F-418D-AE19-62706E023703}">
                                <ahyp:hlinkClr xmlns:ahyp="http://schemas.microsoft.com/office/drawing/2018/hyperlinkcolor" val="tx"/>
                              </a:ext>
                            </a:extLst>
                          </a:hlinkClick>
                        </a:rPr>
                        <a:t>Helsingin yliopisto: Kemian kandiohjelma</a:t>
                      </a:r>
                      <a:endParaRPr lang="fi-FI" sz="1600" b="0" i="0" u="sng" strike="noStrike">
                        <a:solidFill>
                          <a:schemeClr val="tx1"/>
                        </a:solidFill>
                        <a:effectLst/>
                        <a:latin typeface="Aptos Narrow" panose="020B0004020202020204" pitchFamily="34" charset="0"/>
                      </a:endParaRPr>
                    </a:p>
                  </a:txBody>
                  <a:tcPr marL="59399" marR="4950" marT="4950" marB="0" anchor="ctr"/>
                </a:tc>
                <a:tc>
                  <a:txBody>
                    <a:bodyPr/>
                    <a:lstStyle/>
                    <a:p>
                      <a:pPr algn="ctr" fontAlgn="b">
                        <a:buNone/>
                      </a:pPr>
                      <a:r>
                        <a:rPr lang="fi-FI" sz="1600" u="none" strike="noStrike">
                          <a:effectLst/>
                        </a:rPr>
                        <a:t>85</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15</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kyllä</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MAA B tai MAB M</a:t>
                      </a:r>
                      <a:endParaRPr lang="fi-FI" sz="1600" b="0"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1505201360"/>
                  </a:ext>
                </a:extLst>
              </a:tr>
              <a:tr h="625967">
                <a:tc>
                  <a:txBody>
                    <a:bodyPr/>
                    <a:lstStyle/>
                    <a:p>
                      <a:pPr algn="ctr" fontAlgn="ctr">
                        <a:buNone/>
                      </a:pPr>
                      <a:r>
                        <a:rPr lang="fi-FI" sz="1600" u="sng" strike="noStrike">
                          <a:solidFill>
                            <a:schemeClr val="tx1"/>
                          </a:solidFill>
                          <a:effectLst/>
                          <a:hlinkClick r:id="rId4">
                            <a:extLst>
                              <a:ext uri="{A12FA001-AC4F-418D-AE19-62706E023703}">
                                <ahyp:hlinkClr xmlns:ahyp="http://schemas.microsoft.com/office/drawing/2018/hyperlinkcolor" val="tx"/>
                              </a:ext>
                            </a:extLst>
                          </a:hlinkClick>
                        </a:rPr>
                        <a:t>Itä-Suomen yliopisto: Kemia, Joensuu</a:t>
                      </a:r>
                      <a:endParaRPr lang="fi-FI" sz="1600" b="0" i="0" u="sng" strike="noStrike">
                        <a:solidFill>
                          <a:schemeClr val="tx1"/>
                        </a:solidFill>
                        <a:effectLst/>
                        <a:latin typeface="Aptos Narrow" panose="020B0004020202020204" pitchFamily="34" charset="0"/>
                      </a:endParaRPr>
                    </a:p>
                  </a:txBody>
                  <a:tcPr marL="59399" marR="4950" marT="4950" marB="0" anchor="ctr"/>
                </a:tc>
                <a:tc>
                  <a:txBody>
                    <a:bodyPr/>
                    <a:lstStyle/>
                    <a:p>
                      <a:pPr algn="ctr" fontAlgn="b">
                        <a:buNone/>
                      </a:pPr>
                      <a:r>
                        <a:rPr lang="fi-FI" sz="1600" u="none" strike="noStrike">
                          <a:effectLst/>
                        </a:rPr>
                        <a:t>20</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5</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MAA tai KEM E tai MAA ja KEM M</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MAA B tai MAB M</a:t>
                      </a:r>
                      <a:endParaRPr lang="fi-FI" sz="1600" b="0"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3121544600"/>
                  </a:ext>
                </a:extLst>
              </a:tr>
              <a:tr h="625967">
                <a:tc>
                  <a:txBody>
                    <a:bodyPr/>
                    <a:lstStyle/>
                    <a:p>
                      <a:pPr algn="ctr" fontAlgn="ctr">
                        <a:buNone/>
                      </a:pPr>
                      <a:r>
                        <a:rPr lang="fi-FI" sz="1600" u="sng" strike="noStrike">
                          <a:solidFill>
                            <a:schemeClr val="tx1"/>
                          </a:solidFill>
                          <a:effectLst/>
                          <a:hlinkClick r:id="rId5">
                            <a:extLst>
                              <a:ext uri="{A12FA001-AC4F-418D-AE19-62706E023703}">
                                <ahyp:hlinkClr xmlns:ahyp="http://schemas.microsoft.com/office/drawing/2018/hyperlinkcolor" val="tx"/>
                              </a:ext>
                            </a:extLst>
                          </a:hlinkClick>
                        </a:rPr>
                        <a:t>Jyväskylän yliopisto: Kemian tai kemian aineenopettajan kandidaatti- ja maisteriohjelma</a:t>
                      </a:r>
                      <a:endParaRPr lang="fi-FI" sz="1600" b="0" i="0" u="sng" strike="noStrike">
                        <a:solidFill>
                          <a:schemeClr val="tx1"/>
                        </a:solidFill>
                        <a:effectLst/>
                        <a:latin typeface="Aptos Narrow" panose="020B0004020202020204" pitchFamily="34" charset="0"/>
                      </a:endParaRPr>
                    </a:p>
                  </a:txBody>
                  <a:tcPr marL="59399" marR="4950" marT="4950" marB="0" anchor="ctr"/>
                </a:tc>
                <a:tc>
                  <a:txBody>
                    <a:bodyPr/>
                    <a:lstStyle/>
                    <a:p>
                      <a:pPr algn="ctr" fontAlgn="b">
                        <a:buNone/>
                      </a:pPr>
                      <a:r>
                        <a:rPr lang="fi-FI" sz="1600" u="none" strike="noStrike">
                          <a:effectLst/>
                        </a:rPr>
                        <a:t>60</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5</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KEM E</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kyllä</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MAA B tai MAB M ja min 70 todistuspistettä</a:t>
                      </a:r>
                      <a:endParaRPr lang="fi-FI" sz="1600" b="0"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2004629887"/>
                  </a:ext>
                </a:extLst>
              </a:tr>
              <a:tr h="625967">
                <a:tc>
                  <a:txBody>
                    <a:bodyPr/>
                    <a:lstStyle/>
                    <a:p>
                      <a:pPr algn="ctr" fontAlgn="ctr">
                        <a:buNone/>
                      </a:pPr>
                      <a:r>
                        <a:rPr lang="fi-FI" sz="1600" u="sng" strike="noStrike">
                          <a:solidFill>
                            <a:schemeClr val="tx1"/>
                          </a:solidFill>
                          <a:effectLst/>
                          <a:hlinkClick r:id="rId6">
                            <a:extLst>
                              <a:ext uri="{A12FA001-AC4F-418D-AE19-62706E023703}">
                                <ahyp:hlinkClr xmlns:ahyp="http://schemas.microsoft.com/office/drawing/2018/hyperlinkcolor" val="tx"/>
                              </a:ext>
                            </a:extLst>
                          </a:hlinkClick>
                        </a:rPr>
                        <a:t>Oulun yliopisto: Kemia, Kemian tutkinto-ohjelma</a:t>
                      </a:r>
                      <a:endParaRPr lang="fi-FI" sz="1600" b="0" i="0" u="sng" strike="noStrike">
                        <a:solidFill>
                          <a:schemeClr val="tx1"/>
                        </a:solidFill>
                        <a:effectLst/>
                        <a:latin typeface="Aptos Narrow" panose="020B0004020202020204" pitchFamily="34" charset="0"/>
                      </a:endParaRPr>
                    </a:p>
                  </a:txBody>
                  <a:tcPr marL="59399" marR="4950" marT="4950" marB="0" anchor="ctr"/>
                </a:tc>
                <a:tc>
                  <a:txBody>
                    <a:bodyPr/>
                    <a:lstStyle/>
                    <a:p>
                      <a:pPr algn="ctr" fontAlgn="b">
                        <a:buNone/>
                      </a:pPr>
                      <a:r>
                        <a:rPr lang="fi-FI" sz="1600" u="none" strike="noStrike">
                          <a:effectLst/>
                        </a:rPr>
                        <a:t>28</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7</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kyllä</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MAA B tai MAB M ja min 50 todistuspistettä</a:t>
                      </a:r>
                      <a:endParaRPr lang="fi-FI" sz="1600" b="0"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3956245494"/>
                  </a:ext>
                </a:extLst>
              </a:tr>
              <a:tr h="510220">
                <a:tc>
                  <a:txBody>
                    <a:bodyPr/>
                    <a:lstStyle/>
                    <a:p>
                      <a:pPr algn="ctr" fontAlgn="ctr">
                        <a:buNone/>
                      </a:pPr>
                      <a:r>
                        <a:rPr lang="fi-FI" sz="1600" u="sng" strike="noStrike">
                          <a:solidFill>
                            <a:schemeClr val="tx1"/>
                          </a:solidFill>
                          <a:effectLst/>
                          <a:hlinkClick r:id="rId7">
                            <a:extLst>
                              <a:ext uri="{A12FA001-AC4F-418D-AE19-62706E023703}">
                                <ahyp:hlinkClr xmlns:ahyp="http://schemas.microsoft.com/office/drawing/2018/hyperlinkcolor" val="tx"/>
                              </a:ext>
                            </a:extLst>
                          </a:hlinkClick>
                        </a:rPr>
                        <a:t>Turun yliopisto: Kemia</a:t>
                      </a:r>
                      <a:endParaRPr lang="fi-FI" sz="1600" b="0" i="0" u="sng" strike="noStrike">
                        <a:solidFill>
                          <a:schemeClr val="tx1"/>
                        </a:solidFill>
                        <a:effectLst/>
                        <a:latin typeface="Aptos Narrow" panose="020B0004020202020204" pitchFamily="34" charset="0"/>
                      </a:endParaRPr>
                    </a:p>
                  </a:txBody>
                  <a:tcPr marL="59399" marR="4950" marT="4950" marB="0" anchor="ctr"/>
                </a:tc>
                <a:tc>
                  <a:txBody>
                    <a:bodyPr/>
                    <a:lstStyle/>
                    <a:p>
                      <a:pPr algn="ctr" fontAlgn="b">
                        <a:buNone/>
                      </a:pPr>
                      <a:r>
                        <a:rPr lang="fi-FI" sz="1600" u="none" strike="noStrike">
                          <a:effectLst/>
                        </a:rPr>
                        <a:t>52</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2 (vain ei-ylioppilaat!)</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ei</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kyllä (lukion suora valinta)</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kyllä</a:t>
                      </a:r>
                      <a:endParaRPr lang="fi-FI" sz="1600" b="0" i="0" u="none" strike="noStrike">
                        <a:solidFill>
                          <a:srgbClr val="000000"/>
                        </a:solidFill>
                        <a:effectLst/>
                        <a:latin typeface="Aptos Narrow" panose="020B0004020202020204" pitchFamily="34" charset="0"/>
                      </a:endParaRPr>
                    </a:p>
                  </a:txBody>
                  <a:tcPr marL="4950" marR="4950" marT="4950" marB="0" anchor="ctr"/>
                </a:tc>
                <a:tc>
                  <a:txBody>
                    <a:bodyPr/>
                    <a:lstStyle/>
                    <a:p>
                      <a:pPr algn="ctr" fontAlgn="b">
                        <a:buNone/>
                      </a:pPr>
                      <a:r>
                        <a:rPr lang="fi-FI" sz="1600" u="none" strike="noStrike">
                          <a:effectLst/>
                        </a:rPr>
                        <a:t>MAA B tai MAB M ja KEM C</a:t>
                      </a:r>
                      <a:endParaRPr lang="fi-FI" sz="1600" b="0" i="0" u="none" strike="noStrike">
                        <a:solidFill>
                          <a:srgbClr val="000000"/>
                        </a:solidFill>
                        <a:effectLst/>
                        <a:latin typeface="Aptos Narrow" panose="020B0004020202020204" pitchFamily="34" charset="0"/>
                      </a:endParaRPr>
                    </a:p>
                  </a:txBody>
                  <a:tcPr marL="4950" marR="4950" marT="4950" marB="0" anchor="ctr"/>
                </a:tc>
                <a:extLst>
                  <a:ext uri="{0D108BD9-81ED-4DB2-BD59-A6C34878D82A}">
                    <a16:rowId xmlns:a16="http://schemas.microsoft.com/office/drawing/2014/main" val="2833625567"/>
                  </a:ext>
                </a:extLst>
              </a:tr>
            </a:tbl>
          </a:graphicData>
        </a:graphic>
      </p:graphicFrame>
    </p:spTree>
    <p:extLst>
      <p:ext uri="{BB962C8B-B14F-4D97-AF65-F5344CB8AC3E}">
        <p14:creationId xmlns:p14="http://schemas.microsoft.com/office/powerpoint/2010/main" val="1653387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4471-F7B4-31EA-62DB-16A68FD570F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47196AF-8BD1-7244-6D9B-26BC6B0BC8CD}"/>
              </a:ext>
            </a:extLst>
          </p:cNvPr>
          <p:cNvSpPr>
            <a:spLocks noGrp="1"/>
          </p:cNvSpPr>
          <p:nvPr>
            <p:ph type="title"/>
          </p:nvPr>
        </p:nvSpPr>
        <p:spPr>
          <a:xfrm>
            <a:off x="341049" y="365125"/>
            <a:ext cx="11457373" cy="1152525"/>
          </a:xfrm>
        </p:spPr>
        <p:txBody>
          <a:bodyPr>
            <a:normAutofit/>
          </a:bodyPr>
          <a:lstStyle/>
          <a:p>
            <a:r>
              <a:rPr lang="fi-FI"/>
              <a:t>Pisterajoja: matematiikka, fysiikka, kemia, tietojenkäsittelytiede</a:t>
            </a:r>
          </a:p>
        </p:txBody>
      </p:sp>
      <p:graphicFrame>
        <p:nvGraphicFramePr>
          <p:cNvPr id="3" name="Taulukko 5">
            <a:extLst>
              <a:ext uri="{FF2B5EF4-FFF2-40B4-BE49-F238E27FC236}">
                <a16:creationId xmlns:a16="http://schemas.microsoft.com/office/drawing/2014/main" id="{A205F350-F5C1-155A-38B8-D9D13F01B99E}"/>
              </a:ext>
            </a:extLst>
          </p:cNvPr>
          <p:cNvGraphicFramePr>
            <a:graphicFrameLocks/>
          </p:cNvGraphicFramePr>
          <p:nvPr>
            <p:extLst>
              <p:ext uri="{D42A27DB-BD31-4B8C-83A1-F6EECF244321}">
                <p14:modId xmlns:p14="http://schemas.microsoft.com/office/powerpoint/2010/main" val="3585288012"/>
              </p:ext>
            </p:extLst>
          </p:nvPr>
        </p:nvGraphicFramePr>
        <p:xfrm>
          <a:off x="607266" y="1749542"/>
          <a:ext cx="8675629" cy="3545517"/>
        </p:xfrm>
        <a:graphic>
          <a:graphicData uri="http://schemas.openxmlformats.org/drawingml/2006/table">
            <a:tbl>
              <a:tblPr firstRow="1" bandRow="1">
                <a:tableStyleId>{5C22544A-7EE6-4342-B048-85BDC9FD1C3A}</a:tableStyleId>
              </a:tblPr>
              <a:tblGrid>
                <a:gridCol w="1950739">
                  <a:extLst>
                    <a:ext uri="{9D8B030D-6E8A-4147-A177-3AD203B41FA5}">
                      <a16:colId xmlns:a16="http://schemas.microsoft.com/office/drawing/2014/main" val="2411617091"/>
                    </a:ext>
                  </a:extLst>
                </a:gridCol>
                <a:gridCol w="2453832">
                  <a:extLst>
                    <a:ext uri="{9D8B030D-6E8A-4147-A177-3AD203B41FA5}">
                      <a16:colId xmlns:a16="http://schemas.microsoft.com/office/drawing/2014/main" val="2181851387"/>
                    </a:ext>
                  </a:extLst>
                </a:gridCol>
                <a:gridCol w="2199190">
                  <a:extLst>
                    <a:ext uri="{9D8B030D-6E8A-4147-A177-3AD203B41FA5}">
                      <a16:colId xmlns:a16="http://schemas.microsoft.com/office/drawing/2014/main" val="1583310800"/>
                    </a:ext>
                  </a:extLst>
                </a:gridCol>
                <a:gridCol w="2071868">
                  <a:extLst>
                    <a:ext uri="{9D8B030D-6E8A-4147-A177-3AD203B41FA5}">
                      <a16:colId xmlns:a16="http://schemas.microsoft.com/office/drawing/2014/main" val="481395617"/>
                    </a:ext>
                  </a:extLst>
                </a:gridCol>
              </a:tblGrid>
              <a:tr h="654027">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Yo-todistus 2024</a:t>
                      </a:r>
                    </a:p>
                  </a:txBody>
                  <a:tcPr anchor="ctr"/>
                </a:tc>
                <a:tc>
                  <a:txBody>
                    <a:bodyPr/>
                    <a:lstStyle/>
                    <a:p>
                      <a:pPr algn="ctr"/>
                      <a:r>
                        <a:rPr lang="fi-FI" sz="1600">
                          <a:solidFill>
                            <a:schemeClr val="bg1"/>
                          </a:solidFill>
                          <a:latin typeface="Arial    "/>
                        </a:rPr>
                        <a:t>Yo-todistus 2025</a:t>
                      </a:r>
                    </a:p>
                  </a:txBody>
                  <a:tcPr anchor="ctr"/>
                </a:tc>
                <a:tc>
                  <a:txBody>
                    <a:bodyPr/>
                    <a:lstStyle/>
                    <a:p>
                      <a:pPr algn="ctr"/>
                      <a:r>
                        <a:rPr lang="fi-FI" sz="1600">
                          <a:solidFill>
                            <a:schemeClr val="bg1"/>
                          </a:solidFill>
                          <a:latin typeface="Arial    "/>
                        </a:rPr>
                        <a:t>Valintakoe 2025</a:t>
                      </a:r>
                    </a:p>
                  </a:txBody>
                  <a:tcPr anchor="ctr"/>
                </a:tc>
                <a:extLst>
                  <a:ext uri="{0D108BD9-81ED-4DB2-BD59-A6C34878D82A}">
                    <a16:rowId xmlns:a16="http://schemas.microsoft.com/office/drawing/2014/main" val="2241481558"/>
                  </a:ext>
                </a:extLst>
              </a:tr>
              <a:tr h="413070">
                <a:tc>
                  <a:txBody>
                    <a:bodyPr/>
                    <a:lstStyle/>
                    <a:p>
                      <a:r>
                        <a:rPr lang="fi-FI">
                          <a:latin typeface="Arial    "/>
                        </a:rPr>
                        <a:t>Matematiikka Hki</a:t>
                      </a:r>
                    </a:p>
                  </a:txBody>
                  <a:tcPr>
                    <a:solidFill>
                      <a:srgbClr val="D7B4F5">
                        <a:alpha val="30196"/>
                      </a:srgbClr>
                    </a:solidFill>
                  </a:tcPr>
                </a:tc>
                <a:tc>
                  <a:txBody>
                    <a:bodyPr/>
                    <a:lstStyle/>
                    <a:p>
                      <a:pPr algn="ctr"/>
                      <a:r>
                        <a:rPr lang="fi-FI">
                          <a:solidFill>
                            <a:schemeClr val="tx1"/>
                          </a:solidFill>
                          <a:latin typeface="Arial    "/>
                        </a:rPr>
                        <a:t>73,4 (</a:t>
                      </a:r>
                      <a:r>
                        <a:rPr lang="fi-FI" err="1">
                          <a:solidFill>
                            <a:schemeClr val="tx1"/>
                          </a:solidFill>
                          <a:latin typeface="Arial    "/>
                        </a:rPr>
                        <a:t>max</a:t>
                      </a:r>
                      <a:r>
                        <a:rPr lang="fi-FI">
                          <a:solidFill>
                            <a:schemeClr val="tx1"/>
                          </a:solidFill>
                          <a:latin typeface="Arial    "/>
                        </a:rPr>
                        <a:t> 132,7)</a:t>
                      </a:r>
                    </a:p>
                  </a:txBody>
                  <a:tcPr anchor="ctr">
                    <a:solidFill>
                      <a:srgbClr val="D7B4F5">
                        <a:alpha val="30196"/>
                      </a:srgbClr>
                    </a:solidFill>
                  </a:tcPr>
                </a:tc>
                <a:tc>
                  <a:txBody>
                    <a:bodyPr/>
                    <a:lstStyle/>
                    <a:p>
                      <a:pPr algn="ctr"/>
                      <a:r>
                        <a:rPr lang="fi-FI">
                          <a:solidFill>
                            <a:schemeClr val="tx1"/>
                          </a:solidFill>
                          <a:latin typeface="Arial    "/>
                        </a:rPr>
                        <a:t>75,4 (</a:t>
                      </a:r>
                      <a:r>
                        <a:rPr lang="fi-FI" err="1">
                          <a:solidFill>
                            <a:schemeClr val="tx1"/>
                          </a:solidFill>
                          <a:latin typeface="Arial    "/>
                        </a:rPr>
                        <a:t>max</a:t>
                      </a:r>
                      <a:r>
                        <a:rPr lang="fi-FI">
                          <a:solidFill>
                            <a:schemeClr val="tx1"/>
                          </a:solidFill>
                          <a:latin typeface="Arial    "/>
                        </a:rPr>
                        <a:t> 132,7)</a:t>
                      </a:r>
                    </a:p>
                  </a:txBody>
                  <a:tcPr anchor="ctr">
                    <a:solidFill>
                      <a:srgbClr val="D7B4F5">
                        <a:alpha val="30196"/>
                      </a:srgbClr>
                    </a:solidFill>
                  </a:tcPr>
                </a:tc>
                <a:tc>
                  <a:txBody>
                    <a:bodyPr/>
                    <a:lstStyle/>
                    <a:p>
                      <a:pPr algn="ctr"/>
                      <a:r>
                        <a:rPr lang="fi-FI">
                          <a:solidFill>
                            <a:schemeClr val="tx1"/>
                          </a:solidFill>
                          <a:latin typeface="Arial    "/>
                        </a:rPr>
                        <a:t>75 (</a:t>
                      </a:r>
                      <a:r>
                        <a:rPr lang="fi-FI" err="1">
                          <a:solidFill>
                            <a:schemeClr val="tx1"/>
                          </a:solidFill>
                          <a:latin typeface="Arial    "/>
                        </a:rPr>
                        <a:t>max</a:t>
                      </a:r>
                      <a:r>
                        <a:rPr lang="fi-FI">
                          <a:solidFill>
                            <a:schemeClr val="tx1"/>
                          </a:solidFill>
                          <a:latin typeface="Arial    "/>
                        </a:rPr>
                        <a:t> 90)</a:t>
                      </a:r>
                    </a:p>
                  </a:txBody>
                  <a:tcPr anchor="ctr">
                    <a:solidFill>
                      <a:srgbClr val="D7B4F5">
                        <a:alpha val="30196"/>
                      </a:srgbClr>
                    </a:solidFill>
                  </a:tcPr>
                </a:tc>
                <a:extLst>
                  <a:ext uri="{0D108BD9-81ED-4DB2-BD59-A6C34878D82A}">
                    <a16:rowId xmlns:a16="http://schemas.microsoft.com/office/drawing/2014/main" val="2731975120"/>
                  </a:ext>
                </a:extLst>
              </a:tr>
              <a:tr h="413070">
                <a:tc>
                  <a:txBody>
                    <a:bodyPr/>
                    <a:lstStyle/>
                    <a:p>
                      <a:r>
                        <a:rPr lang="fi-FI">
                          <a:latin typeface="Arial    "/>
                        </a:rPr>
                        <a:t>Matematiikka Tre</a:t>
                      </a:r>
                    </a:p>
                  </a:txBody>
                  <a:tcPr>
                    <a:solidFill>
                      <a:srgbClr val="D7B4F5">
                        <a:alpha val="30196"/>
                      </a:srgbClr>
                    </a:solidFill>
                  </a:tcPr>
                </a:tc>
                <a:tc>
                  <a:txBody>
                    <a:bodyPr/>
                    <a:lstStyle/>
                    <a:p>
                      <a:pPr algn="ctr"/>
                      <a:r>
                        <a:rPr lang="fi-FI">
                          <a:solidFill>
                            <a:schemeClr val="tx1"/>
                          </a:solidFill>
                          <a:latin typeface="Arial    "/>
                        </a:rPr>
                        <a:t>75,8 (</a:t>
                      </a:r>
                      <a:r>
                        <a:rPr lang="fi-FI" err="1">
                          <a:solidFill>
                            <a:schemeClr val="tx1"/>
                          </a:solidFill>
                          <a:latin typeface="Arial    "/>
                        </a:rPr>
                        <a:t>max</a:t>
                      </a:r>
                      <a:r>
                        <a:rPr lang="fi-FI">
                          <a:solidFill>
                            <a:schemeClr val="tx1"/>
                          </a:solidFill>
                          <a:latin typeface="Arial    "/>
                        </a:rPr>
                        <a:t> 132,7)</a:t>
                      </a:r>
                    </a:p>
                  </a:txBody>
                  <a:tcPr anchor="ctr">
                    <a:solidFill>
                      <a:srgbClr val="D7B4F5">
                        <a:alpha val="30196"/>
                      </a:srgbClr>
                    </a:solidFill>
                  </a:tcPr>
                </a:tc>
                <a:tc>
                  <a:txBody>
                    <a:bodyPr/>
                    <a:lstStyle/>
                    <a:p>
                      <a:pPr algn="ctr"/>
                      <a:r>
                        <a:rPr lang="fi-FI">
                          <a:solidFill>
                            <a:schemeClr val="tx1"/>
                          </a:solidFill>
                          <a:latin typeface="Arial    "/>
                        </a:rPr>
                        <a:t>77,1 (</a:t>
                      </a:r>
                      <a:r>
                        <a:rPr lang="fi-FI" err="1">
                          <a:solidFill>
                            <a:schemeClr val="tx1"/>
                          </a:solidFill>
                          <a:latin typeface="Arial    "/>
                        </a:rPr>
                        <a:t>max</a:t>
                      </a:r>
                      <a:r>
                        <a:rPr lang="fi-FI">
                          <a:solidFill>
                            <a:schemeClr val="tx1"/>
                          </a:solidFill>
                          <a:latin typeface="Arial    "/>
                        </a:rPr>
                        <a:t> 132,7)</a:t>
                      </a:r>
                    </a:p>
                  </a:txBody>
                  <a:tcPr anchor="ctr">
                    <a:solidFill>
                      <a:srgbClr val="D7B4F5">
                        <a:alpha val="30196"/>
                      </a:srgbClr>
                    </a:solidFill>
                  </a:tcPr>
                </a:tc>
                <a:tc>
                  <a:txBody>
                    <a:bodyPr/>
                    <a:lstStyle/>
                    <a:p>
                      <a:pPr algn="ctr"/>
                      <a:r>
                        <a:rPr lang="fi-FI">
                          <a:solidFill>
                            <a:schemeClr val="tx1"/>
                          </a:solidFill>
                          <a:latin typeface="Arial    "/>
                        </a:rPr>
                        <a:t>39 (</a:t>
                      </a:r>
                      <a:r>
                        <a:rPr lang="fi-FI" err="1">
                          <a:solidFill>
                            <a:schemeClr val="tx1"/>
                          </a:solidFill>
                          <a:latin typeface="Arial    "/>
                        </a:rPr>
                        <a:t>max</a:t>
                      </a:r>
                      <a:r>
                        <a:rPr lang="fi-FI">
                          <a:solidFill>
                            <a:schemeClr val="tx1"/>
                          </a:solidFill>
                          <a:latin typeface="Arial    "/>
                        </a:rPr>
                        <a:t> 90)</a:t>
                      </a:r>
                    </a:p>
                  </a:txBody>
                  <a:tcPr anchor="ctr">
                    <a:solidFill>
                      <a:srgbClr val="D7B4F5">
                        <a:alpha val="30196"/>
                      </a:srgbClr>
                    </a:solidFill>
                  </a:tcPr>
                </a:tc>
                <a:extLst>
                  <a:ext uri="{0D108BD9-81ED-4DB2-BD59-A6C34878D82A}">
                    <a16:rowId xmlns:a16="http://schemas.microsoft.com/office/drawing/2014/main" val="2609819336"/>
                  </a:ext>
                </a:extLst>
              </a:tr>
              <a:tr h="413070">
                <a:tc>
                  <a:txBody>
                    <a:bodyPr/>
                    <a:lstStyle/>
                    <a:p>
                      <a:r>
                        <a:rPr lang="fi-FI">
                          <a:latin typeface="Arial    "/>
                        </a:rPr>
                        <a:t>Fysiikka Hki</a:t>
                      </a:r>
                    </a:p>
                  </a:txBody>
                  <a:tcPr>
                    <a:solidFill>
                      <a:schemeClr val="bg2"/>
                    </a:solidFill>
                  </a:tcPr>
                </a:tc>
                <a:tc>
                  <a:txBody>
                    <a:bodyPr/>
                    <a:lstStyle/>
                    <a:p>
                      <a:pPr algn="ctr"/>
                      <a:r>
                        <a:rPr lang="fi-FI">
                          <a:solidFill>
                            <a:schemeClr val="tx1"/>
                          </a:solidFill>
                          <a:latin typeface="Arial    "/>
                        </a:rPr>
                        <a:t>93,5 (</a:t>
                      </a:r>
                      <a:r>
                        <a:rPr lang="fi-FI" err="1">
                          <a:solidFill>
                            <a:schemeClr val="tx1"/>
                          </a:solidFill>
                          <a:latin typeface="Arial    "/>
                        </a:rPr>
                        <a:t>max</a:t>
                      </a:r>
                      <a:r>
                        <a:rPr lang="fi-FI">
                          <a:solidFill>
                            <a:schemeClr val="tx1"/>
                          </a:solidFill>
                          <a:latin typeface="Arial    "/>
                        </a:rPr>
                        <a:t> 135)</a:t>
                      </a:r>
                    </a:p>
                  </a:txBody>
                  <a:tcPr anchor="ctr">
                    <a:solidFill>
                      <a:schemeClr val="bg2"/>
                    </a:solidFill>
                  </a:tcPr>
                </a:tc>
                <a:tc>
                  <a:txBody>
                    <a:bodyPr/>
                    <a:lstStyle/>
                    <a:p>
                      <a:pPr algn="ctr"/>
                      <a:r>
                        <a:rPr lang="fi-FI">
                          <a:solidFill>
                            <a:schemeClr val="tx1"/>
                          </a:solidFill>
                          <a:latin typeface="Arial    "/>
                        </a:rPr>
                        <a:t>90 (</a:t>
                      </a:r>
                      <a:r>
                        <a:rPr lang="fi-FI" err="1">
                          <a:solidFill>
                            <a:schemeClr val="tx1"/>
                          </a:solidFill>
                          <a:latin typeface="Arial    "/>
                        </a:rPr>
                        <a:t>max</a:t>
                      </a:r>
                      <a:r>
                        <a:rPr lang="fi-FI">
                          <a:solidFill>
                            <a:schemeClr val="tx1"/>
                          </a:solidFill>
                          <a:latin typeface="Arial    "/>
                        </a:rPr>
                        <a:t> 135)</a:t>
                      </a:r>
                    </a:p>
                  </a:txBody>
                  <a:tcPr anchor="ctr">
                    <a:solidFill>
                      <a:schemeClr val="bg2"/>
                    </a:solidFill>
                  </a:tcPr>
                </a:tc>
                <a:tc>
                  <a:txBody>
                    <a:bodyPr/>
                    <a:lstStyle/>
                    <a:p>
                      <a:pPr algn="ctr"/>
                      <a:r>
                        <a:rPr lang="fi-FI">
                          <a:solidFill>
                            <a:schemeClr val="tx1"/>
                          </a:solidFill>
                          <a:latin typeface="Arial    "/>
                        </a:rPr>
                        <a:t>Ei valittuja?</a:t>
                      </a:r>
                    </a:p>
                  </a:txBody>
                  <a:tcPr anchor="ctr">
                    <a:solidFill>
                      <a:schemeClr val="bg2"/>
                    </a:solidFill>
                  </a:tcPr>
                </a:tc>
                <a:extLst>
                  <a:ext uri="{0D108BD9-81ED-4DB2-BD59-A6C34878D82A}">
                    <a16:rowId xmlns:a16="http://schemas.microsoft.com/office/drawing/2014/main" val="1034680399"/>
                  </a:ext>
                </a:extLst>
              </a:tr>
              <a:tr h="413070">
                <a:tc>
                  <a:txBody>
                    <a:bodyPr/>
                    <a:lstStyle/>
                    <a:p>
                      <a:r>
                        <a:rPr lang="fi-FI">
                          <a:latin typeface="Arial    "/>
                        </a:rPr>
                        <a:t>Fysiikka Tku</a:t>
                      </a:r>
                    </a:p>
                  </a:txBody>
                  <a:tcPr>
                    <a:solidFill>
                      <a:schemeClr val="bg2"/>
                    </a:solidFill>
                  </a:tcPr>
                </a:tc>
                <a:tc>
                  <a:txBody>
                    <a:bodyPr/>
                    <a:lstStyle/>
                    <a:p>
                      <a:pPr algn="ctr"/>
                      <a:r>
                        <a:rPr lang="fi-FI">
                          <a:solidFill>
                            <a:schemeClr val="tx1"/>
                          </a:solidFill>
                          <a:latin typeface="Arial    "/>
                        </a:rPr>
                        <a:t>60,2 (</a:t>
                      </a:r>
                      <a:r>
                        <a:rPr lang="fi-FI" err="1">
                          <a:solidFill>
                            <a:schemeClr val="tx1"/>
                          </a:solidFill>
                          <a:latin typeface="Arial    "/>
                        </a:rPr>
                        <a:t>max</a:t>
                      </a:r>
                      <a:r>
                        <a:rPr lang="fi-FI">
                          <a:solidFill>
                            <a:schemeClr val="tx1"/>
                          </a:solidFill>
                          <a:latin typeface="Arial    "/>
                        </a:rPr>
                        <a:t> 135)</a:t>
                      </a:r>
                    </a:p>
                  </a:txBody>
                  <a:tcPr anchor="ctr">
                    <a:solidFill>
                      <a:schemeClr val="bg2"/>
                    </a:solidFill>
                  </a:tcPr>
                </a:tc>
                <a:tc>
                  <a:txBody>
                    <a:bodyPr/>
                    <a:lstStyle/>
                    <a:p>
                      <a:pPr algn="ctr"/>
                      <a:r>
                        <a:rPr lang="fi-FI">
                          <a:solidFill>
                            <a:schemeClr val="tx1"/>
                          </a:solidFill>
                          <a:latin typeface="Arial    "/>
                        </a:rPr>
                        <a:t>55,2 (</a:t>
                      </a:r>
                      <a:r>
                        <a:rPr lang="fi-FI" err="1">
                          <a:solidFill>
                            <a:schemeClr val="tx1"/>
                          </a:solidFill>
                          <a:latin typeface="Arial    "/>
                        </a:rPr>
                        <a:t>max</a:t>
                      </a:r>
                      <a:r>
                        <a:rPr lang="fi-FI">
                          <a:solidFill>
                            <a:schemeClr val="tx1"/>
                          </a:solidFill>
                          <a:latin typeface="Arial    "/>
                        </a:rPr>
                        <a:t> 135)</a:t>
                      </a:r>
                    </a:p>
                  </a:txBody>
                  <a:tcPr anchor="ctr">
                    <a:solidFill>
                      <a:schemeClr val="bg2"/>
                    </a:solidFill>
                  </a:tcPr>
                </a:tc>
                <a:tc>
                  <a:txBody>
                    <a:bodyPr/>
                    <a:lstStyle/>
                    <a:p>
                      <a:pPr algn="ctr"/>
                      <a:r>
                        <a:rPr lang="fi-FI">
                          <a:solidFill>
                            <a:schemeClr val="tx1"/>
                          </a:solidFill>
                          <a:latin typeface="Arial    "/>
                        </a:rPr>
                        <a:t>64 (</a:t>
                      </a:r>
                      <a:r>
                        <a:rPr lang="fi-FI" err="1">
                          <a:solidFill>
                            <a:schemeClr val="tx1"/>
                          </a:solidFill>
                          <a:latin typeface="Arial    "/>
                        </a:rPr>
                        <a:t>max</a:t>
                      </a:r>
                      <a:r>
                        <a:rPr lang="fi-FI">
                          <a:solidFill>
                            <a:schemeClr val="tx1"/>
                          </a:solidFill>
                          <a:latin typeface="Arial    "/>
                        </a:rPr>
                        <a:t> 120)</a:t>
                      </a:r>
                    </a:p>
                  </a:txBody>
                  <a:tcPr anchor="ctr">
                    <a:solidFill>
                      <a:schemeClr val="bg2"/>
                    </a:solidFill>
                  </a:tcPr>
                </a:tc>
                <a:extLst>
                  <a:ext uri="{0D108BD9-81ED-4DB2-BD59-A6C34878D82A}">
                    <a16:rowId xmlns:a16="http://schemas.microsoft.com/office/drawing/2014/main" val="89149991"/>
                  </a:ext>
                </a:extLst>
              </a:tr>
              <a:tr h="413070">
                <a:tc>
                  <a:txBody>
                    <a:bodyPr/>
                    <a:lstStyle/>
                    <a:p>
                      <a:r>
                        <a:rPr lang="fi-FI">
                          <a:latin typeface="Arial    "/>
                        </a:rPr>
                        <a:t>Kemia Hki</a:t>
                      </a:r>
                      <a:endParaRPr lang="fi-FI" err="1">
                        <a:latin typeface="Arial    "/>
                      </a:endParaRPr>
                    </a:p>
                  </a:txBody>
                  <a:tcPr>
                    <a:solidFill>
                      <a:srgbClr val="D7B4F5">
                        <a:alpha val="30196"/>
                      </a:srgbClr>
                    </a:solidFill>
                  </a:tcPr>
                </a:tc>
                <a:tc>
                  <a:txBody>
                    <a:bodyPr/>
                    <a:lstStyle/>
                    <a:p>
                      <a:pPr algn="ctr"/>
                      <a:r>
                        <a:rPr lang="fi-FI">
                          <a:solidFill>
                            <a:schemeClr val="tx1"/>
                          </a:solidFill>
                          <a:latin typeface="Arial    "/>
                        </a:rPr>
                        <a:t>63,8 (</a:t>
                      </a:r>
                      <a:r>
                        <a:rPr lang="fi-FI" err="1">
                          <a:solidFill>
                            <a:schemeClr val="tx1"/>
                          </a:solidFill>
                          <a:latin typeface="Arial    "/>
                        </a:rPr>
                        <a:t>max</a:t>
                      </a:r>
                      <a:r>
                        <a:rPr lang="fi-FI">
                          <a:solidFill>
                            <a:schemeClr val="tx1"/>
                          </a:solidFill>
                          <a:latin typeface="Arial    "/>
                        </a:rPr>
                        <a:t> 138,4)</a:t>
                      </a:r>
                    </a:p>
                  </a:txBody>
                  <a:tcPr anchor="ctr">
                    <a:solidFill>
                      <a:srgbClr val="D7B4F5">
                        <a:alpha val="30196"/>
                      </a:srgbClr>
                    </a:solidFill>
                  </a:tcPr>
                </a:tc>
                <a:tc>
                  <a:txBody>
                    <a:bodyPr/>
                    <a:lstStyle/>
                    <a:p>
                      <a:pPr algn="ctr"/>
                      <a:r>
                        <a:rPr lang="fi-FI">
                          <a:solidFill>
                            <a:schemeClr val="tx1"/>
                          </a:solidFill>
                          <a:latin typeface="Arial    "/>
                        </a:rPr>
                        <a:t>62,9 (</a:t>
                      </a:r>
                      <a:r>
                        <a:rPr lang="fi-FI" err="1">
                          <a:solidFill>
                            <a:schemeClr val="tx1"/>
                          </a:solidFill>
                          <a:latin typeface="Arial    "/>
                        </a:rPr>
                        <a:t>max</a:t>
                      </a:r>
                      <a:r>
                        <a:rPr lang="fi-FI">
                          <a:solidFill>
                            <a:schemeClr val="tx1"/>
                          </a:solidFill>
                          <a:latin typeface="Arial    "/>
                        </a:rPr>
                        <a:t> 138,4)</a:t>
                      </a:r>
                    </a:p>
                  </a:txBody>
                  <a:tcPr anchor="ctr">
                    <a:solidFill>
                      <a:srgbClr val="D7B4F5">
                        <a:alpha val="30196"/>
                      </a:srgbClr>
                    </a:solidFill>
                  </a:tcPr>
                </a:tc>
                <a:tc>
                  <a:txBody>
                    <a:bodyPr/>
                    <a:lstStyle/>
                    <a:p>
                      <a:pPr algn="ctr"/>
                      <a:r>
                        <a:rPr lang="fi-FI">
                          <a:solidFill>
                            <a:schemeClr val="tx1"/>
                          </a:solidFill>
                          <a:latin typeface="Arial    "/>
                        </a:rPr>
                        <a:t>81 (</a:t>
                      </a:r>
                      <a:r>
                        <a:rPr lang="fi-FI" err="1">
                          <a:solidFill>
                            <a:schemeClr val="tx1"/>
                          </a:solidFill>
                          <a:latin typeface="Arial    "/>
                        </a:rPr>
                        <a:t>max</a:t>
                      </a:r>
                      <a:r>
                        <a:rPr lang="fi-FI">
                          <a:solidFill>
                            <a:schemeClr val="tx1"/>
                          </a:solidFill>
                          <a:latin typeface="Arial    "/>
                        </a:rPr>
                        <a:t> 90)</a:t>
                      </a:r>
                    </a:p>
                  </a:txBody>
                  <a:tcPr anchor="ctr">
                    <a:solidFill>
                      <a:srgbClr val="D7B4F5">
                        <a:alpha val="30196"/>
                      </a:srgbClr>
                    </a:solidFill>
                  </a:tcPr>
                </a:tc>
                <a:extLst>
                  <a:ext uri="{0D108BD9-81ED-4DB2-BD59-A6C34878D82A}">
                    <a16:rowId xmlns:a16="http://schemas.microsoft.com/office/drawing/2014/main" val="1894678894"/>
                  </a:ext>
                </a:extLst>
              </a:tr>
              <a:tr h="413070">
                <a:tc>
                  <a:txBody>
                    <a:bodyPr/>
                    <a:lstStyle/>
                    <a:p>
                      <a:r>
                        <a:rPr lang="fi-FI">
                          <a:latin typeface="Arial    "/>
                        </a:rPr>
                        <a:t>Kemia Tku</a:t>
                      </a:r>
                    </a:p>
                  </a:txBody>
                  <a:tcPr>
                    <a:solidFill>
                      <a:srgbClr val="D7B4F5">
                        <a:alpha val="30196"/>
                      </a:srgbClr>
                    </a:solidFill>
                  </a:tcPr>
                </a:tc>
                <a:tc>
                  <a:txBody>
                    <a:bodyPr/>
                    <a:lstStyle/>
                    <a:p>
                      <a:pPr algn="ctr"/>
                      <a:r>
                        <a:rPr lang="fi-FI" i="0">
                          <a:solidFill>
                            <a:schemeClr val="tx1"/>
                          </a:solidFill>
                          <a:latin typeface="Arial    "/>
                        </a:rPr>
                        <a:t>57 (</a:t>
                      </a:r>
                      <a:r>
                        <a:rPr lang="fi-FI" i="0" err="1">
                          <a:solidFill>
                            <a:schemeClr val="tx1"/>
                          </a:solidFill>
                          <a:latin typeface="Arial    "/>
                        </a:rPr>
                        <a:t>max</a:t>
                      </a:r>
                      <a:r>
                        <a:rPr lang="fi-FI" i="0">
                          <a:solidFill>
                            <a:schemeClr val="tx1"/>
                          </a:solidFill>
                          <a:latin typeface="Arial    "/>
                        </a:rPr>
                        <a:t> 138,4)</a:t>
                      </a:r>
                      <a:endParaRPr lang="fi-FI">
                        <a:solidFill>
                          <a:schemeClr val="tx1"/>
                        </a:solidFill>
                        <a:latin typeface="Arial    "/>
                      </a:endParaRPr>
                    </a:p>
                  </a:txBody>
                  <a:tcPr anchor="ctr">
                    <a:solidFill>
                      <a:srgbClr val="D7B4F5">
                        <a:alpha val="30196"/>
                      </a:srgbClr>
                    </a:solidFill>
                  </a:tcPr>
                </a:tc>
                <a:tc>
                  <a:txBody>
                    <a:bodyPr/>
                    <a:lstStyle/>
                    <a:p>
                      <a:pPr algn="ctr"/>
                      <a:r>
                        <a:rPr lang="fi-FI">
                          <a:solidFill>
                            <a:schemeClr val="tx1"/>
                          </a:solidFill>
                          <a:latin typeface="Arial    "/>
                        </a:rPr>
                        <a:t>65,9 (</a:t>
                      </a:r>
                      <a:r>
                        <a:rPr lang="fi-FI" err="1">
                          <a:solidFill>
                            <a:schemeClr val="tx1"/>
                          </a:solidFill>
                          <a:latin typeface="Arial    "/>
                        </a:rPr>
                        <a:t>max</a:t>
                      </a:r>
                      <a:r>
                        <a:rPr lang="fi-FI">
                          <a:solidFill>
                            <a:schemeClr val="tx1"/>
                          </a:solidFill>
                          <a:latin typeface="Arial    "/>
                        </a:rPr>
                        <a:t> 138,4)</a:t>
                      </a:r>
                    </a:p>
                  </a:txBody>
                  <a:tcPr anchor="ctr">
                    <a:solidFill>
                      <a:srgbClr val="D7B4F5">
                        <a:alpha val="30196"/>
                      </a:srgbClr>
                    </a:solidFill>
                  </a:tcPr>
                </a:tc>
                <a:tc>
                  <a:txBody>
                    <a:bodyPr/>
                    <a:lstStyle/>
                    <a:p>
                      <a:pPr algn="ctr"/>
                      <a:r>
                        <a:rPr lang="fi-FI">
                          <a:solidFill>
                            <a:schemeClr val="tx1"/>
                          </a:solidFill>
                          <a:latin typeface="Arial    "/>
                        </a:rPr>
                        <a:t>49 (</a:t>
                      </a:r>
                      <a:r>
                        <a:rPr lang="fi-FI" err="1">
                          <a:solidFill>
                            <a:schemeClr val="tx1"/>
                          </a:solidFill>
                          <a:latin typeface="Arial    "/>
                        </a:rPr>
                        <a:t>max</a:t>
                      </a:r>
                      <a:r>
                        <a:rPr lang="fi-FI">
                          <a:solidFill>
                            <a:schemeClr val="tx1"/>
                          </a:solidFill>
                          <a:latin typeface="Arial    "/>
                        </a:rPr>
                        <a:t> 90)</a:t>
                      </a:r>
                    </a:p>
                  </a:txBody>
                  <a:tcPr anchor="ctr">
                    <a:solidFill>
                      <a:srgbClr val="D7B4F5">
                        <a:alpha val="30196"/>
                      </a:srgbClr>
                    </a:solidFill>
                  </a:tcPr>
                </a:tc>
                <a:extLst>
                  <a:ext uri="{0D108BD9-81ED-4DB2-BD59-A6C34878D82A}">
                    <a16:rowId xmlns:a16="http://schemas.microsoft.com/office/drawing/2014/main" val="1420357605"/>
                  </a:ext>
                </a:extLst>
              </a:tr>
              <a:tr h="413070">
                <a:tc>
                  <a:txBody>
                    <a:bodyPr/>
                    <a:lstStyle/>
                    <a:p>
                      <a:r>
                        <a:rPr lang="fi-FI" err="1">
                          <a:latin typeface="Arial    "/>
                        </a:rPr>
                        <a:t>Tietojenkäs</a:t>
                      </a:r>
                      <a:r>
                        <a:rPr lang="fi-FI">
                          <a:latin typeface="Arial    "/>
                        </a:rPr>
                        <a:t>. </a:t>
                      </a:r>
                      <a:r>
                        <a:rPr lang="fi-FI" err="1">
                          <a:latin typeface="Arial    "/>
                        </a:rPr>
                        <a:t>Hki</a:t>
                      </a:r>
                      <a:endParaRPr lang="fi-FI">
                        <a:latin typeface="Arial    "/>
                      </a:endParaRPr>
                    </a:p>
                  </a:txBody>
                  <a:tcPr>
                    <a:solidFill>
                      <a:schemeClr val="bg2"/>
                    </a:solidFill>
                  </a:tcPr>
                </a:tc>
                <a:tc>
                  <a:txBody>
                    <a:bodyPr/>
                    <a:lstStyle/>
                    <a:p>
                      <a:pPr algn="ctr"/>
                      <a:r>
                        <a:rPr lang="fi-FI">
                          <a:solidFill>
                            <a:schemeClr val="tx1"/>
                          </a:solidFill>
                          <a:latin typeface="Arial    "/>
                        </a:rPr>
                        <a:t>75,80 (</a:t>
                      </a:r>
                      <a:r>
                        <a:rPr lang="fi-FI" err="1">
                          <a:solidFill>
                            <a:schemeClr val="tx1"/>
                          </a:solidFill>
                          <a:latin typeface="Arial    "/>
                        </a:rPr>
                        <a:t>max</a:t>
                      </a:r>
                      <a:r>
                        <a:rPr lang="fi-FI">
                          <a:solidFill>
                            <a:schemeClr val="tx1"/>
                          </a:solidFill>
                          <a:latin typeface="Arial    "/>
                        </a:rPr>
                        <a:t> 132,7)</a:t>
                      </a:r>
                    </a:p>
                  </a:txBody>
                  <a:tcPr anchor="ctr">
                    <a:solidFill>
                      <a:schemeClr val="bg2"/>
                    </a:solidFill>
                  </a:tcPr>
                </a:tc>
                <a:tc>
                  <a:txBody>
                    <a:bodyPr/>
                    <a:lstStyle/>
                    <a:p>
                      <a:pPr algn="ctr"/>
                      <a:r>
                        <a:rPr lang="fi-FI">
                          <a:solidFill>
                            <a:schemeClr val="tx1"/>
                          </a:solidFill>
                          <a:latin typeface="Arial    "/>
                        </a:rPr>
                        <a:t>74,8 (</a:t>
                      </a:r>
                      <a:r>
                        <a:rPr lang="fi-FI" err="1">
                          <a:solidFill>
                            <a:schemeClr val="tx1"/>
                          </a:solidFill>
                          <a:latin typeface="Arial    "/>
                        </a:rPr>
                        <a:t>max</a:t>
                      </a:r>
                      <a:r>
                        <a:rPr lang="fi-FI">
                          <a:solidFill>
                            <a:schemeClr val="tx1"/>
                          </a:solidFill>
                          <a:latin typeface="Arial    "/>
                        </a:rPr>
                        <a:t> 132,7)</a:t>
                      </a:r>
                    </a:p>
                  </a:txBody>
                  <a:tcPr anchor="ctr">
                    <a:solidFill>
                      <a:schemeClr val="bg2"/>
                    </a:solidFill>
                  </a:tcPr>
                </a:tc>
                <a:tc>
                  <a:txBody>
                    <a:bodyPr/>
                    <a:lstStyle/>
                    <a:p>
                      <a:pPr algn="ctr"/>
                      <a:r>
                        <a:rPr lang="fi-FI">
                          <a:solidFill>
                            <a:schemeClr val="tx1"/>
                          </a:solidFill>
                          <a:latin typeface="Arial    "/>
                        </a:rPr>
                        <a:t>34 (</a:t>
                      </a:r>
                      <a:r>
                        <a:rPr lang="fi-FI" err="1">
                          <a:solidFill>
                            <a:schemeClr val="tx1"/>
                          </a:solidFill>
                          <a:latin typeface="Arial    "/>
                        </a:rPr>
                        <a:t>max</a:t>
                      </a:r>
                      <a:r>
                        <a:rPr lang="fi-FI">
                          <a:solidFill>
                            <a:schemeClr val="tx1"/>
                          </a:solidFill>
                          <a:latin typeface="Arial    "/>
                        </a:rPr>
                        <a:t> 60)</a:t>
                      </a:r>
                    </a:p>
                  </a:txBody>
                  <a:tcPr anchor="ctr">
                    <a:solidFill>
                      <a:schemeClr val="bg2"/>
                    </a:solidFill>
                  </a:tcPr>
                </a:tc>
                <a:extLst>
                  <a:ext uri="{0D108BD9-81ED-4DB2-BD59-A6C34878D82A}">
                    <a16:rowId xmlns:a16="http://schemas.microsoft.com/office/drawing/2014/main" val="129991450"/>
                  </a:ext>
                </a:extLst>
              </a:tr>
            </a:tbl>
          </a:graphicData>
        </a:graphic>
      </p:graphicFrame>
      <p:sp>
        <p:nvSpPr>
          <p:cNvPr id="4" name="Sisällön paikkamerkki 2">
            <a:extLst>
              <a:ext uri="{FF2B5EF4-FFF2-40B4-BE49-F238E27FC236}">
                <a16:creationId xmlns:a16="http://schemas.microsoft.com/office/drawing/2014/main" id="{0B379932-19F3-909E-3414-1F6BE4AA330E}"/>
              </a:ext>
            </a:extLst>
          </p:cNvPr>
          <p:cNvSpPr txBox="1">
            <a:spLocks/>
          </p:cNvSpPr>
          <p:nvPr/>
        </p:nvSpPr>
        <p:spPr>
          <a:xfrm>
            <a:off x="9485613" y="1749542"/>
            <a:ext cx="2575207" cy="3058254"/>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a:t>Esimerkkitodistus:</a:t>
            </a:r>
          </a:p>
          <a:p>
            <a:r>
              <a:rPr lang="fi-FI" sz="1800"/>
              <a:t>AI C</a:t>
            </a:r>
          </a:p>
          <a:p>
            <a:r>
              <a:rPr lang="fi-FI" sz="1800"/>
              <a:t>MAA C</a:t>
            </a:r>
          </a:p>
          <a:p>
            <a:r>
              <a:rPr lang="fi-FI" sz="1800"/>
              <a:t>BIO M</a:t>
            </a:r>
          </a:p>
          <a:p>
            <a:r>
              <a:rPr lang="fi-FI" sz="1800"/>
              <a:t>ENGL. M</a:t>
            </a:r>
          </a:p>
          <a:p>
            <a:pPr marL="0" indent="0">
              <a:buNone/>
            </a:pPr>
            <a:endParaRPr lang="fi-FI"/>
          </a:p>
          <a:p>
            <a:pPr marL="0" indent="0">
              <a:buNone/>
            </a:pPr>
            <a:r>
              <a:rPr lang="fi-FI" sz="2000"/>
              <a:t>➡ </a:t>
            </a:r>
            <a:r>
              <a:rPr lang="fi-FI" sz="2000" err="1"/>
              <a:t>Yht</a:t>
            </a:r>
            <a:r>
              <a:rPr lang="fi-FI" sz="2000"/>
              <a:t>: 73,1 pistettä</a:t>
            </a:r>
          </a:p>
        </p:txBody>
      </p:sp>
    </p:spTree>
    <p:extLst>
      <p:ext uri="{BB962C8B-B14F-4D97-AF65-F5344CB8AC3E}">
        <p14:creationId xmlns:p14="http://schemas.microsoft.com/office/powerpoint/2010/main" val="1773059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4F28460-AFAC-DF76-B8A0-D015EE267BBB}"/>
              </a:ext>
            </a:extLst>
          </p:cNvPr>
          <p:cNvSpPr>
            <a:spLocks noGrp="1"/>
          </p:cNvSpPr>
          <p:nvPr>
            <p:ph sz="quarter" idx="10"/>
          </p:nvPr>
        </p:nvSpPr>
        <p:spPr/>
        <p:txBody>
          <a:bodyPr/>
          <a:lstStyle/>
          <a:p>
            <a:pPr algn="l"/>
            <a:r>
              <a:rPr lang="fi-FI" sz="2000" b="0" i="0" u="none" strike="noStrike" baseline="0">
                <a:latin typeface="Arial    "/>
              </a:rPr>
              <a:t>Kokeen raken</a:t>
            </a:r>
            <a:r>
              <a:rPr lang="fi-FI" sz="2000">
                <a:latin typeface="Arial    "/>
              </a:rPr>
              <a:t>ne ja kesto</a:t>
            </a:r>
          </a:p>
          <a:p>
            <a:pPr lvl="1"/>
            <a:r>
              <a:rPr lang="fi-FI" sz="1800" b="0" i="0" u="none" strike="noStrike" baseline="0">
                <a:latin typeface="Arial    "/>
              </a:rPr>
              <a:t>kaikille </a:t>
            </a:r>
            <a:r>
              <a:rPr lang="fi-FI" sz="1800" b="1" i="0" u="none" strike="noStrike" baseline="0">
                <a:latin typeface="Arial    "/>
              </a:rPr>
              <a:t>yhteinen osio </a:t>
            </a:r>
            <a:r>
              <a:rPr lang="fi-FI" sz="1800" b="0" i="0" u="none" strike="noStrike" baseline="0">
                <a:latin typeface="Arial    "/>
              </a:rPr>
              <a:t>sekä </a:t>
            </a:r>
            <a:r>
              <a:rPr lang="fi-FI" sz="1800" b="1" i="0" u="none" strike="noStrike" baseline="0">
                <a:latin typeface="Arial    "/>
              </a:rPr>
              <a:t>kaksi eriytyvää osiota</a:t>
            </a:r>
            <a:r>
              <a:rPr lang="fi-FI" sz="1800" b="0" i="0" u="none" strike="noStrike" baseline="0">
                <a:latin typeface="Arial    "/>
              </a:rPr>
              <a:t>. Hakukohde voi käyttää pelkkää yhteistä osiota tai yhteisen osion lisäksi yhtä tai kahta eriytyvää osiota.</a:t>
            </a:r>
          </a:p>
          <a:p>
            <a:pPr lvl="1"/>
            <a:r>
              <a:rPr lang="fi-FI" sz="1800" b="0" i="0" u="none" strike="noStrike" baseline="0">
                <a:latin typeface="Arial    "/>
              </a:rPr>
              <a:t>Hakija tekee kaikki ne koeosiot, jotka hänen valitsemansa hakukohteet edellyttävät.</a:t>
            </a:r>
          </a:p>
          <a:p>
            <a:pPr lvl="1"/>
            <a:r>
              <a:rPr lang="fi-FI" sz="1800">
                <a:latin typeface="Arial    "/>
              </a:rPr>
              <a:t>Kokeen kesto </a:t>
            </a:r>
            <a:r>
              <a:rPr lang="fi-FI" sz="1800" err="1">
                <a:latin typeface="Arial    "/>
              </a:rPr>
              <a:t>max</a:t>
            </a:r>
            <a:r>
              <a:rPr lang="fi-FI" sz="1800">
                <a:latin typeface="Arial    "/>
              </a:rPr>
              <a:t> 4 tuntia</a:t>
            </a:r>
            <a:endParaRPr lang="fi-FI" sz="1800" b="0" i="0" u="none" strike="noStrike" baseline="0">
              <a:latin typeface="Arial    "/>
            </a:endParaRPr>
          </a:p>
        </p:txBody>
      </p:sp>
      <p:pic>
        <p:nvPicPr>
          <p:cNvPr id="7" name="Kuvan paikkamerkki 6" descr="Kuva, joka sisältää kohteen vaate, henkilö, sisä-, tietokone&#10;&#10;Kuvaus luotu automaattisesti">
            <a:extLst>
              <a:ext uri="{FF2B5EF4-FFF2-40B4-BE49-F238E27FC236}">
                <a16:creationId xmlns:a16="http://schemas.microsoft.com/office/drawing/2014/main" id="{05CCE5B1-C5C2-0D00-ADD8-5C64F7B98C6A}"/>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a:fillRect/>
          </a:stretch>
        </p:blipFill>
        <p:spPr/>
      </p:pic>
      <p:sp>
        <p:nvSpPr>
          <p:cNvPr id="4" name="Tekstin paikkamerkki 3">
            <a:extLst>
              <a:ext uri="{FF2B5EF4-FFF2-40B4-BE49-F238E27FC236}">
                <a16:creationId xmlns:a16="http://schemas.microsoft.com/office/drawing/2014/main" id="{02CCC2BA-AFF1-F2FB-9F96-0C69F59C1550}"/>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95682E6A-75F4-CA2C-1A44-1ABD7D80DC29}"/>
              </a:ext>
            </a:extLst>
          </p:cNvPr>
          <p:cNvSpPr>
            <a:spLocks noGrp="1"/>
          </p:cNvSpPr>
          <p:nvPr>
            <p:ph type="title"/>
          </p:nvPr>
        </p:nvSpPr>
        <p:spPr/>
        <p:txBody>
          <a:bodyPr/>
          <a:lstStyle/>
          <a:p>
            <a:r>
              <a:rPr lang="fi-FI"/>
              <a:t>Valintakoe A | 1.6.2026 klo 10-14</a:t>
            </a:r>
          </a:p>
        </p:txBody>
      </p:sp>
    </p:spTree>
    <p:extLst>
      <p:ext uri="{BB962C8B-B14F-4D97-AF65-F5344CB8AC3E}">
        <p14:creationId xmlns:p14="http://schemas.microsoft.com/office/powerpoint/2010/main" val="71007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A4FC7-5D15-A79A-DE0A-5C9E789044E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F815C67-D3AD-14FF-4AB1-FD1999304432}"/>
              </a:ext>
            </a:extLst>
          </p:cNvPr>
          <p:cNvSpPr>
            <a:spLocks noGrp="1"/>
          </p:cNvSpPr>
          <p:nvPr>
            <p:ph type="title"/>
          </p:nvPr>
        </p:nvSpPr>
        <p:spPr/>
        <p:txBody>
          <a:bodyPr/>
          <a:lstStyle/>
          <a:p>
            <a:r>
              <a:rPr lang="fi-FI"/>
              <a:t>Valintakoe A</a:t>
            </a:r>
          </a:p>
        </p:txBody>
      </p:sp>
      <p:sp>
        <p:nvSpPr>
          <p:cNvPr id="5" name="Sisällön paikkamerkki 4">
            <a:extLst>
              <a:ext uri="{FF2B5EF4-FFF2-40B4-BE49-F238E27FC236}">
                <a16:creationId xmlns:a16="http://schemas.microsoft.com/office/drawing/2014/main" id="{80BD4E12-E2D3-BD6E-A4E0-13404C758563}"/>
              </a:ext>
            </a:extLst>
          </p:cNvPr>
          <p:cNvSpPr>
            <a:spLocks noGrp="1"/>
          </p:cNvSpPr>
          <p:nvPr>
            <p:ph sz="quarter" idx="10"/>
          </p:nvPr>
        </p:nvSpPr>
        <p:spPr>
          <a:xfrm>
            <a:off x="353626" y="1205277"/>
            <a:ext cx="11444796" cy="5482602"/>
          </a:xfrm>
        </p:spPr>
        <p:txBody>
          <a:bodyPr/>
          <a:lstStyle/>
          <a:p>
            <a:pPr algn="l"/>
            <a:r>
              <a:rPr lang="fi-FI" b="0" i="0" u="none" strike="noStrike" baseline="0">
                <a:latin typeface="Arial    "/>
              </a:rPr>
              <a:t>Vaatimukset</a:t>
            </a:r>
          </a:p>
          <a:p>
            <a:pPr lvl="1"/>
            <a:r>
              <a:rPr lang="fi-FI" b="0" i="0" u="none" strike="noStrike" baseline="0">
                <a:latin typeface="Arial    "/>
              </a:rPr>
              <a:t>Kokeen tehtävät perustuvat lukion opetussuunnitelmaan (Lukion opetussuunnitelman perusteet 2019) ja mahdollisesti lyhyeen, kokeessa jaettavaan </a:t>
            </a:r>
            <a:r>
              <a:rPr lang="fi-FI" b="1" i="0" u="none" strike="noStrike" baseline="0">
                <a:latin typeface="Arial    "/>
              </a:rPr>
              <a:t>aineistoon, joka voi olla myös englanninkielistä.</a:t>
            </a:r>
          </a:p>
          <a:p>
            <a:pPr marL="457200" lvl="1" indent="0">
              <a:buNone/>
            </a:pPr>
            <a:endParaRPr lang="fi-FI" b="1" i="0" u="none" strike="noStrike" baseline="0">
              <a:latin typeface="Arial    "/>
            </a:endParaRPr>
          </a:p>
          <a:p>
            <a:pPr lvl="1"/>
            <a:r>
              <a:rPr lang="fi-FI" u="none" strike="noStrike" baseline="0">
                <a:latin typeface="Arial    "/>
              </a:rPr>
              <a:t>Valintakokeen A </a:t>
            </a:r>
            <a:r>
              <a:rPr lang="fi-FI" b="1" u="none" strike="noStrike" baseline="0">
                <a:latin typeface="Arial    "/>
              </a:rPr>
              <a:t>yhteinen osio ( 2 tuntia, 4 tehtävää, 60 pistettä)</a:t>
            </a:r>
          </a:p>
          <a:p>
            <a:pPr lvl="2"/>
            <a:r>
              <a:rPr lang="fi-FI" sz="1600" u="none" strike="noStrike" baseline="0">
                <a:latin typeface="Arial    "/>
              </a:rPr>
              <a:t>Kokeen yhteinen osio mittaa matematiikan osaamista sekä loogisen päättelyn ja ongelmanratkaisun taitoja</a:t>
            </a:r>
          </a:p>
          <a:p>
            <a:pPr lvl="2"/>
            <a:r>
              <a:rPr lang="fi-FI" sz="1600">
                <a:latin typeface="Arial    "/>
              </a:rPr>
              <a:t>P</a:t>
            </a:r>
            <a:r>
              <a:rPr lang="fi-FI" sz="1600" u="none" strike="noStrike" baseline="0">
                <a:latin typeface="Arial    "/>
              </a:rPr>
              <a:t>erustuu sellaisiin matematiikan sisältöihin, jotka sisältyvät lukiossa sekä matematiikan lyhyeen että pitkään oppimäärään.</a:t>
            </a:r>
          </a:p>
          <a:p>
            <a:pPr lvl="1"/>
            <a:r>
              <a:rPr lang="fi-FI" u="none" strike="noStrike" baseline="0">
                <a:latin typeface="Arial    "/>
              </a:rPr>
              <a:t>Valintakokeen A </a:t>
            </a:r>
            <a:r>
              <a:rPr lang="fi-FI" b="1" u="none" strike="noStrike" baseline="0">
                <a:latin typeface="Arial    "/>
              </a:rPr>
              <a:t>eriytyvä osio 1 (1 tunti, 2 tehtävää, 30 pistettä)</a:t>
            </a:r>
          </a:p>
          <a:p>
            <a:pPr lvl="2"/>
            <a:r>
              <a:rPr lang="fi-FI" sz="1600" u="none" strike="noStrike" baseline="0">
                <a:latin typeface="Arial    "/>
              </a:rPr>
              <a:t>Kokeen eriytyvässä osiossa 1 mitataan yhteistä osiota syvempää matematiikan osaamista.</a:t>
            </a:r>
          </a:p>
          <a:p>
            <a:pPr lvl="2"/>
            <a:r>
              <a:rPr lang="fi-FI" sz="1600">
                <a:latin typeface="Arial    "/>
              </a:rPr>
              <a:t>P</a:t>
            </a:r>
            <a:r>
              <a:rPr lang="fi-FI" sz="1600" u="none" strike="noStrike" baseline="0">
                <a:latin typeface="Arial    "/>
              </a:rPr>
              <a:t>erustuu lukion matematiikan pitkän oppimäärän sisältöihin</a:t>
            </a:r>
          </a:p>
          <a:p>
            <a:pPr lvl="1"/>
            <a:r>
              <a:rPr lang="fi-FI" u="none" strike="noStrike" baseline="0">
                <a:latin typeface="Arial    "/>
              </a:rPr>
              <a:t>Valintakokeen A </a:t>
            </a:r>
            <a:r>
              <a:rPr lang="fi-FI" b="1" u="none" strike="noStrike" baseline="0">
                <a:latin typeface="Arial    "/>
              </a:rPr>
              <a:t>eriytyvä osio 2 (1 tunti, 2 tehtävää, 30 pistettä)</a:t>
            </a:r>
          </a:p>
          <a:p>
            <a:pPr lvl="2"/>
            <a:r>
              <a:rPr lang="fi-FI" sz="1600" u="none" strike="noStrike" baseline="0">
                <a:latin typeface="Arial    "/>
              </a:rPr>
              <a:t>Kokeen eriytyvässä osiossa 2 on kaksi fysiikan ja kaksi kemian tehtävää. Hakija valitsee tehtävistä kaksi, joihin vastaa.</a:t>
            </a:r>
          </a:p>
          <a:p>
            <a:pPr lvl="2"/>
            <a:r>
              <a:rPr lang="fi-FI" sz="1600">
                <a:latin typeface="Arial    "/>
              </a:rPr>
              <a:t>P</a:t>
            </a:r>
            <a:r>
              <a:rPr lang="fi-FI" sz="1600" u="none" strike="noStrike" baseline="0">
                <a:latin typeface="Arial    "/>
              </a:rPr>
              <a:t>erustuu lukion fysiikan ja kemian pakollisten ja valtakunnallisten valinnaisten opintojen sisältöihin.</a:t>
            </a:r>
          </a:p>
        </p:txBody>
      </p:sp>
    </p:spTree>
    <p:extLst>
      <p:ext uri="{BB962C8B-B14F-4D97-AF65-F5344CB8AC3E}">
        <p14:creationId xmlns:p14="http://schemas.microsoft.com/office/powerpoint/2010/main" val="145937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FEA1EF9-F360-589A-4ACC-AC7A603775AA}"/>
              </a:ext>
            </a:extLst>
          </p:cNvPr>
          <p:cNvSpPr>
            <a:spLocks noGrp="1"/>
          </p:cNvSpPr>
          <p:nvPr>
            <p:ph sz="quarter" idx="10"/>
          </p:nvPr>
        </p:nvSpPr>
        <p:spPr>
          <a:xfrm>
            <a:off x="274262" y="1109976"/>
            <a:ext cx="5646882" cy="5141968"/>
          </a:xfrm>
        </p:spPr>
        <p:txBody>
          <a:bodyPr>
            <a:normAutofit fontScale="70000" lnSpcReduction="20000"/>
          </a:bodyPr>
          <a:lstStyle/>
          <a:p>
            <a:pPr>
              <a:lnSpc>
                <a:spcPct val="120000"/>
              </a:lnSpc>
              <a:spcBef>
                <a:spcPts val="0"/>
              </a:spcBef>
              <a:spcAft>
                <a:spcPts val="0"/>
              </a:spcAft>
            </a:pPr>
            <a:r>
              <a:rPr lang="fi-FI" sz="2600">
                <a:latin typeface="Arial    "/>
              </a:rPr>
              <a:t>Kokeessa huomioitavaa</a:t>
            </a:r>
          </a:p>
          <a:p>
            <a:pPr lvl="1">
              <a:lnSpc>
                <a:spcPct val="120000"/>
              </a:lnSpc>
              <a:spcBef>
                <a:spcPts val="0"/>
              </a:spcBef>
              <a:spcAft>
                <a:spcPts val="0"/>
              </a:spcAft>
            </a:pPr>
            <a:r>
              <a:rPr lang="fi-FI" sz="2400">
                <a:latin typeface="Arial    "/>
              </a:rPr>
              <a:t>Kattava perusosaaminen ja laskurutiini tärkeää</a:t>
            </a:r>
          </a:p>
          <a:p>
            <a:pPr lvl="1">
              <a:lnSpc>
                <a:spcPct val="120000"/>
              </a:lnSpc>
              <a:spcBef>
                <a:spcPts val="0"/>
              </a:spcBef>
              <a:spcAft>
                <a:spcPts val="0"/>
              </a:spcAft>
            </a:pPr>
            <a:r>
              <a:rPr lang="fi-FI" sz="2400">
                <a:latin typeface="Arial    "/>
              </a:rPr>
              <a:t>8 tehtävää, joissa 37 alakohtaa, 240 minuuttia ja 120 pistettä</a:t>
            </a:r>
          </a:p>
          <a:p>
            <a:pPr lvl="1">
              <a:lnSpc>
                <a:spcPct val="120000"/>
              </a:lnSpc>
              <a:spcBef>
                <a:spcPts val="0"/>
              </a:spcBef>
              <a:spcAft>
                <a:spcPts val="0"/>
              </a:spcAft>
            </a:pPr>
            <a:r>
              <a:rPr lang="fi-FI" sz="2400">
                <a:latin typeface="Arial    "/>
              </a:rPr>
              <a:t>Kokeessa jaetaan jaksollinen järjestelmä </a:t>
            </a:r>
            <a:r>
              <a:rPr lang="fi-FI" sz="2400" b="1">
                <a:solidFill>
                  <a:srgbClr val="FF0000"/>
                </a:solidFill>
                <a:latin typeface="Arial    "/>
              </a:rPr>
              <a:t>ja uutena keväällä 2026 kaavaliite</a:t>
            </a:r>
          </a:p>
          <a:p>
            <a:pPr lvl="1">
              <a:lnSpc>
                <a:spcPct val="120000"/>
              </a:lnSpc>
              <a:spcBef>
                <a:spcPts val="0"/>
              </a:spcBef>
              <a:spcAft>
                <a:spcPts val="0"/>
              </a:spcAft>
            </a:pPr>
            <a:r>
              <a:rPr lang="fi-FI" sz="2400">
                <a:latin typeface="Arial    "/>
              </a:rPr>
              <a:t>Koejärjestelmän laskin</a:t>
            </a:r>
          </a:p>
          <a:p>
            <a:pPr marL="457200" lvl="1" indent="0">
              <a:lnSpc>
                <a:spcPct val="120000"/>
              </a:lnSpc>
              <a:spcBef>
                <a:spcPts val="0"/>
              </a:spcBef>
              <a:spcAft>
                <a:spcPts val="0"/>
              </a:spcAft>
              <a:buNone/>
            </a:pPr>
            <a:endParaRPr lang="fi-FI" sz="2400" b="1">
              <a:solidFill>
                <a:srgbClr val="FF0000"/>
              </a:solidFill>
              <a:latin typeface="Arial    "/>
            </a:endParaRPr>
          </a:p>
          <a:p>
            <a:pPr algn="l">
              <a:lnSpc>
                <a:spcPct val="120000"/>
              </a:lnSpc>
              <a:spcBef>
                <a:spcPts val="0"/>
              </a:spcBef>
              <a:spcAft>
                <a:spcPts val="0"/>
              </a:spcAft>
            </a:pPr>
            <a:r>
              <a:rPr lang="fi-FI" sz="2600" b="1" i="0" u="none" strike="noStrike" baseline="0">
                <a:latin typeface="Arial    "/>
              </a:rPr>
              <a:t>Mikä muuttui aiempaan DI kokeeseen?</a:t>
            </a:r>
          </a:p>
          <a:p>
            <a:pPr lvl="1">
              <a:lnSpc>
                <a:spcPct val="120000"/>
              </a:lnSpc>
              <a:spcBef>
                <a:spcPts val="0"/>
              </a:spcBef>
              <a:spcAft>
                <a:spcPts val="0"/>
              </a:spcAft>
            </a:pPr>
            <a:r>
              <a:rPr lang="fi-FI" sz="2400">
                <a:latin typeface="Arial    "/>
              </a:rPr>
              <a:t>Digitaalinen koe</a:t>
            </a:r>
          </a:p>
          <a:p>
            <a:pPr lvl="1">
              <a:lnSpc>
                <a:spcPct val="120000"/>
              </a:lnSpc>
              <a:spcBef>
                <a:spcPts val="0"/>
              </a:spcBef>
              <a:spcAft>
                <a:spcPts val="0"/>
              </a:spcAft>
            </a:pPr>
            <a:r>
              <a:rPr lang="fi-FI" sz="2400" u="none" strike="noStrike" baseline="0">
                <a:latin typeface="Arial    "/>
              </a:rPr>
              <a:t>Kokeen osiot</a:t>
            </a:r>
          </a:p>
          <a:p>
            <a:pPr lvl="1">
              <a:lnSpc>
                <a:spcPct val="120000"/>
              </a:lnSpc>
              <a:spcBef>
                <a:spcPts val="0"/>
              </a:spcBef>
              <a:spcAft>
                <a:spcPts val="0"/>
              </a:spcAft>
            </a:pPr>
            <a:r>
              <a:rPr lang="fi-FI" sz="2400" u="none" strike="noStrike" baseline="0">
                <a:latin typeface="Arial    "/>
              </a:rPr>
              <a:t>Ongelmanratkaisu ja looginen päättely ”pakollisessa” osiossa</a:t>
            </a:r>
          </a:p>
          <a:p>
            <a:pPr lvl="1">
              <a:lnSpc>
                <a:spcPct val="120000"/>
              </a:lnSpc>
              <a:spcBef>
                <a:spcPts val="0"/>
              </a:spcBef>
              <a:spcAft>
                <a:spcPts val="0"/>
              </a:spcAft>
            </a:pPr>
            <a:r>
              <a:rPr lang="fi-FI" sz="2400" u="none" strike="noStrike" baseline="0">
                <a:latin typeface="Arial    "/>
              </a:rPr>
              <a:t>Matematiikan testaaminen jaettu kahteen osaan</a:t>
            </a:r>
          </a:p>
          <a:p>
            <a:pPr lvl="1">
              <a:lnSpc>
                <a:spcPct val="120000"/>
              </a:lnSpc>
              <a:spcBef>
                <a:spcPts val="0"/>
              </a:spcBef>
              <a:spcAft>
                <a:spcPts val="0"/>
              </a:spcAft>
            </a:pPr>
            <a:r>
              <a:rPr lang="fi-FI" sz="2400" u="none" strike="noStrike" baseline="0">
                <a:latin typeface="Arial    "/>
              </a:rPr>
              <a:t>Englanninkieliset aineistot mahdollisia</a:t>
            </a:r>
          </a:p>
          <a:p>
            <a:pPr lvl="1">
              <a:lnSpc>
                <a:spcPct val="120000"/>
              </a:lnSpc>
              <a:spcBef>
                <a:spcPts val="0"/>
              </a:spcBef>
              <a:spcAft>
                <a:spcPts val="0"/>
              </a:spcAft>
            </a:pPr>
            <a:r>
              <a:rPr lang="fi-FI" sz="2400">
                <a:latin typeface="Arial    "/>
              </a:rPr>
              <a:t>Pistemäärä (oli 36, nyt 120)</a:t>
            </a:r>
          </a:p>
          <a:p>
            <a:pPr marL="457200" lvl="1" indent="0">
              <a:lnSpc>
                <a:spcPct val="120000"/>
              </a:lnSpc>
              <a:spcBef>
                <a:spcPts val="0"/>
              </a:spcBef>
              <a:spcAft>
                <a:spcPts val="0"/>
              </a:spcAft>
              <a:buNone/>
            </a:pPr>
            <a:endParaRPr lang="fi-FI" sz="2400">
              <a:latin typeface="Arial    "/>
            </a:endParaRPr>
          </a:p>
          <a:p>
            <a:pPr>
              <a:lnSpc>
                <a:spcPct val="120000"/>
              </a:lnSpc>
              <a:spcBef>
                <a:spcPts val="0"/>
              </a:spcBef>
              <a:spcAft>
                <a:spcPts val="0"/>
              </a:spcAft>
            </a:pPr>
            <a:r>
              <a:rPr lang="fi-FI" sz="2600">
                <a:latin typeface="Arial    "/>
              </a:rPr>
              <a:t>Vanhat valintakokeet: Dia-yhteisvalinnan kokeet, tietojenkäsittelytieteen valintakokeet</a:t>
            </a:r>
          </a:p>
          <a:p>
            <a:endParaRPr lang="fi-FI"/>
          </a:p>
        </p:txBody>
      </p:sp>
      <p:sp>
        <p:nvSpPr>
          <p:cNvPr id="2" name="Otsikko 1">
            <a:extLst>
              <a:ext uri="{FF2B5EF4-FFF2-40B4-BE49-F238E27FC236}">
                <a16:creationId xmlns:a16="http://schemas.microsoft.com/office/drawing/2014/main" id="{BCB0B19E-82D4-80FD-92B1-E1EBAE7CAE2A}"/>
              </a:ext>
            </a:extLst>
          </p:cNvPr>
          <p:cNvSpPr>
            <a:spLocks noGrp="1"/>
          </p:cNvSpPr>
          <p:nvPr>
            <p:ph type="title"/>
          </p:nvPr>
        </p:nvSpPr>
        <p:spPr>
          <a:xfrm>
            <a:off x="341049" y="208073"/>
            <a:ext cx="5580095" cy="744851"/>
          </a:xfrm>
        </p:spPr>
        <p:txBody>
          <a:bodyPr/>
          <a:lstStyle/>
          <a:p>
            <a:r>
              <a:rPr lang="fi-FI"/>
              <a:t>Valintakoe A</a:t>
            </a:r>
          </a:p>
        </p:txBody>
      </p:sp>
      <p:pic>
        <p:nvPicPr>
          <p:cNvPr id="6" name="Kuvan paikkamerkki 10" descr="Kuva, joka sisältää kohteen vaate, henkilö, Ihmisen kasvot, sisä-&#10;&#10;Kuvaus luotu automaattisesti">
            <a:extLst>
              <a:ext uri="{FF2B5EF4-FFF2-40B4-BE49-F238E27FC236}">
                <a16:creationId xmlns:a16="http://schemas.microsoft.com/office/drawing/2014/main" id="{45A7521C-52F0-B9B1-0741-176B25220FF4}"/>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a:fillRect/>
          </a:stretch>
        </p:blipFill>
        <p:spPr>
          <a:xfrm>
            <a:off x="6094413" y="263525"/>
            <a:ext cx="5834062" cy="6330950"/>
          </a:xfrm>
        </p:spPr>
      </p:pic>
      <p:pic>
        <p:nvPicPr>
          <p:cNvPr id="4" name="Kuva 3">
            <a:extLst>
              <a:ext uri="{FF2B5EF4-FFF2-40B4-BE49-F238E27FC236}">
                <a16:creationId xmlns:a16="http://schemas.microsoft.com/office/drawing/2014/main" id="{86F642AF-183B-86E0-3AE4-37C2D900DB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801490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F63F1-E782-F5D9-95D7-B7D239C6AF6B}"/>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1B5256CE-08BB-8847-DCBB-8867AB29E7D9}"/>
              </a:ext>
            </a:extLst>
          </p:cNvPr>
          <p:cNvSpPr>
            <a:spLocks noGrp="1"/>
          </p:cNvSpPr>
          <p:nvPr>
            <p:ph type="title"/>
          </p:nvPr>
        </p:nvSpPr>
        <p:spPr>
          <a:xfrm>
            <a:off x="341049" y="365125"/>
            <a:ext cx="11457373" cy="695757"/>
          </a:xfrm>
        </p:spPr>
        <p:txBody>
          <a:bodyPr anchor="ctr">
            <a:normAutofit/>
          </a:bodyPr>
          <a:lstStyle/>
          <a:p>
            <a:r>
              <a:rPr lang="fi-FI"/>
              <a:t>Valintakoe B</a:t>
            </a:r>
          </a:p>
        </p:txBody>
      </p:sp>
      <p:pic>
        <p:nvPicPr>
          <p:cNvPr id="10" name="Sisällön paikkamerkki 9" descr="Kuva, joka sisältää kohteen teksti, kuvakaappaus, Fontti&#10;&#10;Kuvaus luotu automaattisesti">
            <a:extLst>
              <a:ext uri="{FF2B5EF4-FFF2-40B4-BE49-F238E27FC236}">
                <a16:creationId xmlns:a16="http://schemas.microsoft.com/office/drawing/2014/main" id="{BD383E7E-EF7B-BC93-4131-AF7B21DDA432}"/>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52661" y="1205277"/>
            <a:ext cx="8846726" cy="4423363"/>
          </a:xfrm>
          <a:noFill/>
        </p:spPr>
      </p:pic>
    </p:spTree>
    <p:extLst>
      <p:ext uri="{BB962C8B-B14F-4D97-AF65-F5344CB8AC3E}">
        <p14:creationId xmlns:p14="http://schemas.microsoft.com/office/powerpoint/2010/main" val="2124523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43580-5544-7231-2EE8-9DC6C92DA48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63D6DBB-3231-30D2-3F1F-9DE6A183884A}"/>
              </a:ext>
            </a:extLst>
          </p:cNvPr>
          <p:cNvSpPr>
            <a:spLocks noGrp="1"/>
          </p:cNvSpPr>
          <p:nvPr>
            <p:ph type="title"/>
          </p:nvPr>
        </p:nvSpPr>
        <p:spPr/>
        <p:txBody>
          <a:bodyPr/>
          <a:lstStyle/>
          <a:p>
            <a:r>
              <a:rPr lang="fi-FI"/>
              <a:t>Lääke-, hammaslääke- ja eläinlääketiede</a:t>
            </a:r>
          </a:p>
        </p:txBody>
      </p:sp>
      <p:sp>
        <p:nvSpPr>
          <p:cNvPr id="4" name="Sisällön paikkamerkki 2">
            <a:extLst>
              <a:ext uri="{FF2B5EF4-FFF2-40B4-BE49-F238E27FC236}">
                <a16:creationId xmlns:a16="http://schemas.microsoft.com/office/drawing/2014/main" id="{A9C78A68-5DE2-3280-E635-91F312252629}"/>
              </a:ext>
            </a:extLst>
          </p:cNvPr>
          <p:cNvSpPr txBox="1">
            <a:spLocks/>
          </p:cNvSpPr>
          <p:nvPr/>
        </p:nvSpPr>
        <p:spPr>
          <a:xfrm>
            <a:off x="341049" y="1204894"/>
            <a:ext cx="2726001" cy="4395806"/>
          </a:xfrm>
          <a:prstGeom prst="rect">
            <a:avLst/>
          </a:prstGeom>
          <a:solidFill>
            <a:schemeClr val="bg1"/>
          </a:solidFill>
        </p:spPr>
        <p:txBody>
          <a:bodyPr>
            <a:normAutofit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Opiskelupaikat</a:t>
            </a:r>
          </a:p>
          <a:p>
            <a:pPr marL="0" indent="0">
              <a:buNone/>
            </a:pPr>
            <a:r>
              <a:rPr lang="fi-FI" b="1">
                <a:latin typeface="+mj-lt"/>
              </a:rPr>
              <a:t>Lääketiede:</a:t>
            </a:r>
          </a:p>
          <a:p>
            <a:pPr lvl="1"/>
            <a:r>
              <a:rPr lang="fi-FI">
                <a:latin typeface="+mj-lt"/>
              </a:rPr>
              <a:t>Helsinki</a:t>
            </a:r>
          </a:p>
          <a:p>
            <a:pPr lvl="1"/>
            <a:r>
              <a:rPr lang="fi-FI">
                <a:latin typeface="+mj-lt"/>
              </a:rPr>
              <a:t>Turku</a:t>
            </a:r>
          </a:p>
          <a:p>
            <a:pPr lvl="1"/>
            <a:r>
              <a:rPr lang="fi-FI">
                <a:latin typeface="+mj-lt"/>
              </a:rPr>
              <a:t>Oulu</a:t>
            </a:r>
          </a:p>
          <a:p>
            <a:pPr lvl="1"/>
            <a:r>
              <a:rPr lang="fi-FI">
                <a:latin typeface="+mj-lt"/>
              </a:rPr>
              <a:t>Tampere</a:t>
            </a:r>
          </a:p>
          <a:p>
            <a:pPr lvl="1"/>
            <a:r>
              <a:rPr lang="fi-FI">
                <a:latin typeface="+mj-lt"/>
              </a:rPr>
              <a:t>Kuopio</a:t>
            </a:r>
            <a:endParaRPr lang="fi-FI" b="1">
              <a:latin typeface="+mj-lt"/>
            </a:endParaRPr>
          </a:p>
          <a:p>
            <a:pPr marL="0" indent="0">
              <a:buNone/>
            </a:pPr>
            <a:r>
              <a:rPr lang="fi-FI" b="1">
                <a:latin typeface="+mj-lt"/>
              </a:rPr>
              <a:t>Hammaslääketiede: </a:t>
            </a:r>
          </a:p>
          <a:p>
            <a:pPr lvl="1"/>
            <a:r>
              <a:rPr lang="fi-FI">
                <a:latin typeface="+mj-lt"/>
              </a:rPr>
              <a:t>Helsinki</a:t>
            </a:r>
          </a:p>
          <a:p>
            <a:pPr lvl="1"/>
            <a:r>
              <a:rPr lang="fi-FI">
                <a:latin typeface="+mj-lt"/>
              </a:rPr>
              <a:t>Turku</a:t>
            </a:r>
          </a:p>
          <a:p>
            <a:pPr lvl="1"/>
            <a:r>
              <a:rPr lang="fi-FI">
                <a:latin typeface="+mj-lt"/>
              </a:rPr>
              <a:t>Oulu</a:t>
            </a:r>
          </a:p>
          <a:p>
            <a:pPr lvl="1"/>
            <a:r>
              <a:rPr lang="fi-FI">
                <a:latin typeface="+mj-lt"/>
              </a:rPr>
              <a:t>Kuopio</a:t>
            </a:r>
            <a:endParaRPr lang="fi-FI" b="1">
              <a:latin typeface="+mj-lt"/>
            </a:endParaRPr>
          </a:p>
          <a:p>
            <a:pPr marL="0" indent="0">
              <a:buNone/>
            </a:pPr>
            <a:r>
              <a:rPr lang="fi-FI" b="1">
                <a:latin typeface="+mj-lt"/>
              </a:rPr>
              <a:t>Eläinlääketiede: </a:t>
            </a:r>
          </a:p>
          <a:p>
            <a:pPr lvl="1"/>
            <a:r>
              <a:rPr lang="fi-FI">
                <a:latin typeface="+mj-lt"/>
              </a:rPr>
              <a:t>Helsinki</a:t>
            </a:r>
          </a:p>
        </p:txBody>
      </p:sp>
      <p:sp>
        <p:nvSpPr>
          <p:cNvPr id="3" name="Sisällön paikkamerkki 2">
            <a:extLst>
              <a:ext uri="{FF2B5EF4-FFF2-40B4-BE49-F238E27FC236}">
                <a16:creationId xmlns:a16="http://schemas.microsoft.com/office/drawing/2014/main" id="{C3319406-FAEA-BC62-612F-ABE206EF35B0}"/>
              </a:ext>
            </a:extLst>
          </p:cNvPr>
          <p:cNvSpPr txBox="1">
            <a:spLocks/>
          </p:cNvSpPr>
          <p:nvPr/>
        </p:nvSpPr>
        <p:spPr>
          <a:xfrm>
            <a:off x="3368843" y="1171539"/>
            <a:ext cx="7699208" cy="5027242"/>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Valintamenettely</a:t>
            </a:r>
          </a:p>
          <a:p>
            <a:pPr lvl="1">
              <a:spcBef>
                <a:spcPts val="600"/>
              </a:spcBef>
            </a:pPr>
            <a:r>
              <a:rPr lang="fi-FI" sz="1800"/>
              <a:t>Hakea voi </a:t>
            </a:r>
            <a:r>
              <a:rPr lang="fi-FI" sz="1800" b="1"/>
              <a:t>samaan aikaan </a:t>
            </a:r>
            <a:r>
              <a:rPr lang="fi-FI" sz="1800"/>
              <a:t>lääketieteen ja eläinlääketieteen opintoihin tai hammaslääketieteen ja eläinlääketieteen opintoihin, mutta </a:t>
            </a:r>
            <a:r>
              <a:rPr lang="fi-FI" sz="1800" b="1"/>
              <a:t>ei</a:t>
            </a:r>
            <a:r>
              <a:rPr lang="fi-FI" sz="1800"/>
              <a:t> lääketieteen ja hammaslääketieteen opintoihin</a:t>
            </a:r>
          </a:p>
          <a:p>
            <a:pPr lvl="1">
              <a:spcBef>
                <a:spcPts val="600"/>
              </a:spcBef>
            </a:pPr>
            <a:r>
              <a:rPr lang="fi-FI" sz="1800" b="1"/>
              <a:t>Ensikertalaiskiintiö 70% (aiemmin 65%)</a:t>
            </a:r>
          </a:p>
          <a:p>
            <a:pPr lvl="1">
              <a:spcBef>
                <a:spcPts val="600"/>
              </a:spcBef>
            </a:pPr>
            <a:r>
              <a:rPr lang="fi-FI" sz="1800"/>
              <a:t>Todistusvalinta (</a:t>
            </a:r>
            <a:r>
              <a:rPr lang="fi-FI" sz="1800" b="1"/>
              <a:t>vain ensikertalaiset</a:t>
            </a:r>
            <a:r>
              <a:rPr lang="fi-FI" sz="1800"/>
              <a:t>) ja valintakoevalinta</a:t>
            </a:r>
          </a:p>
          <a:p>
            <a:pPr lvl="1">
              <a:spcBef>
                <a:spcPts val="600"/>
              </a:spcBef>
            </a:pPr>
            <a:r>
              <a:rPr lang="fi-FI" sz="1800"/>
              <a:t>51% todistusvalinnalla. Pisteitä voi saada </a:t>
            </a:r>
            <a:r>
              <a:rPr lang="fi-FI" sz="1800" b="1"/>
              <a:t>kuudesta</a:t>
            </a:r>
            <a:r>
              <a:rPr lang="fi-FI" sz="1800"/>
              <a:t> aineesta: Äidinkieli, matematiikka, biologia, kemia ja kaksi hakijalle parhaat pisteet tuottavaa ainetta seuraavista: ainereaali, vieras kieli.</a:t>
            </a:r>
          </a:p>
          <a:p>
            <a:pPr lvl="2">
              <a:spcBef>
                <a:spcPts val="600"/>
              </a:spcBef>
            </a:pPr>
            <a:r>
              <a:rPr lang="fi-FI" sz="1700"/>
              <a:t>Eniten pisteitä tuottavat aineet ovat pitkä matematiikka, äidinkieli, kemia, biologia, pitkä kieli ja fysiikka / psykologia</a:t>
            </a:r>
          </a:p>
        </p:txBody>
      </p:sp>
      <p:sp>
        <p:nvSpPr>
          <p:cNvPr id="7" name="Suorakulmio: Pyöristetyt kulmat 6">
            <a:extLst>
              <a:ext uri="{FF2B5EF4-FFF2-40B4-BE49-F238E27FC236}">
                <a16:creationId xmlns:a16="http://schemas.microsoft.com/office/drawing/2014/main" id="{D7C04AE2-9B24-1E15-6217-1C70207B54CB}"/>
              </a:ext>
            </a:extLst>
          </p:cNvPr>
          <p:cNvSpPr/>
          <p:nvPr/>
        </p:nvSpPr>
        <p:spPr>
          <a:xfrm>
            <a:off x="341047" y="5931208"/>
            <a:ext cx="272600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laaketieteelliset.fi</a:t>
            </a:r>
          </a:p>
        </p:txBody>
      </p:sp>
    </p:spTree>
    <p:extLst>
      <p:ext uri="{BB962C8B-B14F-4D97-AF65-F5344CB8AC3E}">
        <p14:creationId xmlns:p14="http://schemas.microsoft.com/office/powerpoint/2010/main" val="147146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5D4F-05C6-FC5D-B168-5055E01217A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3635897-475B-D601-1466-153B544D84C5}"/>
              </a:ext>
            </a:extLst>
          </p:cNvPr>
          <p:cNvSpPr>
            <a:spLocks noGrp="1"/>
          </p:cNvSpPr>
          <p:nvPr>
            <p:ph type="title"/>
          </p:nvPr>
        </p:nvSpPr>
        <p:spPr/>
        <p:txBody>
          <a:bodyPr/>
          <a:lstStyle/>
          <a:p>
            <a:r>
              <a:rPr lang="fi-FI"/>
              <a:t>Eezy Valmennuskeskus</a:t>
            </a:r>
          </a:p>
        </p:txBody>
      </p:sp>
      <p:sp>
        <p:nvSpPr>
          <p:cNvPr id="3" name="Sisällön paikkamerkki 2">
            <a:extLst>
              <a:ext uri="{FF2B5EF4-FFF2-40B4-BE49-F238E27FC236}">
                <a16:creationId xmlns:a16="http://schemas.microsoft.com/office/drawing/2014/main" id="{0807AC47-F4B9-6964-08AA-46AFC715B8C1}"/>
              </a:ext>
            </a:extLst>
          </p:cNvPr>
          <p:cNvSpPr txBox="1">
            <a:spLocks/>
          </p:cNvSpPr>
          <p:nvPr/>
        </p:nvSpPr>
        <p:spPr>
          <a:xfrm>
            <a:off x="341048" y="1247571"/>
            <a:ext cx="11457373" cy="454362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Perustettu vuonna 1975</a:t>
            </a:r>
          </a:p>
          <a:p>
            <a:r>
              <a:rPr lang="fi-FI" sz="2000"/>
              <a:t>Vuodesta 2021 lähtien osa Suomen laajinta työelämän asiantuntijatalo </a:t>
            </a:r>
            <a:r>
              <a:rPr lang="fi-FI" sz="2000" err="1"/>
              <a:t>Eezyä</a:t>
            </a:r>
            <a:endParaRPr lang="fi-FI" sz="2000"/>
          </a:p>
          <a:p>
            <a:r>
              <a:rPr lang="fi-FI" sz="2000"/>
              <a:t>Valmennuskurssit yliopistojen ja ammattikorkeakoulujen valintakokeisiin</a:t>
            </a:r>
          </a:p>
          <a:p>
            <a:r>
              <a:rPr lang="fi-FI" sz="2000"/>
              <a:t>Abikurssit ylioppilaskirjoituksiin</a:t>
            </a:r>
          </a:p>
          <a:p>
            <a:endParaRPr lang="fi-FI" sz="2000"/>
          </a:p>
          <a:p>
            <a:pPr marL="0" indent="0">
              <a:buNone/>
            </a:pPr>
            <a:r>
              <a:rPr lang="fi-FI" sz="2000" b="1"/>
              <a:t>Maksuttomat palvelut opiskelijoille:</a:t>
            </a:r>
          </a:p>
          <a:p>
            <a:pPr lvl="1"/>
            <a:r>
              <a:rPr lang="fi-FI" sz="1800"/>
              <a:t>Hakuoppaat</a:t>
            </a:r>
          </a:p>
          <a:p>
            <a:pPr lvl="1"/>
            <a:r>
              <a:rPr lang="fi-FI" sz="1800"/>
              <a:t>Hakuinfot</a:t>
            </a:r>
          </a:p>
          <a:p>
            <a:pPr lvl="1"/>
            <a:r>
              <a:rPr lang="fi-FI" sz="1800"/>
              <a:t>Analyysivideot valintakokeista</a:t>
            </a:r>
          </a:p>
          <a:p>
            <a:pPr lvl="1"/>
            <a:r>
              <a:rPr lang="fi-FI" sz="1800"/>
              <a:t>Ilmaiset </a:t>
            </a:r>
            <a:r>
              <a:rPr lang="fi-FI" sz="1800" err="1"/>
              <a:t>Free</a:t>
            </a:r>
            <a:r>
              <a:rPr lang="fi-FI" sz="1800"/>
              <a:t>-kurssit neljälle eri alalle</a:t>
            </a:r>
          </a:p>
        </p:txBody>
      </p:sp>
      <p:sp>
        <p:nvSpPr>
          <p:cNvPr id="4" name="Suorakulmio: Pyöristetyt kulmat 3">
            <a:extLst>
              <a:ext uri="{FF2B5EF4-FFF2-40B4-BE49-F238E27FC236}">
                <a16:creationId xmlns:a16="http://schemas.microsoft.com/office/drawing/2014/main" id="{7303D845-54E6-BB6A-CE8E-BFF8C9333B92}"/>
              </a:ext>
            </a:extLst>
          </p:cNvPr>
          <p:cNvSpPr/>
          <p:nvPr/>
        </p:nvSpPr>
        <p:spPr>
          <a:xfrm>
            <a:off x="341048" y="5931208"/>
            <a:ext cx="2903802"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valmennuskeskus.fi</a:t>
            </a:r>
          </a:p>
        </p:txBody>
      </p:sp>
    </p:spTree>
    <p:extLst>
      <p:ext uri="{BB962C8B-B14F-4D97-AF65-F5344CB8AC3E}">
        <p14:creationId xmlns:p14="http://schemas.microsoft.com/office/powerpoint/2010/main" val="4157566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5C249-03E9-44C8-6845-7986A5E637B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B6E1C00-55DD-71E0-8AAB-5A3E75C39C80}"/>
              </a:ext>
            </a:extLst>
          </p:cNvPr>
          <p:cNvSpPr>
            <a:spLocks noGrp="1"/>
          </p:cNvSpPr>
          <p:nvPr>
            <p:ph type="title"/>
          </p:nvPr>
        </p:nvSpPr>
        <p:spPr>
          <a:xfrm>
            <a:off x="341049" y="365125"/>
            <a:ext cx="11457373" cy="1127125"/>
          </a:xfrm>
        </p:spPr>
        <p:txBody>
          <a:bodyPr/>
          <a:lstStyle/>
          <a:p>
            <a:r>
              <a:rPr lang="fi-FI"/>
              <a:t>Lääke-, hammaslääke- ja eläinlääketiede, todistusvalinnan pisterajoja</a:t>
            </a:r>
          </a:p>
        </p:txBody>
      </p:sp>
      <p:graphicFrame>
        <p:nvGraphicFramePr>
          <p:cNvPr id="3" name="Taulukko 2">
            <a:extLst>
              <a:ext uri="{FF2B5EF4-FFF2-40B4-BE49-F238E27FC236}">
                <a16:creationId xmlns:a16="http://schemas.microsoft.com/office/drawing/2014/main" id="{742A437C-3865-DD49-E618-29E6A7A81463}"/>
              </a:ext>
            </a:extLst>
          </p:cNvPr>
          <p:cNvGraphicFramePr>
            <a:graphicFrameLocks noGrp="1"/>
          </p:cNvGraphicFramePr>
          <p:nvPr>
            <p:extLst>
              <p:ext uri="{D42A27DB-BD31-4B8C-83A1-F6EECF244321}">
                <p14:modId xmlns:p14="http://schemas.microsoft.com/office/powerpoint/2010/main" val="3662928671"/>
              </p:ext>
            </p:extLst>
          </p:nvPr>
        </p:nvGraphicFramePr>
        <p:xfrm>
          <a:off x="576181" y="1713100"/>
          <a:ext cx="8019180" cy="4311442"/>
        </p:xfrm>
        <a:graphic>
          <a:graphicData uri="http://schemas.openxmlformats.org/drawingml/2006/table">
            <a:tbl>
              <a:tblPr>
                <a:tableStyleId>{8A107856-5554-42FB-B03E-39F5DBC370BA}</a:tableStyleId>
              </a:tblPr>
              <a:tblGrid>
                <a:gridCol w="2637284">
                  <a:extLst>
                    <a:ext uri="{9D8B030D-6E8A-4147-A177-3AD203B41FA5}">
                      <a16:colId xmlns:a16="http://schemas.microsoft.com/office/drawing/2014/main" val="3285300902"/>
                    </a:ext>
                  </a:extLst>
                </a:gridCol>
                <a:gridCol w="1802674">
                  <a:extLst>
                    <a:ext uri="{9D8B030D-6E8A-4147-A177-3AD203B41FA5}">
                      <a16:colId xmlns:a16="http://schemas.microsoft.com/office/drawing/2014/main" val="289540865"/>
                    </a:ext>
                  </a:extLst>
                </a:gridCol>
                <a:gridCol w="1750423">
                  <a:extLst>
                    <a:ext uri="{9D8B030D-6E8A-4147-A177-3AD203B41FA5}">
                      <a16:colId xmlns:a16="http://schemas.microsoft.com/office/drawing/2014/main" val="1924226850"/>
                    </a:ext>
                  </a:extLst>
                </a:gridCol>
                <a:gridCol w="1828799">
                  <a:extLst>
                    <a:ext uri="{9D8B030D-6E8A-4147-A177-3AD203B41FA5}">
                      <a16:colId xmlns:a16="http://schemas.microsoft.com/office/drawing/2014/main" val="3348722259"/>
                    </a:ext>
                  </a:extLst>
                </a:gridCol>
              </a:tblGrid>
              <a:tr h="360686">
                <a:tc>
                  <a:txBody>
                    <a:bodyPr/>
                    <a:lstStyle/>
                    <a:p>
                      <a:pPr>
                        <a:lnSpc>
                          <a:spcPct val="107000"/>
                        </a:lnSpc>
                        <a:spcAft>
                          <a:spcPts val="800"/>
                        </a:spcAft>
                      </a:pPr>
                      <a:r>
                        <a:rPr lang="fi-FI" sz="1600" b="1">
                          <a:solidFill>
                            <a:schemeClr val="bg1"/>
                          </a:solidFill>
                          <a:effectLst/>
                          <a:latin typeface="Arial    "/>
                        </a:rPr>
                        <a:t>Hakukohde</a:t>
                      </a:r>
                      <a:endParaRPr lang="fi-FI" sz="1600" b="1">
                        <a:solidFill>
                          <a:schemeClr val="bg1"/>
                        </a:solidFill>
                        <a:effectLst/>
                        <a:latin typeface="Arial    "/>
                        <a:ea typeface="Calibri" panose="020F0502020204030204" pitchFamily="34" charset="0"/>
                      </a:endParaRPr>
                    </a:p>
                  </a:txBody>
                  <a:tcPr marL="40289" marR="40289" marT="40289" marB="40289">
                    <a:solidFill>
                      <a:schemeClr val="tx2"/>
                    </a:solidFill>
                  </a:tcPr>
                </a:tc>
                <a:tc>
                  <a:txBody>
                    <a:bodyPr/>
                    <a:lstStyle/>
                    <a:p>
                      <a:pPr>
                        <a:lnSpc>
                          <a:spcPct val="107000"/>
                        </a:lnSpc>
                        <a:spcAft>
                          <a:spcPts val="800"/>
                        </a:spcAft>
                      </a:pPr>
                      <a:r>
                        <a:rPr lang="fi-FI" sz="1600" b="1">
                          <a:solidFill>
                            <a:schemeClr val="bg1"/>
                          </a:solidFill>
                          <a:effectLst/>
                          <a:latin typeface="Arial    "/>
                        </a:rPr>
                        <a:t>Todistusvalinnan pisteraja 2023</a:t>
                      </a:r>
                      <a:endParaRPr lang="fi-FI" sz="1600" b="1">
                        <a:solidFill>
                          <a:schemeClr val="bg1"/>
                        </a:solidFill>
                        <a:effectLst/>
                        <a:latin typeface="Arial    "/>
                        <a:ea typeface="Calibri" panose="020F0502020204030204" pitchFamily="34" charset="0"/>
                      </a:endParaRPr>
                    </a:p>
                  </a:txBody>
                  <a:tcPr marL="43512" marR="43512" marT="0" marB="0">
                    <a:solidFill>
                      <a:schemeClr val="tx2"/>
                    </a:solid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i-FI" sz="1600" b="1">
                          <a:solidFill>
                            <a:schemeClr val="bg1"/>
                          </a:solidFill>
                          <a:effectLst/>
                          <a:latin typeface="Arial    "/>
                        </a:rPr>
                        <a:t>Todistusvalinnan pisteraja 2024</a:t>
                      </a:r>
                      <a:endParaRPr lang="fi-FI" sz="1600" b="1">
                        <a:solidFill>
                          <a:schemeClr val="bg1"/>
                        </a:solidFill>
                        <a:effectLst/>
                        <a:latin typeface="Arial    "/>
                        <a:ea typeface="Calibri" panose="020F0502020204030204" pitchFamily="34" charset="0"/>
                      </a:endParaRPr>
                    </a:p>
                  </a:txBody>
                  <a:tcPr marL="43512" marR="43512" marT="0" marB="0">
                    <a:solidFill>
                      <a:schemeClr val="tx2"/>
                    </a:solid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i-FI" sz="1600" b="1">
                          <a:solidFill>
                            <a:schemeClr val="bg1"/>
                          </a:solidFill>
                          <a:effectLst/>
                          <a:latin typeface="Arial    "/>
                        </a:rPr>
                        <a:t>Todistusvalinnan pisteraja 2025</a:t>
                      </a:r>
                      <a:endParaRPr lang="fi-FI" sz="1600" b="1">
                        <a:solidFill>
                          <a:schemeClr val="bg1"/>
                        </a:solidFill>
                        <a:effectLst/>
                        <a:latin typeface="Arial    "/>
                        <a:ea typeface="Calibri" panose="020F0502020204030204" pitchFamily="34" charset="0"/>
                      </a:endParaRPr>
                    </a:p>
                  </a:txBody>
                  <a:tcPr marL="43512" marR="43512" marT="0" marB="0">
                    <a:solidFill>
                      <a:schemeClr val="tx2"/>
                    </a:solidFill>
                  </a:tcPr>
                </a:tc>
                <a:extLst>
                  <a:ext uri="{0D108BD9-81ED-4DB2-BD59-A6C34878D82A}">
                    <a16:rowId xmlns:a16="http://schemas.microsoft.com/office/drawing/2014/main" val="609346136"/>
                  </a:ext>
                </a:extLst>
              </a:tr>
              <a:tr h="322533">
                <a:tc>
                  <a:txBody>
                    <a:bodyPr/>
                    <a:lstStyle/>
                    <a:p>
                      <a:pPr>
                        <a:lnSpc>
                          <a:spcPct val="107000"/>
                        </a:lnSpc>
                        <a:spcAft>
                          <a:spcPts val="800"/>
                        </a:spcAft>
                      </a:pPr>
                      <a:r>
                        <a:rPr lang="fi-FI" sz="1600">
                          <a:effectLst/>
                          <a:latin typeface="Arial    "/>
                        </a:rPr>
                        <a:t>Helsinki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solidFill>
                            <a:schemeClr val="tx1"/>
                          </a:solidFill>
                          <a:effectLst/>
                          <a:latin typeface="Arial    "/>
                        </a:rPr>
                        <a:t>188,8</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188,8</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ea typeface="Calibri" panose="020F0502020204030204" pitchFamily="34" charset="0"/>
                        </a:rPr>
                        <a:t>188,3</a:t>
                      </a:r>
                    </a:p>
                  </a:txBody>
                  <a:tcPr marL="43512" marR="43512" marT="0" marB="0"/>
                </a:tc>
                <a:extLst>
                  <a:ext uri="{0D108BD9-81ED-4DB2-BD59-A6C34878D82A}">
                    <a16:rowId xmlns:a16="http://schemas.microsoft.com/office/drawing/2014/main" val="1143128547"/>
                  </a:ext>
                </a:extLst>
              </a:tr>
              <a:tr h="275804">
                <a:tc>
                  <a:txBody>
                    <a:bodyPr/>
                    <a:lstStyle/>
                    <a:p>
                      <a:pPr>
                        <a:lnSpc>
                          <a:spcPct val="107000"/>
                        </a:lnSpc>
                        <a:spcAft>
                          <a:spcPts val="800"/>
                        </a:spcAft>
                      </a:pPr>
                      <a:r>
                        <a:rPr lang="fi-FI" sz="1600">
                          <a:effectLst/>
                          <a:latin typeface="Arial    "/>
                        </a:rPr>
                        <a:t>Helsinki yleislääketiede (ruotsinkielinen)</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solidFill>
                            <a:schemeClr val="tx1"/>
                          </a:solidFill>
                          <a:effectLst/>
                          <a:latin typeface="Arial    "/>
                        </a:rPr>
                        <a:t>181,7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179,6</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ea typeface="Calibri" panose="020F0502020204030204" pitchFamily="34" charset="0"/>
                        </a:rPr>
                        <a:t>182,5</a:t>
                      </a:r>
                    </a:p>
                  </a:txBody>
                  <a:tcPr marL="43512" marR="43512" marT="0" marB="0"/>
                </a:tc>
                <a:extLst>
                  <a:ext uri="{0D108BD9-81ED-4DB2-BD59-A6C34878D82A}">
                    <a16:rowId xmlns:a16="http://schemas.microsoft.com/office/drawing/2014/main" val="3476514741"/>
                  </a:ext>
                </a:extLst>
              </a:tr>
              <a:tr h="275804">
                <a:tc>
                  <a:txBody>
                    <a:bodyPr/>
                    <a:lstStyle/>
                    <a:p>
                      <a:pPr>
                        <a:lnSpc>
                          <a:spcPct val="107000"/>
                        </a:lnSpc>
                        <a:spcAft>
                          <a:spcPts val="800"/>
                        </a:spcAft>
                      </a:pPr>
                      <a:r>
                        <a:rPr lang="fi-FI" sz="1600">
                          <a:effectLst/>
                          <a:latin typeface="Arial    "/>
                        </a:rPr>
                        <a:t>Oulu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solidFill>
                            <a:schemeClr val="tx1"/>
                          </a:solidFill>
                          <a:effectLst/>
                          <a:latin typeface="Arial    "/>
                        </a:rPr>
                        <a:t>178,2</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175,5</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ea typeface="Calibri" panose="020F0502020204030204" pitchFamily="34" charset="0"/>
                        </a:rPr>
                        <a:t>175,4</a:t>
                      </a:r>
                    </a:p>
                  </a:txBody>
                  <a:tcPr marL="43512" marR="43512" marT="0" marB="0"/>
                </a:tc>
                <a:extLst>
                  <a:ext uri="{0D108BD9-81ED-4DB2-BD59-A6C34878D82A}">
                    <a16:rowId xmlns:a16="http://schemas.microsoft.com/office/drawing/2014/main" val="1341319688"/>
                  </a:ext>
                </a:extLst>
              </a:tr>
              <a:tr h="275804">
                <a:tc>
                  <a:txBody>
                    <a:bodyPr/>
                    <a:lstStyle/>
                    <a:p>
                      <a:pPr>
                        <a:lnSpc>
                          <a:spcPct val="107000"/>
                        </a:lnSpc>
                        <a:spcAft>
                          <a:spcPts val="800"/>
                        </a:spcAft>
                      </a:pPr>
                      <a:r>
                        <a:rPr lang="fi-FI" sz="1600">
                          <a:effectLst/>
                          <a:latin typeface="Arial    "/>
                        </a:rPr>
                        <a:t>Tampere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solidFill>
                            <a:schemeClr val="tx1"/>
                          </a:solidFill>
                          <a:effectLst/>
                          <a:latin typeface="Arial    "/>
                        </a:rPr>
                        <a:t>186,9</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183,4</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ea typeface="Calibri" panose="020F0502020204030204" pitchFamily="34" charset="0"/>
                        </a:rPr>
                        <a:t>182,3</a:t>
                      </a:r>
                    </a:p>
                  </a:txBody>
                  <a:tcPr marL="43512" marR="43512" marT="0" marB="0"/>
                </a:tc>
                <a:extLst>
                  <a:ext uri="{0D108BD9-81ED-4DB2-BD59-A6C34878D82A}">
                    <a16:rowId xmlns:a16="http://schemas.microsoft.com/office/drawing/2014/main" val="766624711"/>
                  </a:ext>
                </a:extLst>
              </a:tr>
              <a:tr h="275804">
                <a:tc>
                  <a:txBody>
                    <a:bodyPr/>
                    <a:lstStyle/>
                    <a:p>
                      <a:pPr>
                        <a:lnSpc>
                          <a:spcPct val="107000"/>
                        </a:lnSpc>
                        <a:spcAft>
                          <a:spcPts val="800"/>
                        </a:spcAft>
                      </a:pPr>
                      <a:r>
                        <a:rPr lang="fi-FI" sz="1600">
                          <a:effectLst/>
                          <a:latin typeface="Arial    "/>
                        </a:rPr>
                        <a:t>Turku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solidFill>
                            <a:schemeClr val="tx1"/>
                          </a:solidFill>
                          <a:effectLst/>
                          <a:latin typeface="Arial    "/>
                        </a:rPr>
                        <a:t>183,7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182,2</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ea typeface="Calibri" panose="020F0502020204030204" pitchFamily="34" charset="0"/>
                        </a:rPr>
                        <a:t>181,7</a:t>
                      </a:r>
                    </a:p>
                  </a:txBody>
                  <a:tcPr marL="43512" marR="43512" marT="0" marB="0"/>
                </a:tc>
                <a:extLst>
                  <a:ext uri="{0D108BD9-81ED-4DB2-BD59-A6C34878D82A}">
                    <a16:rowId xmlns:a16="http://schemas.microsoft.com/office/drawing/2014/main" val="1213822839"/>
                  </a:ext>
                </a:extLst>
              </a:tr>
              <a:tr h="275804">
                <a:tc>
                  <a:txBody>
                    <a:bodyPr/>
                    <a:lstStyle/>
                    <a:p>
                      <a:pPr>
                        <a:lnSpc>
                          <a:spcPct val="107000"/>
                        </a:lnSpc>
                        <a:spcAft>
                          <a:spcPts val="800"/>
                        </a:spcAft>
                      </a:pPr>
                      <a:r>
                        <a:rPr lang="fi-FI" sz="1600">
                          <a:effectLst/>
                          <a:latin typeface="Arial    "/>
                        </a:rPr>
                        <a:t>Kuopio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solidFill>
                            <a:schemeClr val="tx1"/>
                          </a:solidFill>
                          <a:effectLst/>
                          <a:latin typeface="Arial    "/>
                        </a:rPr>
                        <a:t>177,7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175,5</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ea typeface="Calibri" panose="020F0502020204030204" pitchFamily="34" charset="0"/>
                        </a:rPr>
                        <a:t>175,4</a:t>
                      </a:r>
                    </a:p>
                  </a:txBody>
                  <a:tcPr marL="43512" marR="43512" marT="0" marB="0"/>
                </a:tc>
                <a:extLst>
                  <a:ext uri="{0D108BD9-81ED-4DB2-BD59-A6C34878D82A}">
                    <a16:rowId xmlns:a16="http://schemas.microsoft.com/office/drawing/2014/main" val="172527221"/>
                  </a:ext>
                </a:extLst>
              </a:tr>
              <a:tr h="275804">
                <a:tc>
                  <a:txBody>
                    <a:bodyPr/>
                    <a:lstStyle/>
                    <a:p>
                      <a:pPr>
                        <a:lnSpc>
                          <a:spcPct val="107000"/>
                        </a:lnSpc>
                        <a:spcAft>
                          <a:spcPts val="800"/>
                        </a:spcAft>
                      </a:pPr>
                      <a:r>
                        <a:rPr lang="fi-FI" sz="1600">
                          <a:effectLst/>
                          <a:latin typeface="Arial    "/>
                        </a:rPr>
                        <a:t>Helsinki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175,5</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173,1</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ea typeface="Calibri" panose="020F0502020204030204" pitchFamily="34" charset="0"/>
                        </a:rPr>
                        <a:t>170,7</a:t>
                      </a:r>
                    </a:p>
                  </a:txBody>
                  <a:tcPr marL="43512" marR="43512" marT="0" marB="0">
                    <a:solidFill>
                      <a:schemeClr val="bg2"/>
                    </a:solidFill>
                  </a:tcPr>
                </a:tc>
                <a:extLst>
                  <a:ext uri="{0D108BD9-81ED-4DB2-BD59-A6C34878D82A}">
                    <a16:rowId xmlns:a16="http://schemas.microsoft.com/office/drawing/2014/main" val="1867623830"/>
                  </a:ext>
                </a:extLst>
              </a:tr>
              <a:tr h="275804">
                <a:tc>
                  <a:txBody>
                    <a:bodyPr/>
                    <a:lstStyle/>
                    <a:p>
                      <a:pPr>
                        <a:lnSpc>
                          <a:spcPct val="107000"/>
                        </a:lnSpc>
                        <a:spcAft>
                          <a:spcPts val="800"/>
                        </a:spcAft>
                      </a:pPr>
                      <a:r>
                        <a:rPr lang="fi-FI" sz="1600">
                          <a:effectLst/>
                          <a:latin typeface="Arial    "/>
                        </a:rPr>
                        <a:t>Kuopio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170</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165,9</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ea typeface="Calibri" panose="020F0502020204030204" pitchFamily="34" charset="0"/>
                        </a:rPr>
                        <a:t>167,6</a:t>
                      </a:r>
                    </a:p>
                  </a:txBody>
                  <a:tcPr marL="43512" marR="43512" marT="0" marB="0">
                    <a:solidFill>
                      <a:schemeClr val="bg2"/>
                    </a:solidFill>
                  </a:tcPr>
                </a:tc>
                <a:extLst>
                  <a:ext uri="{0D108BD9-81ED-4DB2-BD59-A6C34878D82A}">
                    <a16:rowId xmlns:a16="http://schemas.microsoft.com/office/drawing/2014/main" val="2670556512"/>
                  </a:ext>
                </a:extLst>
              </a:tr>
              <a:tr h="275804">
                <a:tc>
                  <a:txBody>
                    <a:bodyPr/>
                    <a:lstStyle/>
                    <a:p>
                      <a:pPr>
                        <a:lnSpc>
                          <a:spcPct val="107000"/>
                        </a:lnSpc>
                        <a:spcAft>
                          <a:spcPts val="800"/>
                        </a:spcAft>
                      </a:pPr>
                      <a:r>
                        <a:rPr lang="fi-FI" sz="1600">
                          <a:effectLst/>
                          <a:latin typeface="Arial    "/>
                        </a:rPr>
                        <a:t>Oulu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170,1</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166</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ea typeface="Calibri" panose="020F0502020204030204" pitchFamily="34" charset="0"/>
                        </a:rPr>
                        <a:t>165,8</a:t>
                      </a:r>
                    </a:p>
                  </a:txBody>
                  <a:tcPr marL="43512" marR="43512" marT="0" marB="0">
                    <a:solidFill>
                      <a:schemeClr val="bg2"/>
                    </a:solidFill>
                  </a:tcPr>
                </a:tc>
                <a:extLst>
                  <a:ext uri="{0D108BD9-81ED-4DB2-BD59-A6C34878D82A}">
                    <a16:rowId xmlns:a16="http://schemas.microsoft.com/office/drawing/2014/main" val="3782435439"/>
                  </a:ext>
                </a:extLst>
              </a:tr>
              <a:tr h="275804">
                <a:tc>
                  <a:txBody>
                    <a:bodyPr/>
                    <a:lstStyle/>
                    <a:p>
                      <a:pPr>
                        <a:lnSpc>
                          <a:spcPct val="107000"/>
                        </a:lnSpc>
                        <a:spcAft>
                          <a:spcPts val="800"/>
                        </a:spcAft>
                      </a:pPr>
                      <a:r>
                        <a:rPr lang="fi-FI" sz="1600">
                          <a:effectLst/>
                          <a:latin typeface="Arial    "/>
                        </a:rPr>
                        <a:t>Turku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172,3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167,5</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ea typeface="Calibri" panose="020F0502020204030204" pitchFamily="34" charset="0"/>
                        </a:rPr>
                        <a:t>170,3</a:t>
                      </a:r>
                    </a:p>
                  </a:txBody>
                  <a:tcPr marL="43512" marR="43512" marT="0" marB="0">
                    <a:solidFill>
                      <a:schemeClr val="bg2"/>
                    </a:solidFill>
                  </a:tcPr>
                </a:tc>
                <a:extLst>
                  <a:ext uri="{0D108BD9-81ED-4DB2-BD59-A6C34878D82A}">
                    <a16:rowId xmlns:a16="http://schemas.microsoft.com/office/drawing/2014/main" val="1301437642"/>
                  </a:ext>
                </a:extLst>
              </a:tr>
              <a:tr h="275804">
                <a:tc>
                  <a:txBody>
                    <a:bodyPr/>
                    <a:lstStyle/>
                    <a:p>
                      <a:pPr>
                        <a:lnSpc>
                          <a:spcPct val="107000"/>
                        </a:lnSpc>
                        <a:spcAft>
                          <a:spcPts val="800"/>
                        </a:spcAft>
                      </a:pPr>
                      <a:r>
                        <a:rPr lang="fi-FI" sz="1600">
                          <a:effectLst/>
                          <a:latin typeface="Arial    "/>
                        </a:rPr>
                        <a:t>Helsinki eläinlääketiede</a:t>
                      </a:r>
                      <a:endParaRPr lang="fi-FI" sz="1600">
                        <a:effectLst/>
                        <a:latin typeface="Arial    "/>
                        <a:ea typeface="Calibri" panose="020F0502020204030204" pitchFamily="34" charset="0"/>
                      </a:endParaRPr>
                    </a:p>
                  </a:txBody>
                  <a:tcPr marL="40289" marR="40289" marT="40289" marB="40289">
                    <a:solidFill>
                      <a:schemeClr val="accent2"/>
                    </a:solidFill>
                  </a:tcPr>
                </a:tc>
                <a:tc>
                  <a:txBody>
                    <a:bodyPr/>
                    <a:lstStyle/>
                    <a:p>
                      <a:pPr>
                        <a:lnSpc>
                          <a:spcPct val="107000"/>
                        </a:lnSpc>
                        <a:spcAft>
                          <a:spcPts val="800"/>
                        </a:spcAft>
                      </a:pPr>
                      <a:r>
                        <a:rPr lang="fi-FI" sz="1600">
                          <a:effectLst/>
                          <a:latin typeface="Arial    "/>
                        </a:rPr>
                        <a:t>169,4</a:t>
                      </a:r>
                      <a:endParaRPr lang="fi-FI" sz="1600">
                        <a:effectLst/>
                        <a:latin typeface="Arial    "/>
                        <a:ea typeface="Calibri" panose="020F0502020204030204" pitchFamily="34" charset="0"/>
                      </a:endParaRPr>
                    </a:p>
                  </a:txBody>
                  <a:tcPr marL="43512" marR="43512" marT="0" marB="0">
                    <a:solidFill>
                      <a:schemeClr val="accent2"/>
                    </a:solidFill>
                  </a:tcPr>
                </a:tc>
                <a:tc>
                  <a:txBody>
                    <a:bodyPr/>
                    <a:lstStyle/>
                    <a:p>
                      <a:pPr>
                        <a:lnSpc>
                          <a:spcPct val="107000"/>
                        </a:lnSpc>
                        <a:spcAft>
                          <a:spcPts val="800"/>
                        </a:spcAft>
                      </a:pPr>
                      <a:r>
                        <a:rPr lang="fi-FI" sz="1600">
                          <a:effectLst/>
                          <a:latin typeface="Arial    "/>
                        </a:rPr>
                        <a:t>165,2</a:t>
                      </a:r>
                      <a:endParaRPr lang="fi-FI" sz="1600">
                        <a:effectLst/>
                        <a:latin typeface="Arial    "/>
                        <a:ea typeface="Calibri" panose="020F0502020204030204" pitchFamily="34" charset="0"/>
                      </a:endParaRPr>
                    </a:p>
                  </a:txBody>
                  <a:tcPr marL="43512" marR="43512" marT="0" marB="0">
                    <a:solidFill>
                      <a:schemeClr val="accent2"/>
                    </a:solidFill>
                  </a:tcPr>
                </a:tc>
                <a:tc>
                  <a:txBody>
                    <a:bodyPr/>
                    <a:lstStyle/>
                    <a:p>
                      <a:pPr>
                        <a:lnSpc>
                          <a:spcPct val="107000"/>
                        </a:lnSpc>
                        <a:spcAft>
                          <a:spcPts val="800"/>
                        </a:spcAft>
                      </a:pPr>
                      <a:r>
                        <a:rPr lang="fi-FI" sz="1600">
                          <a:effectLst/>
                          <a:latin typeface="Arial    "/>
                          <a:ea typeface="Calibri" panose="020F0502020204030204" pitchFamily="34" charset="0"/>
                        </a:rPr>
                        <a:t>163,9</a:t>
                      </a:r>
                    </a:p>
                  </a:txBody>
                  <a:tcPr marL="43512" marR="43512" marT="0" marB="0">
                    <a:solidFill>
                      <a:schemeClr val="accent2"/>
                    </a:solidFill>
                  </a:tcPr>
                </a:tc>
                <a:extLst>
                  <a:ext uri="{0D108BD9-81ED-4DB2-BD59-A6C34878D82A}">
                    <a16:rowId xmlns:a16="http://schemas.microsoft.com/office/drawing/2014/main" val="1542934062"/>
                  </a:ext>
                </a:extLst>
              </a:tr>
            </a:tbl>
          </a:graphicData>
        </a:graphic>
      </p:graphicFrame>
      <p:sp>
        <p:nvSpPr>
          <p:cNvPr id="5" name="Tekstiruutu 4">
            <a:extLst>
              <a:ext uri="{FF2B5EF4-FFF2-40B4-BE49-F238E27FC236}">
                <a16:creationId xmlns:a16="http://schemas.microsoft.com/office/drawing/2014/main" id="{D0AEC3AB-CD95-6A86-B0C8-8C66A98B521F}"/>
              </a:ext>
            </a:extLst>
          </p:cNvPr>
          <p:cNvSpPr txBox="1"/>
          <p:nvPr/>
        </p:nvSpPr>
        <p:spPr>
          <a:xfrm>
            <a:off x="8978136" y="1845799"/>
            <a:ext cx="2820286" cy="3139321"/>
          </a:xfrm>
          <a:prstGeom prst="rect">
            <a:avLst/>
          </a:prstGeom>
          <a:noFill/>
        </p:spPr>
        <p:txBody>
          <a:bodyPr wrap="square">
            <a:spAutoFit/>
          </a:bodyPr>
          <a:lstStyle/>
          <a:p>
            <a:pPr marL="0" indent="0">
              <a:buFont typeface="Wingdings 2" pitchFamily="18" charset="2"/>
              <a:buNone/>
            </a:pPr>
            <a:r>
              <a:rPr lang="fi-FI" sz="1800" b="1">
                <a:latin typeface="+mj-lt"/>
              </a:rPr>
              <a:t>Esimerkkitodistus, jolla pääsi opiskelemaan lääketiedettä Ouluun ja Kuopioon (176 p):</a:t>
            </a:r>
          </a:p>
          <a:p>
            <a:pPr marL="0" indent="0">
              <a:buFont typeface="Wingdings 2" pitchFamily="18" charset="2"/>
              <a:buNone/>
            </a:pPr>
            <a:endParaRPr lang="fi-FI" sz="1800">
              <a:latin typeface="+mj-lt"/>
            </a:endParaRPr>
          </a:p>
          <a:p>
            <a:pPr marL="0" indent="0">
              <a:buFont typeface="Wingdings 2" pitchFamily="18" charset="2"/>
              <a:buNone/>
            </a:pPr>
            <a:r>
              <a:rPr lang="fi-FI" sz="1800">
                <a:latin typeface="+mj-lt"/>
              </a:rPr>
              <a:t>Äidinkieli E</a:t>
            </a:r>
          </a:p>
          <a:p>
            <a:pPr marL="0" indent="0">
              <a:buFont typeface="Wingdings 2" pitchFamily="18" charset="2"/>
              <a:buNone/>
            </a:pPr>
            <a:r>
              <a:rPr lang="fi-FI" sz="1800">
                <a:latin typeface="+mj-lt"/>
              </a:rPr>
              <a:t>Biologia </a:t>
            </a:r>
            <a:r>
              <a:rPr lang="fi-FI">
                <a:latin typeface="+mj-lt"/>
              </a:rPr>
              <a:t>L</a:t>
            </a:r>
            <a:endParaRPr lang="fi-FI" sz="1800">
              <a:latin typeface="+mj-lt"/>
            </a:endParaRPr>
          </a:p>
          <a:p>
            <a:pPr marL="0" indent="0">
              <a:buFont typeface="Wingdings 2" pitchFamily="18" charset="2"/>
              <a:buNone/>
            </a:pPr>
            <a:r>
              <a:rPr lang="fi-FI" sz="1800">
                <a:latin typeface="+mj-lt"/>
              </a:rPr>
              <a:t>Pitkä matematiikka E</a:t>
            </a:r>
          </a:p>
          <a:p>
            <a:pPr marL="0" indent="0">
              <a:buFont typeface="Wingdings 2" pitchFamily="18" charset="2"/>
              <a:buNone/>
            </a:pPr>
            <a:r>
              <a:rPr lang="fi-FI" sz="1800">
                <a:latin typeface="+mj-lt"/>
              </a:rPr>
              <a:t>Kemia E</a:t>
            </a:r>
          </a:p>
          <a:p>
            <a:pPr marL="0" indent="0">
              <a:buFont typeface="Wingdings 2" pitchFamily="18" charset="2"/>
              <a:buNone/>
            </a:pPr>
            <a:r>
              <a:rPr lang="fi-FI" sz="1800">
                <a:latin typeface="+mj-lt"/>
              </a:rPr>
              <a:t>Fysiikka E</a:t>
            </a:r>
          </a:p>
          <a:p>
            <a:pPr marL="0" indent="0">
              <a:buFont typeface="Wingdings 2" pitchFamily="18" charset="2"/>
              <a:buNone/>
            </a:pPr>
            <a:r>
              <a:rPr lang="fi-FI" sz="1800">
                <a:latin typeface="+mj-lt"/>
              </a:rPr>
              <a:t>Pitkä kieli L</a:t>
            </a:r>
          </a:p>
        </p:txBody>
      </p:sp>
    </p:spTree>
    <p:extLst>
      <p:ext uri="{BB962C8B-B14F-4D97-AF65-F5344CB8AC3E}">
        <p14:creationId xmlns:p14="http://schemas.microsoft.com/office/powerpoint/2010/main" val="1184713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AE23-10B4-CC9E-2E5F-A2E262428E8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B847436-5E48-8F8F-D58C-76E39BF53D85}"/>
              </a:ext>
            </a:extLst>
          </p:cNvPr>
          <p:cNvSpPr>
            <a:spLocks noGrp="1"/>
          </p:cNvSpPr>
          <p:nvPr>
            <p:ph type="title"/>
          </p:nvPr>
        </p:nvSpPr>
        <p:spPr>
          <a:xfrm>
            <a:off x="341049" y="365125"/>
            <a:ext cx="11457373" cy="1127125"/>
          </a:xfrm>
        </p:spPr>
        <p:txBody>
          <a:bodyPr/>
          <a:lstStyle/>
          <a:p>
            <a:r>
              <a:rPr lang="fi-FI"/>
              <a:t>Lääke-, hammaslääke- ja eläinlääketiede, valintakoevalinnan pisterajoja</a:t>
            </a:r>
          </a:p>
        </p:txBody>
      </p:sp>
      <p:graphicFrame>
        <p:nvGraphicFramePr>
          <p:cNvPr id="3" name="Sisällön paikkamerkki 4">
            <a:extLst>
              <a:ext uri="{FF2B5EF4-FFF2-40B4-BE49-F238E27FC236}">
                <a16:creationId xmlns:a16="http://schemas.microsoft.com/office/drawing/2014/main" id="{AB2A3073-09D0-E01E-BC0F-4ACCE4CB5D61}"/>
              </a:ext>
            </a:extLst>
          </p:cNvPr>
          <p:cNvGraphicFramePr>
            <a:graphicFrameLocks/>
          </p:cNvGraphicFramePr>
          <p:nvPr>
            <p:extLst>
              <p:ext uri="{D42A27DB-BD31-4B8C-83A1-F6EECF244321}">
                <p14:modId xmlns:p14="http://schemas.microsoft.com/office/powerpoint/2010/main" val="2327463338"/>
              </p:ext>
            </p:extLst>
          </p:nvPr>
        </p:nvGraphicFramePr>
        <p:xfrm>
          <a:off x="236179" y="1492248"/>
          <a:ext cx="11719642" cy="5002614"/>
        </p:xfrm>
        <a:graphic>
          <a:graphicData uri="http://schemas.openxmlformats.org/drawingml/2006/table">
            <a:tbl>
              <a:tblPr firstRow="1" firstCol="1" bandRow="1">
                <a:tableStyleId>{5C22544A-7EE6-4342-B048-85BDC9FD1C3A}</a:tableStyleId>
              </a:tblPr>
              <a:tblGrid>
                <a:gridCol w="2915635">
                  <a:extLst>
                    <a:ext uri="{9D8B030D-6E8A-4147-A177-3AD203B41FA5}">
                      <a16:colId xmlns:a16="http://schemas.microsoft.com/office/drawing/2014/main" val="20000"/>
                    </a:ext>
                  </a:extLst>
                </a:gridCol>
                <a:gridCol w="3520900">
                  <a:extLst>
                    <a:ext uri="{9D8B030D-6E8A-4147-A177-3AD203B41FA5}">
                      <a16:colId xmlns:a16="http://schemas.microsoft.com/office/drawing/2014/main" val="20001"/>
                    </a:ext>
                  </a:extLst>
                </a:gridCol>
                <a:gridCol w="3525827">
                  <a:extLst>
                    <a:ext uri="{9D8B030D-6E8A-4147-A177-3AD203B41FA5}">
                      <a16:colId xmlns:a16="http://schemas.microsoft.com/office/drawing/2014/main" val="2611444381"/>
                    </a:ext>
                  </a:extLst>
                </a:gridCol>
                <a:gridCol w="1757280">
                  <a:extLst>
                    <a:ext uri="{9D8B030D-6E8A-4147-A177-3AD203B41FA5}">
                      <a16:colId xmlns:a16="http://schemas.microsoft.com/office/drawing/2014/main" val="20002"/>
                    </a:ext>
                  </a:extLst>
                </a:gridCol>
              </a:tblGrid>
              <a:tr h="310763">
                <a:tc gridSpan="2">
                  <a:txBody>
                    <a:bodyPr/>
                    <a:lstStyle/>
                    <a:p>
                      <a:endParaRPr lang="fi-FI" sz="1100">
                        <a:effectLst/>
                        <a:latin typeface="Arial    "/>
                        <a:cs typeface="Times New Roman"/>
                      </a:endParaRPr>
                    </a:p>
                  </a:txBody>
                  <a:tcPr marL="48160" marR="48160" marT="0" marB="0" anchor="b"/>
                </a:tc>
                <a:tc hMerge="1">
                  <a:txBody>
                    <a:bodyPr/>
                    <a:lstStyle/>
                    <a:p>
                      <a:endParaRPr lang="fi-FI"/>
                    </a:p>
                  </a:txBody>
                  <a:tcPr/>
                </a:tc>
                <a:tc>
                  <a:txBody>
                    <a:bodyPr/>
                    <a:lstStyle/>
                    <a:p>
                      <a:pPr>
                        <a:lnSpc>
                          <a:spcPct val="115000"/>
                        </a:lnSpc>
                        <a:spcAft>
                          <a:spcPts val="0"/>
                        </a:spcAft>
                      </a:pPr>
                      <a:endParaRPr lang="fi-FI" sz="1200">
                        <a:effectLst/>
                        <a:latin typeface="Arial    "/>
                        <a:ea typeface="Calibri" panose="020F0502020204030204" pitchFamily="34" charset="0"/>
                        <a:cs typeface="Times New Roman"/>
                      </a:endParaRPr>
                    </a:p>
                  </a:txBody>
                  <a:tcPr marL="48160" marR="48160" marT="0" marB="0"/>
                </a:tc>
                <a:tc>
                  <a:txBody>
                    <a:bodyPr/>
                    <a:lstStyle/>
                    <a:p>
                      <a:pPr>
                        <a:lnSpc>
                          <a:spcPct val="115000"/>
                        </a:lnSpc>
                        <a:spcAft>
                          <a:spcPts val="0"/>
                        </a:spcAft>
                      </a:pPr>
                      <a:endParaRPr lang="fi-FI" sz="1200">
                        <a:effectLst/>
                        <a:latin typeface="Arial    "/>
                        <a:ea typeface="Calibri" panose="020F0502020204030204" pitchFamily="34" charset="0"/>
                        <a:cs typeface="Times New Roman"/>
                      </a:endParaRPr>
                    </a:p>
                  </a:txBody>
                  <a:tcPr marL="48160" marR="48160" marT="0" marB="0"/>
                </a:tc>
                <a:extLst>
                  <a:ext uri="{0D108BD9-81ED-4DB2-BD59-A6C34878D82A}">
                    <a16:rowId xmlns:a16="http://schemas.microsoft.com/office/drawing/2014/main" val="10000"/>
                  </a:ext>
                </a:extLst>
              </a:tr>
              <a:tr h="861411">
                <a:tc>
                  <a:txBody>
                    <a:bodyPr/>
                    <a:lstStyle/>
                    <a:p>
                      <a:pPr algn="ctr">
                        <a:lnSpc>
                          <a:spcPct val="115000"/>
                        </a:lnSpc>
                        <a:spcAft>
                          <a:spcPts val="0"/>
                        </a:spcAft>
                      </a:pPr>
                      <a:r>
                        <a:rPr lang="fi-FI" sz="1400">
                          <a:effectLst/>
                          <a:latin typeface="Arial    "/>
                          <a:ea typeface="Calibri" panose="020F0502020204030204" pitchFamily="34" charset="0"/>
                          <a:cs typeface="Times New Roman"/>
                        </a:rPr>
                        <a:t>Hakukohde</a:t>
                      </a:r>
                    </a:p>
                  </a:txBody>
                  <a:tcPr marL="48160" marR="48160" marT="0" marB="0" anchor="ct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alin raakapistemäärä valintakoe 2025 (maksimipisteet 270)</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alin raakapistemäärä valintakoe 2024 (maksimipisteet 240)</a:t>
                      </a:r>
                      <a:endParaRPr lang="fi-FI" sz="1400" b="1">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prosenttiosuus maksimi pistemäärästä 2025</a:t>
                      </a:r>
                      <a:endParaRPr lang="fi-FI" sz="1400" b="1">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01"/>
                  </a:ext>
                </a:extLst>
              </a:tr>
              <a:tr h="287022">
                <a:tc>
                  <a:txBody>
                    <a:bodyPr/>
                    <a:lstStyle/>
                    <a:p>
                      <a:pPr algn="ctr">
                        <a:lnSpc>
                          <a:spcPct val="115000"/>
                        </a:lnSpc>
                        <a:spcAft>
                          <a:spcPts val="0"/>
                        </a:spcAft>
                      </a:pPr>
                      <a:r>
                        <a:rPr lang="fi-FI" sz="1400">
                          <a:effectLst/>
                          <a:latin typeface="Arial    "/>
                          <a:cs typeface="Times New Roman"/>
                        </a:rPr>
                        <a:t>Helsinki,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164</a:t>
                      </a:r>
                    </a:p>
                  </a:txBody>
                  <a:tcPr marL="48160" marR="48160" marT="0" marB="0" anchor="ctr">
                    <a:solidFill>
                      <a:srgbClr val="F3E8FC"/>
                    </a:solidFill>
                  </a:tcP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150,25/152,35</a:t>
                      </a: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61%</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2"/>
                  </a:ext>
                </a:extLst>
              </a:tr>
              <a:tr h="287022">
                <a:tc>
                  <a:txBody>
                    <a:bodyPr/>
                    <a:lstStyle/>
                    <a:p>
                      <a:pPr algn="ctr">
                        <a:lnSpc>
                          <a:spcPct val="115000"/>
                        </a:lnSpc>
                        <a:spcAft>
                          <a:spcPts val="0"/>
                        </a:spcAft>
                      </a:pPr>
                      <a:r>
                        <a:rPr lang="fi-FI" sz="1400">
                          <a:effectLst/>
                          <a:latin typeface="Arial    "/>
                          <a:cs typeface="Times New Roman"/>
                        </a:rPr>
                        <a:t>Helsinki, ruotsinkielinen</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139,1 / 142,7</a:t>
                      </a:r>
                    </a:p>
                  </a:txBody>
                  <a:tcPr marL="48160" marR="48160" marT="0" marB="0" anchor="ctr">
                    <a:solidFill>
                      <a:srgbClr val="F3E8FC"/>
                    </a:solidFill>
                  </a:tcPr>
                </a:tc>
                <a:tc>
                  <a:txBody>
                    <a:bodyPr/>
                    <a:lstStyle/>
                    <a:p>
                      <a:pPr algn="ctr">
                        <a:lnSpc>
                          <a:spcPct val="115000"/>
                        </a:lnSpc>
                        <a:spcAft>
                          <a:spcPts val="0"/>
                        </a:spcAft>
                      </a:pPr>
                      <a:r>
                        <a:rPr lang="fi-FI" sz="1400" b="0">
                          <a:effectLst/>
                          <a:latin typeface="Arial    "/>
                          <a:cs typeface="Times New Roman"/>
                        </a:rPr>
                        <a:t>140,75</a:t>
                      </a:r>
                      <a:endParaRPr lang="fi-FI" sz="1400" b="0">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3"/>
                  </a:ext>
                </a:extLst>
              </a:tr>
              <a:tr h="287022">
                <a:tc>
                  <a:txBody>
                    <a:bodyPr/>
                    <a:lstStyle/>
                    <a:p>
                      <a:pPr algn="ctr">
                        <a:lnSpc>
                          <a:spcPct val="115000"/>
                        </a:lnSpc>
                        <a:spcAft>
                          <a:spcPts val="0"/>
                        </a:spcAft>
                      </a:pPr>
                      <a:r>
                        <a:rPr lang="fi-FI" sz="1400">
                          <a:effectLst/>
                          <a:latin typeface="Arial    "/>
                          <a:cs typeface="Times New Roman"/>
                        </a:rPr>
                        <a:t>Turku,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147,95</a:t>
                      </a:r>
                      <a:endParaRPr lang="fi-FI" sz="1400" b="0">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0">
                          <a:effectLst/>
                          <a:latin typeface="Arial    "/>
                          <a:cs typeface="Times New Roman"/>
                        </a:rPr>
                        <a:t>142,55</a:t>
                      </a:r>
                      <a:endParaRPr lang="fi-FI" sz="1400" b="0">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55%</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4"/>
                  </a:ext>
                </a:extLst>
              </a:tr>
              <a:tr h="287022">
                <a:tc>
                  <a:txBody>
                    <a:bodyPr/>
                    <a:lstStyle/>
                    <a:p>
                      <a:pPr algn="ctr">
                        <a:lnSpc>
                          <a:spcPct val="115000"/>
                        </a:lnSpc>
                        <a:spcAft>
                          <a:spcPts val="0"/>
                        </a:spcAft>
                      </a:pPr>
                      <a:r>
                        <a:rPr lang="fi-FI" sz="1400">
                          <a:effectLst/>
                          <a:latin typeface="Arial    "/>
                          <a:cs typeface="Times New Roman"/>
                        </a:rPr>
                        <a:t>Tampere,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152,95</a:t>
                      </a:r>
                      <a:endParaRPr lang="fi-FI" sz="1400" b="0">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0">
                          <a:effectLst/>
                          <a:latin typeface="Arial    "/>
                          <a:cs typeface="Times New Roman"/>
                        </a:rPr>
                        <a:t>145,75</a:t>
                      </a:r>
                      <a:endParaRPr lang="fi-FI" sz="1400" b="0">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57%</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5"/>
                  </a:ext>
                </a:extLst>
              </a:tr>
              <a:tr h="287022">
                <a:tc>
                  <a:txBody>
                    <a:bodyPr/>
                    <a:lstStyle/>
                    <a:p>
                      <a:pPr algn="ctr">
                        <a:lnSpc>
                          <a:spcPct val="115000"/>
                        </a:lnSpc>
                        <a:spcAft>
                          <a:spcPts val="0"/>
                        </a:spcAft>
                      </a:pPr>
                      <a:r>
                        <a:rPr lang="fi-FI" sz="1400">
                          <a:effectLst/>
                          <a:latin typeface="Arial    "/>
                          <a:cs typeface="Times New Roman"/>
                        </a:rPr>
                        <a:t>Kuopio,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140,1</a:t>
                      </a:r>
                      <a:endParaRPr lang="fi-FI" sz="1400" b="0">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0">
                          <a:effectLst/>
                          <a:latin typeface="Arial    "/>
                          <a:cs typeface="Times New Roman"/>
                        </a:rPr>
                        <a:t>136,3</a:t>
                      </a:r>
                      <a:endParaRPr lang="fi-FI" sz="1400" b="0">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6"/>
                  </a:ext>
                </a:extLst>
              </a:tr>
              <a:tr h="287022">
                <a:tc>
                  <a:txBody>
                    <a:bodyPr/>
                    <a:lstStyle/>
                    <a:p>
                      <a:pPr algn="ctr">
                        <a:lnSpc>
                          <a:spcPct val="115000"/>
                        </a:lnSpc>
                        <a:spcAft>
                          <a:spcPts val="0"/>
                        </a:spcAft>
                      </a:pPr>
                      <a:r>
                        <a:rPr lang="fi-FI" sz="1400">
                          <a:effectLst/>
                          <a:latin typeface="Arial    "/>
                          <a:cs typeface="Times New Roman"/>
                        </a:rPr>
                        <a:t>Oulu,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137,45</a:t>
                      </a:r>
                      <a:endParaRPr lang="fi-FI" sz="1400" b="0">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0">
                          <a:effectLst/>
                          <a:latin typeface="Arial    "/>
                          <a:cs typeface="Times New Roman"/>
                        </a:rPr>
                        <a:t>135,6</a:t>
                      </a:r>
                      <a:endParaRPr lang="fi-FI" sz="1400" b="0">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51%</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7"/>
                  </a:ext>
                </a:extLst>
              </a:tr>
              <a:tr h="287022">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endParaRPr lang="fi-FI" sz="1400" b="0">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b="0">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08"/>
                  </a:ext>
                </a:extLst>
              </a:tr>
              <a:tr h="287022">
                <a:tc>
                  <a:txBody>
                    <a:bodyPr/>
                    <a:lstStyle/>
                    <a:p>
                      <a:pPr algn="ctr">
                        <a:lnSpc>
                          <a:spcPct val="115000"/>
                        </a:lnSpc>
                        <a:spcAft>
                          <a:spcPts val="0"/>
                        </a:spcAft>
                      </a:pPr>
                      <a:r>
                        <a:rPr lang="fi-FI" sz="1400">
                          <a:effectLst/>
                          <a:latin typeface="Arial    "/>
                          <a:cs typeface="Times New Roman"/>
                        </a:rPr>
                        <a:t>Helsinki,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125,2</a:t>
                      </a:r>
                      <a:endParaRPr lang="fi-FI" sz="1400" b="0">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124,85</a:t>
                      </a: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46%</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09"/>
                  </a:ext>
                </a:extLst>
              </a:tr>
              <a:tr h="287022">
                <a:tc>
                  <a:txBody>
                    <a:bodyPr/>
                    <a:lstStyle/>
                    <a:p>
                      <a:pPr algn="ctr">
                        <a:lnSpc>
                          <a:spcPct val="115000"/>
                        </a:lnSpc>
                        <a:spcAft>
                          <a:spcPts val="0"/>
                        </a:spcAft>
                      </a:pPr>
                      <a:r>
                        <a:rPr lang="fi-FI" sz="1400">
                          <a:effectLst/>
                          <a:latin typeface="Arial    "/>
                          <a:cs typeface="Times New Roman"/>
                        </a:rPr>
                        <a:t>Turku,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132,05</a:t>
                      </a:r>
                      <a:endParaRPr lang="fi-FI" sz="1400" b="0">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124,35</a:t>
                      </a: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49%</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0"/>
                  </a:ext>
                </a:extLst>
              </a:tr>
              <a:tr h="287022">
                <a:tc>
                  <a:txBody>
                    <a:bodyPr/>
                    <a:lstStyle/>
                    <a:p>
                      <a:pPr algn="ctr">
                        <a:lnSpc>
                          <a:spcPct val="115000"/>
                        </a:lnSpc>
                        <a:spcAft>
                          <a:spcPts val="0"/>
                        </a:spcAft>
                      </a:pPr>
                      <a:r>
                        <a:rPr lang="fi-FI" sz="1400">
                          <a:effectLst/>
                          <a:latin typeface="Arial    "/>
                          <a:cs typeface="Times New Roman"/>
                        </a:rPr>
                        <a:t>Kuopio,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122,45</a:t>
                      </a:r>
                      <a:endParaRPr lang="fi-FI" sz="1400" b="0">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0">
                          <a:effectLst/>
                          <a:latin typeface="Arial    "/>
                          <a:cs typeface="Times New Roman"/>
                        </a:rPr>
                        <a:t>120,75</a:t>
                      </a:r>
                      <a:endParaRPr lang="fi-FI" sz="1400" b="0">
                        <a:effectLst/>
                        <a:latin typeface="Arial    "/>
                        <a:ea typeface="Calibri" panose="020F0502020204030204" pitchFamily="34" charset="0"/>
                        <a:cs typeface="Times New Roman"/>
                      </a:endParaRP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45%</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1"/>
                  </a:ext>
                </a:extLst>
              </a:tr>
              <a:tr h="287022">
                <a:tc>
                  <a:txBody>
                    <a:bodyPr/>
                    <a:lstStyle/>
                    <a:p>
                      <a:pPr algn="ctr">
                        <a:lnSpc>
                          <a:spcPct val="115000"/>
                        </a:lnSpc>
                        <a:spcAft>
                          <a:spcPts val="0"/>
                        </a:spcAft>
                      </a:pPr>
                      <a:r>
                        <a:rPr lang="fi-FI" sz="1400">
                          <a:effectLst/>
                          <a:latin typeface="Arial    "/>
                          <a:cs typeface="Times New Roman"/>
                        </a:rPr>
                        <a:t>Oulu,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cs typeface="Times New Roman"/>
                        </a:rPr>
                        <a:t>121,7</a:t>
                      </a:r>
                      <a:endParaRPr lang="fi-FI" sz="1400" b="0">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0">
                          <a:effectLst/>
                          <a:latin typeface="Arial    "/>
                          <a:cs typeface="Times New Roman"/>
                        </a:rPr>
                        <a:t>121</a:t>
                      </a:r>
                      <a:endParaRPr lang="fi-FI" sz="1400" b="0">
                        <a:effectLst/>
                        <a:latin typeface="Arial    "/>
                        <a:ea typeface="Calibri" panose="020F0502020204030204" pitchFamily="34" charset="0"/>
                        <a:cs typeface="Times New Roman"/>
                      </a:endParaRP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45%</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2"/>
                  </a:ext>
                </a:extLst>
              </a:tr>
              <a:tr h="287022">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endParaRPr lang="fi-FI" sz="1400" b="0">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b="0">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13"/>
                  </a:ext>
                </a:extLst>
              </a:tr>
              <a:tr h="287022">
                <a:tc>
                  <a:txBody>
                    <a:bodyPr/>
                    <a:lstStyle/>
                    <a:p>
                      <a:pPr algn="ctr">
                        <a:lnSpc>
                          <a:spcPct val="115000"/>
                        </a:lnSpc>
                        <a:spcAft>
                          <a:spcPts val="0"/>
                        </a:spcAft>
                      </a:pPr>
                      <a:r>
                        <a:rPr lang="fi-FI" sz="1400">
                          <a:effectLst/>
                          <a:latin typeface="Arial    "/>
                          <a:cs typeface="Times New Roman"/>
                        </a:rPr>
                        <a:t>Eläinlääketiede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120,95</a:t>
                      </a:r>
                    </a:p>
                  </a:txBody>
                  <a:tcPr marL="48160" marR="48160" marT="0" marB="0" anchor="ctr">
                    <a:solidFill>
                      <a:schemeClr val="accent2"/>
                    </a:solidFill>
                  </a:tcPr>
                </a:tc>
                <a:tc>
                  <a:txBody>
                    <a:bodyPr/>
                    <a:lstStyle/>
                    <a:p>
                      <a:pPr algn="ctr">
                        <a:lnSpc>
                          <a:spcPct val="115000"/>
                        </a:lnSpc>
                        <a:spcAft>
                          <a:spcPts val="0"/>
                        </a:spcAft>
                      </a:pPr>
                      <a:r>
                        <a:rPr lang="fi-FI" sz="1400" b="0">
                          <a:effectLst/>
                          <a:latin typeface="Arial    "/>
                          <a:ea typeface="Calibri" panose="020F0502020204030204" pitchFamily="34" charset="0"/>
                          <a:cs typeface="Times New Roman"/>
                        </a:rPr>
                        <a:t>125,15</a:t>
                      </a:r>
                    </a:p>
                  </a:txBody>
                  <a:tcPr marL="48160" marR="48160" marT="0" marB="0">
                    <a:solidFill>
                      <a:schemeClr val="accent2"/>
                    </a:solidFill>
                  </a:tcPr>
                </a:tc>
                <a:tc>
                  <a:txBody>
                    <a:bodyPr/>
                    <a:lstStyle/>
                    <a:p>
                      <a:pPr algn="ctr">
                        <a:lnSpc>
                          <a:spcPct val="115000"/>
                        </a:lnSpc>
                        <a:spcAft>
                          <a:spcPts val="0"/>
                        </a:spcAft>
                      </a:pPr>
                      <a:r>
                        <a:rPr lang="fi-FI" sz="1400">
                          <a:effectLst/>
                          <a:latin typeface="Arial    "/>
                          <a:cs typeface="Times New Roman"/>
                        </a:rPr>
                        <a:t>45%</a:t>
                      </a:r>
                      <a:endParaRPr lang="fi-FI" sz="1400">
                        <a:effectLst/>
                        <a:latin typeface="Arial    "/>
                        <a:ea typeface="Calibri" panose="020F0502020204030204" pitchFamily="34" charset="0"/>
                        <a:cs typeface="Times New Roman"/>
                      </a:endParaRPr>
                    </a:p>
                  </a:txBody>
                  <a:tcPr marL="48160" marR="48160" marT="0" marB="0">
                    <a:solidFill>
                      <a:schemeClr val="accent2"/>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04181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A914-DEBA-9A07-968D-0C17866C9866}"/>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25DCC3B-CB3F-7F8A-55C0-AAF640139D5E}"/>
              </a:ext>
            </a:extLst>
          </p:cNvPr>
          <p:cNvSpPr>
            <a:spLocks noGrp="1"/>
          </p:cNvSpPr>
          <p:nvPr>
            <p:ph sz="quarter" idx="10"/>
          </p:nvPr>
        </p:nvSpPr>
        <p:spPr>
          <a:xfrm>
            <a:off x="341313" y="1258634"/>
            <a:ext cx="5580094" cy="5206052"/>
          </a:xfrm>
        </p:spPr>
        <p:txBody>
          <a:bodyPr>
            <a:normAutofit/>
          </a:bodyPr>
          <a:lstStyle/>
          <a:p>
            <a:pPr>
              <a:lnSpc>
                <a:spcPct val="90000"/>
              </a:lnSpc>
            </a:pPr>
            <a:r>
              <a:rPr lang="fi-FI"/>
              <a:t>Opiskelupaikat</a:t>
            </a:r>
          </a:p>
          <a:p>
            <a:pPr lvl="1">
              <a:lnSpc>
                <a:spcPct val="90000"/>
              </a:lnSpc>
            </a:pPr>
            <a:r>
              <a:rPr lang="fi-FI" sz="1800"/>
              <a:t>Helsinki, Kuopio ja Åbo Akademi</a:t>
            </a:r>
          </a:p>
          <a:p>
            <a:pPr>
              <a:lnSpc>
                <a:spcPct val="90000"/>
              </a:lnSpc>
            </a:pPr>
            <a:r>
              <a:rPr lang="fi-FI"/>
              <a:t>Valintamenettely</a:t>
            </a:r>
          </a:p>
          <a:p>
            <a:pPr lvl="1">
              <a:lnSpc>
                <a:spcPct val="90000"/>
              </a:lnSpc>
            </a:pPr>
            <a:r>
              <a:rPr lang="fi-FI" sz="1800"/>
              <a:t>Samanaikaisesti voi hakea kaikkiin kohteisiin: ensisijaisesti proviisoriksi ja toissijaisesti farmaseutiksi</a:t>
            </a:r>
          </a:p>
          <a:p>
            <a:pPr lvl="1">
              <a:lnSpc>
                <a:spcPct val="90000"/>
              </a:lnSpc>
            </a:pPr>
            <a:r>
              <a:rPr lang="fi-FI" sz="1800"/>
              <a:t>Todistusvalinta ja valintakoevalinta</a:t>
            </a:r>
          </a:p>
          <a:p>
            <a:pPr lvl="1">
              <a:lnSpc>
                <a:spcPct val="90000"/>
              </a:lnSpc>
            </a:pPr>
            <a:r>
              <a:rPr lang="fi-FI" sz="1800"/>
              <a:t>Todistusvalinnalla 70%. </a:t>
            </a:r>
            <a:r>
              <a:rPr lang="fi-FI" sz="1800" b="1"/>
              <a:t>Todistusvalinnassa pisteitä voi saada viidestä aineesta (</a:t>
            </a:r>
            <a:r>
              <a:rPr lang="fi-FI" sz="1800" b="1" err="1"/>
              <a:t>max</a:t>
            </a:r>
            <a:r>
              <a:rPr lang="fi-FI" sz="1800" b="1"/>
              <a:t> 164,6):</a:t>
            </a:r>
          </a:p>
          <a:p>
            <a:pPr lvl="2">
              <a:lnSpc>
                <a:spcPct val="90000"/>
              </a:lnSpc>
            </a:pPr>
            <a:r>
              <a:rPr lang="fi-FI" sz="1700"/>
              <a:t>äidinkieli, matematiikka (pitkä tai lyhyt) sekä kemia, biologia tai fysiikka</a:t>
            </a:r>
          </a:p>
          <a:p>
            <a:pPr lvl="2">
              <a:lnSpc>
                <a:spcPct val="90000"/>
              </a:lnSpc>
            </a:pPr>
            <a:r>
              <a:rPr lang="fi-FI" sz="1700"/>
              <a:t>Kaksi muuta parhaat pisteet tuottava ainetta</a:t>
            </a:r>
          </a:p>
          <a:p>
            <a:pPr lvl="2">
              <a:lnSpc>
                <a:spcPct val="90000"/>
              </a:lnSpc>
            </a:pPr>
            <a:r>
              <a:rPr lang="fi-FI" sz="1800" b="1"/>
              <a:t>Kynnysehto: </a:t>
            </a:r>
            <a:r>
              <a:rPr lang="fi-FI" sz="1800" err="1"/>
              <a:t>Hki</a:t>
            </a:r>
            <a:r>
              <a:rPr lang="fi-FI" sz="1800"/>
              <a:t> ja Kuopio: kemia ja MAB tai MAA suoritettuna yo-kokeessa</a:t>
            </a:r>
          </a:p>
        </p:txBody>
      </p:sp>
      <p:pic>
        <p:nvPicPr>
          <p:cNvPr id="5" name="Kuva 4" descr="Kuva, joka sisältää kohteen henkilö, kannettava tietokone, sisä-, Työ&#10;&#10;Kuvaus luotu automaattisesti">
            <a:extLst>
              <a:ext uri="{FF2B5EF4-FFF2-40B4-BE49-F238E27FC236}">
                <a16:creationId xmlns:a16="http://schemas.microsoft.com/office/drawing/2014/main" id="{606B8CF9-FD69-0BCE-FD56-BDE0BF6E9125}"/>
              </a:ext>
            </a:extLst>
          </p:cNvPr>
          <p:cNvPicPr>
            <a:picLocks noChangeAspect="1"/>
          </p:cNvPicPr>
          <p:nvPr/>
        </p:nvPicPr>
        <p:blipFill>
          <a:blip r:embed="rId3"/>
          <a:srcRect l="18017" r="20465" b="1"/>
          <a:stretch/>
        </p:blipFill>
        <p:spPr>
          <a:xfrm>
            <a:off x="6094213" y="264160"/>
            <a:ext cx="5833625" cy="6329680"/>
          </a:xfrm>
          <a:prstGeom prst="roundRect">
            <a:avLst>
              <a:gd name="adj" fmla="val 3379"/>
            </a:avLst>
          </a:prstGeom>
          <a:noFill/>
        </p:spPr>
      </p:pic>
      <p:sp>
        <p:nvSpPr>
          <p:cNvPr id="12" name="Text Placeholder 3">
            <a:extLst>
              <a:ext uri="{FF2B5EF4-FFF2-40B4-BE49-F238E27FC236}">
                <a16:creationId xmlns:a16="http://schemas.microsoft.com/office/drawing/2014/main" id="{35BC0E43-07BC-9DB7-EBE7-A10C47A5F78A}"/>
              </a:ext>
            </a:extLst>
          </p:cNvPr>
          <p:cNvSpPr>
            <a:spLocks noGrp="1"/>
          </p:cNvSpPr>
          <p:nvPr>
            <p:ph type="body" sz="quarter" idx="15"/>
          </p:nvPr>
        </p:nvSpPr>
        <p:spPr>
          <a:xfrm>
            <a:off x="9223339" y="5915655"/>
            <a:ext cx="2771923" cy="694809"/>
          </a:xfrm>
        </p:spPr>
        <p:txBody>
          <a:bodyPr/>
          <a:lstStyle/>
          <a:p>
            <a:endParaRPr lang="en-US"/>
          </a:p>
        </p:txBody>
      </p:sp>
      <p:sp>
        <p:nvSpPr>
          <p:cNvPr id="2" name="Otsikko 1">
            <a:extLst>
              <a:ext uri="{FF2B5EF4-FFF2-40B4-BE49-F238E27FC236}">
                <a16:creationId xmlns:a16="http://schemas.microsoft.com/office/drawing/2014/main" id="{3EAE0430-BD2B-72B0-EAFE-F796C34B6797}"/>
              </a:ext>
            </a:extLst>
          </p:cNvPr>
          <p:cNvSpPr>
            <a:spLocks noGrp="1"/>
          </p:cNvSpPr>
          <p:nvPr>
            <p:ph type="title"/>
          </p:nvPr>
        </p:nvSpPr>
        <p:spPr>
          <a:xfrm>
            <a:off x="341049" y="300549"/>
            <a:ext cx="5580095" cy="799142"/>
          </a:xfrm>
        </p:spPr>
        <p:txBody>
          <a:bodyPr anchor="ctr">
            <a:normAutofit/>
          </a:bodyPr>
          <a:lstStyle/>
          <a:p>
            <a:r>
              <a:rPr lang="fi-FI"/>
              <a:t>Farmasia</a:t>
            </a:r>
          </a:p>
        </p:txBody>
      </p:sp>
    </p:spTree>
    <p:extLst>
      <p:ext uri="{BB962C8B-B14F-4D97-AF65-F5344CB8AC3E}">
        <p14:creationId xmlns:p14="http://schemas.microsoft.com/office/powerpoint/2010/main" val="147579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737D-48DC-C2B5-3770-4FC47301A59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104C907-D83F-F02B-A858-4D7443BCBA6D}"/>
              </a:ext>
            </a:extLst>
          </p:cNvPr>
          <p:cNvSpPr>
            <a:spLocks noGrp="1"/>
          </p:cNvSpPr>
          <p:nvPr>
            <p:ph type="title"/>
          </p:nvPr>
        </p:nvSpPr>
        <p:spPr>
          <a:xfrm>
            <a:off x="341049" y="365125"/>
            <a:ext cx="11457373" cy="657225"/>
          </a:xfrm>
        </p:spPr>
        <p:txBody>
          <a:bodyPr/>
          <a:lstStyle/>
          <a:p>
            <a:r>
              <a:rPr lang="fi-FI"/>
              <a:t>Farmasian pisterajoja</a:t>
            </a:r>
          </a:p>
        </p:txBody>
      </p:sp>
      <p:graphicFrame>
        <p:nvGraphicFramePr>
          <p:cNvPr id="3" name="Taulukko 9">
            <a:extLst>
              <a:ext uri="{FF2B5EF4-FFF2-40B4-BE49-F238E27FC236}">
                <a16:creationId xmlns:a16="http://schemas.microsoft.com/office/drawing/2014/main" id="{2001A6B7-47CF-0D70-42DE-1A2556F67E82}"/>
              </a:ext>
            </a:extLst>
          </p:cNvPr>
          <p:cNvGraphicFramePr>
            <a:graphicFrameLocks noGrp="1"/>
          </p:cNvGraphicFramePr>
          <p:nvPr>
            <p:extLst>
              <p:ext uri="{D42A27DB-BD31-4B8C-83A1-F6EECF244321}">
                <p14:modId xmlns:p14="http://schemas.microsoft.com/office/powerpoint/2010/main" val="582552539"/>
              </p:ext>
            </p:extLst>
          </p:nvPr>
        </p:nvGraphicFramePr>
        <p:xfrm>
          <a:off x="341049" y="1234440"/>
          <a:ext cx="4792654" cy="2194560"/>
        </p:xfrm>
        <a:graphic>
          <a:graphicData uri="http://schemas.openxmlformats.org/drawingml/2006/table">
            <a:tbl>
              <a:tblPr firstRow="1" bandRow="1">
                <a:tableStyleId>{5C22544A-7EE6-4342-B048-85BDC9FD1C3A}</a:tableStyleId>
              </a:tblPr>
              <a:tblGrid>
                <a:gridCol w="2302480">
                  <a:extLst>
                    <a:ext uri="{9D8B030D-6E8A-4147-A177-3AD203B41FA5}">
                      <a16:colId xmlns:a16="http://schemas.microsoft.com/office/drawing/2014/main" val="3277441374"/>
                    </a:ext>
                  </a:extLst>
                </a:gridCol>
                <a:gridCol w="1405957">
                  <a:extLst>
                    <a:ext uri="{9D8B030D-6E8A-4147-A177-3AD203B41FA5}">
                      <a16:colId xmlns:a16="http://schemas.microsoft.com/office/drawing/2014/main" val="531910424"/>
                    </a:ext>
                  </a:extLst>
                </a:gridCol>
                <a:gridCol w="1084217">
                  <a:extLst>
                    <a:ext uri="{9D8B030D-6E8A-4147-A177-3AD203B41FA5}">
                      <a16:colId xmlns:a16="http://schemas.microsoft.com/office/drawing/2014/main" val="431003031"/>
                    </a:ext>
                  </a:extLst>
                </a:gridCol>
              </a:tblGrid>
              <a:tr h="302038">
                <a:tc gridSpan="3">
                  <a:txBody>
                    <a:bodyPr/>
                    <a:lstStyle/>
                    <a:p>
                      <a:r>
                        <a:rPr lang="fi-FI">
                          <a:latin typeface="Arial"/>
                        </a:rPr>
                        <a:t>Todistusvalinta pisterajat (max 190,2)</a:t>
                      </a:r>
                    </a:p>
                  </a:txBody>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60000">
                <a:tc>
                  <a:txBody>
                    <a:bodyPr/>
                    <a:lstStyle/>
                    <a:p>
                      <a:r>
                        <a:rPr lang="fi-FI" b="1">
                          <a:latin typeface="Arial"/>
                        </a:rPr>
                        <a:t>Hakukohde</a:t>
                      </a:r>
                    </a:p>
                  </a:txBody>
                  <a:tcPr>
                    <a:solidFill>
                      <a:srgbClr val="F3E8FC"/>
                    </a:solidFill>
                  </a:tcPr>
                </a:tc>
                <a:tc>
                  <a:txBody>
                    <a:bodyPr/>
                    <a:lstStyle/>
                    <a:p>
                      <a:r>
                        <a:rPr lang="fi-FI" b="1">
                          <a:latin typeface="Arial"/>
                        </a:rPr>
                        <a:t>2024</a:t>
                      </a:r>
                    </a:p>
                  </a:txBody>
                  <a:tcPr>
                    <a:solidFill>
                      <a:srgbClr val="F3E8FC"/>
                    </a:solidFill>
                  </a:tcPr>
                </a:tc>
                <a:tc>
                  <a:txBody>
                    <a:bodyPr/>
                    <a:lstStyle/>
                    <a:p>
                      <a:r>
                        <a:rPr lang="fi-FI" b="1">
                          <a:latin typeface="Arial"/>
                        </a:rPr>
                        <a:t>2025</a:t>
                      </a:r>
                    </a:p>
                  </a:txBody>
                  <a:tcPr>
                    <a:solidFill>
                      <a:srgbClr val="F3E8FC"/>
                    </a:solidFill>
                  </a:tcPr>
                </a:tc>
                <a:extLst>
                  <a:ext uri="{0D108BD9-81ED-4DB2-BD59-A6C34878D82A}">
                    <a16:rowId xmlns:a16="http://schemas.microsoft.com/office/drawing/2014/main" val="1995468410"/>
                  </a:ext>
                </a:extLst>
              </a:tr>
              <a:tr h="360000">
                <a:tc>
                  <a:txBody>
                    <a:bodyPr/>
                    <a:lstStyle/>
                    <a:p>
                      <a:r>
                        <a:rPr lang="fi-FI">
                          <a:latin typeface="Arial"/>
                        </a:rPr>
                        <a:t>Hki proviisori</a:t>
                      </a:r>
                    </a:p>
                  </a:txBody>
                  <a:tcPr>
                    <a:solidFill>
                      <a:srgbClr val="F3E8FC"/>
                    </a:solidFill>
                  </a:tcPr>
                </a:tc>
                <a:tc>
                  <a:txBody>
                    <a:bodyPr/>
                    <a:lstStyle/>
                    <a:p>
                      <a:r>
                        <a:rPr lang="fi-FI">
                          <a:latin typeface="Arial"/>
                        </a:rPr>
                        <a:t>148,1/151,1</a:t>
                      </a:r>
                    </a:p>
                  </a:txBody>
                  <a:tcPr>
                    <a:solidFill>
                      <a:srgbClr val="F3E8FC"/>
                    </a:solidFill>
                  </a:tcPr>
                </a:tc>
                <a:tc>
                  <a:txBody>
                    <a:bodyPr/>
                    <a:lstStyle/>
                    <a:p>
                      <a:r>
                        <a:rPr lang="fi-FI">
                          <a:latin typeface="Arial"/>
                        </a:rPr>
                        <a:t>151</a:t>
                      </a:r>
                    </a:p>
                  </a:txBody>
                  <a:tcPr>
                    <a:solidFill>
                      <a:srgbClr val="F3E8FC"/>
                    </a:solidFill>
                  </a:tcPr>
                </a:tc>
                <a:extLst>
                  <a:ext uri="{0D108BD9-81ED-4DB2-BD59-A6C34878D82A}">
                    <a16:rowId xmlns:a16="http://schemas.microsoft.com/office/drawing/2014/main" val="1316575661"/>
                  </a:ext>
                </a:extLst>
              </a:tr>
              <a:tr h="360000">
                <a:tc>
                  <a:txBody>
                    <a:bodyPr/>
                    <a:lstStyle/>
                    <a:p>
                      <a:r>
                        <a:rPr lang="fi-FI">
                          <a:latin typeface="Arial"/>
                        </a:rPr>
                        <a:t>Hki farmaseutti</a:t>
                      </a:r>
                    </a:p>
                  </a:txBody>
                  <a:tcPr>
                    <a:solidFill>
                      <a:srgbClr val="F3E8FC"/>
                    </a:solidFill>
                  </a:tcPr>
                </a:tc>
                <a:tc>
                  <a:txBody>
                    <a:bodyPr/>
                    <a:lstStyle/>
                    <a:p>
                      <a:r>
                        <a:rPr lang="fi-FI">
                          <a:latin typeface="Arial"/>
                        </a:rPr>
                        <a:t>95,2/96,2</a:t>
                      </a:r>
                    </a:p>
                  </a:txBody>
                  <a:tcPr>
                    <a:solidFill>
                      <a:srgbClr val="F3E8FC"/>
                    </a:solidFill>
                  </a:tcPr>
                </a:tc>
                <a:tc>
                  <a:txBody>
                    <a:bodyPr/>
                    <a:lstStyle/>
                    <a:p>
                      <a:r>
                        <a:rPr lang="fi-FI">
                          <a:latin typeface="Arial"/>
                        </a:rPr>
                        <a:t>100,6</a:t>
                      </a:r>
                    </a:p>
                  </a:txBody>
                  <a:tcPr>
                    <a:solidFill>
                      <a:srgbClr val="F3E8FC"/>
                    </a:solidFill>
                  </a:tcPr>
                </a:tc>
                <a:extLst>
                  <a:ext uri="{0D108BD9-81ED-4DB2-BD59-A6C34878D82A}">
                    <a16:rowId xmlns:a16="http://schemas.microsoft.com/office/drawing/2014/main" val="1950730123"/>
                  </a:ext>
                </a:extLst>
              </a:tr>
              <a:tr h="360000">
                <a:tc>
                  <a:txBody>
                    <a:bodyPr/>
                    <a:lstStyle/>
                    <a:p>
                      <a:r>
                        <a:rPr lang="fi-FI">
                          <a:latin typeface="Arial"/>
                        </a:rPr>
                        <a:t>Kuopio proviisori</a:t>
                      </a:r>
                    </a:p>
                  </a:txBody>
                  <a:tcPr>
                    <a:solidFill>
                      <a:srgbClr val="F3E8FC"/>
                    </a:solidFill>
                  </a:tcPr>
                </a:tc>
                <a:tc>
                  <a:txBody>
                    <a:bodyPr/>
                    <a:lstStyle/>
                    <a:p>
                      <a:r>
                        <a:rPr lang="fi-FI">
                          <a:latin typeface="Arial"/>
                        </a:rPr>
                        <a:t>141,7</a:t>
                      </a:r>
                    </a:p>
                  </a:txBody>
                  <a:tcPr>
                    <a:solidFill>
                      <a:srgbClr val="F3E8FC"/>
                    </a:solidFill>
                  </a:tcPr>
                </a:tc>
                <a:tc>
                  <a:txBody>
                    <a:bodyPr/>
                    <a:lstStyle/>
                    <a:p>
                      <a:r>
                        <a:rPr lang="fi-FI">
                          <a:latin typeface="Arial"/>
                        </a:rPr>
                        <a:t>141</a:t>
                      </a:r>
                    </a:p>
                  </a:txBody>
                  <a:tcPr>
                    <a:solidFill>
                      <a:srgbClr val="F3E8FC"/>
                    </a:solidFill>
                  </a:tcPr>
                </a:tc>
                <a:extLst>
                  <a:ext uri="{0D108BD9-81ED-4DB2-BD59-A6C34878D82A}">
                    <a16:rowId xmlns:a16="http://schemas.microsoft.com/office/drawing/2014/main" val="3874562030"/>
                  </a:ext>
                </a:extLst>
              </a:tr>
              <a:tr h="360000">
                <a:tc>
                  <a:txBody>
                    <a:bodyPr/>
                    <a:lstStyle/>
                    <a:p>
                      <a:r>
                        <a:rPr lang="fi-FI">
                          <a:latin typeface="Arial"/>
                        </a:rPr>
                        <a:t>Kuopio farmaseutti</a:t>
                      </a:r>
                    </a:p>
                  </a:txBody>
                  <a:tcPr>
                    <a:solidFill>
                      <a:srgbClr val="F3E8FC"/>
                    </a:solidFill>
                  </a:tcPr>
                </a:tc>
                <a:tc>
                  <a:txBody>
                    <a:bodyPr/>
                    <a:lstStyle/>
                    <a:p>
                      <a:r>
                        <a:rPr lang="fi-FI">
                          <a:latin typeface="Arial"/>
                        </a:rPr>
                        <a:t>95,4/95,6</a:t>
                      </a:r>
                    </a:p>
                  </a:txBody>
                  <a:tcPr>
                    <a:solidFill>
                      <a:srgbClr val="F3E8FC"/>
                    </a:solidFill>
                  </a:tcPr>
                </a:tc>
                <a:tc>
                  <a:txBody>
                    <a:bodyPr/>
                    <a:lstStyle/>
                    <a:p>
                      <a:r>
                        <a:rPr lang="fi-FI">
                          <a:latin typeface="Arial"/>
                        </a:rPr>
                        <a:t>90,3</a:t>
                      </a:r>
                    </a:p>
                  </a:txBody>
                  <a:tcP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9">
            <a:extLst>
              <a:ext uri="{FF2B5EF4-FFF2-40B4-BE49-F238E27FC236}">
                <a16:creationId xmlns:a16="http://schemas.microsoft.com/office/drawing/2014/main" id="{5964009E-83A0-36D3-AD47-BC8B16B53F6D}"/>
              </a:ext>
            </a:extLst>
          </p:cNvPr>
          <p:cNvGraphicFramePr>
            <a:graphicFrameLocks noGrp="1"/>
          </p:cNvGraphicFramePr>
          <p:nvPr>
            <p:extLst>
              <p:ext uri="{D42A27DB-BD31-4B8C-83A1-F6EECF244321}">
                <p14:modId xmlns:p14="http://schemas.microsoft.com/office/powerpoint/2010/main" val="959327927"/>
              </p:ext>
            </p:extLst>
          </p:nvPr>
        </p:nvGraphicFramePr>
        <p:xfrm>
          <a:off x="5302503" y="1234440"/>
          <a:ext cx="6545508" cy="2468880"/>
        </p:xfrm>
        <a:graphic>
          <a:graphicData uri="http://schemas.openxmlformats.org/drawingml/2006/table">
            <a:tbl>
              <a:tblPr firstRow="1" bandRow="1">
                <a:tableStyleId>{5C22544A-7EE6-4342-B048-85BDC9FD1C3A}</a:tableStyleId>
              </a:tblPr>
              <a:tblGrid>
                <a:gridCol w="1947383">
                  <a:extLst>
                    <a:ext uri="{9D8B030D-6E8A-4147-A177-3AD203B41FA5}">
                      <a16:colId xmlns:a16="http://schemas.microsoft.com/office/drawing/2014/main" val="3277441374"/>
                    </a:ext>
                  </a:extLst>
                </a:gridCol>
                <a:gridCol w="2220685">
                  <a:extLst>
                    <a:ext uri="{9D8B030D-6E8A-4147-A177-3AD203B41FA5}">
                      <a16:colId xmlns:a16="http://schemas.microsoft.com/office/drawing/2014/main" val="531910424"/>
                    </a:ext>
                  </a:extLst>
                </a:gridCol>
                <a:gridCol w="2377440">
                  <a:extLst>
                    <a:ext uri="{9D8B030D-6E8A-4147-A177-3AD203B41FA5}">
                      <a16:colId xmlns:a16="http://schemas.microsoft.com/office/drawing/2014/main" val="431003031"/>
                    </a:ext>
                  </a:extLst>
                </a:gridCol>
              </a:tblGrid>
              <a:tr h="325120">
                <a:tc gridSpan="3">
                  <a:txBody>
                    <a:bodyPr/>
                    <a:lstStyle/>
                    <a:p>
                      <a:r>
                        <a:rPr lang="fi-FI">
                          <a:latin typeface="Arial"/>
                        </a:rPr>
                        <a:t>Valintakoe pisterajat</a:t>
                      </a:r>
                    </a:p>
                  </a:txBody>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25120">
                <a:tc>
                  <a:txBody>
                    <a:bodyPr/>
                    <a:lstStyle/>
                    <a:p>
                      <a:r>
                        <a:rPr lang="fi-FI" b="1">
                          <a:latin typeface="Arial"/>
                        </a:rPr>
                        <a:t>Hakukohde</a:t>
                      </a:r>
                    </a:p>
                  </a:txBody>
                  <a:tcPr>
                    <a:solidFill>
                      <a:srgbClr val="F3E8FC"/>
                    </a:solidFill>
                  </a:tcPr>
                </a:tc>
                <a:tc>
                  <a:txBody>
                    <a:bodyPr/>
                    <a:lstStyle/>
                    <a:p>
                      <a:r>
                        <a:rPr lang="fi-FI" b="1">
                          <a:latin typeface="Arial"/>
                        </a:rPr>
                        <a:t>2024 (</a:t>
                      </a:r>
                      <a:r>
                        <a:rPr lang="fi-FI" b="1" err="1">
                          <a:latin typeface="Arial"/>
                        </a:rPr>
                        <a:t>max</a:t>
                      </a:r>
                      <a:r>
                        <a:rPr lang="fi-FI" b="1">
                          <a:latin typeface="Arial"/>
                        </a:rPr>
                        <a:t> 40)</a:t>
                      </a:r>
                      <a:endParaRPr lang="fi-FI" sz="1600" b="1">
                        <a:latin typeface="Arial"/>
                      </a:endParaRPr>
                    </a:p>
                  </a:txBody>
                  <a:tcPr>
                    <a:solidFill>
                      <a:srgbClr val="F3E8FC"/>
                    </a:solidFill>
                  </a:tcPr>
                </a:tc>
                <a:tc>
                  <a:txBody>
                    <a:bodyPr/>
                    <a:lstStyle/>
                    <a:p>
                      <a:r>
                        <a:rPr lang="fi-FI" b="1">
                          <a:latin typeface="Arial"/>
                        </a:rPr>
                        <a:t>2025 (</a:t>
                      </a:r>
                      <a:r>
                        <a:rPr lang="fi-FI" b="1" err="1">
                          <a:latin typeface="Arial"/>
                        </a:rPr>
                        <a:t>max</a:t>
                      </a:r>
                      <a:r>
                        <a:rPr lang="fi-FI" b="1">
                          <a:latin typeface="Arial"/>
                        </a:rPr>
                        <a:t> 180)</a:t>
                      </a:r>
                      <a:endParaRPr lang="fi-FI" sz="1600" b="1">
                        <a:latin typeface="Arial"/>
                      </a:endParaRPr>
                    </a:p>
                  </a:txBody>
                  <a:tcPr>
                    <a:solidFill>
                      <a:srgbClr val="F3E8FC"/>
                    </a:solidFill>
                  </a:tcPr>
                </a:tc>
                <a:extLst>
                  <a:ext uri="{0D108BD9-81ED-4DB2-BD59-A6C34878D82A}">
                    <a16:rowId xmlns:a16="http://schemas.microsoft.com/office/drawing/2014/main" val="1995468410"/>
                  </a:ext>
                </a:extLst>
              </a:tr>
              <a:tr h="325120">
                <a:tc>
                  <a:txBody>
                    <a:bodyPr/>
                    <a:lstStyle/>
                    <a:p>
                      <a:r>
                        <a:rPr lang="fi-FI">
                          <a:latin typeface="Arial"/>
                        </a:rPr>
                        <a:t>Hki proviisori</a:t>
                      </a:r>
                    </a:p>
                  </a:txBody>
                  <a:tcPr>
                    <a:solidFill>
                      <a:srgbClr val="F3E8FC"/>
                    </a:solidFill>
                  </a:tcPr>
                </a:tc>
                <a:tc>
                  <a:txBody>
                    <a:bodyPr/>
                    <a:lstStyle/>
                    <a:p>
                      <a:r>
                        <a:rPr lang="fi-FI">
                          <a:latin typeface="Arial"/>
                        </a:rPr>
                        <a:t>22,25 / 28,25 (56%)</a:t>
                      </a:r>
                    </a:p>
                  </a:txBody>
                  <a:tcPr>
                    <a:solidFill>
                      <a:srgbClr val="F3E8FC"/>
                    </a:solidFill>
                  </a:tcPr>
                </a:tc>
                <a:tc>
                  <a:txBody>
                    <a:bodyPr/>
                    <a:lstStyle/>
                    <a:p>
                      <a:r>
                        <a:rPr lang="fi-FI">
                          <a:latin typeface="Arial"/>
                        </a:rPr>
                        <a:t>76 (42%)</a:t>
                      </a:r>
                    </a:p>
                  </a:txBody>
                  <a:tcPr>
                    <a:solidFill>
                      <a:srgbClr val="F3E8FC"/>
                    </a:solidFill>
                  </a:tcPr>
                </a:tc>
                <a:extLst>
                  <a:ext uri="{0D108BD9-81ED-4DB2-BD59-A6C34878D82A}">
                    <a16:rowId xmlns:a16="http://schemas.microsoft.com/office/drawing/2014/main" val="1316575661"/>
                  </a:ext>
                </a:extLst>
              </a:tr>
              <a:tr h="325120">
                <a:tc>
                  <a:txBody>
                    <a:bodyPr/>
                    <a:lstStyle/>
                    <a:p>
                      <a:r>
                        <a:rPr lang="fi-FI" b="1">
                          <a:solidFill>
                            <a:srgbClr val="FF0000"/>
                          </a:solidFill>
                          <a:latin typeface="Arial"/>
                        </a:rPr>
                        <a:t>Hki farmaseutti</a:t>
                      </a:r>
                    </a:p>
                  </a:txBody>
                  <a:tcPr>
                    <a:solidFill>
                      <a:srgbClr val="F3E8FC"/>
                    </a:solidFill>
                  </a:tcPr>
                </a:tc>
                <a:tc>
                  <a:txBody>
                    <a:bodyPr/>
                    <a:lstStyle/>
                    <a:p>
                      <a:r>
                        <a:rPr lang="fi-FI" b="1">
                          <a:solidFill>
                            <a:srgbClr val="FF0000"/>
                          </a:solidFill>
                          <a:latin typeface="Arial"/>
                        </a:rPr>
                        <a:t>8,75 / 9 (22%)</a:t>
                      </a:r>
                    </a:p>
                  </a:txBody>
                  <a:tcPr>
                    <a:solidFill>
                      <a:srgbClr val="F3E8FC"/>
                    </a:solidFill>
                  </a:tcPr>
                </a:tc>
                <a:tc>
                  <a:txBody>
                    <a:bodyPr/>
                    <a:lstStyle/>
                    <a:p>
                      <a:r>
                        <a:rPr lang="fi-FI" b="1">
                          <a:solidFill>
                            <a:srgbClr val="FF0000"/>
                          </a:solidFill>
                          <a:latin typeface="Arial"/>
                        </a:rPr>
                        <a:t>25,75 / 47,15 (14%)</a:t>
                      </a:r>
                    </a:p>
                  </a:txBody>
                  <a:tcPr>
                    <a:solidFill>
                      <a:srgbClr val="F3E8FC"/>
                    </a:solidFill>
                  </a:tcPr>
                </a:tc>
                <a:extLst>
                  <a:ext uri="{0D108BD9-81ED-4DB2-BD59-A6C34878D82A}">
                    <a16:rowId xmlns:a16="http://schemas.microsoft.com/office/drawing/2014/main" val="1950730123"/>
                  </a:ext>
                </a:extLst>
              </a:tr>
              <a:tr h="325120">
                <a:tc>
                  <a:txBody>
                    <a:bodyPr/>
                    <a:lstStyle/>
                    <a:p>
                      <a:r>
                        <a:rPr lang="fi-FI">
                          <a:latin typeface="Arial"/>
                        </a:rPr>
                        <a:t>Kuopio proviisori</a:t>
                      </a:r>
                    </a:p>
                  </a:txBody>
                  <a:tcPr>
                    <a:solidFill>
                      <a:srgbClr val="F3E8FC"/>
                    </a:solidFill>
                  </a:tcPr>
                </a:tc>
                <a:tc>
                  <a:txBody>
                    <a:bodyPr/>
                    <a:lstStyle/>
                    <a:p>
                      <a:r>
                        <a:rPr lang="fi-FI">
                          <a:latin typeface="Arial"/>
                        </a:rPr>
                        <a:t>19,75 / 27,5 (49%)</a:t>
                      </a:r>
                    </a:p>
                  </a:txBody>
                  <a:tcPr>
                    <a:solidFill>
                      <a:srgbClr val="F3E8FC"/>
                    </a:solidFill>
                  </a:tcPr>
                </a:tc>
                <a:tc>
                  <a:txBody>
                    <a:bodyPr/>
                    <a:lstStyle/>
                    <a:p>
                      <a:r>
                        <a:rPr lang="fi-FI">
                          <a:latin typeface="Arial"/>
                        </a:rPr>
                        <a:t>65,55 / 75 (36%)</a:t>
                      </a:r>
                    </a:p>
                  </a:txBody>
                  <a:tcPr>
                    <a:solidFill>
                      <a:srgbClr val="F3E8FC"/>
                    </a:solidFill>
                  </a:tcPr>
                </a:tc>
                <a:extLst>
                  <a:ext uri="{0D108BD9-81ED-4DB2-BD59-A6C34878D82A}">
                    <a16:rowId xmlns:a16="http://schemas.microsoft.com/office/drawing/2014/main" val="3874562030"/>
                  </a:ext>
                </a:extLst>
              </a:tr>
              <a:tr h="568960">
                <a:tc>
                  <a:txBody>
                    <a:bodyPr/>
                    <a:lstStyle/>
                    <a:p>
                      <a:r>
                        <a:rPr lang="fi-FI" b="1">
                          <a:solidFill>
                            <a:srgbClr val="FF0000"/>
                          </a:solidFill>
                          <a:latin typeface="Arial"/>
                        </a:rPr>
                        <a:t>Kuopio farmaseutti</a:t>
                      </a:r>
                    </a:p>
                  </a:txBody>
                  <a:tcPr>
                    <a:solidFill>
                      <a:srgbClr val="F3E8FC"/>
                    </a:solidFill>
                  </a:tcPr>
                </a:tc>
                <a:tc>
                  <a:txBody>
                    <a:bodyPr/>
                    <a:lstStyle/>
                    <a:p>
                      <a:r>
                        <a:rPr lang="fi-FI" b="1">
                          <a:solidFill>
                            <a:srgbClr val="FF0000"/>
                          </a:solidFill>
                          <a:latin typeface="Arial"/>
                        </a:rPr>
                        <a:t>3,5 (18%)</a:t>
                      </a:r>
                    </a:p>
                  </a:txBody>
                  <a:tcPr>
                    <a:solidFill>
                      <a:srgbClr val="F3E8FC"/>
                    </a:solidFill>
                  </a:tcPr>
                </a:tc>
                <a:tc>
                  <a:txBody>
                    <a:bodyPr/>
                    <a:lstStyle/>
                    <a:p>
                      <a:r>
                        <a:rPr lang="fi-FI" b="1">
                          <a:solidFill>
                            <a:srgbClr val="FF0000"/>
                          </a:solidFill>
                          <a:latin typeface="Arial"/>
                        </a:rPr>
                        <a:t>17,65 (9,8%)</a:t>
                      </a:r>
                    </a:p>
                  </a:txBody>
                  <a:tcPr>
                    <a:solidFill>
                      <a:srgbClr val="F3E8FC"/>
                    </a:solidFill>
                  </a:tcPr>
                </a:tc>
                <a:extLst>
                  <a:ext uri="{0D108BD9-81ED-4DB2-BD59-A6C34878D82A}">
                    <a16:rowId xmlns:a16="http://schemas.microsoft.com/office/drawing/2014/main" val="3164625400"/>
                  </a:ext>
                </a:extLst>
              </a:tr>
            </a:tbl>
          </a:graphicData>
        </a:graphic>
      </p:graphicFrame>
      <p:graphicFrame>
        <p:nvGraphicFramePr>
          <p:cNvPr id="5" name="Taulukko 7">
            <a:extLst>
              <a:ext uri="{FF2B5EF4-FFF2-40B4-BE49-F238E27FC236}">
                <a16:creationId xmlns:a16="http://schemas.microsoft.com/office/drawing/2014/main" id="{16CCC9A9-14F2-03C0-41F8-70E4BC7FCD08}"/>
              </a:ext>
            </a:extLst>
          </p:cNvPr>
          <p:cNvGraphicFramePr>
            <a:graphicFrameLocks noGrp="1"/>
          </p:cNvGraphicFramePr>
          <p:nvPr>
            <p:extLst>
              <p:ext uri="{D42A27DB-BD31-4B8C-83A1-F6EECF244321}">
                <p14:modId xmlns:p14="http://schemas.microsoft.com/office/powerpoint/2010/main" val="1521869374"/>
              </p:ext>
            </p:extLst>
          </p:nvPr>
        </p:nvGraphicFramePr>
        <p:xfrm>
          <a:off x="341049" y="3756171"/>
          <a:ext cx="4740402" cy="2744058"/>
        </p:xfrm>
        <a:graphic>
          <a:graphicData uri="http://schemas.openxmlformats.org/drawingml/2006/table">
            <a:tbl>
              <a:tblPr firstRow="1" bandRow="1">
                <a:tableStyleId>{5C22544A-7EE6-4342-B048-85BDC9FD1C3A}</a:tableStyleId>
              </a:tblPr>
              <a:tblGrid>
                <a:gridCol w="2010265">
                  <a:extLst>
                    <a:ext uri="{9D8B030D-6E8A-4147-A177-3AD203B41FA5}">
                      <a16:colId xmlns:a16="http://schemas.microsoft.com/office/drawing/2014/main" val="1962796072"/>
                    </a:ext>
                  </a:extLst>
                </a:gridCol>
                <a:gridCol w="2730137">
                  <a:extLst>
                    <a:ext uri="{9D8B030D-6E8A-4147-A177-3AD203B41FA5}">
                      <a16:colId xmlns:a16="http://schemas.microsoft.com/office/drawing/2014/main" val="2515785071"/>
                    </a:ext>
                  </a:extLst>
                </a:gridCol>
              </a:tblGrid>
              <a:tr h="412333">
                <a:tc gridSpan="2">
                  <a:txBody>
                    <a:bodyPr/>
                    <a:lstStyle/>
                    <a:p>
                      <a:r>
                        <a:rPr lang="fi-FI" sz="1400" b="1">
                          <a:latin typeface="Arial"/>
                        </a:rPr>
                        <a:t>Esimerkkitodistus, jolla pääsi opiskelemaan farmaseutiksi Helsinkiin, yht 111,7 pistettä (suluissa proviisoriksi vaadittavat arvosanat)</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3721102427"/>
                  </a:ext>
                </a:extLst>
              </a:tr>
              <a:tr h="335423">
                <a:tc>
                  <a:txBody>
                    <a:bodyPr/>
                    <a:lstStyle/>
                    <a:p>
                      <a:r>
                        <a:rPr lang="fi-FI" sz="1600">
                          <a:latin typeface="Arial"/>
                        </a:rPr>
                        <a:t>Äidinkieli</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117036295"/>
                  </a:ext>
                </a:extLst>
              </a:tr>
              <a:tr h="335423">
                <a:tc>
                  <a:txBody>
                    <a:bodyPr/>
                    <a:lstStyle/>
                    <a:p>
                      <a:r>
                        <a:rPr lang="fi-FI" sz="1600">
                          <a:latin typeface="Arial"/>
                        </a:rPr>
                        <a:t>Biologia</a:t>
                      </a:r>
                    </a:p>
                  </a:txBody>
                  <a:tcPr>
                    <a:solidFill>
                      <a:schemeClr val="bg2"/>
                    </a:solidFill>
                  </a:tcPr>
                </a:tc>
                <a:tc>
                  <a:txBody>
                    <a:bodyPr/>
                    <a:lstStyle/>
                    <a:p>
                      <a:r>
                        <a:rPr lang="fi-FI" sz="1600">
                          <a:latin typeface="Arial"/>
                        </a:rPr>
                        <a:t>C (L)</a:t>
                      </a:r>
                    </a:p>
                  </a:txBody>
                  <a:tcPr>
                    <a:solidFill>
                      <a:schemeClr val="bg2"/>
                    </a:solidFill>
                  </a:tcPr>
                </a:tc>
                <a:extLst>
                  <a:ext uri="{0D108BD9-81ED-4DB2-BD59-A6C34878D82A}">
                    <a16:rowId xmlns:a16="http://schemas.microsoft.com/office/drawing/2014/main" val="118738108"/>
                  </a:ext>
                </a:extLst>
              </a:tr>
              <a:tr h="335423">
                <a:tc>
                  <a:txBody>
                    <a:bodyPr/>
                    <a:lstStyle/>
                    <a:p>
                      <a:r>
                        <a:rPr lang="fi-FI" sz="1600">
                          <a:latin typeface="Arial"/>
                        </a:rPr>
                        <a:t>Kemia</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3465363914"/>
                  </a:ext>
                </a:extLst>
              </a:tr>
              <a:tr h="335423">
                <a:tc>
                  <a:txBody>
                    <a:bodyPr/>
                    <a:lstStyle/>
                    <a:p>
                      <a:r>
                        <a:rPr lang="fi-FI" sz="1600">
                          <a:latin typeface="Arial"/>
                        </a:rPr>
                        <a:t>MAB</a:t>
                      </a:r>
                    </a:p>
                  </a:txBody>
                  <a:tcPr>
                    <a:solidFill>
                      <a:schemeClr val="bg2"/>
                    </a:solidFill>
                  </a:tcPr>
                </a:tc>
                <a:tc>
                  <a:txBody>
                    <a:bodyPr/>
                    <a:lstStyle/>
                    <a:p>
                      <a:r>
                        <a:rPr lang="fi-FI" sz="1600">
                          <a:latin typeface="Arial"/>
                        </a:rPr>
                        <a:t>C (E)</a:t>
                      </a:r>
                    </a:p>
                  </a:txBody>
                  <a:tcPr>
                    <a:solidFill>
                      <a:schemeClr val="bg2"/>
                    </a:solidFill>
                  </a:tcPr>
                </a:tc>
                <a:extLst>
                  <a:ext uri="{0D108BD9-81ED-4DB2-BD59-A6C34878D82A}">
                    <a16:rowId xmlns:a16="http://schemas.microsoft.com/office/drawing/2014/main" val="2338810067"/>
                  </a:ext>
                </a:extLst>
              </a:tr>
              <a:tr h="335423">
                <a:tc>
                  <a:txBody>
                    <a:bodyPr/>
                    <a:lstStyle/>
                    <a:p>
                      <a:r>
                        <a:rPr lang="fi-FI" sz="1600">
                          <a:latin typeface="Arial"/>
                        </a:rPr>
                        <a:t>Historia</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3657288998"/>
                  </a:ext>
                </a:extLst>
              </a:tr>
              <a:tr h="335423">
                <a:tc>
                  <a:txBody>
                    <a:bodyPr/>
                    <a:lstStyle/>
                    <a:p>
                      <a:r>
                        <a:rPr lang="fi-FI" sz="1600">
                          <a:latin typeface="Arial"/>
                        </a:rPr>
                        <a:t>Lyhyt kieli</a:t>
                      </a:r>
                    </a:p>
                  </a:txBody>
                  <a:tcPr>
                    <a:solidFill>
                      <a:schemeClr val="bg2"/>
                    </a:solidFill>
                  </a:tcPr>
                </a:tc>
                <a:tc>
                  <a:txBody>
                    <a:bodyPr/>
                    <a:lstStyle/>
                    <a:p>
                      <a:r>
                        <a:rPr lang="fi-FI" sz="1600">
                          <a:latin typeface="Arial"/>
                        </a:rPr>
                        <a:t>M (L)</a:t>
                      </a:r>
                    </a:p>
                  </a:txBody>
                  <a:tcPr>
                    <a:solidFill>
                      <a:schemeClr val="bg2"/>
                    </a:solidFill>
                  </a:tcPr>
                </a:tc>
                <a:extLst>
                  <a:ext uri="{0D108BD9-81ED-4DB2-BD59-A6C34878D82A}">
                    <a16:rowId xmlns:a16="http://schemas.microsoft.com/office/drawing/2014/main" val="349820349"/>
                  </a:ext>
                </a:extLst>
              </a:tr>
            </a:tbl>
          </a:graphicData>
        </a:graphic>
      </p:graphicFrame>
    </p:spTree>
    <p:extLst>
      <p:ext uri="{BB962C8B-B14F-4D97-AF65-F5344CB8AC3E}">
        <p14:creationId xmlns:p14="http://schemas.microsoft.com/office/powerpoint/2010/main" val="1062696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sisä-, henkilö, seinä, Lääketieteelliset välineet&#10;&#10;Kuvaus luotu automaattisesti">
            <a:extLst>
              <a:ext uri="{FF2B5EF4-FFF2-40B4-BE49-F238E27FC236}">
                <a16:creationId xmlns:a16="http://schemas.microsoft.com/office/drawing/2014/main" id="{1D62B610-E1A0-AC67-D8AD-F1102D120D33}"/>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8556790" y="264160"/>
            <a:ext cx="3371049" cy="6329680"/>
          </a:xfrm>
        </p:spPr>
      </p:pic>
      <p:sp>
        <p:nvSpPr>
          <p:cNvPr id="5" name="Otsikko 4">
            <a:extLst>
              <a:ext uri="{FF2B5EF4-FFF2-40B4-BE49-F238E27FC236}">
                <a16:creationId xmlns:a16="http://schemas.microsoft.com/office/drawing/2014/main" id="{6DF5AC79-3464-C0B6-E088-4C32ABCEEE1A}"/>
              </a:ext>
            </a:extLst>
          </p:cNvPr>
          <p:cNvSpPr>
            <a:spLocks noGrp="1"/>
          </p:cNvSpPr>
          <p:nvPr>
            <p:ph type="title"/>
          </p:nvPr>
        </p:nvSpPr>
        <p:spPr>
          <a:xfrm>
            <a:off x="341049" y="365125"/>
            <a:ext cx="8215741" cy="695757"/>
          </a:xfrm>
        </p:spPr>
        <p:txBody>
          <a:bodyPr>
            <a:normAutofit/>
          </a:bodyPr>
          <a:lstStyle/>
          <a:p>
            <a:r>
              <a:rPr lang="fi-FI"/>
              <a:t>Valintakoe B | 25.5.2026 klo 14-18.30</a:t>
            </a:r>
          </a:p>
        </p:txBody>
      </p:sp>
      <p:sp>
        <p:nvSpPr>
          <p:cNvPr id="6" name="Sisällön paikkamerkki 1">
            <a:extLst>
              <a:ext uri="{FF2B5EF4-FFF2-40B4-BE49-F238E27FC236}">
                <a16:creationId xmlns:a16="http://schemas.microsoft.com/office/drawing/2014/main" id="{B36F7995-5634-6536-A361-8E496886EB3C}"/>
              </a:ext>
            </a:extLst>
          </p:cNvPr>
          <p:cNvSpPr>
            <a:spLocks noGrp="1"/>
          </p:cNvSpPr>
          <p:nvPr>
            <p:ph sz="quarter" idx="10"/>
          </p:nvPr>
        </p:nvSpPr>
        <p:spPr>
          <a:xfrm>
            <a:off x="341047" y="1233861"/>
            <a:ext cx="8030331" cy="5166942"/>
          </a:xfrm>
        </p:spPr>
        <p:txBody>
          <a:bodyPr>
            <a:noAutofit/>
          </a:bodyPr>
          <a:lstStyle/>
          <a:p>
            <a:pPr>
              <a:spcBef>
                <a:spcPts val="0"/>
              </a:spcBef>
              <a:spcAft>
                <a:spcPts val="600"/>
              </a:spcAft>
            </a:pPr>
            <a:r>
              <a:rPr lang="fi-FI" sz="2400" b="0" i="0" u="none" strike="noStrike" baseline="0"/>
              <a:t>Kokeen rakenne ja kesto</a:t>
            </a:r>
          </a:p>
          <a:p>
            <a:pPr lvl="1">
              <a:spcBef>
                <a:spcPts val="0"/>
              </a:spcBef>
              <a:spcAft>
                <a:spcPts val="600"/>
              </a:spcAft>
            </a:pPr>
            <a:r>
              <a:rPr lang="fi-FI" sz="2200" b="0" i="0" u="none" strike="noStrike" baseline="0"/>
              <a:t>Valintakokeessa on kaikille </a:t>
            </a:r>
            <a:r>
              <a:rPr lang="fi-FI" sz="2200" b="1" i="0" u="none" strike="noStrike" baseline="0"/>
              <a:t>yhteinen osio </a:t>
            </a:r>
            <a:r>
              <a:rPr lang="fi-FI" sz="2200" b="0" i="0" u="none" strike="noStrike" baseline="0"/>
              <a:t>sekä yksi </a:t>
            </a:r>
            <a:r>
              <a:rPr lang="fi-FI" sz="2200" b="1" i="0" u="none" strike="noStrike" baseline="0"/>
              <a:t>eriytyvä osio</a:t>
            </a:r>
            <a:r>
              <a:rPr lang="fi-FI" sz="2200" b="0" i="0" u="none" strike="noStrike" baseline="0"/>
              <a:t>.</a:t>
            </a:r>
          </a:p>
          <a:p>
            <a:pPr lvl="1">
              <a:spcBef>
                <a:spcPts val="0"/>
              </a:spcBef>
              <a:spcAft>
                <a:spcPts val="600"/>
              </a:spcAft>
            </a:pPr>
            <a:r>
              <a:rPr lang="fi-FI" sz="2200" b="0" i="0" u="none" strike="noStrike" baseline="0"/>
              <a:t>Hakukohde voi käyttää pelkkää yhteistä osiota tai yhteisen osion lisäksi eriytyvää osiota. Hakija tekee kaikki ne koeosiot, jotka hänen valitsemansa hakukohteet edellyttävät.</a:t>
            </a:r>
          </a:p>
          <a:p>
            <a:pPr lvl="1">
              <a:spcBef>
                <a:spcPts val="0"/>
              </a:spcBef>
              <a:spcAft>
                <a:spcPts val="600"/>
              </a:spcAft>
            </a:pPr>
            <a:r>
              <a:rPr lang="fi-FI" sz="2200"/>
              <a:t>Kesto 3 tuntia tai 4,5 tuntia (lääketieteen alat)</a:t>
            </a:r>
          </a:p>
        </p:txBody>
      </p:sp>
      <p:pic>
        <p:nvPicPr>
          <p:cNvPr id="9" name="Kuva 8">
            <a:extLst>
              <a:ext uri="{FF2B5EF4-FFF2-40B4-BE49-F238E27FC236}">
                <a16:creationId xmlns:a16="http://schemas.microsoft.com/office/drawing/2014/main" id="{E6762D21-3D07-1BDF-4FD6-495B6BB5E95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544922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FD3CC-2126-A3A5-5FBE-A45BBB9E549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6288404-23BC-336A-7BC5-7A49E14EBF8A}"/>
              </a:ext>
            </a:extLst>
          </p:cNvPr>
          <p:cNvSpPr>
            <a:spLocks noGrp="1"/>
          </p:cNvSpPr>
          <p:nvPr>
            <p:ph type="title"/>
          </p:nvPr>
        </p:nvSpPr>
        <p:spPr>
          <a:xfrm>
            <a:off x="341049" y="365125"/>
            <a:ext cx="11457373" cy="657225"/>
          </a:xfrm>
        </p:spPr>
        <p:txBody>
          <a:bodyPr/>
          <a:lstStyle/>
          <a:p>
            <a:r>
              <a:rPr lang="fi-FI"/>
              <a:t>Valintakoe B</a:t>
            </a:r>
          </a:p>
        </p:txBody>
      </p:sp>
      <p:sp>
        <p:nvSpPr>
          <p:cNvPr id="7" name="Sisällön paikkamerkki 1">
            <a:extLst>
              <a:ext uri="{FF2B5EF4-FFF2-40B4-BE49-F238E27FC236}">
                <a16:creationId xmlns:a16="http://schemas.microsoft.com/office/drawing/2014/main" id="{17DC805C-06D8-5E57-7104-151642F98CC6}"/>
              </a:ext>
            </a:extLst>
          </p:cNvPr>
          <p:cNvSpPr>
            <a:spLocks noGrp="1"/>
          </p:cNvSpPr>
          <p:nvPr>
            <p:ph sz="quarter" idx="10"/>
          </p:nvPr>
        </p:nvSpPr>
        <p:spPr>
          <a:xfrm>
            <a:off x="231270" y="1049410"/>
            <a:ext cx="11567152" cy="5443465"/>
          </a:xfrm>
        </p:spPr>
        <p:txBody>
          <a:bodyPr vert="horz" lIns="91440" tIns="45720" rIns="91440" bIns="45720" rtlCol="0" anchor="t">
            <a:normAutofit lnSpcReduction="10000"/>
          </a:bodyPr>
          <a:lstStyle/>
          <a:p>
            <a:r>
              <a:rPr lang="fi-FI" sz="2400" u="none" strike="noStrike" baseline="0">
                <a:latin typeface="Arial    "/>
              </a:rPr>
              <a:t>Vaatimukset</a:t>
            </a:r>
          </a:p>
          <a:p>
            <a:pPr lvl="1"/>
            <a:r>
              <a:rPr lang="fi-FI" sz="2200" u="none" strike="noStrike" baseline="0">
                <a:latin typeface="Arial    "/>
              </a:rPr>
              <a:t>Valintakokeen </a:t>
            </a:r>
            <a:r>
              <a:rPr lang="fi-FI" sz="2200" b="1" u="none" strike="noStrike" baseline="0">
                <a:latin typeface="Arial    "/>
              </a:rPr>
              <a:t>B yhteinen osio (3 tuntia)</a:t>
            </a:r>
          </a:p>
          <a:p>
            <a:pPr lvl="2"/>
            <a:r>
              <a:rPr lang="fi-FI" sz="2000" u="none" strike="noStrike" baseline="0">
                <a:latin typeface="Arial    "/>
              </a:rPr>
              <a:t>Mittaa biologian ja kemian osaamista, l</a:t>
            </a:r>
            <a:r>
              <a:rPr lang="fi-FI" sz="2000">
                <a:latin typeface="Arial    "/>
              </a:rPr>
              <a:t>ukion opetussuunnitelman perusteiden mukaiset biologian ja kemian pakolliset sekä syventävät moduulit.</a:t>
            </a:r>
            <a:endParaRPr lang="fi-FI" sz="2000" u="none" strike="noStrike" baseline="0">
              <a:latin typeface="Arial    "/>
            </a:endParaRPr>
          </a:p>
          <a:p>
            <a:pPr lvl="1"/>
            <a:r>
              <a:rPr lang="fi-FI" sz="2200" u="none" strike="noStrike" baseline="0">
                <a:latin typeface="Arial    "/>
              </a:rPr>
              <a:t>Valintakokeen </a:t>
            </a:r>
            <a:r>
              <a:rPr lang="fi-FI" sz="2200" b="1" u="none" strike="noStrike" baseline="0">
                <a:latin typeface="Arial    "/>
              </a:rPr>
              <a:t>B eriytyvä osio (1,5 tuntia, lääketieteisiin hakevat)</a:t>
            </a:r>
          </a:p>
          <a:p>
            <a:pPr lvl="2"/>
            <a:r>
              <a:rPr lang="fi-FI" sz="2000" u="none" strike="noStrike" baseline="0">
                <a:latin typeface="Arial    "/>
              </a:rPr>
              <a:t>Mittaa fysiikan osaamista, </a:t>
            </a:r>
            <a:r>
              <a:rPr lang="fi-FI" sz="2000">
                <a:latin typeface="Arial    "/>
              </a:rPr>
              <a:t>lukion opetussuunnitelman perusteiden mukaiset fysiikan pakolliset sekä syventävät moduulit.</a:t>
            </a:r>
          </a:p>
          <a:p>
            <a:pPr lvl="1"/>
            <a:r>
              <a:rPr lang="fi-FI" sz="2200">
                <a:latin typeface="Arial    "/>
              </a:rPr>
              <a:t>Tehtävät vaativat fysiikan, kemian ja biologian tietojen soveltamista sekä kokeessa jaettavan aineiston hyödyntämistä</a:t>
            </a:r>
          </a:p>
          <a:p>
            <a:r>
              <a:rPr lang="fi-FI" sz="2400" b="1">
                <a:latin typeface="Arial    "/>
              </a:rPr>
              <a:t>Mitä uutta kevät 2025?</a:t>
            </a:r>
          </a:p>
          <a:p>
            <a:pPr lvl="1"/>
            <a:r>
              <a:rPr lang="fi-FI" sz="2200">
                <a:latin typeface="Arial    "/>
              </a:rPr>
              <a:t>”Valintakokeessa testataan tiedon ymmärtämistä, osaamisen soveltamista, kuvaajien tulkitsemistaitoja, </a:t>
            </a:r>
            <a:r>
              <a:rPr lang="fi-FI" sz="2200" b="1">
                <a:latin typeface="Arial    "/>
              </a:rPr>
              <a:t>matemaattis-loogista päättelyä ja ongelmanratkaisutaitoja.</a:t>
            </a:r>
            <a:r>
              <a:rPr lang="fi-FI" sz="2200">
                <a:latin typeface="Arial    "/>
              </a:rPr>
              <a:t> Kokeessa voi myös olla </a:t>
            </a:r>
            <a:r>
              <a:rPr lang="fi-FI" sz="2200" b="1">
                <a:latin typeface="Arial    "/>
              </a:rPr>
              <a:t>erillinen aineisto</a:t>
            </a:r>
            <a:r>
              <a:rPr lang="fi-FI" sz="2200">
                <a:latin typeface="Arial    "/>
              </a:rPr>
              <a:t> ja kokeeseen voi myös sisältyä (lyhyitä) aineistoja, joita hakijan tulee pystyä omaksumaan ja soveltamaan tehtäviin vastaamisessa.”</a:t>
            </a:r>
          </a:p>
          <a:p>
            <a:pPr marL="0" indent="0">
              <a:buNone/>
            </a:pPr>
            <a:endParaRPr lang="fi-FI">
              <a:latin typeface="Arial    "/>
            </a:endParaRPr>
          </a:p>
        </p:txBody>
      </p:sp>
    </p:spTree>
    <p:extLst>
      <p:ext uri="{BB962C8B-B14F-4D97-AF65-F5344CB8AC3E}">
        <p14:creationId xmlns:p14="http://schemas.microsoft.com/office/powerpoint/2010/main" val="295285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3F9C3-2D4E-BE04-D799-D8BD6D84A74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6664372-A854-2C64-13CE-AA4C49F16877}"/>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5" name="Taulukko 4">
            <a:extLst>
              <a:ext uri="{FF2B5EF4-FFF2-40B4-BE49-F238E27FC236}">
                <a16:creationId xmlns:a16="http://schemas.microsoft.com/office/drawing/2014/main" id="{69BD7091-65AC-B661-7B4B-A573443230EF}"/>
              </a:ext>
            </a:extLst>
          </p:cNvPr>
          <p:cNvGraphicFramePr>
            <a:graphicFrameLocks noGrp="1"/>
          </p:cNvGraphicFramePr>
          <p:nvPr>
            <p:extLst>
              <p:ext uri="{D42A27DB-BD31-4B8C-83A1-F6EECF244321}">
                <p14:modId xmlns:p14="http://schemas.microsoft.com/office/powerpoint/2010/main" val="2914516020"/>
              </p:ext>
            </p:extLst>
          </p:nvPr>
        </p:nvGraphicFramePr>
        <p:xfrm>
          <a:off x="358856" y="1278409"/>
          <a:ext cx="11136950" cy="3484890"/>
        </p:xfrm>
        <a:graphic>
          <a:graphicData uri="http://schemas.openxmlformats.org/drawingml/2006/table">
            <a:tbl>
              <a:tblPr>
                <a:tableStyleId>{21E4AEA4-8DFA-4A89-87EB-49C32662AFE0}</a:tableStyleId>
              </a:tblPr>
              <a:tblGrid>
                <a:gridCol w="4948570">
                  <a:extLst>
                    <a:ext uri="{9D8B030D-6E8A-4147-A177-3AD203B41FA5}">
                      <a16:colId xmlns:a16="http://schemas.microsoft.com/office/drawing/2014/main" val="2447241319"/>
                    </a:ext>
                  </a:extLst>
                </a:gridCol>
                <a:gridCol w="958123">
                  <a:extLst>
                    <a:ext uri="{9D8B030D-6E8A-4147-A177-3AD203B41FA5}">
                      <a16:colId xmlns:a16="http://schemas.microsoft.com/office/drawing/2014/main" val="765415860"/>
                    </a:ext>
                  </a:extLst>
                </a:gridCol>
                <a:gridCol w="958123">
                  <a:extLst>
                    <a:ext uri="{9D8B030D-6E8A-4147-A177-3AD203B41FA5}">
                      <a16:colId xmlns:a16="http://schemas.microsoft.com/office/drawing/2014/main" val="4130363808"/>
                    </a:ext>
                  </a:extLst>
                </a:gridCol>
                <a:gridCol w="958123">
                  <a:extLst>
                    <a:ext uri="{9D8B030D-6E8A-4147-A177-3AD203B41FA5}">
                      <a16:colId xmlns:a16="http://schemas.microsoft.com/office/drawing/2014/main" val="601758133"/>
                    </a:ext>
                  </a:extLst>
                </a:gridCol>
                <a:gridCol w="958123">
                  <a:extLst>
                    <a:ext uri="{9D8B030D-6E8A-4147-A177-3AD203B41FA5}">
                      <a16:colId xmlns:a16="http://schemas.microsoft.com/office/drawing/2014/main" val="2704071737"/>
                    </a:ext>
                  </a:extLst>
                </a:gridCol>
                <a:gridCol w="1177944">
                  <a:extLst>
                    <a:ext uri="{9D8B030D-6E8A-4147-A177-3AD203B41FA5}">
                      <a16:colId xmlns:a16="http://schemas.microsoft.com/office/drawing/2014/main" val="2858248447"/>
                    </a:ext>
                  </a:extLst>
                </a:gridCol>
                <a:gridCol w="1177944">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BIOLOGIA</a:t>
                      </a:r>
                    </a:p>
                  </a:txBody>
                  <a:tcPr anchor="ctr">
                    <a:solidFill>
                      <a:schemeClr val="accent2"/>
                    </a:solidFill>
                  </a:tcP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Koe 25</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1  Elämä ja evoluutio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10</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2  Ekologian perusteet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2</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3  Ihmisen vaikutukset ekosysteemeihin </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4  Solu ja perinnöllisyys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22</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7,5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5  Ihmisen biologia</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50</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49,5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123,5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0,53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6  Biotekniikka ja sen sovellukset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5</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90</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330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3584000550"/>
                  </a:ext>
                </a:extLst>
              </a:tr>
            </a:tbl>
          </a:graphicData>
        </a:graphic>
      </p:graphicFrame>
      <p:sp>
        <p:nvSpPr>
          <p:cNvPr id="8" name="Suorakulmio: Pyöristetyt kulmat 7">
            <a:extLst>
              <a:ext uri="{FF2B5EF4-FFF2-40B4-BE49-F238E27FC236}">
                <a16:creationId xmlns:a16="http://schemas.microsoft.com/office/drawing/2014/main" id="{F8A4F706-F354-D345-75AC-A418068EC867}"/>
              </a:ext>
            </a:extLst>
          </p:cNvPr>
          <p:cNvSpPr/>
          <p:nvPr/>
        </p:nvSpPr>
        <p:spPr>
          <a:xfrm>
            <a:off x="358856" y="3219856"/>
            <a:ext cx="11136950" cy="1144986"/>
          </a:xfrm>
          <a:prstGeom prst="roundRect">
            <a:avLst>
              <a:gd name="adj" fmla="val 14898"/>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9" name="Tekstiruutu 8">
            <a:extLst>
              <a:ext uri="{FF2B5EF4-FFF2-40B4-BE49-F238E27FC236}">
                <a16:creationId xmlns:a16="http://schemas.microsoft.com/office/drawing/2014/main" id="{B44EAAF4-EF57-DB10-D9EB-EB71541B5C6B}"/>
              </a:ext>
            </a:extLst>
          </p:cNvPr>
          <p:cNvSpPr txBox="1"/>
          <p:nvPr/>
        </p:nvSpPr>
        <p:spPr>
          <a:xfrm>
            <a:off x="3560324" y="5158593"/>
            <a:ext cx="4737370" cy="519351"/>
          </a:xfrm>
          <a:prstGeom prst="roundRect">
            <a:avLst>
              <a:gd name="adj" fmla="val 50000"/>
            </a:avLst>
          </a:prstGeom>
          <a:noFill/>
          <a:ln w="38100">
            <a:solidFill>
              <a:schemeClr val="accent1"/>
            </a:solidFill>
          </a:ln>
        </p:spPr>
        <p:txBody>
          <a:bodyPr wrap="square" rtlCol="0">
            <a:spAutoFit/>
          </a:bodyPr>
          <a:lstStyle/>
          <a:p>
            <a:pPr algn="ctr"/>
            <a:r>
              <a:rPr lang="fi-FI"/>
              <a:t>Nämä neljä </a:t>
            </a:r>
            <a:r>
              <a:rPr lang="fi-FI" err="1"/>
              <a:t>modulia</a:t>
            </a:r>
            <a:r>
              <a:rPr lang="fi-FI"/>
              <a:t> 95 %</a:t>
            </a:r>
          </a:p>
        </p:txBody>
      </p:sp>
      <p:sp>
        <p:nvSpPr>
          <p:cNvPr id="3" name="Suorakulmio: Pyöristetyt kulmat 2">
            <a:extLst>
              <a:ext uri="{FF2B5EF4-FFF2-40B4-BE49-F238E27FC236}">
                <a16:creationId xmlns:a16="http://schemas.microsoft.com/office/drawing/2014/main" id="{E5377151-100A-E673-C42D-6408839052DA}"/>
              </a:ext>
            </a:extLst>
          </p:cNvPr>
          <p:cNvSpPr/>
          <p:nvPr/>
        </p:nvSpPr>
        <p:spPr>
          <a:xfrm>
            <a:off x="341049" y="2015119"/>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613284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E2BA-C822-9FDF-C13E-9B6662EDF8B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37F6340-EA5A-28E7-345D-5B629B68305E}"/>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3" name="Taulukko 2">
            <a:extLst>
              <a:ext uri="{FF2B5EF4-FFF2-40B4-BE49-F238E27FC236}">
                <a16:creationId xmlns:a16="http://schemas.microsoft.com/office/drawing/2014/main" id="{D6CAB9D6-250E-DEB4-D98B-D0649F7BCC4F}"/>
              </a:ext>
            </a:extLst>
          </p:cNvPr>
          <p:cNvGraphicFramePr>
            <a:graphicFrameLocks noGrp="1"/>
          </p:cNvGraphicFramePr>
          <p:nvPr>
            <p:extLst>
              <p:ext uri="{D42A27DB-BD31-4B8C-83A1-F6EECF244321}">
                <p14:modId xmlns:p14="http://schemas.microsoft.com/office/powerpoint/2010/main" val="1628629101"/>
              </p:ext>
            </p:extLst>
          </p:nvPr>
        </p:nvGraphicFramePr>
        <p:xfrm>
          <a:off x="358856" y="1278409"/>
          <a:ext cx="11136949" cy="4582170"/>
        </p:xfrm>
        <a:graphic>
          <a:graphicData uri="http://schemas.openxmlformats.org/drawingml/2006/table">
            <a:tbl>
              <a:tblPr>
                <a:tableStyleId>{21E4AEA4-8DFA-4A89-87EB-49C32662AFE0}</a:tableStyleId>
              </a:tblPr>
              <a:tblGrid>
                <a:gridCol w="3476623">
                  <a:extLst>
                    <a:ext uri="{9D8B030D-6E8A-4147-A177-3AD203B41FA5}">
                      <a16:colId xmlns:a16="http://schemas.microsoft.com/office/drawing/2014/main" val="2447241319"/>
                    </a:ext>
                  </a:extLst>
                </a:gridCol>
                <a:gridCol w="1559481">
                  <a:extLst>
                    <a:ext uri="{9D8B030D-6E8A-4147-A177-3AD203B41FA5}">
                      <a16:colId xmlns:a16="http://schemas.microsoft.com/office/drawing/2014/main" val="977704369"/>
                    </a:ext>
                  </a:extLst>
                </a:gridCol>
                <a:gridCol w="1567543">
                  <a:extLst>
                    <a:ext uri="{9D8B030D-6E8A-4147-A177-3AD203B41FA5}">
                      <a16:colId xmlns:a16="http://schemas.microsoft.com/office/drawing/2014/main" val="4130363808"/>
                    </a:ext>
                  </a:extLst>
                </a:gridCol>
                <a:gridCol w="1136468">
                  <a:extLst>
                    <a:ext uri="{9D8B030D-6E8A-4147-A177-3AD203B41FA5}">
                      <a16:colId xmlns:a16="http://schemas.microsoft.com/office/drawing/2014/main" val="601758133"/>
                    </a:ext>
                  </a:extLst>
                </a:gridCol>
                <a:gridCol w="1256528">
                  <a:extLst>
                    <a:ext uri="{9D8B030D-6E8A-4147-A177-3AD203B41FA5}">
                      <a16:colId xmlns:a16="http://schemas.microsoft.com/office/drawing/2014/main" val="2704071737"/>
                    </a:ext>
                  </a:extLst>
                </a:gridCol>
                <a:gridCol w="1070153">
                  <a:extLst>
                    <a:ext uri="{9D8B030D-6E8A-4147-A177-3AD203B41FA5}">
                      <a16:colId xmlns:a16="http://schemas.microsoft.com/office/drawing/2014/main" val="2858248447"/>
                    </a:ext>
                  </a:extLst>
                </a:gridCol>
                <a:gridCol w="107015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FYSIIKKA</a:t>
                      </a:r>
                    </a:p>
                  </a:txBody>
                  <a:tcPr anchor="ctr">
                    <a:solidFill>
                      <a:schemeClr val="accent2"/>
                    </a:solidFill>
                  </a:tcP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Koe 25</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1 Fysiikka luonnontieteenä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0</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2 Fysiikka, ympäristö ja yhteiskunta</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0</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3 Energia ja lämpö</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8</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461936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4 Voima ja liike</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21</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30923106"/>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5 Jaksollinen liike ja aallot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12</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6 Sähkö</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17</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7 Sähkömagnetismi ja valo </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17</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8 Aine, säteily ja kvantittuminen</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15</a:t>
                      </a: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90</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330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3584000550"/>
                  </a:ext>
                </a:extLst>
              </a:tr>
            </a:tbl>
          </a:graphicData>
        </a:graphic>
      </p:graphicFrame>
    </p:spTree>
    <p:extLst>
      <p:ext uri="{BB962C8B-B14F-4D97-AF65-F5344CB8AC3E}">
        <p14:creationId xmlns:p14="http://schemas.microsoft.com/office/powerpoint/2010/main" val="4089777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7897-E893-7C60-4877-D6F0210E2BE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CC89E08-E8F7-92EC-36C5-9C122B3A2D48}"/>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5" name="Taulukko 4">
            <a:extLst>
              <a:ext uri="{FF2B5EF4-FFF2-40B4-BE49-F238E27FC236}">
                <a16:creationId xmlns:a16="http://schemas.microsoft.com/office/drawing/2014/main" id="{6809CE64-2136-1307-604F-B72E4AE7C568}"/>
              </a:ext>
            </a:extLst>
          </p:cNvPr>
          <p:cNvGraphicFramePr>
            <a:graphicFrameLocks noGrp="1"/>
          </p:cNvGraphicFramePr>
          <p:nvPr>
            <p:extLst>
              <p:ext uri="{D42A27DB-BD31-4B8C-83A1-F6EECF244321}">
                <p14:modId xmlns:p14="http://schemas.microsoft.com/office/powerpoint/2010/main" val="488590048"/>
              </p:ext>
            </p:extLst>
          </p:nvPr>
        </p:nvGraphicFramePr>
        <p:xfrm>
          <a:off x="341049" y="1287934"/>
          <a:ext cx="11136948" cy="3646319"/>
        </p:xfrm>
        <a:graphic>
          <a:graphicData uri="http://schemas.openxmlformats.org/drawingml/2006/table">
            <a:tbl>
              <a:tblPr>
                <a:tableStyleId>{21E4AEA4-8DFA-4A89-87EB-49C32662AFE0}</a:tableStyleId>
              </a:tblPr>
              <a:tblGrid>
                <a:gridCol w="3519446">
                  <a:extLst>
                    <a:ext uri="{9D8B030D-6E8A-4147-A177-3AD203B41FA5}">
                      <a16:colId xmlns:a16="http://schemas.microsoft.com/office/drawing/2014/main" val="2447241319"/>
                    </a:ext>
                  </a:extLst>
                </a:gridCol>
                <a:gridCol w="1477469">
                  <a:extLst>
                    <a:ext uri="{9D8B030D-6E8A-4147-A177-3AD203B41FA5}">
                      <a16:colId xmlns:a16="http://schemas.microsoft.com/office/drawing/2014/main" val="3377247975"/>
                    </a:ext>
                  </a:extLst>
                </a:gridCol>
                <a:gridCol w="1449978">
                  <a:extLst>
                    <a:ext uri="{9D8B030D-6E8A-4147-A177-3AD203B41FA5}">
                      <a16:colId xmlns:a16="http://schemas.microsoft.com/office/drawing/2014/main" val="4130363808"/>
                    </a:ext>
                  </a:extLst>
                </a:gridCol>
                <a:gridCol w="1240971">
                  <a:extLst>
                    <a:ext uri="{9D8B030D-6E8A-4147-A177-3AD203B41FA5}">
                      <a16:colId xmlns:a16="http://schemas.microsoft.com/office/drawing/2014/main" val="601758133"/>
                    </a:ext>
                  </a:extLst>
                </a:gridCol>
                <a:gridCol w="1302506">
                  <a:extLst>
                    <a:ext uri="{9D8B030D-6E8A-4147-A177-3AD203B41FA5}">
                      <a16:colId xmlns:a16="http://schemas.microsoft.com/office/drawing/2014/main" val="2704071737"/>
                    </a:ext>
                  </a:extLst>
                </a:gridCol>
                <a:gridCol w="1073289">
                  <a:extLst>
                    <a:ext uri="{9D8B030D-6E8A-4147-A177-3AD203B41FA5}">
                      <a16:colId xmlns:a16="http://schemas.microsoft.com/office/drawing/2014/main" val="2858248447"/>
                    </a:ext>
                  </a:extLst>
                </a:gridCol>
                <a:gridCol w="1073289">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KEMIA</a:t>
                      </a:r>
                    </a:p>
                  </a:txBody>
                  <a:tcPr anchor="ctr">
                    <a:solidFill>
                      <a:schemeClr val="accent2"/>
                    </a:solidFill>
                  </a:tcP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Koe 25</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1 Kemia ja minä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13</a:t>
                      </a: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0</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0,06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2 Kemia ja kestävä tulevaisuus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0</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0</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0,05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3 Molekyylit ja mallit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19</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32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4 Kemiallinen reaktio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20</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41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89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0,33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5 Kemiallinen energia ja kiertotalous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15</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6 Kemiallinen tasapaino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23</a:t>
                      </a: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33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0,28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b="0" i="0" u="none" strike="noStrike">
                          <a:solidFill>
                            <a:srgbClr val="000000"/>
                          </a:solidFill>
                          <a:effectLst/>
                          <a:latin typeface="Arial" panose="020B0604020202020204" pitchFamily="34" charset="0"/>
                          <a:cs typeface="Arial" panose="020B0604020202020204" pitchFamily="34" charset="0"/>
                        </a:rPr>
                        <a:t>90</a:t>
                      </a: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330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extLst>
                  <a:ext uri="{0D108BD9-81ED-4DB2-BD59-A6C34878D82A}">
                    <a16:rowId xmlns:a16="http://schemas.microsoft.com/office/drawing/2014/main" val="3584000550"/>
                  </a:ext>
                </a:extLst>
              </a:tr>
            </a:tbl>
          </a:graphicData>
        </a:graphic>
      </p:graphicFrame>
      <p:sp>
        <p:nvSpPr>
          <p:cNvPr id="9" name="Tekstiruutu 8">
            <a:extLst>
              <a:ext uri="{FF2B5EF4-FFF2-40B4-BE49-F238E27FC236}">
                <a16:creationId xmlns:a16="http://schemas.microsoft.com/office/drawing/2014/main" id="{43B1E6C9-7323-46E8-2442-C07D09D4A0FF}"/>
              </a:ext>
            </a:extLst>
          </p:cNvPr>
          <p:cNvSpPr txBox="1"/>
          <p:nvPr/>
        </p:nvSpPr>
        <p:spPr>
          <a:xfrm>
            <a:off x="3560324" y="5158593"/>
            <a:ext cx="4737370" cy="908864"/>
          </a:xfrm>
          <a:prstGeom prst="roundRect">
            <a:avLst>
              <a:gd name="adj" fmla="val 50000"/>
            </a:avLst>
          </a:prstGeom>
          <a:noFill/>
          <a:ln w="38100">
            <a:solidFill>
              <a:schemeClr val="accent1"/>
            </a:solidFill>
          </a:ln>
        </p:spPr>
        <p:txBody>
          <a:bodyPr wrap="square" rtlCol="0">
            <a:spAutoFit/>
          </a:bodyPr>
          <a:lstStyle/>
          <a:p>
            <a:pPr algn="ctr"/>
            <a:r>
              <a:rPr lang="fi-FI"/>
              <a:t>Nämä neljä </a:t>
            </a:r>
            <a:r>
              <a:rPr lang="fi-FI" err="1"/>
              <a:t>modulia</a:t>
            </a:r>
            <a:r>
              <a:rPr lang="fi-FI"/>
              <a:t> 89 %,</a:t>
            </a:r>
          </a:p>
          <a:p>
            <a:pPr algn="ctr"/>
            <a:r>
              <a:rPr lang="fi-FI"/>
              <a:t>mutta myös </a:t>
            </a:r>
            <a:r>
              <a:rPr lang="fi-FI" err="1"/>
              <a:t>modulit</a:t>
            </a:r>
            <a:r>
              <a:rPr lang="fi-FI"/>
              <a:t> 1-2 osattava</a:t>
            </a:r>
          </a:p>
        </p:txBody>
      </p:sp>
      <p:sp>
        <p:nvSpPr>
          <p:cNvPr id="3" name="Suorakulmio: Pyöristetyt kulmat 2">
            <a:extLst>
              <a:ext uri="{FF2B5EF4-FFF2-40B4-BE49-F238E27FC236}">
                <a16:creationId xmlns:a16="http://schemas.microsoft.com/office/drawing/2014/main" id="{2B3E9CB7-E8A1-5052-478D-A07E68BFBB41}"/>
              </a:ext>
            </a:extLst>
          </p:cNvPr>
          <p:cNvSpPr/>
          <p:nvPr/>
        </p:nvSpPr>
        <p:spPr>
          <a:xfrm>
            <a:off x="180753" y="2838451"/>
            <a:ext cx="11297246" cy="1722916"/>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339702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FBFB-FB3F-4E51-7345-B3F0DAB34F6F}"/>
            </a:ext>
          </a:extLst>
        </p:cNvPr>
        <p:cNvGrpSpPr/>
        <p:nvPr/>
      </p:nvGrpSpPr>
      <p:grpSpPr>
        <a:xfrm>
          <a:off x="0" y="0"/>
          <a:ext cx="0" cy="0"/>
          <a:chOff x="0" y="0"/>
          <a:chExt cx="0" cy="0"/>
        </a:xfrm>
      </p:grpSpPr>
      <p:sp>
        <p:nvSpPr>
          <p:cNvPr id="7" name="Sisällön paikkamerkki 1">
            <a:extLst>
              <a:ext uri="{FF2B5EF4-FFF2-40B4-BE49-F238E27FC236}">
                <a16:creationId xmlns:a16="http://schemas.microsoft.com/office/drawing/2014/main" id="{43910648-D79A-71C1-7F0C-3A29ECEFF2B8}"/>
              </a:ext>
            </a:extLst>
          </p:cNvPr>
          <p:cNvSpPr>
            <a:spLocks noGrp="1"/>
          </p:cNvSpPr>
          <p:nvPr>
            <p:ph sz="quarter" idx="10"/>
          </p:nvPr>
        </p:nvSpPr>
        <p:spPr>
          <a:xfrm>
            <a:off x="263525" y="1109976"/>
            <a:ext cx="5580094" cy="4805679"/>
          </a:xfrm>
        </p:spPr>
        <p:txBody>
          <a:bodyPr vert="horz" lIns="91440" tIns="45720" rIns="91440" bIns="45720" rtlCol="0" anchor="t">
            <a:normAutofit fontScale="92500" lnSpcReduction="10000"/>
          </a:bodyPr>
          <a:lstStyle/>
          <a:p>
            <a:pPr>
              <a:lnSpc>
                <a:spcPct val="110000"/>
              </a:lnSpc>
              <a:spcBef>
                <a:spcPts val="0"/>
              </a:spcBef>
              <a:spcAft>
                <a:spcPts val="0"/>
              </a:spcAft>
            </a:pPr>
            <a:r>
              <a:rPr lang="fi-FI" sz="2400">
                <a:latin typeface="Arial    "/>
              </a:rPr>
              <a:t>Kokeessa huomioitavaa</a:t>
            </a:r>
          </a:p>
          <a:p>
            <a:pPr lvl="1">
              <a:lnSpc>
                <a:spcPct val="110000"/>
              </a:lnSpc>
              <a:spcBef>
                <a:spcPts val="0"/>
              </a:spcBef>
              <a:spcAft>
                <a:spcPts val="0"/>
              </a:spcAft>
            </a:pPr>
            <a:r>
              <a:rPr lang="fi-FI" sz="2200">
                <a:latin typeface="Arial    "/>
              </a:rPr>
              <a:t>Kokeen haasteena kokonaisuus (ajankäyttö, taktikointi)</a:t>
            </a:r>
          </a:p>
          <a:p>
            <a:pPr lvl="2">
              <a:lnSpc>
                <a:spcPct val="110000"/>
              </a:lnSpc>
              <a:spcBef>
                <a:spcPts val="0"/>
              </a:spcBef>
              <a:spcAft>
                <a:spcPts val="0"/>
              </a:spcAft>
            </a:pPr>
            <a:r>
              <a:rPr lang="fi-FI" sz="2200">
                <a:latin typeface="Arial    "/>
              </a:rPr>
              <a:t>270 min, 270 pistettä</a:t>
            </a:r>
          </a:p>
          <a:p>
            <a:pPr lvl="2">
              <a:lnSpc>
                <a:spcPct val="110000"/>
              </a:lnSpc>
              <a:spcBef>
                <a:spcPts val="0"/>
              </a:spcBef>
              <a:spcAft>
                <a:spcPts val="0"/>
              </a:spcAft>
            </a:pPr>
            <a:r>
              <a:rPr lang="fi-FI" sz="2200">
                <a:latin typeface="Arial    "/>
              </a:rPr>
              <a:t>Kevään 2025 kokeessa 28 tehtävää, noin 150 tehtäväkohtaa </a:t>
            </a:r>
          </a:p>
          <a:p>
            <a:pPr lvl="1">
              <a:lnSpc>
                <a:spcPct val="110000"/>
              </a:lnSpc>
              <a:spcBef>
                <a:spcPts val="0"/>
              </a:spcBef>
              <a:spcAft>
                <a:spcPts val="0"/>
              </a:spcAft>
            </a:pPr>
            <a:r>
              <a:rPr lang="fi-FI" sz="2200">
                <a:latin typeface="Arial    "/>
              </a:rPr>
              <a:t>Monipuoliset tehtävätyypit: monivalintatehtäviä, esseitä, </a:t>
            </a:r>
            <a:br>
              <a:rPr lang="fi-FI" sz="2200">
                <a:latin typeface="Arial    "/>
              </a:rPr>
            </a:br>
            <a:r>
              <a:rPr lang="fi-FI" sz="2200">
                <a:latin typeface="Arial    "/>
              </a:rPr>
              <a:t>määrittelytehtäviä, aineistotehtäviä, laskuja</a:t>
            </a:r>
          </a:p>
          <a:p>
            <a:pPr lvl="1">
              <a:lnSpc>
                <a:spcPct val="110000"/>
              </a:lnSpc>
              <a:spcBef>
                <a:spcPts val="0"/>
              </a:spcBef>
              <a:spcAft>
                <a:spcPts val="0"/>
              </a:spcAft>
            </a:pPr>
            <a:r>
              <a:rPr lang="fi-FI" sz="2200">
                <a:latin typeface="Arial    "/>
              </a:rPr>
              <a:t>Koejärjestelmän funktiolaskin</a:t>
            </a:r>
          </a:p>
          <a:p>
            <a:pPr lvl="1">
              <a:lnSpc>
                <a:spcPct val="110000"/>
              </a:lnSpc>
              <a:spcBef>
                <a:spcPts val="0"/>
              </a:spcBef>
              <a:spcAft>
                <a:spcPts val="0"/>
              </a:spcAft>
            </a:pPr>
            <a:r>
              <a:rPr lang="fi-FI" sz="2200">
                <a:latin typeface="Arial    "/>
              </a:rPr>
              <a:t>Kaavaliite</a:t>
            </a:r>
          </a:p>
          <a:p>
            <a:pPr marL="457200" lvl="1" indent="0">
              <a:lnSpc>
                <a:spcPct val="110000"/>
              </a:lnSpc>
              <a:spcBef>
                <a:spcPts val="0"/>
              </a:spcBef>
              <a:spcAft>
                <a:spcPts val="0"/>
              </a:spcAft>
              <a:buNone/>
            </a:pPr>
            <a:endParaRPr lang="fi-FI" sz="2200">
              <a:latin typeface="Arial    "/>
            </a:endParaRPr>
          </a:p>
          <a:p>
            <a:pPr>
              <a:lnSpc>
                <a:spcPct val="110000"/>
              </a:lnSpc>
              <a:spcBef>
                <a:spcPts val="0"/>
              </a:spcBef>
              <a:spcAft>
                <a:spcPts val="0"/>
              </a:spcAft>
            </a:pPr>
            <a:r>
              <a:rPr lang="fi-FI" sz="2400">
                <a:latin typeface="Arial    "/>
              </a:rPr>
              <a:t>Vanhat valintakokeet: Lääketieteen alan vanhat valintakokeet (+ muut)</a:t>
            </a:r>
          </a:p>
          <a:p>
            <a:pPr marL="0" indent="0">
              <a:buNone/>
            </a:pPr>
            <a:endParaRPr lang="fi-FI">
              <a:latin typeface="Arial    "/>
            </a:endParaRPr>
          </a:p>
        </p:txBody>
      </p:sp>
      <p:sp>
        <p:nvSpPr>
          <p:cNvPr id="2" name="Otsikko 1">
            <a:extLst>
              <a:ext uri="{FF2B5EF4-FFF2-40B4-BE49-F238E27FC236}">
                <a16:creationId xmlns:a16="http://schemas.microsoft.com/office/drawing/2014/main" id="{F8F6F15F-1F30-BE9D-02DF-3A5AF5F2697B}"/>
              </a:ext>
            </a:extLst>
          </p:cNvPr>
          <p:cNvSpPr>
            <a:spLocks noGrp="1"/>
          </p:cNvSpPr>
          <p:nvPr>
            <p:ph type="title"/>
          </p:nvPr>
        </p:nvSpPr>
        <p:spPr/>
        <p:txBody>
          <a:bodyPr/>
          <a:lstStyle/>
          <a:p>
            <a:r>
              <a:rPr lang="fi-FI"/>
              <a:t>Valintakoe B</a:t>
            </a:r>
          </a:p>
        </p:txBody>
      </p:sp>
      <p:pic>
        <p:nvPicPr>
          <p:cNvPr id="5" name="Kuvan paikkamerkki 10">
            <a:extLst>
              <a:ext uri="{FF2B5EF4-FFF2-40B4-BE49-F238E27FC236}">
                <a16:creationId xmlns:a16="http://schemas.microsoft.com/office/drawing/2014/main" id="{A60A6313-7E65-CF5A-8FF1-72DA4B3F289C}"/>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6094413" y="263525"/>
            <a:ext cx="5834062" cy="6330950"/>
          </a:xfrm>
        </p:spPr>
      </p:pic>
      <p:sp>
        <p:nvSpPr>
          <p:cNvPr id="3" name="Tekstin paikkamerkki 3">
            <a:extLst>
              <a:ext uri="{FF2B5EF4-FFF2-40B4-BE49-F238E27FC236}">
                <a16:creationId xmlns:a16="http://schemas.microsoft.com/office/drawing/2014/main" id="{8F06CC71-D1FE-BB14-A060-5983404A2B0A}"/>
              </a:ext>
            </a:extLst>
          </p:cNvPr>
          <p:cNvSpPr>
            <a:spLocks noGrp="1"/>
          </p:cNvSpPr>
          <p:nvPr>
            <p:ph type="body" sz="quarter" idx="15"/>
          </p:nvPr>
        </p:nvSpPr>
        <p:spPr>
          <a:xfrm>
            <a:off x="9223339" y="5915655"/>
            <a:ext cx="2771923" cy="694809"/>
          </a:xfrm>
        </p:spPr>
        <p:txBody>
          <a:bodyPr/>
          <a:lstStyle/>
          <a:p>
            <a:endParaRPr lang="fi-FI"/>
          </a:p>
        </p:txBody>
      </p:sp>
    </p:spTree>
    <p:extLst>
      <p:ext uri="{BB962C8B-B14F-4D97-AF65-F5344CB8AC3E}">
        <p14:creationId xmlns:p14="http://schemas.microsoft.com/office/powerpoint/2010/main" val="327228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4350-65C7-EB54-FE9D-DF0AABBB5B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75FC0C9-4E7A-2CDF-0F04-CDDBC3FA9F67}"/>
              </a:ext>
            </a:extLst>
          </p:cNvPr>
          <p:cNvSpPr>
            <a:spLocks noGrp="1"/>
          </p:cNvSpPr>
          <p:nvPr>
            <p:ph type="title"/>
          </p:nvPr>
        </p:nvSpPr>
        <p:spPr/>
        <p:txBody>
          <a:bodyPr/>
          <a:lstStyle/>
          <a:p>
            <a:r>
              <a:rPr lang="fi-FI"/>
              <a:t>Yleistä pyrkimisasiaa</a:t>
            </a:r>
          </a:p>
        </p:txBody>
      </p:sp>
      <p:sp>
        <p:nvSpPr>
          <p:cNvPr id="4" name="Sisällön paikkamerkki 2">
            <a:extLst>
              <a:ext uri="{FF2B5EF4-FFF2-40B4-BE49-F238E27FC236}">
                <a16:creationId xmlns:a16="http://schemas.microsoft.com/office/drawing/2014/main" id="{D399363D-D051-2A5A-41C0-4741A95C414C}"/>
              </a:ext>
            </a:extLst>
          </p:cNvPr>
          <p:cNvSpPr txBox="1">
            <a:spLocks/>
          </p:cNvSpPr>
          <p:nvPr/>
        </p:nvSpPr>
        <p:spPr>
          <a:xfrm>
            <a:off x="341048" y="1291941"/>
            <a:ext cx="10936551" cy="5566059"/>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r>
              <a:rPr lang="fi-FI" sz="2000">
                <a:latin typeface="Arial"/>
                <a:cs typeface="Arial"/>
              </a:rPr>
              <a:t>Hakuaika 1 </a:t>
            </a:r>
            <a:r>
              <a:rPr lang="fi-FI" sz="2000"/>
              <a:t>7.1.2026 klo 8.00 – 21.1.2026 klo 15.00.</a:t>
            </a:r>
          </a:p>
          <a:p>
            <a:pPr marL="305435" indent="-305435"/>
            <a:r>
              <a:rPr lang="fi-FI" sz="2000" b="1">
                <a:latin typeface="Arial"/>
                <a:cs typeface="Arial"/>
              </a:rPr>
              <a:t>Hakuaika 2 on </a:t>
            </a:r>
            <a:r>
              <a:rPr lang="fi-FI" sz="2000" b="1"/>
              <a:t>10.3.2026 klo 8.00 – 24.3.2026 klo 15.00</a:t>
            </a:r>
          </a:p>
          <a:p>
            <a:pPr marL="305435" indent="-305435"/>
            <a:r>
              <a:rPr lang="fi-FI" sz="2000">
                <a:latin typeface="Arial"/>
                <a:cs typeface="Arial"/>
              </a:rPr>
              <a:t>Todistusvalinnan osalta tulokset ilmoitetaan hakijoille viimeistään 25.5.2026</a:t>
            </a:r>
          </a:p>
          <a:p>
            <a:pPr marL="305435" indent="-305435"/>
            <a:r>
              <a:rPr lang="fi-FI" sz="2000">
                <a:latin typeface="Arial"/>
                <a:cs typeface="Arial"/>
              </a:rPr>
              <a:t>Valinnan tulokset valmiina viimeistään 2.7.2026</a:t>
            </a:r>
          </a:p>
          <a:p>
            <a:pPr marL="305435" indent="-305435"/>
            <a:r>
              <a:rPr lang="fi-FI" sz="2000">
                <a:latin typeface="Arial"/>
                <a:cs typeface="Arial"/>
              </a:rPr>
              <a:t>Paikka otettava vastaan viimeistään to 9.7.2026 klo 15.00</a:t>
            </a:r>
          </a:p>
          <a:p>
            <a:pPr marL="305435" indent="-305435"/>
            <a:r>
              <a:rPr lang="fi-FI" sz="2000">
                <a:latin typeface="Arial"/>
                <a:cs typeface="Arial"/>
              </a:rPr>
              <a:t>Varasijoilta hyväksyminen päättyy 4.8.2026 klo 15.00.</a:t>
            </a:r>
          </a:p>
          <a:p>
            <a:pPr marL="305435" indent="-305435"/>
            <a:endParaRPr lang="fi-FI" sz="2000">
              <a:latin typeface="Arial"/>
              <a:cs typeface="Arial"/>
            </a:endParaRPr>
          </a:p>
          <a:p>
            <a:pPr marL="0" indent="0">
              <a:buNone/>
            </a:pPr>
            <a:r>
              <a:rPr lang="fi-FI" sz="2000">
                <a:latin typeface="Arial"/>
                <a:cs typeface="Arial"/>
              </a:rPr>
              <a:t>Ensikertalaisuus:</a:t>
            </a:r>
          </a:p>
          <a:p>
            <a:pPr marL="629920" lvl="1" indent="-305435"/>
            <a:r>
              <a:rPr lang="fi-FI" sz="1800" b="1">
                <a:latin typeface="Arial"/>
                <a:cs typeface="Arial"/>
              </a:rPr>
              <a:t>Ensikertalaisia eivät ole hakijat, jotka:</a:t>
            </a:r>
          </a:p>
          <a:p>
            <a:pPr marL="899795" lvl="2" indent="-269875"/>
            <a:r>
              <a:rPr lang="fi-FI" sz="1800">
                <a:latin typeface="Arial"/>
                <a:cs typeface="Arial"/>
              </a:rPr>
              <a:t>Ovat ottaneet opiskelupaikan syksyllä 2014 tai sen jälkeen vastaan suomalaisesta korkeakoulusta</a:t>
            </a:r>
          </a:p>
          <a:p>
            <a:pPr marL="899795" lvl="2" indent="-269875"/>
            <a:r>
              <a:rPr lang="fi-FI" sz="1800">
                <a:latin typeface="Arial"/>
                <a:cs typeface="Arial"/>
              </a:rPr>
              <a:t>On jo olemassa tutkinto (vähintään kanditasoinen) suomalaisesta korkeakoulusta</a:t>
            </a:r>
          </a:p>
          <a:p>
            <a:pPr marL="629920" lvl="1" indent="-305435"/>
            <a:r>
              <a:rPr lang="fi-FI" sz="1800">
                <a:latin typeface="Arial"/>
                <a:cs typeface="Arial"/>
              </a:rPr>
              <a:t>Ensikertalaisuus ei koske </a:t>
            </a:r>
            <a:r>
              <a:rPr lang="fi-FI" sz="1800" b="1">
                <a:latin typeface="Arial"/>
                <a:cs typeface="Arial"/>
              </a:rPr>
              <a:t>hakemista</a:t>
            </a:r>
            <a:r>
              <a:rPr lang="fi-FI" sz="1800">
                <a:latin typeface="Arial"/>
                <a:cs typeface="Arial"/>
              </a:rPr>
              <a:t> vaan paikan </a:t>
            </a:r>
            <a:r>
              <a:rPr lang="fi-FI" sz="1800" b="1">
                <a:latin typeface="Arial"/>
                <a:cs typeface="Arial"/>
              </a:rPr>
              <a:t>vastaanottoa</a:t>
            </a:r>
          </a:p>
        </p:txBody>
      </p:sp>
      <p:sp>
        <p:nvSpPr>
          <p:cNvPr id="5" name="Suorakulmio: Pyöristetyt kulmat 4">
            <a:extLst>
              <a:ext uri="{FF2B5EF4-FFF2-40B4-BE49-F238E27FC236}">
                <a16:creationId xmlns:a16="http://schemas.microsoft.com/office/drawing/2014/main" id="{F14FEDE0-9E4E-E423-D658-B0F770C9DB08}"/>
              </a:ext>
            </a:extLst>
          </p:cNvPr>
          <p:cNvSpPr/>
          <p:nvPr/>
        </p:nvSpPr>
        <p:spPr>
          <a:xfrm>
            <a:off x="8606197" y="1060883"/>
            <a:ext cx="2671402" cy="79272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opintopolku.fi</a:t>
            </a:r>
          </a:p>
        </p:txBody>
      </p:sp>
    </p:spTree>
    <p:extLst>
      <p:ext uri="{BB962C8B-B14F-4D97-AF65-F5344CB8AC3E}">
        <p14:creationId xmlns:p14="http://schemas.microsoft.com/office/powerpoint/2010/main" val="146905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44138A-DFFB-5380-2EBB-1AA7A9055CAB}"/>
              </a:ext>
            </a:extLst>
          </p:cNvPr>
          <p:cNvSpPr>
            <a:spLocks noGrp="1"/>
          </p:cNvSpPr>
          <p:nvPr>
            <p:ph type="title"/>
          </p:nvPr>
        </p:nvSpPr>
        <p:spPr/>
        <p:txBody>
          <a:bodyPr/>
          <a:lstStyle/>
          <a:p>
            <a:r>
              <a:rPr lang="fi-FI"/>
              <a:t>Valintakoe B minimipistemääriä</a:t>
            </a:r>
          </a:p>
        </p:txBody>
      </p:sp>
      <p:sp>
        <p:nvSpPr>
          <p:cNvPr id="3" name="Sisällön paikkamerkki 2">
            <a:extLst>
              <a:ext uri="{FF2B5EF4-FFF2-40B4-BE49-F238E27FC236}">
                <a16:creationId xmlns:a16="http://schemas.microsoft.com/office/drawing/2014/main" id="{77FC3C03-004C-64C0-6176-1B655C14667D}"/>
              </a:ext>
            </a:extLst>
          </p:cNvPr>
          <p:cNvSpPr>
            <a:spLocks noGrp="1"/>
          </p:cNvSpPr>
          <p:nvPr>
            <p:ph sz="quarter" idx="10"/>
          </p:nvPr>
        </p:nvSpPr>
        <p:spPr>
          <a:xfrm>
            <a:off x="353626" y="1205277"/>
            <a:ext cx="11444796" cy="5365644"/>
          </a:xfrm>
        </p:spPr>
        <p:txBody>
          <a:bodyPr>
            <a:normAutofit/>
          </a:bodyPr>
          <a:lstStyle/>
          <a:p>
            <a:r>
              <a:rPr lang="fi-FI" sz="2000" err="1">
                <a:latin typeface="Arial    "/>
              </a:rPr>
              <a:t>Hki</a:t>
            </a:r>
            <a:r>
              <a:rPr lang="fi-FI" sz="2000">
                <a:latin typeface="Arial    "/>
              </a:rPr>
              <a:t> molekyylibiotiede ja Tre bioteknologia ja biolääketieteen tekniikka sekä Tku ja Oulu biokemia: Sinun on mahdollista tulla hyväksytyksi vain, jos saat vähintään 70 % kaikkien kokeen suorittaneiden hakukohteen hakijoiden saamasta koepisteiden keskiarvosta.</a:t>
            </a:r>
          </a:p>
          <a:p>
            <a:r>
              <a:rPr lang="fi-FI" sz="2000">
                <a:latin typeface="Arial    "/>
              </a:rPr>
              <a:t>Proviisori ja farmaseutti </a:t>
            </a:r>
            <a:r>
              <a:rPr lang="fi-FI" sz="2000" err="1">
                <a:latin typeface="Arial    "/>
              </a:rPr>
              <a:t>Hki</a:t>
            </a:r>
            <a:r>
              <a:rPr lang="fi-FI" sz="2000">
                <a:latin typeface="Arial    "/>
              </a:rPr>
              <a:t> sekä proviisori Kuopio: Sinun on mahdollista tulla hyväksytyksi vain, jos saat vähintään</a:t>
            </a:r>
          </a:p>
          <a:p>
            <a:pPr lvl="1"/>
            <a:r>
              <a:rPr lang="fi-FI" sz="1800">
                <a:latin typeface="Arial    "/>
              </a:rPr>
              <a:t>10 % biologian tehtävien yhteenlasketuista maksimipisteistä ja</a:t>
            </a:r>
          </a:p>
          <a:p>
            <a:pPr lvl="1"/>
            <a:r>
              <a:rPr lang="fi-FI" sz="1800">
                <a:latin typeface="Arial    "/>
              </a:rPr>
              <a:t>10 % kemian tehtävien yhteenlasketuista maksimipisteistä.</a:t>
            </a:r>
          </a:p>
          <a:p>
            <a:r>
              <a:rPr lang="fi-FI" sz="2000">
                <a:latin typeface="Arial    "/>
              </a:rPr>
              <a:t>Farmaseutti Kuopio: </a:t>
            </a:r>
            <a:r>
              <a:rPr lang="fi-FI" sz="1800">
                <a:latin typeface="Arial    "/>
              </a:rPr>
              <a:t>Sinun on mahdollista tulla hyväksytyksi vain, jos saat vähintään</a:t>
            </a:r>
          </a:p>
          <a:p>
            <a:pPr lvl="1"/>
            <a:r>
              <a:rPr lang="fi-FI" sz="1800">
                <a:latin typeface="Arial    "/>
              </a:rPr>
              <a:t>7,5 % biologian tehtävien yhteenlasketuista maksimipisteistä ja</a:t>
            </a:r>
          </a:p>
          <a:p>
            <a:pPr lvl="1"/>
            <a:r>
              <a:rPr lang="fi-FI" sz="1800">
                <a:latin typeface="Arial    "/>
              </a:rPr>
              <a:t>7,5 % kemian tehtävien yhteenlasketuista maksimipisteistä.</a:t>
            </a:r>
          </a:p>
          <a:p>
            <a:r>
              <a:rPr lang="fi-FI" sz="2000">
                <a:latin typeface="Arial    "/>
              </a:rPr>
              <a:t>Biolääketiede Kuopio sekä biolääketiede ja lääkekehitys Tku: Valintakokeen hyväksytysti suorittaaksesi sinun on saatava biologian osiosta vähintään 60 % ja kemian osiosta vähintään 60 % kaikkien kokeen suorittaneiden biolääketieteen yhteisvalinnan hakijoiden ko. valintakoeosion pisteiden keskiarvosta.</a:t>
            </a:r>
          </a:p>
        </p:txBody>
      </p:sp>
    </p:spTree>
    <p:extLst>
      <p:ext uri="{BB962C8B-B14F-4D97-AF65-F5344CB8AC3E}">
        <p14:creationId xmlns:p14="http://schemas.microsoft.com/office/powerpoint/2010/main" val="64759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EEC56-CDCE-5F6D-9E42-941B8A65A7C2}"/>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F81CF244-B8C9-4C28-6BA2-575DC18A4778}"/>
              </a:ext>
            </a:extLst>
          </p:cNvPr>
          <p:cNvSpPr>
            <a:spLocks noGrp="1"/>
          </p:cNvSpPr>
          <p:nvPr>
            <p:ph type="title"/>
          </p:nvPr>
        </p:nvSpPr>
        <p:spPr>
          <a:xfrm>
            <a:off x="341049" y="190954"/>
            <a:ext cx="11457373" cy="695757"/>
          </a:xfrm>
        </p:spPr>
        <p:txBody>
          <a:bodyPr/>
          <a:lstStyle/>
          <a:p>
            <a:r>
              <a:rPr lang="fi-FI"/>
              <a:t>Valintakoe C</a:t>
            </a:r>
          </a:p>
        </p:txBody>
      </p:sp>
      <p:pic>
        <p:nvPicPr>
          <p:cNvPr id="10" name="Sisällön paikkamerkki 9" descr="Kuva, joka sisältää kohteen teksti, kuvakaappaus, Fontti&#10;&#10;Kuvaus luotu automaattisesti">
            <a:extLst>
              <a:ext uri="{FF2B5EF4-FFF2-40B4-BE49-F238E27FC236}">
                <a16:creationId xmlns:a16="http://schemas.microsoft.com/office/drawing/2014/main" id="{EEC7AC1E-D5BD-0B80-1074-9730A9FBC9A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327948" y="1019854"/>
            <a:ext cx="9324973" cy="4662487"/>
          </a:xfrm>
        </p:spPr>
      </p:pic>
      <p:sp>
        <p:nvSpPr>
          <p:cNvPr id="12" name="Tekstiruutu 11">
            <a:extLst>
              <a:ext uri="{FF2B5EF4-FFF2-40B4-BE49-F238E27FC236}">
                <a16:creationId xmlns:a16="http://schemas.microsoft.com/office/drawing/2014/main" id="{6B074AB3-16AF-64CD-B13A-352AEDC70B5B}"/>
              </a:ext>
            </a:extLst>
          </p:cNvPr>
          <p:cNvSpPr txBox="1"/>
          <p:nvPr/>
        </p:nvSpPr>
        <p:spPr>
          <a:xfrm>
            <a:off x="1340568" y="5847010"/>
            <a:ext cx="7285976" cy="646331"/>
          </a:xfrm>
          <a:prstGeom prst="rect">
            <a:avLst/>
          </a:prstGeom>
          <a:noFill/>
        </p:spPr>
        <p:txBody>
          <a:bodyPr wrap="square">
            <a:spAutoFit/>
          </a:bodyPr>
          <a:lstStyle/>
          <a:p>
            <a:r>
              <a:rPr lang="fi-FI"/>
              <a:t>*</a:t>
            </a:r>
            <a:r>
              <a:rPr lang="fi-FI" err="1"/>
              <a:t>Huom</a:t>
            </a:r>
            <a:r>
              <a:rPr lang="fi-FI"/>
              <a:t>! Turun ympäristötieteeseen hakijat eivät tee biologian eriytyvää osiota.</a:t>
            </a:r>
          </a:p>
        </p:txBody>
      </p:sp>
    </p:spTree>
    <p:extLst>
      <p:ext uri="{BB962C8B-B14F-4D97-AF65-F5344CB8AC3E}">
        <p14:creationId xmlns:p14="http://schemas.microsoft.com/office/powerpoint/2010/main" val="2000281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FEF7C-2D2A-2B6C-A470-AEE5F9F1C40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FF35713-36B7-A2AF-8D0C-ED5ECF0ADBE7}"/>
              </a:ext>
            </a:extLst>
          </p:cNvPr>
          <p:cNvSpPr>
            <a:spLocks noGrp="1"/>
          </p:cNvSpPr>
          <p:nvPr>
            <p:ph type="title"/>
          </p:nvPr>
        </p:nvSpPr>
        <p:spPr/>
        <p:txBody>
          <a:bodyPr/>
          <a:lstStyle/>
          <a:p>
            <a:r>
              <a:rPr lang="fi-FI"/>
              <a:t>Biologia ja ympäristötieteet</a:t>
            </a:r>
          </a:p>
        </p:txBody>
      </p:sp>
      <p:sp>
        <p:nvSpPr>
          <p:cNvPr id="3" name="Sisällön paikkamerkki 2">
            <a:extLst>
              <a:ext uri="{FF2B5EF4-FFF2-40B4-BE49-F238E27FC236}">
                <a16:creationId xmlns:a16="http://schemas.microsoft.com/office/drawing/2014/main" id="{818D77B4-8A36-5376-D73B-5B1DC999D089}"/>
              </a:ext>
            </a:extLst>
          </p:cNvPr>
          <p:cNvSpPr>
            <a:spLocks noGrp="1"/>
          </p:cNvSpPr>
          <p:nvPr>
            <p:ph sz="quarter" idx="10"/>
          </p:nvPr>
        </p:nvSpPr>
        <p:spPr/>
        <p:txBody>
          <a:bodyPr>
            <a:normAutofit/>
          </a:bodyPr>
          <a:lstStyle/>
          <a:p>
            <a:r>
              <a:rPr lang="fi-FI" sz="2400"/>
              <a:t>Opiskelupaikat</a:t>
            </a:r>
          </a:p>
          <a:p>
            <a:pPr lvl="1"/>
            <a:r>
              <a:rPr lang="fi-FI" sz="2200"/>
              <a:t>Helsinki, Oulu, Turku, Jyväskylä, Joensuu, Kuopio</a:t>
            </a:r>
          </a:p>
          <a:p>
            <a:r>
              <a:rPr lang="fi-FI" sz="2400"/>
              <a:t>Valintamenettely</a:t>
            </a:r>
          </a:p>
          <a:p>
            <a:pPr lvl="1"/>
            <a:r>
              <a:rPr lang="fi-FI" sz="2200"/>
              <a:t>Todistusvalinta ja valintakoevalinta</a:t>
            </a:r>
          </a:p>
          <a:p>
            <a:pPr lvl="1">
              <a:lnSpc>
                <a:spcPct val="90000"/>
              </a:lnSpc>
            </a:pPr>
            <a:r>
              <a:rPr lang="fi-FI" sz="2200"/>
              <a:t>Todistusvalinnalla 51-71%. Todistusvalinnassa pisteitä voi saada viidestä aineesta (</a:t>
            </a:r>
            <a:r>
              <a:rPr lang="fi-FI" sz="2200" err="1"/>
              <a:t>max</a:t>
            </a:r>
            <a:r>
              <a:rPr lang="fi-FI" sz="2200"/>
              <a:t> 164,6):</a:t>
            </a:r>
          </a:p>
          <a:p>
            <a:pPr lvl="2">
              <a:lnSpc>
                <a:spcPct val="90000"/>
              </a:lnSpc>
            </a:pPr>
            <a:r>
              <a:rPr lang="fi-FI" sz="2200"/>
              <a:t>äidinkieli, matematiikka (pitkä tai lyhyt) sekä kemia, biologia tai fysiikka</a:t>
            </a:r>
          </a:p>
          <a:p>
            <a:pPr lvl="2">
              <a:lnSpc>
                <a:spcPct val="90000"/>
              </a:lnSpc>
            </a:pPr>
            <a:r>
              <a:rPr lang="fi-FI" sz="2200"/>
              <a:t>Kaksi muuta parhaat pisteet tuottava ainetta</a:t>
            </a:r>
          </a:p>
          <a:p>
            <a:pPr lvl="2"/>
            <a:r>
              <a:rPr lang="fi-FI" sz="2200" b="1"/>
              <a:t>Kynnysehto biologia ja ympäristötiede: biologia oltava kirjoitettuna</a:t>
            </a:r>
            <a:endParaRPr lang="fi-FI" sz="2200"/>
          </a:p>
        </p:txBody>
      </p:sp>
    </p:spTree>
    <p:extLst>
      <p:ext uri="{BB962C8B-B14F-4D97-AF65-F5344CB8AC3E}">
        <p14:creationId xmlns:p14="http://schemas.microsoft.com/office/powerpoint/2010/main" val="1634472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E859-322A-6C73-BE53-D070F249485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2A7980-7F42-1C5E-903A-6FAF0368CDEC}"/>
              </a:ext>
            </a:extLst>
          </p:cNvPr>
          <p:cNvSpPr>
            <a:spLocks noGrp="1"/>
          </p:cNvSpPr>
          <p:nvPr>
            <p:ph type="title"/>
          </p:nvPr>
        </p:nvSpPr>
        <p:spPr>
          <a:xfrm>
            <a:off x="341049" y="365125"/>
            <a:ext cx="11457373" cy="657225"/>
          </a:xfrm>
        </p:spPr>
        <p:txBody>
          <a:bodyPr/>
          <a:lstStyle/>
          <a:p>
            <a:r>
              <a:rPr lang="fi-FI"/>
              <a:t>Biologian pisterajoja</a:t>
            </a:r>
          </a:p>
        </p:txBody>
      </p:sp>
      <p:graphicFrame>
        <p:nvGraphicFramePr>
          <p:cNvPr id="3" name="Taulukko 9">
            <a:extLst>
              <a:ext uri="{FF2B5EF4-FFF2-40B4-BE49-F238E27FC236}">
                <a16:creationId xmlns:a16="http://schemas.microsoft.com/office/drawing/2014/main" id="{53C00617-76DB-DD53-0CD2-52A2AE5731B9}"/>
              </a:ext>
            </a:extLst>
          </p:cNvPr>
          <p:cNvGraphicFramePr>
            <a:graphicFrameLocks noGrp="1"/>
          </p:cNvGraphicFramePr>
          <p:nvPr>
            <p:extLst>
              <p:ext uri="{D42A27DB-BD31-4B8C-83A1-F6EECF244321}">
                <p14:modId xmlns:p14="http://schemas.microsoft.com/office/powerpoint/2010/main" val="52116157"/>
              </p:ext>
            </p:extLst>
          </p:nvPr>
        </p:nvGraphicFramePr>
        <p:xfrm>
          <a:off x="472545" y="1541554"/>
          <a:ext cx="4922118" cy="2308161"/>
        </p:xfrm>
        <a:graphic>
          <a:graphicData uri="http://schemas.openxmlformats.org/drawingml/2006/table">
            <a:tbl>
              <a:tblPr firstRow="1" bandRow="1">
                <a:tableStyleId>{5C22544A-7EE6-4342-B048-85BDC9FD1C3A}</a:tableStyleId>
              </a:tblPr>
              <a:tblGrid>
                <a:gridCol w="1640706">
                  <a:extLst>
                    <a:ext uri="{9D8B030D-6E8A-4147-A177-3AD203B41FA5}">
                      <a16:colId xmlns:a16="http://schemas.microsoft.com/office/drawing/2014/main" val="3277441374"/>
                    </a:ext>
                  </a:extLst>
                </a:gridCol>
                <a:gridCol w="1640706">
                  <a:extLst>
                    <a:ext uri="{9D8B030D-6E8A-4147-A177-3AD203B41FA5}">
                      <a16:colId xmlns:a16="http://schemas.microsoft.com/office/drawing/2014/main" val="531910424"/>
                    </a:ext>
                  </a:extLst>
                </a:gridCol>
                <a:gridCol w="1640706">
                  <a:extLst>
                    <a:ext uri="{9D8B030D-6E8A-4147-A177-3AD203B41FA5}">
                      <a16:colId xmlns:a16="http://schemas.microsoft.com/office/drawing/2014/main" val="2825410661"/>
                    </a:ext>
                  </a:extLst>
                </a:gridCol>
              </a:tblGrid>
              <a:tr h="470821">
                <a:tc gridSpan="3">
                  <a:txBody>
                    <a:bodyPr/>
                    <a:lstStyle/>
                    <a:p>
                      <a:r>
                        <a:rPr lang="fi-FI">
                          <a:solidFill>
                            <a:schemeClr val="bg1"/>
                          </a:solidFill>
                          <a:latin typeface="Arial"/>
                        </a:rPr>
                        <a:t>Todistusvalinta pisterajat (max 166,7)</a:t>
                      </a:r>
                    </a:p>
                  </a:txBody>
                  <a:tcPr anchor="ct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67895">
                <a:tc>
                  <a:txBody>
                    <a:bodyPr/>
                    <a:lstStyle/>
                    <a:p>
                      <a:pPr algn="l"/>
                      <a:r>
                        <a:rPr lang="fi-FI" b="1">
                          <a:solidFill>
                            <a:schemeClr val="tx1"/>
                          </a:solidFill>
                          <a:latin typeface="Arial"/>
                        </a:rPr>
                        <a:t>Hakukohde</a:t>
                      </a:r>
                    </a:p>
                  </a:txBody>
                  <a:tcPr anchor="ctr">
                    <a:solidFill>
                      <a:srgbClr val="F3E8FC"/>
                    </a:solidFill>
                  </a:tcPr>
                </a:tc>
                <a:tc>
                  <a:txBody>
                    <a:bodyPr/>
                    <a:lstStyle/>
                    <a:p>
                      <a:pPr algn="ctr"/>
                      <a:r>
                        <a:rPr lang="fi-FI" b="1">
                          <a:solidFill>
                            <a:schemeClr val="tx1"/>
                          </a:solidFill>
                          <a:latin typeface="Arial"/>
                        </a:rPr>
                        <a:t>2024</a:t>
                      </a:r>
                    </a:p>
                  </a:txBody>
                  <a:tcPr anchor="ctr">
                    <a:solidFill>
                      <a:srgbClr val="F3E8FC"/>
                    </a:solidFill>
                  </a:tcPr>
                </a:tc>
                <a:tc>
                  <a:txBody>
                    <a:bodyPr/>
                    <a:lstStyle/>
                    <a:p>
                      <a:pPr algn="ctr"/>
                      <a:r>
                        <a:rPr lang="fi-FI" b="1">
                          <a:solidFill>
                            <a:schemeClr val="tx1"/>
                          </a:solidFill>
                          <a:latin typeface="Arial"/>
                        </a:rPr>
                        <a:t>2025</a:t>
                      </a:r>
                    </a:p>
                  </a:txBody>
                  <a:tcPr anchor="ctr">
                    <a:solidFill>
                      <a:srgbClr val="F3E8FC"/>
                    </a:solidFill>
                  </a:tcPr>
                </a:tc>
                <a:extLst>
                  <a:ext uri="{0D108BD9-81ED-4DB2-BD59-A6C34878D82A}">
                    <a16:rowId xmlns:a16="http://schemas.microsoft.com/office/drawing/2014/main" val="1995468410"/>
                  </a:ext>
                </a:extLst>
              </a:tr>
              <a:tr h="367895">
                <a:tc>
                  <a:txBody>
                    <a:bodyPr/>
                    <a:lstStyle/>
                    <a:p>
                      <a:pPr algn="l"/>
                      <a:r>
                        <a:rPr lang="fi-FI">
                          <a:solidFill>
                            <a:schemeClr val="tx1"/>
                          </a:solidFill>
                          <a:latin typeface="Arial"/>
                        </a:rPr>
                        <a:t>Helsinki</a:t>
                      </a:r>
                    </a:p>
                  </a:txBody>
                  <a:tcPr anchor="ctr">
                    <a:solidFill>
                      <a:srgbClr val="F3E8FC"/>
                    </a:solidFill>
                  </a:tcPr>
                </a:tc>
                <a:tc>
                  <a:txBody>
                    <a:bodyPr/>
                    <a:lstStyle/>
                    <a:p>
                      <a:pPr algn="ctr"/>
                      <a:r>
                        <a:rPr lang="fi-FI">
                          <a:solidFill>
                            <a:schemeClr val="tx1"/>
                          </a:solidFill>
                          <a:latin typeface="Arial"/>
                        </a:rPr>
                        <a:t>131,4/143,5</a:t>
                      </a:r>
                    </a:p>
                  </a:txBody>
                  <a:tcPr anchor="ctr">
                    <a:solidFill>
                      <a:srgbClr val="F3E8FC"/>
                    </a:solidFill>
                  </a:tcPr>
                </a:tc>
                <a:tc>
                  <a:txBody>
                    <a:bodyPr/>
                    <a:lstStyle/>
                    <a:p>
                      <a:pPr algn="ctr"/>
                      <a:r>
                        <a:rPr lang="fi-FI">
                          <a:solidFill>
                            <a:schemeClr val="tx1"/>
                          </a:solidFill>
                          <a:latin typeface="Arial"/>
                        </a:rPr>
                        <a:t>130,1</a:t>
                      </a:r>
                    </a:p>
                  </a:txBody>
                  <a:tcPr anchor="ctr">
                    <a:solidFill>
                      <a:srgbClr val="F3E8FC"/>
                    </a:solidFill>
                  </a:tcPr>
                </a:tc>
                <a:extLst>
                  <a:ext uri="{0D108BD9-81ED-4DB2-BD59-A6C34878D82A}">
                    <a16:rowId xmlns:a16="http://schemas.microsoft.com/office/drawing/2014/main" val="1316575661"/>
                  </a:ext>
                </a:extLst>
              </a:tr>
              <a:tr h="367895">
                <a:tc>
                  <a:txBody>
                    <a:bodyPr/>
                    <a:lstStyle/>
                    <a:p>
                      <a:pPr algn="l"/>
                      <a:r>
                        <a:rPr lang="fi-FI">
                          <a:solidFill>
                            <a:schemeClr val="tx1"/>
                          </a:solidFill>
                          <a:latin typeface="Arial"/>
                        </a:rPr>
                        <a:t>Turku</a:t>
                      </a:r>
                    </a:p>
                  </a:txBody>
                  <a:tcPr anchor="ctr">
                    <a:solidFill>
                      <a:srgbClr val="F3E8FC"/>
                    </a:solidFill>
                  </a:tcPr>
                </a:tc>
                <a:tc>
                  <a:txBody>
                    <a:bodyPr/>
                    <a:lstStyle/>
                    <a:p>
                      <a:pPr algn="ctr"/>
                      <a:r>
                        <a:rPr lang="fi-FI">
                          <a:solidFill>
                            <a:schemeClr val="tx1"/>
                          </a:solidFill>
                          <a:latin typeface="Arial"/>
                        </a:rPr>
                        <a:t>123,4</a:t>
                      </a:r>
                    </a:p>
                  </a:txBody>
                  <a:tcPr anchor="ctr">
                    <a:solidFill>
                      <a:srgbClr val="F3E8FC"/>
                    </a:solidFill>
                  </a:tcPr>
                </a:tc>
                <a:tc>
                  <a:txBody>
                    <a:bodyPr/>
                    <a:lstStyle/>
                    <a:p>
                      <a:pPr algn="ctr"/>
                      <a:r>
                        <a:rPr lang="fi-FI">
                          <a:solidFill>
                            <a:schemeClr val="tx1"/>
                          </a:solidFill>
                          <a:latin typeface="Arial"/>
                        </a:rPr>
                        <a:t>124,7</a:t>
                      </a:r>
                    </a:p>
                  </a:txBody>
                  <a:tcPr anchor="ctr">
                    <a:solidFill>
                      <a:srgbClr val="F3E8FC"/>
                    </a:solidFill>
                  </a:tcPr>
                </a:tc>
                <a:extLst>
                  <a:ext uri="{0D108BD9-81ED-4DB2-BD59-A6C34878D82A}">
                    <a16:rowId xmlns:a16="http://schemas.microsoft.com/office/drawing/2014/main" val="1950730123"/>
                  </a:ext>
                </a:extLst>
              </a:tr>
              <a:tr h="351018">
                <a:tc>
                  <a:txBody>
                    <a:bodyPr/>
                    <a:lstStyle/>
                    <a:p>
                      <a:pPr algn="l"/>
                      <a:r>
                        <a:rPr lang="fi-FI">
                          <a:solidFill>
                            <a:schemeClr val="tx1"/>
                          </a:solidFill>
                          <a:latin typeface="Arial"/>
                        </a:rPr>
                        <a:t>Oulu</a:t>
                      </a:r>
                    </a:p>
                  </a:txBody>
                  <a:tcPr anchor="ctr">
                    <a:solidFill>
                      <a:srgbClr val="F3E8FC"/>
                    </a:solidFill>
                  </a:tcPr>
                </a:tc>
                <a:tc>
                  <a:txBody>
                    <a:bodyPr/>
                    <a:lstStyle/>
                    <a:p>
                      <a:pPr algn="ctr"/>
                      <a:r>
                        <a:rPr lang="fi-FI">
                          <a:solidFill>
                            <a:schemeClr val="tx1"/>
                          </a:solidFill>
                          <a:latin typeface="Arial"/>
                        </a:rPr>
                        <a:t>111,4</a:t>
                      </a:r>
                    </a:p>
                  </a:txBody>
                  <a:tcPr anchor="ctr">
                    <a:solidFill>
                      <a:srgbClr val="F3E8FC"/>
                    </a:solidFill>
                  </a:tcPr>
                </a:tc>
                <a:tc>
                  <a:txBody>
                    <a:bodyPr/>
                    <a:lstStyle/>
                    <a:p>
                      <a:pPr algn="ctr"/>
                      <a:r>
                        <a:rPr lang="fi-FI">
                          <a:solidFill>
                            <a:schemeClr val="tx1"/>
                          </a:solidFill>
                          <a:latin typeface="Arial"/>
                        </a:rPr>
                        <a:t>110,4</a:t>
                      </a:r>
                    </a:p>
                  </a:txBody>
                  <a:tcPr anchor="ctr">
                    <a:solidFill>
                      <a:srgbClr val="F3E8FC"/>
                    </a:solidFill>
                  </a:tcPr>
                </a:tc>
                <a:extLst>
                  <a:ext uri="{0D108BD9-81ED-4DB2-BD59-A6C34878D82A}">
                    <a16:rowId xmlns:a16="http://schemas.microsoft.com/office/drawing/2014/main" val="3874562030"/>
                  </a:ext>
                </a:extLst>
              </a:tr>
              <a:tr h="367895">
                <a:tc>
                  <a:txBody>
                    <a:bodyPr/>
                    <a:lstStyle/>
                    <a:p>
                      <a:pPr algn="l"/>
                      <a:r>
                        <a:rPr lang="fi-FI">
                          <a:solidFill>
                            <a:schemeClr val="tx1"/>
                          </a:solidFill>
                          <a:latin typeface="Arial"/>
                        </a:rPr>
                        <a:t>Jyväskylä</a:t>
                      </a:r>
                    </a:p>
                  </a:txBody>
                  <a:tcPr anchor="ctr">
                    <a:solidFill>
                      <a:srgbClr val="F3E8FC"/>
                    </a:solidFill>
                  </a:tcPr>
                </a:tc>
                <a:tc>
                  <a:txBody>
                    <a:bodyPr/>
                    <a:lstStyle/>
                    <a:p>
                      <a:pPr algn="ctr"/>
                      <a:r>
                        <a:rPr lang="fi-FI">
                          <a:solidFill>
                            <a:schemeClr val="tx1"/>
                          </a:solidFill>
                          <a:latin typeface="Arial"/>
                        </a:rPr>
                        <a:t>125,9</a:t>
                      </a:r>
                    </a:p>
                  </a:txBody>
                  <a:tcPr anchor="ctr">
                    <a:solidFill>
                      <a:srgbClr val="F3E8FC"/>
                    </a:solidFill>
                  </a:tcPr>
                </a:tc>
                <a:tc>
                  <a:txBody>
                    <a:bodyPr/>
                    <a:lstStyle/>
                    <a:p>
                      <a:pPr algn="ctr"/>
                      <a:r>
                        <a:rPr lang="fi-FI">
                          <a:solidFill>
                            <a:schemeClr val="tx1"/>
                          </a:solidFill>
                          <a:latin typeface="Arial"/>
                        </a:rPr>
                        <a:t>110,7</a:t>
                      </a:r>
                    </a:p>
                  </a:txBody>
                  <a:tcPr anchor="ct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3">
            <a:extLst>
              <a:ext uri="{FF2B5EF4-FFF2-40B4-BE49-F238E27FC236}">
                <a16:creationId xmlns:a16="http://schemas.microsoft.com/office/drawing/2014/main" id="{CEBED009-B97E-DAEE-F15F-85B4A24CC5F4}"/>
              </a:ext>
            </a:extLst>
          </p:cNvPr>
          <p:cNvGraphicFramePr>
            <a:graphicFrameLocks noGrp="1"/>
          </p:cNvGraphicFramePr>
          <p:nvPr>
            <p:extLst>
              <p:ext uri="{D42A27DB-BD31-4B8C-83A1-F6EECF244321}">
                <p14:modId xmlns:p14="http://schemas.microsoft.com/office/powerpoint/2010/main" val="2453223407"/>
              </p:ext>
            </p:extLst>
          </p:nvPr>
        </p:nvGraphicFramePr>
        <p:xfrm>
          <a:off x="472545" y="4121270"/>
          <a:ext cx="4883226" cy="2371605"/>
        </p:xfrm>
        <a:graphic>
          <a:graphicData uri="http://schemas.openxmlformats.org/drawingml/2006/table">
            <a:tbl>
              <a:tblPr firstRow="1" bandRow="1">
                <a:tableStyleId>{5C22544A-7EE6-4342-B048-85BDC9FD1C3A}</a:tableStyleId>
              </a:tblPr>
              <a:tblGrid>
                <a:gridCol w="2241114">
                  <a:extLst>
                    <a:ext uri="{9D8B030D-6E8A-4147-A177-3AD203B41FA5}">
                      <a16:colId xmlns:a16="http://schemas.microsoft.com/office/drawing/2014/main" val="3277441374"/>
                    </a:ext>
                  </a:extLst>
                </a:gridCol>
                <a:gridCol w="2642112">
                  <a:extLst>
                    <a:ext uri="{9D8B030D-6E8A-4147-A177-3AD203B41FA5}">
                      <a16:colId xmlns:a16="http://schemas.microsoft.com/office/drawing/2014/main" val="531910424"/>
                    </a:ext>
                  </a:extLst>
                </a:gridCol>
              </a:tblGrid>
              <a:tr h="542294">
                <a:tc gridSpan="2">
                  <a:txBody>
                    <a:bodyPr/>
                    <a:lstStyle/>
                    <a:p>
                      <a:r>
                        <a:rPr lang="fi-FI" sz="1400" b="1">
                          <a:latin typeface="Arial"/>
                        </a:rPr>
                        <a:t>Esimerkkitodistus, jolla pääsi </a:t>
                      </a:r>
                      <a:r>
                        <a:rPr lang="fi-FI" sz="1400" b="1" err="1">
                          <a:latin typeface="Arial"/>
                        </a:rPr>
                        <a:t>opiskelemaanTurkuun</a:t>
                      </a:r>
                      <a:r>
                        <a:rPr lang="fi-FI" sz="1400" b="1">
                          <a:latin typeface="Arial"/>
                        </a:rPr>
                        <a:t>, Ouluun ja Jyväskylään (</a:t>
                      </a:r>
                      <a:r>
                        <a:rPr lang="fi-FI" sz="1400" b="1" err="1">
                          <a:latin typeface="Arial"/>
                        </a:rPr>
                        <a:t>yht</a:t>
                      </a:r>
                      <a:r>
                        <a:rPr lang="fi-FI" sz="1400" b="1">
                          <a:latin typeface="Arial"/>
                        </a:rPr>
                        <a:t> 127,1 pistettä)</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273792270"/>
                  </a:ext>
                </a:extLst>
              </a:tr>
              <a:tr h="318997">
                <a:tc>
                  <a:txBody>
                    <a:bodyPr/>
                    <a:lstStyle/>
                    <a:p>
                      <a:r>
                        <a:rPr lang="fi-FI" sz="1600" b="0">
                          <a:latin typeface="Arial"/>
                        </a:rPr>
                        <a:t>Äidinkieli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95468410"/>
                  </a:ext>
                </a:extLst>
              </a:tr>
              <a:tr h="318997">
                <a:tc>
                  <a:txBody>
                    <a:bodyPr/>
                    <a:lstStyle/>
                    <a:p>
                      <a:r>
                        <a:rPr lang="fi-FI" sz="1600" b="0">
                          <a:latin typeface="Arial"/>
                        </a:rPr>
                        <a:t>Biologia</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316575661"/>
                  </a:ext>
                </a:extLst>
              </a:tr>
              <a:tr h="318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MAB</a:t>
                      </a:r>
                    </a:p>
                  </a:txBody>
                  <a:tcPr anchor="ctr">
                    <a:solidFill>
                      <a:schemeClr val="bg2"/>
                    </a:solidFill>
                  </a:tcPr>
                </a:tc>
                <a:tc>
                  <a:txBody>
                    <a:bodyPr/>
                    <a:lstStyle/>
                    <a:p>
                      <a:r>
                        <a:rPr lang="fi-FI" sz="1600" b="0">
                          <a:latin typeface="Arial"/>
                        </a:rPr>
                        <a:t>L</a:t>
                      </a:r>
                    </a:p>
                  </a:txBody>
                  <a:tcPr anchor="ctr">
                    <a:solidFill>
                      <a:schemeClr val="bg2"/>
                    </a:solidFill>
                  </a:tcPr>
                </a:tc>
                <a:extLst>
                  <a:ext uri="{0D108BD9-81ED-4DB2-BD59-A6C34878D82A}">
                    <a16:rowId xmlns:a16="http://schemas.microsoft.com/office/drawing/2014/main" val="1950730123"/>
                  </a:ext>
                </a:extLst>
              </a:tr>
              <a:tr h="320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Maantiede</a:t>
                      </a:r>
                    </a:p>
                  </a:txBody>
                  <a:tcPr anchor="ctr">
                    <a:solidFill>
                      <a:schemeClr val="bg2"/>
                    </a:solidFill>
                  </a:tcPr>
                </a:tc>
                <a:tc>
                  <a:txBody>
                    <a:bodyPr/>
                    <a:lstStyle/>
                    <a:p>
                      <a:r>
                        <a:rPr lang="fi-FI" sz="1600" b="0">
                          <a:latin typeface="Arial"/>
                        </a:rPr>
                        <a:t>M</a:t>
                      </a:r>
                    </a:p>
                  </a:txBody>
                  <a:tcPr anchor="ctr">
                    <a:solidFill>
                      <a:schemeClr val="bg2"/>
                    </a:solidFill>
                  </a:tcPr>
                </a:tc>
                <a:extLst>
                  <a:ext uri="{0D108BD9-81ED-4DB2-BD59-A6C34878D82A}">
                    <a16:rowId xmlns:a16="http://schemas.microsoft.com/office/drawing/2014/main" val="3874562030"/>
                  </a:ext>
                </a:extLst>
              </a:tr>
              <a:tr h="488191">
                <a:tc>
                  <a:txBody>
                    <a:bodyPr/>
                    <a:lstStyle/>
                    <a:p>
                      <a:r>
                        <a:rPr lang="fi-FI" sz="1600" b="0">
                          <a:latin typeface="Arial"/>
                        </a:rPr>
                        <a:t>Pitkä kieli</a:t>
                      </a:r>
                    </a:p>
                  </a:txBody>
                  <a:tcPr anchor="ctr">
                    <a:solidFill>
                      <a:schemeClr val="bg2"/>
                    </a:solidFill>
                  </a:tcPr>
                </a:tc>
                <a:tc>
                  <a:txBody>
                    <a:bodyPr/>
                    <a:lstStyle/>
                    <a:p>
                      <a:r>
                        <a:rPr lang="fi-FI" sz="1600" b="0">
                          <a:latin typeface="Arial"/>
                        </a:rPr>
                        <a:t>L</a:t>
                      </a:r>
                    </a:p>
                  </a:txBody>
                  <a:tcPr anchor="ctr">
                    <a:solidFill>
                      <a:schemeClr val="bg2"/>
                    </a:solidFill>
                  </a:tcPr>
                </a:tc>
                <a:extLst>
                  <a:ext uri="{0D108BD9-81ED-4DB2-BD59-A6C34878D82A}">
                    <a16:rowId xmlns:a16="http://schemas.microsoft.com/office/drawing/2014/main" val="3164625400"/>
                  </a:ext>
                </a:extLst>
              </a:tr>
            </a:tbl>
          </a:graphicData>
        </a:graphic>
      </p:graphicFrame>
      <p:graphicFrame>
        <p:nvGraphicFramePr>
          <p:cNvPr id="5" name="Taulukko 9">
            <a:extLst>
              <a:ext uri="{FF2B5EF4-FFF2-40B4-BE49-F238E27FC236}">
                <a16:creationId xmlns:a16="http://schemas.microsoft.com/office/drawing/2014/main" id="{E4BEB5D8-288F-E27B-CDE9-FD5F85C43E5C}"/>
              </a:ext>
            </a:extLst>
          </p:cNvPr>
          <p:cNvGraphicFramePr>
            <a:graphicFrameLocks noGrp="1"/>
          </p:cNvGraphicFramePr>
          <p:nvPr>
            <p:extLst>
              <p:ext uri="{D42A27DB-BD31-4B8C-83A1-F6EECF244321}">
                <p14:modId xmlns:p14="http://schemas.microsoft.com/office/powerpoint/2010/main" val="3244422275"/>
              </p:ext>
            </p:extLst>
          </p:nvPr>
        </p:nvGraphicFramePr>
        <p:xfrm>
          <a:off x="6239586" y="1528985"/>
          <a:ext cx="5443031" cy="2343660"/>
        </p:xfrm>
        <a:graphic>
          <a:graphicData uri="http://schemas.openxmlformats.org/drawingml/2006/table">
            <a:tbl>
              <a:tblPr firstRow="1" bandRow="1">
                <a:tableStyleId>{F5AB1C69-6EDB-4FF4-983F-18BD219EF322}</a:tableStyleId>
              </a:tblPr>
              <a:tblGrid>
                <a:gridCol w="1555094">
                  <a:extLst>
                    <a:ext uri="{9D8B030D-6E8A-4147-A177-3AD203B41FA5}">
                      <a16:colId xmlns:a16="http://schemas.microsoft.com/office/drawing/2014/main" val="3277441374"/>
                    </a:ext>
                  </a:extLst>
                </a:gridCol>
                <a:gridCol w="2073594">
                  <a:extLst>
                    <a:ext uri="{9D8B030D-6E8A-4147-A177-3AD203B41FA5}">
                      <a16:colId xmlns:a16="http://schemas.microsoft.com/office/drawing/2014/main" val="531910424"/>
                    </a:ext>
                  </a:extLst>
                </a:gridCol>
                <a:gridCol w="1814343">
                  <a:extLst>
                    <a:ext uri="{9D8B030D-6E8A-4147-A177-3AD203B41FA5}">
                      <a16:colId xmlns:a16="http://schemas.microsoft.com/office/drawing/2014/main" val="3254854010"/>
                    </a:ext>
                  </a:extLst>
                </a:gridCol>
              </a:tblGrid>
              <a:tr h="514860">
                <a:tc gridSpan="3">
                  <a:txBody>
                    <a:bodyPr/>
                    <a:lstStyle/>
                    <a:p>
                      <a:r>
                        <a:rPr lang="fi-FI">
                          <a:solidFill>
                            <a:schemeClr val="bg1"/>
                          </a:solidFill>
                          <a:latin typeface="Arial    "/>
                        </a:rPr>
                        <a:t>Valintakoevalinta pisterajat </a:t>
                      </a:r>
                    </a:p>
                  </a:txBody>
                  <a:tcPr anchor="ctr">
                    <a:solidFill>
                      <a:srgbClr val="351F65"/>
                    </a:solidFill>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24000">
                <a:tc>
                  <a:txBody>
                    <a:bodyPr/>
                    <a:lstStyle/>
                    <a:p>
                      <a:r>
                        <a:rPr lang="fi-FI" b="1">
                          <a:solidFill>
                            <a:schemeClr val="tx1"/>
                          </a:solidFill>
                          <a:latin typeface="Arial    "/>
                        </a:rPr>
                        <a:t>Hakukohde</a:t>
                      </a:r>
                    </a:p>
                  </a:txBody>
                  <a:tcPr anchor="ctr">
                    <a:solidFill>
                      <a:srgbClr val="F3E8FC"/>
                    </a:solidFill>
                  </a:tcPr>
                </a:tc>
                <a:tc>
                  <a:txBody>
                    <a:bodyPr/>
                    <a:lstStyle/>
                    <a:p>
                      <a:pPr algn="ctr"/>
                      <a:r>
                        <a:rPr lang="fi-FI" b="1">
                          <a:solidFill>
                            <a:schemeClr val="tx1"/>
                          </a:solidFill>
                          <a:latin typeface="Arial    "/>
                        </a:rPr>
                        <a:t>2024 (max 199)</a:t>
                      </a:r>
                    </a:p>
                  </a:txBody>
                  <a:tcPr anchor="ctr">
                    <a:solidFill>
                      <a:srgbClr val="F3E8FC"/>
                    </a:solidFill>
                  </a:tcPr>
                </a:tc>
                <a:tc>
                  <a:txBody>
                    <a:bodyPr/>
                    <a:lstStyle/>
                    <a:p>
                      <a:pPr algn="ctr"/>
                      <a:r>
                        <a:rPr lang="fi-FI" b="1">
                          <a:solidFill>
                            <a:schemeClr val="tx1"/>
                          </a:solidFill>
                          <a:latin typeface="Arial    "/>
                        </a:rPr>
                        <a:t>2025 (</a:t>
                      </a:r>
                      <a:r>
                        <a:rPr lang="fi-FI" b="1" err="1">
                          <a:solidFill>
                            <a:schemeClr val="tx1"/>
                          </a:solidFill>
                          <a:latin typeface="Arial    "/>
                        </a:rPr>
                        <a:t>max</a:t>
                      </a:r>
                      <a:r>
                        <a:rPr lang="fi-FI" b="1">
                          <a:solidFill>
                            <a:schemeClr val="tx1"/>
                          </a:solidFill>
                          <a:latin typeface="Arial    "/>
                        </a:rPr>
                        <a:t> 240)</a:t>
                      </a:r>
                    </a:p>
                  </a:txBody>
                  <a:tcPr anchor="ctr">
                    <a:solidFill>
                      <a:srgbClr val="F3E8FC"/>
                    </a:solidFill>
                  </a:tcPr>
                </a:tc>
                <a:extLst>
                  <a:ext uri="{0D108BD9-81ED-4DB2-BD59-A6C34878D82A}">
                    <a16:rowId xmlns:a16="http://schemas.microsoft.com/office/drawing/2014/main" val="1995468410"/>
                  </a:ext>
                </a:extLst>
              </a:tr>
              <a:tr h="324000">
                <a:tc>
                  <a:txBody>
                    <a:bodyPr/>
                    <a:lstStyle/>
                    <a:p>
                      <a:r>
                        <a:rPr lang="fi-FI">
                          <a:solidFill>
                            <a:schemeClr val="tx1"/>
                          </a:solidFill>
                          <a:latin typeface="Arial    "/>
                        </a:rPr>
                        <a:t>Helsinki</a:t>
                      </a:r>
                    </a:p>
                  </a:txBody>
                  <a:tcPr anchor="ctr">
                    <a:solidFill>
                      <a:srgbClr val="F3E8FC"/>
                    </a:solidFill>
                  </a:tcPr>
                </a:tc>
                <a:tc>
                  <a:txBody>
                    <a:bodyPr/>
                    <a:lstStyle/>
                    <a:p>
                      <a:pPr algn="ctr"/>
                      <a:r>
                        <a:rPr lang="fi-FI">
                          <a:solidFill>
                            <a:schemeClr val="tx1"/>
                          </a:solidFill>
                          <a:latin typeface="Arial    "/>
                        </a:rPr>
                        <a:t>128,5 (65%)</a:t>
                      </a:r>
                    </a:p>
                  </a:txBody>
                  <a:tcPr anchor="ctr">
                    <a:solidFill>
                      <a:srgbClr val="F3E8FC"/>
                    </a:solidFill>
                  </a:tcPr>
                </a:tc>
                <a:tc>
                  <a:txBody>
                    <a:bodyPr/>
                    <a:lstStyle/>
                    <a:p>
                      <a:pPr algn="ctr"/>
                      <a:r>
                        <a:rPr lang="fi-FI">
                          <a:solidFill>
                            <a:schemeClr val="tx1"/>
                          </a:solidFill>
                          <a:latin typeface="Arial    "/>
                        </a:rPr>
                        <a:t>168,5 (70%)</a:t>
                      </a:r>
                    </a:p>
                  </a:txBody>
                  <a:tcPr anchor="ctr">
                    <a:solidFill>
                      <a:srgbClr val="F3E8FC"/>
                    </a:solidFill>
                  </a:tcPr>
                </a:tc>
                <a:extLst>
                  <a:ext uri="{0D108BD9-81ED-4DB2-BD59-A6C34878D82A}">
                    <a16:rowId xmlns:a16="http://schemas.microsoft.com/office/drawing/2014/main" val="131657566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chemeClr val="tx1"/>
                          </a:solidFill>
                          <a:effectLst/>
                          <a:uLnTx/>
                          <a:uFillTx/>
                          <a:latin typeface="Arial    "/>
                        </a:rPr>
                        <a:t>Turku</a:t>
                      </a:r>
                      <a:endParaRPr kumimoji="0" lang="fi-FI" sz="1800" b="0" i="0" u="none" strike="noStrike" kern="1200" cap="none" spc="0" normalizeH="0" baseline="0" noProof="0">
                        <a:ln>
                          <a:noFill/>
                        </a:ln>
                        <a:solidFill>
                          <a:schemeClr val="tx1"/>
                        </a:solidFill>
                        <a:effectLst/>
                        <a:uLnTx/>
                        <a:uFillTx/>
                        <a:latin typeface="Arial    "/>
                        <a:ea typeface="+mn-ea"/>
                        <a:cs typeface="+mn-cs"/>
                      </a:endParaRPr>
                    </a:p>
                  </a:txBody>
                  <a:tcPr anchor="ctr">
                    <a:solidFill>
                      <a:srgbClr val="F3E8FC"/>
                    </a:solidFill>
                  </a:tcPr>
                </a:tc>
                <a:tc>
                  <a:txBody>
                    <a:bodyPr/>
                    <a:lstStyle/>
                    <a:p>
                      <a:pPr algn="ctr"/>
                      <a:r>
                        <a:rPr lang="fi-FI">
                          <a:solidFill>
                            <a:schemeClr val="tx1"/>
                          </a:solidFill>
                          <a:latin typeface="Arial    "/>
                        </a:rPr>
                        <a:t>118 (59%)</a:t>
                      </a:r>
                    </a:p>
                  </a:txBody>
                  <a:tcPr anchor="ctr">
                    <a:solidFill>
                      <a:srgbClr val="F3E8FC"/>
                    </a:solidFill>
                  </a:tcPr>
                </a:tc>
                <a:tc>
                  <a:txBody>
                    <a:bodyPr/>
                    <a:lstStyle/>
                    <a:p>
                      <a:pPr algn="ctr"/>
                      <a:r>
                        <a:rPr lang="fi-FI">
                          <a:solidFill>
                            <a:schemeClr val="tx1"/>
                          </a:solidFill>
                          <a:latin typeface="Arial    "/>
                        </a:rPr>
                        <a:t>161 (67%)</a:t>
                      </a:r>
                    </a:p>
                  </a:txBody>
                  <a:tcPr anchor="ctr">
                    <a:solidFill>
                      <a:srgbClr val="F3E8FC"/>
                    </a:solidFill>
                  </a:tcPr>
                </a:tc>
                <a:extLst>
                  <a:ext uri="{0D108BD9-81ED-4DB2-BD59-A6C34878D82A}">
                    <a16:rowId xmlns:a16="http://schemas.microsoft.com/office/drawing/2014/main" val="195073012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chemeClr val="tx1"/>
                          </a:solidFill>
                          <a:effectLst/>
                          <a:uLnTx/>
                          <a:uFillTx/>
                          <a:latin typeface="Arial    "/>
                        </a:rPr>
                        <a:t>Oulu </a:t>
                      </a:r>
                      <a:endParaRPr kumimoji="0" lang="fi-FI" sz="1800" b="0" i="0" u="none" strike="noStrike" kern="1200" cap="none" spc="0" normalizeH="0" baseline="0" noProof="0">
                        <a:ln>
                          <a:noFill/>
                        </a:ln>
                        <a:solidFill>
                          <a:schemeClr val="tx1"/>
                        </a:solidFill>
                        <a:effectLst/>
                        <a:uLnTx/>
                        <a:uFillTx/>
                        <a:latin typeface="Arial    "/>
                        <a:ea typeface="+mn-ea"/>
                        <a:cs typeface="+mn-cs"/>
                      </a:endParaRPr>
                    </a:p>
                  </a:txBody>
                  <a:tcPr anchor="ctr">
                    <a:solidFill>
                      <a:srgbClr val="F3E8FC"/>
                    </a:solidFill>
                  </a:tcPr>
                </a:tc>
                <a:tc>
                  <a:txBody>
                    <a:bodyPr/>
                    <a:lstStyle/>
                    <a:p>
                      <a:pPr algn="ctr"/>
                      <a:r>
                        <a:rPr lang="fi-FI">
                          <a:solidFill>
                            <a:schemeClr val="tx1"/>
                          </a:solidFill>
                          <a:latin typeface="Arial    "/>
                        </a:rPr>
                        <a:t>98 (49%)</a:t>
                      </a:r>
                    </a:p>
                  </a:txBody>
                  <a:tcPr anchor="ctr">
                    <a:solidFill>
                      <a:srgbClr val="F3E8FC"/>
                    </a:solidFill>
                  </a:tcPr>
                </a:tc>
                <a:tc>
                  <a:txBody>
                    <a:bodyPr/>
                    <a:lstStyle/>
                    <a:p>
                      <a:pPr algn="ctr"/>
                      <a:r>
                        <a:rPr lang="fi-FI">
                          <a:solidFill>
                            <a:schemeClr val="tx1"/>
                          </a:solidFill>
                          <a:latin typeface="Arial    "/>
                        </a:rPr>
                        <a:t>141 (59%)</a:t>
                      </a:r>
                    </a:p>
                  </a:txBody>
                  <a:tcPr anchor="ctr">
                    <a:solidFill>
                      <a:srgbClr val="F3E8FC"/>
                    </a:solidFill>
                  </a:tcPr>
                </a:tc>
                <a:extLst>
                  <a:ext uri="{0D108BD9-81ED-4DB2-BD59-A6C34878D82A}">
                    <a16:rowId xmlns:a16="http://schemas.microsoft.com/office/drawing/2014/main" val="3874562030"/>
                  </a:ext>
                </a:extLst>
              </a:tr>
              <a:tr h="324000">
                <a:tc>
                  <a:txBody>
                    <a:bodyPr/>
                    <a:lstStyle/>
                    <a:p>
                      <a:r>
                        <a:rPr lang="fi-FI">
                          <a:solidFill>
                            <a:schemeClr val="tx1"/>
                          </a:solidFill>
                          <a:latin typeface="Arial    "/>
                        </a:rPr>
                        <a:t>Jyväskylä</a:t>
                      </a:r>
                    </a:p>
                  </a:txBody>
                  <a:tcPr anchor="ctr">
                    <a:solidFill>
                      <a:srgbClr val="F3E8FC"/>
                    </a:solidFill>
                  </a:tcPr>
                </a:tc>
                <a:tc>
                  <a:txBody>
                    <a:bodyPr/>
                    <a:lstStyle/>
                    <a:p>
                      <a:pPr algn="ctr"/>
                      <a:r>
                        <a:rPr lang="fi-FI">
                          <a:solidFill>
                            <a:schemeClr val="tx1"/>
                          </a:solidFill>
                          <a:latin typeface="Arial    "/>
                        </a:rPr>
                        <a:t>111 (56%)</a:t>
                      </a:r>
                    </a:p>
                  </a:txBody>
                  <a:tcPr anchor="ctr">
                    <a:solidFill>
                      <a:srgbClr val="F3E8FC"/>
                    </a:solidFill>
                  </a:tcPr>
                </a:tc>
                <a:tc>
                  <a:txBody>
                    <a:bodyPr/>
                    <a:lstStyle/>
                    <a:p>
                      <a:pPr algn="ctr"/>
                      <a:r>
                        <a:rPr lang="fi-FI">
                          <a:solidFill>
                            <a:schemeClr val="tx1"/>
                          </a:solidFill>
                          <a:latin typeface="Arial    "/>
                        </a:rPr>
                        <a:t>154 (64%)</a:t>
                      </a:r>
                    </a:p>
                  </a:txBody>
                  <a:tcPr anchor="ctr">
                    <a:solidFill>
                      <a:srgbClr val="F3E8FC"/>
                    </a:solidFill>
                  </a:tcPr>
                </a:tc>
                <a:extLst>
                  <a:ext uri="{0D108BD9-81ED-4DB2-BD59-A6C34878D82A}">
                    <a16:rowId xmlns:a16="http://schemas.microsoft.com/office/drawing/2014/main" val="3164625400"/>
                  </a:ext>
                </a:extLst>
              </a:tr>
            </a:tbl>
          </a:graphicData>
        </a:graphic>
      </p:graphicFrame>
    </p:spTree>
    <p:extLst>
      <p:ext uri="{BB962C8B-B14F-4D97-AF65-F5344CB8AC3E}">
        <p14:creationId xmlns:p14="http://schemas.microsoft.com/office/powerpoint/2010/main" val="3564555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83157-F79D-98BC-EBC5-F173ADDB561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5794562-8FB1-ADDC-EC0F-C4EE42BE079C}"/>
              </a:ext>
            </a:extLst>
          </p:cNvPr>
          <p:cNvSpPr>
            <a:spLocks noGrp="1"/>
          </p:cNvSpPr>
          <p:nvPr>
            <p:ph type="title"/>
          </p:nvPr>
        </p:nvSpPr>
        <p:spPr/>
        <p:txBody>
          <a:bodyPr/>
          <a:lstStyle/>
          <a:p>
            <a:r>
              <a:rPr lang="fi-FI"/>
              <a:t>Maantiede</a:t>
            </a:r>
          </a:p>
        </p:txBody>
      </p:sp>
      <p:sp>
        <p:nvSpPr>
          <p:cNvPr id="3" name="Sisällön paikkamerkki 2">
            <a:extLst>
              <a:ext uri="{FF2B5EF4-FFF2-40B4-BE49-F238E27FC236}">
                <a16:creationId xmlns:a16="http://schemas.microsoft.com/office/drawing/2014/main" id="{E22D68B9-BF9B-2EEB-F435-BA8CDE256EB8}"/>
              </a:ext>
            </a:extLst>
          </p:cNvPr>
          <p:cNvSpPr>
            <a:spLocks noGrp="1"/>
          </p:cNvSpPr>
          <p:nvPr>
            <p:ph sz="quarter" idx="10"/>
          </p:nvPr>
        </p:nvSpPr>
        <p:spPr/>
        <p:txBody>
          <a:bodyPr>
            <a:normAutofit/>
          </a:bodyPr>
          <a:lstStyle/>
          <a:p>
            <a:r>
              <a:rPr lang="fi-FI" sz="2400"/>
              <a:t>Opiskelupaikat</a:t>
            </a:r>
          </a:p>
          <a:p>
            <a:pPr lvl="1"/>
            <a:r>
              <a:rPr lang="fi-FI" sz="2200"/>
              <a:t>Helsinki, Oulu, Turku, Joensuu</a:t>
            </a:r>
          </a:p>
          <a:p>
            <a:r>
              <a:rPr lang="fi-FI" sz="2400"/>
              <a:t>Valintamenettely</a:t>
            </a:r>
          </a:p>
          <a:p>
            <a:pPr lvl="1"/>
            <a:r>
              <a:rPr lang="fi-FI" sz="2200"/>
              <a:t>Yhteisvalinta</a:t>
            </a:r>
          </a:p>
          <a:p>
            <a:pPr lvl="1"/>
            <a:r>
              <a:rPr lang="fi-FI" sz="2200"/>
              <a:t>Todistusvalinnalla 54-63%. Todistusvalinnassa pisteitä voi saada viidestä aineesta (</a:t>
            </a:r>
            <a:r>
              <a:rPr lang="fi-FI" sz="2200" err="1"/>
              <a:t>max</a:t>
            </a:r>
            <a:r>
              <a:rPr lang="fi-FI" sz="2200"/>
              <a:t> 155,6):</a:t>
            </a:r>
          </a:p>
          <a:p>
            <a:pPr lvl="2"/>
            <a:r>
              <a:rPr lang="fi-FI" sz="2100"/>
              <a:t>Äidinkieli, maantiede ja matematiikka (pitkä tai lyhyt)</a:t>
            </a:r>
          </a:p>
          <a:p>
            <a:pPr lvl="2"/>
            <a:r>
              <a:rPr lang="fi-FI" sz="2100"/>
              <a:t>kaksi hakijalle parhaat pisteet tuottavaa ainetta</a:t>
            </a:r>
          </a:p>
          <a:p>
            <a:pPr marL="914400" lvl="2" indent="0">
              <a:buNone/>
            </a:pPr>
            <a:endParaRPr lang="fi-FI" sz="2100"/>
          </a:p>
          <a:p>
            <a:pPr lvl="1"/>
            <a:r>
              <a:rPr lang="fi-FI" sz="2200"/>
              <a:t>HUOM: Todistusvalinta koskee vain ensikertalaisia haettaessa Helsinkiin</a:t>
            </a:r>
          </a:p>
        </p:txBody>
      </p:sp>
    </p:spTree>
    <p:extLst>
      <p:ext uri="{BB962C8B-B14F-4D97-AF65-F5344CB8AC3E}">
        <p14:creationId xmlns:p14="http://schemas.microsoft.com/office/powerpoint/2010/main" val="2509605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5CAB-2261-CD85-410B-8B805A99091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6AB75F3-6E2C-968B-2BBF-35540D6855E4}"/>
              </a:ext>
            </a:extLst>
          </p:cNvPr>
          <p:cNvSpPr>
            <a:spLocks noGrp="1"/>
          </p:cNvSpPr>
          <p:nvPr>
            <p:ph type="title"/>
          </p:nvPr>
        </p:nvSpPr>
        <p:spPr>
          <a:xfrm>
            <a:off x="341049" y="365125"/>
            <a:ext cx="11457373" cy="657225"/>
          </a:xfrm>
        </p:spPr>
        <p:txBody>
          <a:bodyPr/>
          <a:lstStyle/>
          <a:p>
            <a:r>
              <a:rPr lang="fi-FI"/>
              <a:t>Maantieteen pisterajoja</a:t>
            </a:r>
          </a:p>
        </p:txBody>
      </p:sp>
      <p:graphicFrame>
        <p:nvGraphicFramePr>
          <p:cNvPr id="3" name="Taulukko 9">
            <a:extLst>
              <a:ext uri="{FF2B5EF4-FFF2-40B4-BE49-F238E27FC236}">
                <a16:creationId xmlns:a16="http://schemas.microsoft.com/office/drawing/2014/main" id="{BAD0D9FC-F9A4-7AA6-2E30-75F981892C6E}"/>
              </a:ext>
            </a:extLst>
          </p:cNvPr>
          <p:cNvGraphicFramePr>
            <a:graphicFrameLocks noGrp="1"/>
          </p:cNvGraphicFramePr>
          <p:nvPr>
            <p:extLst>
              <p:ext uri="{D42A27DB-BD31-4B8C-83A1-F6EECF244321}">
                <p14:modId xmlns:p14="http://schemas.microsoft.com/office/powerpoint/2010/main" val="2636936706"/>
              </p:ext>
            </p:extLst>
          </p:nvPr>
        </p:nvGraphicFramePr>
        <p:xfrm>
          <a:off x="346963" y="1268049"/>
          <a:ext cx="5722772" cy="2525760"/>
        </p:xfrm>
        <a:graphic>
          <a:graphicData uri="http://schemas.openxmlformats.org/drawingml/2006/table">
            <a:tbl>
              <a:tblPr firstRow="1" bandRow="1">
                <a:tableStyleId>{5C22544A-7EE6-4342-B048-85BDC9FD1C3A}</a:tableStyleId>
              </a:tblPr>
              <a:tblGrid>
                <a:gridCol w="2082251">
                  <a:extLst>
                    <a:ext uri="{9D8B030D-6E8A-4147-A177-3AD203B41FA5}">
                      <a16:colId xmlns:a16="http://schemas.microsoft.com/office/drawing/2014/main" val="3277441374"/>
                    </a:ext>
                  </a:extLst>
                </a:gridCol>
                <a:gridCol w="2082251">
                  <a:extLst>
                    <a:ext uri="{9D8B030D-6E8A-4147-A177-3AD203B41FA5}">
                      <a16:colId xmlns:a16="http://schemas.microsoft.com/office/drawing/2014/main" val="531910424"/>
                    </a:ext>
                  </a:extLst>
                </a:gridCol>
                <a:gridCol w="1558270">
                  <a:extLst>
                    <a:ext uri="{9D8B030D-6E8A-4147-A177-3AD203B41FA5}">
                      <a16:colId xmlns:a16="http://schemas.microsoft.com/office/drawing/2014/main" val="893669266"/>
                    </a:ext>
                  </a:extLst>
                </a:gridCol>
              </a:tblGrid>
              <a:tr h="271763">
                <a:tc gridSpan="3">
                  <a:txBody>
                    <a:bodyPr/>
                    <a:lstStyle/>
                    <a:p>
                      <a:r>
                        <a:rPr lang="fi-FI">
                          <a:latin typeface="Arial"/>
                        </a:rPr>
                        <a:t>Todistusvalinta pisterajat (max. 131,4p)</a:t>
                      </a:r>
                    </a:p>
                  </a:txBody>
                  <a:tcPr anchor="ctr"/>
                </a:tc>
                <a:tc hMerge="1">
                  <a:txBody>
                    <a:bodyPr/>
                    <a:lstStyle/>
                    <a:p>
                      <a:endParaRPr lang="fi-FI"/>
                    </a:p>
                  </a:txBody>
                  <a:tcPr/>
                </a:tc>
                <a:tc hMerge="1">
                  <a:txBody>
                    <a:bodyPr/>
                    <a:lstStyle/>
                    <a:p>
                      <a:endParaRPr lang="fi-FI">
                        <a:latin typeface="Bonnie Pro Bnd" panose="02000000000000000000" pitchFamily="50" charset="0"/>
                      </a:endParaRPr>
                    </a:p>
                  </a:txBody>
                  <a:tcPr/>
                </a:tc>
                <a:extLst>
                  <a:ext uri="{0D108BD9-81ED-4DB2-BD59-A6C34878D82A}">
                    <a16:rowId xmlns:a16="http://schemas.microsoft.com/office/drawing/2014/main" val="273792270"/>
                  </a:ext>
                </a:extLst>
              </a:tr>
              <a:tr h="432000">
                <a:tc>
                  <a:txBody>
                    <a:bodyPr/>
                    <a:lstStyle/>
                    <a:p>
                      <a:pPr algn="l"/>
                      <a:r>
                        <a:rPr lang="fi-FI" b="1">
                          <a:latin typeface="Arial"/>
                        </a:rPr>
                        <a:t>Hakukohde</a:t>
                      </a:r>
                    </a:p>
                  </a:txBody>
                  <a:tcPr anchor="ctr">
                    <a:solidFill>
                      <a:srgbClr val="F3E8FC"/>
                    </a:solidFill>
                  </a:tcPr>
                </a:tc>
                <a:tc>
                  <a:txBody>
                    <a:bodyPr/>
                    <a:lstStyle/>
                    <a:p>
                      <a:pPr algn="l"/>
                      <a:r>
                        <a:rPr lang="fi-FI" b="1">
                          <a:latin typeface="Arial"/>
                        </a:rPr>
                        <a:t>2024</a:t>
                      </a:r>
                    </a:p>
                  </a:txBody>
                  <a:tcPr anchor="ctr">
                    <a:solidFill>
                      <a:srgbClr val="F3E8FC"/>
                    </a:solidFill>
                  </a:tcPr>
                </a:tc>
                <a:tc>
                  <a:txBody>
                    <a:bodyPr/>
                    <a:lstStyle/>
                    <a:p>
                      <a:pPr algn="l"/>
                      <a:r>
                        <a:rPr lang="fi-FI" b="1">
                          <a:latin typeface="Arial"/>
                        </a:rPr>
                        <a:t>2025</a:t>
                      </a:r>
                    </a:p>
                  </a:txBody>
                  <a:tcPr anchor="ctr">
                    <a:solidFill>
                      <a:srgbClr val="F3E8FC"/>
                    </a:solidFill>
                  </a:tcPr>
                </a:tc>
                <a:extLst>
                  <a:ext uri="{0D108BD9-81ED-4DB2-BD59-A6C34878D82A}">
                    <a16:rowId xmlns:a16="http://schemas.microsoft.com/office/drawing/2014/main" val="1995468410"/>
                  </a:ext>
                </a:extLst>
              </a:tr>
              <a:tr h="432000">
                <a:tc>
                  <a:txBody>
                    <a:bodyPr/>
                    <a:lstStyle/>
                    <a:p>
                      <a:pPr algn="l"/>
                      <a:r>
                        <a:rPr lang="fi-FI">
                          <a:latin typeface="Arial"/>
                        </a:rPr>
                        <a:t>Helsinki</a:t>
                      </a:r>
                    </a:p>
                  </a:txBody>
                  <a:tcPr anchor="ctr">
                    <a:solidFill>
                      <a:srgbClr val="F3E8FC"/>
                    </a:solidFill>
                  </a:tcPr>
                </a:tc>
                <a:tc>
                  <a:txBody>
                    <a:bodyPr/>
                    <a:lstStyle/>
                    <a:p>
                      <a:pPr algn="l"/>
                      <a:r>
                        <a:rPr lang="fi-FI">
                          <a:latin typeface="Arial"/>
                        </a:rPr>
                        <a:t>103,9</a:t>
                      </a:r>
                    </a:p>
                  </a:txBody>
                  <a:tcPr anchor="ctr">
                    <a:solidFill>
                      <a:srgbClr val="F3E8FC"/>
                    </a:solidFill>
                  </a:tcPr>
                </a:tc>
                <a:tc>
                  <a:txBody>
                    <a:bodyPr/>
                    <a:lstStyle/>
                    <a:p>
                      <a:pPr algn="l"/>
                      <a:r>
                        <a:rPr lang="fi-FI">
                          <a:latin typeface="Arial"/>
                        </a:rPr>
                        <a:t>97,9</a:t>
                      </a:r>
                    </a:p>
                  </a:txBody>
                  <a:tcPr anchor="ctr">
                    <a:solidFill>
                      <a:srgbClr val="F3E8FC"/>
                    </a:solidFill>
                  </a:tcPr>
                </a:tc>
                <a:extLst>
                  <a:ext uri="{0D108BD9-81ED-4DB2-BD59-A6C34878D82A}">
                    <a16:rowId xmlns:a16="http://schemas.microsoft.com/office/drawing/2014/main" val="1316575661"/>
                  </a:ext>
                </a:extLst>
              </a:tr>
              <a:tr h="432000">
                <a:tc>
                  <a:txBody>
                    <a:bodyPr/>
                    <a:lstStyle/>
                    <a:p>
                      <a:pPr algn="l"/>
                      <a:r>
                        <a:rPr lang="fi-FI">
                          <a:latin typeface="Arial"/>
                        </a:rPr>
                        <a:t>Turku</a:t>
                      </a:r>
                    </a:p>
                  </a:txBody>
                  <a:tcPr anchor="ctr">
                    <a:solidFill>
                      <a:srgbClr val="F3E8FC"/>
                    </a:solidFill>
                  </a:tcPr>
                </a:tc>
                <a:tc>
                  <a:txBody>
                    <a:bodyPr/>
                    <a:lstStyle/>
                    <a:p>
                      <a:pPr algn="l"/>
                      <a:r>
                        <a:rPr lang="fi-FI">
                          <a:latin typeface="Arial"/>
                        </a:rPr>
                        <a:t>102,2</a:t>
                      </a:r>
                    </a:p>
                  </a:txBody>
                  <a:tcPr anchor="ctr">
                    <a:solidFill>
                      <a:srgbClr val="F3E8FC"/>
                    </a:solidFill>
                  </a:tcPr>
                </a:tc>
                <a:tc>
                  <a:txBody>
                    <a:bodyPr/>
                    <a:lstStyle/>
                    <a:p>
                      <a:pPr algn="l"/>
                      <a:r>
                        <a:rPr lang="fi-FI">
                          <a:latin typeface="Arial"/>
                        </a:rPr>
                        <a:t>103</a:t>
                      </a:r>
                    </a:p>
                  </a:txBody>
                  <a:tcPr anchor="ctr">
                    <a:solidFill>
                      <a:srgbClr val="F3E8FC"/>
                    </a:solidFill>
                  </a:tcPr>
                </a:tc>
                <a:extLst>
                  <a:ext uri="{0D108BD9-81ED-4DB2-BD59-A6C34878D82A}">
                    <a16:rowId xmlns:a16="http://schemas.microsoft.com/office/drawing/2014/main" val="1950730123"/>
                  </a:ext>
                </a:extLst>
              </a:tr>
              <a:tr h="432000">
                <a:tc>
                  <a:txBody>
                    <a:bodyPr/>
                    <a:lstStyle/>
                    <a:p>
                      <a:pPr algn="l"/>
                      <a:r>
                        <a:rPr lang="fi-FI">
                          <a:latin typeface="Arial"/>
                        </a:rPr>
                        <a:t>Oulu</a:t>
                      </a:r>
                    </a:p>
                  </a:txBody>
                  <a:tcPr anchor="ctr">
                    <a:solidFill>
                      <a:srgbClr val="F3E8FC"/>
                    </a:solidFill>
                  </a:tcPr>
                </a:tc>
                <a:tc>
                  <a:txBody>
                    <a:bodyPr/>
                    <a:lstStyle/>
                    <a:p>
                      <a:pPr algn="l"/>
                      <a:r>
                        <a:rPr lang="fi-FI">
                          <a:latin typeface="Arial"/>
                        </a:rPr>
                        <a:t>80,3</a:t>
                      </a:r>
                    </a:p>
                  </a:txBody>
                  <a:tcPr anchor="ctr">
                    <a:solidFill>
                      <a:srgbClr val="F3E8FC"/>
                    </a:solidFill>
                  </a:tcPr>
                </a:tc>
                <a:tc>
                  <a:txBody>
                    <a:bodyPr/>
                    <a:lstStyle/>
                    <a:p>
                      <a:pPr algn="l"/>
                      <a:r>
                        <a:rPr lang="fi-FI">
                          <a:latin typeface="Arial"/>
                        </a:rPr>
                        <a:t>76,6</a:t>
                      </a:r>
                    </a:p>
                  </a:txBody>
                  <a:tcPr anchor="ctr">
                    <a:solidFill>
                      <a:srgbClr val="F3E8FC"/>
                    </a:solidFill>
                  </a:tcPr>
                </a:tc>
                <a:extLst>
                  <a:ext uri="{0D108BD9-81ED-4DB2-BD59-A6C34878D82A}">
                    <a16:rowId xmlns:a16="http://schemas.microsoft.com/office/drawing/2014/main" val="3874562030"/>
                  </a:ext>
                </a:extLst>
              </a:tr>
              <a:tr h="432000">
                <a:tc>
                  <a:txBody>
                    <a:bodyPr/>
                    <a:lstStyle/>
                    <a:p>
                      <a:pPr algn="l"/>
                      <a:r>
                        <a:rPr lang="fi-FI">
                          <a:latin typeface="Arial"/>
                        </a:rPr>
                        <a:t>Joensuu</a:t>
                      </a:r>
                    </a:p>
                  </a:txBody>
                  <a:tcPr anchor="ctr">
                    <a:solidFill>
                      <a:srgbClr val="F3E8FC"/>
                    </a:solidFill>
                  </a:tcPr>
                </a:tc>
                <a:tc>
                  <a:txBody>
                    <a:bodyPr/>
                    <a:lstStyle/>
                    <a:p>
                      <a:pPr algn="l"/>
                      <a:r>
                        <a:rPr lang="fi-FI">
                          <a:latin typeface="Arial"/>
                        </a:rPr>
                        <a:t>77,7</a:t>
                      </a:r>
                    </a:p>
                  </a:txBody>
                  <a:tcPr anchor="ctr">
                    <a:solidFill>
                      <a:srgbClr val="F3E8FC"/>
                    </a:solidFill>
                  </a:tcPr>
                </a:tc>
                <a:tc>
                  <a:txBody>
                    <a:bodyPr/>
                    <a:lstStyle/>
                    <a:p>
                      <a:pPr algn="l"/>
                      <a:r>
                        <a:rPr lang="fi-FI">
                          <a:latin typeface="Arial"/>
                        </a:rPr>
                        <a:t>79,3 / 78,6</a:t>
                      </a:r>
                    </a:p>
                  </a:txBody>
                  <a:tcPr anchor="ct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3">
            <a:extLst>
              <a:ext uri="{FF2B5EF4-FFF2-40B4-BE49-F238E27FC236}">
                <a16:creationId xmlns:a16="http://schemas.microsoft.com/office/drawing/2014/main" id="{F9257780-7B8A-F766-238B-561C53BA22C4}"/>
              </a:ext>
            </a:extLst>
          </p:cNvPr>
          <p:cNvGraphicFramePr>
            <a:graphicFrameLocks noGrp="1"/>
          </p:cNvGraphicFramePr>
          <p:nvPr>
            <p:extLst>
              <p:ext uri="{D42A27DB-BD31-4B8C-83A1-F6EECF244321}">
                <p14:modId xmlns:p14="http://schemas.microsoft.com/office/powerpoint/2010/main" val="1561378112"/>
              </p:ext>
            </p:extLst>
          </p:nvPr>
        </p:nvGraphicFramePr>
        <p:xfrm>
          <a:off x="341048" y="4150055"/>
          <a:ext cx="4692842" cy="2238913"/>
        </p:xfrm>
        <a:graphic>
          <a:graphicData uri="http://schemas.openxmlformats.org/drawingml/2006/table">
            <a:tbl>
              <a:tblPr firstRow="1" bandRow="1">
                <a:tableStyleId>{5C22544A-7EE6-4342-B048-85BDC9FD1C3A}</a:tableStyleId>
              </a:tblPr>
              <a:tblGrid>
                <a:gridCol w="2346421">
                  <a:extLst>
                    <a:ext uri="{9D8B030D-6E8A-4147-A177-3AD203B41FA5}">
                      <a16:colId xmlns:a16="http://schemas.microsoft.com/office/drawing/2014/main" val="3277441374"/>
                    </a:ext>
                  </a:extLst>
                </a:gridCol>
                <a:gridCol w="2346421">
                  <a:extLst>
                    <a:ext uri="{9D8B030D-6E8A-4147-A177-3AD203B41FA5}">
                      <a16:colId xmlns:a16="http://schemas.microsoft.com/office/drawing/2014/main" val="531910424"/>
                    </a:ext>
                  </a:extLst>
                </a:gridCol>
              </a:tblGrid>
              <a:tr h="675229">
                <a:tc gridSpan="2">
                  <a:txBody>
                    <a:bodyPr/>
                    <a:lstStyle/>
                    <a:p>
                      <a:r>
                        <a:rPr lang="fi-FI" sz="1400" b="1">
                          <a:latin typeface="Arial"/>
                        </a:rPr>
                        <a:t>Esimerkkitodistus, jolla pääsi opiskelemaan Ouluun ja Joensuuhun (yht 100,3 pistettä)</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273792270"/>
                  </a:ext>
                </a:extLst>
              </a:tr>
              <a:tr h="390921">
                <a:tc>
                  <a:txBody>
                    <a:bodyPr/>
                    <a:lstStyle/>
                    <a:p>
                      <a:r>
                        <a:rPr lang="fi-FI" sz="1600" b="0">
                          <a:latin typeface="Arial"/>
                        </a:rPr>
                        <a:t>Äidinkieli</a:t>
                      </a:r>
                    </a:p>
                  </a:txBody>
                  <a:tcPr anchor="ctr">
                    <a:solidFill>
                      <a:schemeClr val="bg2"/>
                    </a:solidFill>
                  </a:tcPr>
                </a:tc>
                <a:tc>
                  <a:txBody>
                    <a:bodyPr/>
                    <a:lstStyle/>
                    <a:p>
                      <a:r>
                        <a:rPr lang="fi-FI" sz="1600" b="0">
                          <a:latin typeface="Arial"/>
                        </a:rPr>
                        <a:t>M</a:t>
                      </a:r>
                    </a:p>
                  </a:txBody>
                  <a:tcPr anchor="ctr">
                    <a:solidFill>
                      <a:schemeClr val="bg2"/>
                    </a:solidFill>
                  </a:tcPr>
                </a:tc>
                <a:extLst>
                  <a:ext uri="{0D108BD9-81ED-4DB2-BD59-A6C34878D82A}">
                    <a16:rowId xmlns:a16="http://schemas.microsoft.com/office/drawing/2014/main" val="1995468410"/>
                  </a:ext>
                </a:extLst>
              </a:tr>
              <a:tr h="390921">
                <a:tc>
                  <a:txBody>
                    <a:bodyPr/>
                    <a:lstStyle/>
                    <a:p>
                      <a:r>
                        <a:rPr lang="fi-FI" sz="1600" b="0">
                          <a:latin typeface="Arial"/>
                        </a:rPr>
                        <a:t>Maantiede</a:t>
                      </a:r>
                    </a:p>
                  </a:txBody>
                  <a:tcPr anchor="ctr">
                    <a:solidFill>
                      <a:schemeClr val="bg2"/>
                    </a:solidFill>
                  </a:tcPr>
                </a:tc>
                <a:tc>
                  <a:txBody>
                    <a:bodyPr/>
                    <a:lstStyle/>
                    <a:p>
                      <a:r>
                        <a:rPr lang="fi-FI" sz="1600" b="0">
                          <a:latin typeface="Arial"/>
                        </a:rPr>
                        <a:t>M</a:t>
                      </a:r>
                    </a:p>
                  </a:txBody>
                  <a:tcPr anchor="ctr">
                    <a:solidFill>
                      <a:schemeClr val="bg2"/>
                    </a:solidFill>
                  </a:tcPr>
                </a:tc>
                <a:extLst>
                  <a:ext uri="{0D108BD9-81ED-4DB2-BD59-A6C34878D82A}">
                    <a16:rowId xmlns:a16="http://schemas.microsoft.com/office/drawing/2014/main" val="1316575661"/>
                  </a:ext>
                </a:extLst>
              </a:tr>
              <a:tr h="390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MAB</a:t>
                      </a:r>
                    </a:p>
                  </a:txBody>
                  <a:tcPr anchor="ctr">
                    <a:solidFill>
                      <a:schemeClr val="bg2"/>
                    </a:solidFill>
                  </a:tcPr>
                </a:tc>
                <a:tc>
                  <a:txBody>
                    <a:bodyPr/>
                    <a:lstStyle/>
                    <a:p>
                      <a:r>
                        <a:rPr lang="fi-FI" sz="1600" b="0">
                          <a:latin typeface="Arial"/>
                        </a:rPr>
                        <a:t>M</a:t>
                      </a:r>
                    </a:p>
                  </a:txBody>
                  <a:tcPr anchor="ctr">
                    <a:solidFill>
                      <a:schemeClr val="bg2"/>
                    </a:solidFill>
                  </a:tcPr>
                </a:tc>
                <a:extLst>
                  <a:ext uri="{0D108BD9-81ED-4DB2-BD59-A6C34878D82A}">
                    <a16:rowId xmlns:a16="http://schemas.microsoft.com/office/drawing/2014/main" val="1950730123"/>
                  </a:ext>
                </a:extLst>
              </a:tr>
              <a:tr h="390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Pitkä 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3874562030"/>
                  </a:ext>
                </a:extLst>
              </a:tr>
            </a:tbl>
          </a:graphicData>
        </a:graphic>
      </p:graphicFrame>
      <p:graphicFrame>
        <p:nvGraphicFramePr>
          <p:cNvPr id="5" name="Taulukko 9">
            <a:extLst>
              <a:ext uri="{FF2B5EF4-FFF2-40B4-BE49-F238E27FC236}">
                <a16:creationId xmlns:a16="http://schemas.microsoft.com/office/drawing/2014/main" id="{8D7A1251-E1B2-9E50-5DD7-7375AD5A04B4}"/>
              </a:ext>
            </a:extLst>
          </p:cNvPr>
          <p:cNvGraphicFramePr>
            <a:graphicFrameLocks noGrp="1"/>
          </p:cNvGraphicFramePr>
          <p:nvPr>
            <p:extLst>
              <p:ext uri="{D42A27DB-BD31-4B8C-83A1-F6EECF244321}">
                <p14:modId xmlns:p14="http://schemas.microsoft.com/office/powerpoint/2010/main" val="2934182990"/>
              </p:ext>
            </p:extLst>
          </p:nvPr>
        </p:nvGraphicFramePr>
        <p:xfrm>
          <a:off x="6122267" y="1268049"/>
          <a:ext cx="5634304" cy="2560172"/>
        </p:xfrm>
        <a:graphic>
          <a:graphicData uri="http://schemas.openxmlformats.org/drawingml/2006/table">
            <a:tbl>
              <a:tblPr firstRow="1" bandRow="1">
                <a:tableStyleId>{F5AB1C69-6EDB-4FF4-983F-18BD219EF322}</a:tableStyleId>
              </a:tblPr>
              <a:tblGrid>
                <a:gridCol w="1415703">
                  <a:extLst>
                    <a:ext uri="{9D8B030D-6E8A-4147-A177-3AD203B41FA5}">
                      <a16:colId xmlns:a16="http://schemas.microsoft.com/office/drawing/2014/main" val="3277441374"/>
                    </a:ext>
                  </a:extLst>
                </a:gridCol>
                <a:gridCol w="1959429">
                  <a:extLst>
                    <a:ext uri="{9D8B030D-6E8A-4147-A177-3AD203B41FA5}">
                      <a16:colId xmlns:a16="http://schemas.microsoft.com/office/drawing/2014/main" val="531910424"/>
                    </a:ext>
                  </a:extLst>
                </a:gridCol>
                <a:gridCol w="2259172">
                  <a:extLst>
                    <a:ext uri="{9D8B030D-6E8A-4147-A177-3AD203B41FA5}">
                      <a16:colId xmlns:a16="http://schemas.microsoft.com/office/drawing/2014/main" val="342207076"/>
                    </a:ext>
                  </a:extLst>
                </a:gridCol>
              </a:tblGrid>
              <a:tr h="431846">
                <a:tc gridSpan="3">
                  <a:txBody>
                    <a:bodyPr/>
                    <a:lstStyle/>
                    <a:p>
                      <a:r>
                        <a:rPr lang="fi-FI">
                          <a:latin typeface="Arial"/>
                        </a:rPr>
                        <a:t>Valintakoevalinta pisterajat </a:t>
                      </a:r>
                    </a:p>
                  </a:txBody>
                  <a:tcPr anchor="ctr">
                    <a:solidFill>
                      <a:srgbClr val="351F65"/>
                    </a:solidFill>
                  </a:tcPr>
                </a:tc>
                <a:tc hMerge="1">
                  <a:txBody>
                    <a:bodyPr/>
                    <a:lstStyle/>
                    <a:p>
                      <a:endParaRPr lang="fi-FI"/>
                    </a:p>
                  </a:txBody>
                  <a:tcPr/>
                </a:tc>
                <a:tc hMerge="1">
                  <a:txBody>
                    <a:bodyPr/>
                    <a:lstStyle/>
                    <a:p>
                      <a:endParaRPr lang="fi-FI">
                        <a:latin typeface="Bonnie Pro Bnd" panose="02000000000000000000" pitchFamily="50" charset="0"/>
                      </a:endParaRPr>
                    </a:p>
                  </a:txBody>
                  <a:tcPr/>
                </a:tc>
                <a:extLst>
                  <a:ext uri="{0D108BD9-81ED-4DB2-BD59-A6C34878D82A}">
                    <a16:rowId xmlns:a16="http://schemas.microsoft.com/office/drawing/2014/main" val="273792270"/>
                  </a:ext>
                </a:extLst>
              </a:tr>
              <a:tr h="640080">
                <a:tc>
                  <a:txBody>
                    <a:bodyPr/>
                    <a:lstStyle/>
                    <a:p>
                      <a:pPr algn="l"/>
                      <a:r>
                        <a:rPr lang="fi-FI" b="1">
                          <a:latin typeface="Arial"/>
                        </a:rPr>
                        <a:t>Hakukohde</a:t>
                      </a:r>
                    </a:p>
                  </a:txBody>
                  <a:tcPr anchor="ctr">
                    <a:solidFill>
                      <a:srgbClr val="F3E8FC"/>
                    </a:solidFill>
                  </a:tcPr>
                </a:tc>
                <a:tc>
                  <a:txBody>
                    <a:bodyPr/>
                    <a:lstStyle/>
                    <a:p>
                      <a:pPr algn="ctr"/>
                      <a:r>
                        <a:rPr lang="fi-FI" b="1">
                          <a:latin typeface="Arial"/>
                        </a:rPr>
                        <a:t>2024 (max 180p)</a:t>
                      </a:r>
                    </a:p>
                  </a:txBody>
                  <a:tcPr anchor="ctr">
                    <a:solidFill>
                      <a:srgbClr val="F3E8FC"/>
                    </a:solidFill>
                  </a:tcPr>
                </a:tc>
                <a:tc>
                  <a:txBody>
                    <a:bodyPr/>
                    <a:lstStyle/>
                    <a:p>
                      <a:pPr algn="ctr"/>
                      <a:r>
                        <a:rPr lang="fi-FI" b="1">
                          <a:latin typeface="Arial"/>
                        </a:rPr>
                        <a:t>2025 (</a:t>
                      </a:r>
                      <a:r>
                        <a:rPr lang="fi-FI" b="1" err="1">
                          <a:latin typeface="Arial"/>
                        </a:rPr>
                        <a:t>max</a:t>
                      </a:r>
                      <a:r>
                        <a:rPr lang="fi-FI" b="1">
                          <a:latin typeface="Arial"/>
                        </a:rPr>
                        <a:t> 180p)</a:t>
                      </a:r>
                    </a:p>
                  </a:txBody>
                  <a:tcPr anchor="ctr">
                    <a:solidFill>
                      <a:srgbClr val="F3E8FC"/>
                    </a:solidFill>
                  </a:tcPr>
                </a:tc>
                <a:extLst>
                  <a:ext uri="{0D108BD9-81ED-4DB2-BD59-A6C34878D82A}">
                    <a16:rowId xmlns:a16="http://schemas.microsoft.com/office/drawing/2014/main" val="1995468410"/>
                  </a:ext>
                </a:extLst>
              </a:tr>
              <a:tr h="259456">
                <a:tc>
                  <a:txBody>
                    <a:bodyPr/>
                    <a:lstStyle/>
                    <a:p>
                      <a:pPr algn="l"/>
                      <a:r>
                        <a:rPr lang="fi-FI">
                          <a:latin typeface="Arial"/>
                        </a:rPr>
                        <a:t>Helsinki</a:t>
                      </a:r>
                    </a:p>
                  </a:txBody>
                  <a:tcPr anchor="ctr">
                    <a:solidFill>
                      <a:srgbClr val="F3E8FC"/>
                    </a:solidFill>
                  </a:tcPr>
                </a:tc>
                <a:tc>
                  <a:txBody>
                    <a:bodyPr/>
                    <a:lstStyle/>
                    <a:p>
                      <a:pPr algn="ctr"/>
                      <a:r>
                        <a:rPr lang="fi-FI">
                          <a:latin typeface="Arial"/>
                        </a:rPr>
                        <a:t>102 (57%)</a:t>
                      </a:r>
                    </a:p>
                  </a:txBody>
                  <a:tcPr anchor="ctr">
                    <a:solidFill>
                      <a:srgbClr val="F3E8FC"/>
                    </a:solidFill>
                  </a:tcPr>
                </a:tc>
                <a:tc>
                  <a:txBody>
                    <a:bodyPr/>
                    <a:lstStyle/>
                    <a:p>
                      <a:pPr algn="ctr"/>
                      <a:r>
                        <a:rPr lang="fi-FI">
                          <a:latin typeface="Arial"/>
                        </a:rPr>
                        <a:t>145 </a:t>
                      </a:r>
                      <a:r>
                        <a:rPr lang="fi-FI" b="1">
                          <a:solidFill>
                            <a:srgbClr val="FF0000"/>
                          </a:solidFill>
                          <a:latin typeface="Arial"/>
                        </a:rPr>
                        <a:t>(81%) </a:t>
                      </a:r>
                      <a:r>
                        <a:rPr lang="fi-FI">
                          <a:latin typeface="Arial"/>
                        </a:rPr>
                        <a:t>/ 149</a:t>
                      </a:r>
                    </a:p>
                  </a:txBody>
                  <a:tcPr anchor="ctr">
                    <a:solidFill>
                      <a:srgbClr val="F3E8FC"/>
                    </a:solidFill>
                  </a:tcPr>
                </a:tc>
                <a:extLst>
                  <a:ext uri="{0D108BD9-81ED-4DB2-BD59-A6C34878D82A}">
                    <a16:rowId xmlns:a16="http://schemas.microsoft.com/office/drawing/2014/main" val="1316575661"/>
                  </a:ext>
                </a:extLst>
              </a:tr>
              <a:tr h="324000">
                <a:tc>
                  <a:txBody>
                    <a:bodyPr/>
                    <a:lstStyle/>
                    <a:p>
                      <a:pPr algn="l"/>
                      <a:r>
                        <a:rPr lang="fi-FI">
                          <a:latin typeface="Arial"/>
                        </a:rPr>
                        <a:t>Turku</a:t>
                      </a:r>
                    </a:p>
                  </a:txBody>
                  <a:tcPr anchor="ctr">
                    <a:solidFill>
                      <a:srgbClr val="F3E8FC"/>
                    </a:solidFill>
                  </a:tcPr>
                </a:tc>
                <a:tc>
                  <a:txBody>
                    <a:bodyPr/>
                    <a:lstStyle/>
                    <a:p>
                      <a:pPr algn="ctr"/>
                      <a:r>
                        <a:rPr lang="fi-FI">
                          <a:latin typeface="Arial"/>
                        </a:rPr>
                        <a:t>103,5 (58%)</a:t>
                      </a:r>
                    </a:p>
                  </a:txBody>
                  <a:tcPr anchor="ctr">
                    <a:solidFill>
                      <a:srgbClr val="F3E8FC"/>
                    </a:solidFill>
                  </a:tcPr>
                </a:tc>
                <a:tc>
                  <a:txBody>
                    <a:bodyPr/>
                    <a:lstStyle/>
                    <a:p>
                      <a:pPr algn="ctr"/>
                      <a:r>
                        <a:rPr lang="fi-FI">
                          <a:latin typeface="Arial"/>
                        </a:rPr>
                        <a:t>138 </a:t>
                      </a:r>
                      <a:r>
                        <a:rPr lang="fi-FI" b="1">
                          <a:solidFill>
                            <a:srgbClr val="FF0000"/>
                          </a:solidFill>
                          <a:latin typeface="Arial"/>
                        </a:rPr>
                        <a:t>(77%)</a:t>
                      </a:r>
                    </a:p>
                  </a:txBody>
                  <a:tcPr anchor="ctr">
                    <a:solidFill>
                      <a:srgbClr val="F3E8FC"/>
                    </a:solidFill>
                  </a:tcPr>
                </a:tc>
                <a:extLst>
                  <a:ext uri="{0D108BD9-81ED-4DB2-BD59-A6C34878D82A}">
                    <a16:rowId xmlns:a16="http://schemas.microsoft.com/office/drawing/2014/main" val="1950730123"/>
                  </a:ext>
                </a:extLst>
              </a:tr>
              <a:tr h="390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rgbClr val="000000"/>
                          </a:solidFill>
                          <a:effectLst/>
                          <a:uLnTx/>
                          <a:uFillTx/>
                          <a:latin typeface="Arial"/>
                        </a:rPr>
                        <a:t>Oulu</a:t>
                      </a:r>
                      <a:endParaRPr kumimoji="0" lang="fi-FI" sz="1800" b="0" i="0" u="none" strike="noStrike" kern="1200" cap="none" spc="0" normalizeH="0" baseline="0" noProof="0">
                        <a:ln>
                          <a:noFill/>
                        </a:ln>
                        <a:solidFill>
                          <a:srgbClr val="000000"/>
                        </a:solidFill>
                        <a:effectLst/>
                        <a:uLnTx/>
                        <a:uFillTx/>
                        <a:latin typeface="Arial"/>
                        <a:ea typeface="+mn-ea"/>
                        <a:cs typeface="+mn-cs"/>
                      </a:endParaRPr>
                    </a:p>
                  </a:txBody>
                  <a:tcPr anchor="ctr">
                    <a:solidFill>
                      <a:srgbClr val="F3E8FC"/>
                    </a:solidFill>
                  </a:tcPr>
                </a:tc>
                <a:tc>
                  <a:txBody>
                    <a:bodyPr/>
                    <a:lstStyle/>
                    <a:p>
                      <a:pPr algn="ctr"/>
                      <a:r>
                        <a:rPr lang="fi-FI">
                          <a:latin typeface="Arial"/>
                        </a:rPr>
                        <a:t>81,5 (45%)</a:t>
                      </a:r>
                    </a:p>
                  </a:txBody>
                  <a:tcPr anchor="ctr">
                    <a:solidFill>
                      <a:srgbClr val="F3E8FC"/>
                    </a:solidFill>
                  </a:tcPr>
                </a:tc>
                <a:tc>
                  <a:txBody>
                    <a:bodyPr/>
                    <a:lstStyle/>
                    <a:p>
                      <a:pPr algn="ctr"/>
                      <a:r>
                        <a:rPr lang="fi-FI">
                          <a:latin typeface="Arial"/>
                        </a:rPr>
                        <a:t>110 </a:t>
                      </a:r>
                      <a:r>
                        <a:rPr lang="fi-FI" b="1">
                          <a:solidFill>
                            <a:srgbClr val="FF0000"/>
                          </a:solidFill>
                          <a:latin typeface="Arial"/>
                        </a:rPr>
                        <a:t>(61%)</a:t>
                      </a:r>
                    </a:p>
                  </a:txBody>
                  <a:tcPr anchor="ctr">
                    <a:solidFill>
                      <a:srgbClr val="F3E8FC"/>
                    </a:solidFill>
                  </a:tcPr>
                </a:tc>
                <a:extLst>
                  <a:ext uri="{0D108BD9-81ED-4DB2-BD59-A6C34878D82A}">
                    <a16:rowId xmlns:a16="http://schemas.microsoft.com/office/drawing/2014/main" val="3874562030"/>
                  </a:ext>
                </a:extLst>
              </a:tr>
              <a:tr h="199866">
                <a:tc>
                  <a:txBody>
                    <a:bodyPr/>
                    <a:lstStyle/>
                    <a:p>
                      <a:pPr algn="l"/>
                      <a:r>
                        <a:rPr lang="fi-FI">
                          <a:latin typeface="Arial"/>
                        </a:rPr>
                        <a:t>Joensuu</a:t>
                      </a:r>
                    </a:p>
                  </a:txBody>
                  <a:tcPr anchor="ctr">
                    <a:solidFill>
                      <a:srgbClr val="F3E8FC"/>
                    </a:solidFill>
                  </a:tcPr>
                </a:tc>
                <a:tc>
                  <a:txBody>
                    <a:bodyPr/>
                    <a:lstStyle/>
                    <a:p>
                      <a:pPr algn="ctr"/>
                      <a:r>
                        <a:rPr lang="fi-FI">
                          <a:latin typeface="Arial"/>
                        </a:rPr>
                        <a:t>65 (36%)</a:t>
                      </a:r>
                    </a:p>
                  </a:txBody>
                  <a:tcPr anchor="ctr">
                    <a:solidFill>
                      <a:srgbClr val="F3E8FC"/>
                    </a:solidFill>
                  </a:tcPr>
                </a:tc>
                <a:tc>
                  <a:txBody>
                    <a:bodyPr/>
                    <a:lstStyle/>
                    <a:p>
                      <a:pPr algn="ctr"/>
                      <a:r>
                        <a:rPr lang="fi-FI">
                          <a:latin typeface="Arial"/>
                        </a:rPr>
                        <a:t>116 </a:t>
                      </a:r>
                      <a:r>
                        <a:rPr lang="fi-FI" b="1">
                          <a:solidFill>
                            <a:srgbClr val="FF0000"/>
                          </a:solidFill>
                          <a:latin typeface="Arial"/>
                        </a:rPr>
                        <a:t>(64%) </a:t>
                      </a:r>
                      <a:r>
                        <a:rPr lang="fi-FI">
                          <a:latin typeface="Arial"/>
                        </a:rPr>
                        <a:t>/ 107</a:t>
                      </a:r>
                    </a:p>
                  </a:txBody>
                  <a:tcPr anchor="ctr">
                    <a:solidFill>
                      <a:srgbClr val="F3E8FC"/>
                    </a:solidFill>
                  </a:tcPr>
                </a:tc>
                <a:extLst>
                  <a:ext uri="{0D108BD9-81ED-4DB2-BD59-A6C34878D82A}">
                    <a16:rowId xmlns:a16="http://schemas.microsoft.com/office/drawing/2014/main" val="3164625400"/>
                  </a:ext>
                </a:extLst>
              </a:tr>
            </a:tbl>
          </a:graphicData>
        </a:graphic>
      </p:graphicFrame>
    </p:spTree>
    <p:extLst>
      <p:ext uri="{BB962C8B-B14F-4D97-AF65-F5344CB8AC3E}">
        <p14:creationId xmlns:p14="http://schemas.microsoft.com/office/powerpoint/2010/main" val="2697200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9F3C-86A7-BAB3-2885-7F2E4E9C82B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03EA3A1-1EFC-7ABF-A472-D432CD6804CF}"/>
              </a:ext>
            </a:extLst>
          </p:cNvPr>
          <p:cNvSpPr>
            <a:spLocks noGrp="1"/>
          </p:cNvSpPr>
          <p:nvPr>
            <p:ph sz="quarter" idx="10"/>
          </p:nvPr>
        </p:nvSpPr>
        <p:spPr>
          <a:xfrm>
            <a:off x="341312" y="1281106"/>
            <a:ext cx="8148052" cy="5334000"/>
          </a:xfrm>
        </p:spPr>
        <p:txBody>
          <a:bodyPr>
            <a:normAutofit/>
          </a:bodyPr>
          <a:lstStyle/>
          <a:p>
            <a:pPr algn="l"/>
            <a:r>
              <a:rPr lang="fi-FI" sz="2400" b="0" i="0" u="none" strike="noStrike" baseline="0">
                <a:latin typeface="Arial    "/>
              </a:rPr>
              <a:t>Kokeen rakenne ja kesto</a:t>
            </a:r>
          </a:p>
          <a:p>
            <a:pPr lvl="1"/>
            <a:r>
              <a:rPr lang="fi-FI" sz="2200" b="0" i="0" u="none" strike="noStrike" baseline="0">
                <a:latin typeface="Arial    "/>
              </a:rPr>
              <a:t>Valintakokeessa on kaikille </a:t>
            </a:r>
            <a:r>
              <a:rPr lang="fi-FI" sz="2200" b="1" i="0" u="none" strike="noStrike" baseline="0">
                <a:latin typeface="Arial    "/>
              </a:rPr>
              <a:t>yhteinen osio </a:t>
            </a:r>
            <a:r>
              <a:rPr lang="fi-FI" sz="2200" b="0" i="0" u="none" strike="noStrike" baseline="0">
                <a:latin typeface="Arial    "/>
              </a:rPr>
              <a:t>sekä yksi </a:t>
            </a:r>
            <a:r>
              <a:rPr lang="fi-FI" sz="2200" b="1" i="0" u="none" strike="noStrike" baseline="0">
                <a:latin typeface="Arial    "/>
              </a:rPr>
              <a:t>eriytyvä osio</a:t>
            </a:r>
            <a:r>
              <a:rPr lang="fi-FI" sz="2200" b="0" i="0" u="none" strike="noStrike" baseline="0">
                <a:latin typeface="Arial    "/>
              </a:rPr>
              <a:t>.</a:t>
            </a:r>
          </a:p>
          <a:p>
            <a:pPr lvl="1"/>
            <a:r>
              <a:rPr lang="fi-FI" sz="2200" b="0" i="0" u="none" strike="noStrike" baseline="0">
                <a:latin typeface="Arial    "/>
              </a:rPr>
              <a:t>Hakukohde voi käyttää pelkkää yhteistä osiota tai yhteisen osion lisäksi eriytyvää osiota. Hakija tekee kaikki ne koeosiot, jotka hänen valitsemansa hakukohteet edellyttävät.</a:t>
            </a:r>
          </a:p>
          <a:p>
            <a:pPr lvl="1"/>
            <a:r>
              <a:rPr lang="fi-FI" sz="2200">
                <a:latin typeface="Arial    "/>
              </a:rPr>
              <a:t>Kokeessa on </a:t>
            </a:r>
            <a:r>
              <a:rPr lang="fi-FI" sz="2200" b="1">
                <a:latin typeface="Arial    "/>
              </a:rPr>
              <a:t>vain automaattitarkisteisia valintatehtäviä</a:t>
            </a:r>
          </a:p>
          <a:p>
            <a:pPr lvl="1"/>
            <a:r>
              <a:rPr lang="fi-FI" sz="2200">
                <a:latin typeface="Arial    "/>
              </a:rPr>
              <a:t>Kesto 2h15min - 3 tuntia</a:t>
            </a:r>
          </a:p>
        </p:txBody>
      </p:sp>
      <p:pic>
        <p:nvPicPr>
          <p:cNvPr id="7" name="Kuvan paikkamerkki 6" descr="Kuva, joka sisältää kohteen vaate, henkilö, sisä-, kannettava tietokone&#10;&#10;Kuvaus luotu automaattisesti">
            <a:extLst>
              <a:ext uri="{FF2B5EF4-FFF2-40B4-BE49-F238E27FC236}">
                <a16:creationId xmlns:a16="http://schemas.microsoft.com/office/drawing/2014/main" id="{3EC4C19A-E01B-0C10-3A20-003878E6973E}"/>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F84B6839-E26F-A8B0-1DC0-90BC454AEA5C}"/>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107AAFF-7387-F0D3-E0D4-289AF961267D}"/>
              </a:ext>
            </a:extLst>
          </p:cNvPr>
          <p:cNvSpPr>
            <a:spLocks noGrp="1"/>
          </p:cNvSpPr>
          <p:nvPr>
            <p:ph type="title"/>
          </p:nvPr>
        </p:nvSpPr>
        <p:spPr>
          <a:xfrm>
            <a:off x="341049" y="365125"/>
            <a:ext cx="8148315" cy="695757"/>
          </a:xfrm>
        </p:spPr>
        <p:txBody>
          <a:bodyPr>
            <a:normAutofit/>
          </a:bodyPr>
          <a:lstStyle/>
          <a:p>
            <a:r>
              <a:rPr lang="fi-FI"/>
              <a:t>Valintakoe C | 4.6.2026 klo 9-12</a:t>
            </a:r>
          </a:p>
        </p:txBody>
      </p:sp>
    </p:spTree>
    <p:extLst>
      <p:ext uri="{BB962C8B-B14F-4D97-AF65-F5344CB8AC3E}">
        <p14:creationId xmlns:p14="http://schemas.microsoft.com/office/powerpoint/2010/main" val="1589187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8C1-BE87-BE01-0855-DC84DBFD0F6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B1CE804-5D3A-FCD6-ACA0-528A32181B79}"/>
              </a:ext>
            </a:extLst>
          </p:cNvPr>
          <p:cNvSpPr>
            <a:spLocks noGrp="1"/>
          </p:cNvSpPr>
          <p:nvPr>
            <p:ph type="title"/>
          </p:nvPr>
        </p:nvSpPr>
        <p:spPr>
          <a:xfrm>
            <a:off x="255988" y="0"/>
            <a:ext cx="11457373" cy="695757"/>
          </a:xfrm>
        </p:spPr>
        <p:txBody>
          <a:bodyPr/>
          <a:lstStyle/>
          <a:p>
            <a:r>
              <a:rPr lang="fi-FI"/>
              <a:t>Valintakoe C</a:t>
            </a:r>
          </a:p>
        </p:txBody>
      </p:sp>
      <p:sp>
        <p:nvSpPr>
          <p:cNvPr id="3" name="Sisällön paikkamerkki 2">
            <a:extLst>
              <a:ext uri="{FF2B5EF4-FFF2-40B4-BE49-F238E27FC236}">
                <a16:creationId xmlns:a16="http://schemas.microsoft.com/office/drawing/2014/main" id="{85874257-A4D7-AC24-A78E-63A93D143555}"/>
              </a:ext>
            </a:extLst>
          </p:cNvPr>
          <p:cNvSpPr>
            <a:spLocks noGrp="1"/>
          </p:cNvSpPr>
          <p:nvPr>
            <p:ph sz="quarter" idx="10"/>
          </p:nvPr>
        </p:nvSpPr>
        <p:spPr>
          <a:xfrm>
            <a:off x="174646" y="659218"/>
            <a:ext cx="11457373" cy="5879805"/>
          </a:xfrm>
        </p:spPr>
        <p:txBody>
          <a:bodyPr>
            <a:normAutofit fontScale="77500" lnSpcReduction="20000"/>
          </a:bodyPr>
          <a:lstStyle/>
          <a:p>
            <a:pPr>
              <a:lnSpc>
                <a:spcPct val="120000"/>
              </a:lnSpc>
              <a:spcBef>
                <a:spcPts val="0"/>
              </a:spcBef>
              <a:spcAft>
                <a:spcPts val="0"/>
              </a:spcAft>
            </a:pPr>
            <a:r>
              <a:rPr lang="fi-FI" sz="3200" u="none" strike="noStrike" baseline="0">
                <a:latin typeface="Arial    "/>
              </a:rPr>
              <a:t>Vaatimukset</a:t>
            </a:r>
          </a:p>
          <a:p>
            <a:pPr lvl="1">
              <a:lnSpc>
                <a:spcPct val="120000"/>
              </a:lnSpc>
              <a:spcBef>
                <a:spcPts val="0"/>
              </a:spcBef>
              <a:spcAft>
                <a:spcPts val="0"/>
              </a:spcAft>
            </a:pPr>
            <a:r>
              <a:rPr lang="fi-FI" sz="2900" u="none" strike="noStrike" baseline="0">
                <a:latin typeface="Arial    "/>
              </a:rPr>
              <a:t>Valintakokeen </a:t>
            </a:r>
            <a:r>
              <a:rPr lang="fi-FI" sz="2900" b="1">
                <a:latin typeface="Arial    "/>
              </a:rPr>
              <a:t>C</a:t>
            </a:r>
            <a:r>
              <a:rPr lang="fi-FI" sz="2900" b="1" u="none" strike="noStrike" baseline="0">
                <a:latin typeface="Arial    "/>
              </a:rPr>
              <a:t> yhteinen osio (2h15min, 180 pistettä)</a:t>
            </a:r>
          </a:p>
          <a:p>
            <a:pPr lvl="2">
              <a:lnSpc>
                <a:spcPct val="120000"/>
              </a:lnSpc>
              <a:spcBef>
                <a:spcPts val="0"/>
              </a:spcBef>
              <a:spcAft>
                <a:spcPts val="0"/>
              </a:spcAft>
            </a:pPr>
            <a:r>
              <a:rPr lang="fi-FI" sz="2600" b="1" u="none" strike="noStrike" baseline="0">
                <a:latin typeface="Arial    "/>
              </a:rPr>
              <a:t>Kaikille yhteinen tehtävä (60 pistettä)</a:t>
            </a:r>
          </a:p>
          <a:p>
            <a:pPr lvl="3">
              <a:lnSpc>
                <a:spcPct val="120000"/>
              </a:lnSpc>
              <a:spcBef>
                <a:spcPts val="0"/>
              </a:spcBef>
              <a:spcAft>
                <a:spcPts val="0"/>
              </a:spcAft>
            </a:pPr>
            <a:r>
              <a:rPr lang="fi-FI" sz="2200" b="1" u="none" strike="noStrike" baseline="0">
                <a:latin typeface="Arial    "/>
              </a:rPr>
              <a:t>Kuvaajien ja taulukoiden tulkintataitoja testaava tehtäväkokonaisuus</a:t>
            </a:r>
            <a:r>
              <a:rPr lang="fi-FI" sz="2200" u="none" strike="noStrike" baseline="0">
                <a:latin typeface="Arial    "/>
              </a:rPr>
              <a:t>, johon kaikkien hakijoiden tulee vastata. Tehtävässä testataan yleisiä korkeakouluissa tarvittavia ajattelun ja päättelyn taitoja ja tietoja, joihin lukio yleisesti valmistaa, eikä tehtävä suoraan perustu mihinkään oppiaineeseen. </a:t>
            </a:r>
            <a:r>
              <a:rPr lang="fi-FI" sz="2200">
                <a:latin typeface="Arial    "/>
              </a:rPr>
              <a:t>Teemoja ovat esimerkiksi globaalimuutos, ruoantuotanto, energiakysymykset, kestävä kehitys ja luonnonvarat. </a:t>
            </a:r>
            <a:r>
              <a:rPr lang="fi-FI" sz="2200" u="none" strike="noStrike" baseline="0">
                <a:latin typeface="Arial    "/>
              </a:rPr>
              <a:t>Yhteisessä tehtävässä ja myös muissa koetehtävissä voi olla mukana </a:t>
            </a:r>
            <a:r>
              <a:rPr lang="fi-FI" sz="2200" b="1" u="none" strike="noStrike" baseline="0">
                <a:latin typeface="Arial    "/>
              </a:rPr>
              <a:t>matemaattisia osioita.</a:t>
            </a:r>
          </a:p>
          <a:p>
            <a:pPr lvl="2">
              <a:lnSpc>
                <a:spcPct val="120000"/>
              </a:lnSpc>
              <a:spcBef>
                <a:spcPts val="0"/>
              </a:spcBef>
              <a:spcAft>
                <a:spcPts val="0"/>
              </a:spcAft>
            </a:pPr>
            <a:r>
              <a:rPr lang="fi-FI" sz="2600" b="1" u="none" strike="noStrike" baseline="0">
                <a:latin typeface="Arial    "/>
              </a:rPr>
              <a:t>Valinnaiset tehtävät (kahteen vastataan, 60 pistettä / tehtävä)</a:t>
            </a:r>
          </a:p>
          <a:p>
            <a:pPr lvl="3">
              <a:lnSpc>
                <a:spcPct val="120000"/>
              </a:lnSpc>
              <a:spcBef>
                <a:spcPts val="0"/>
              </a:spcBef>
              <a:spcAft>
                <a:spcPts val="0"/>
              </a:spcAft>
            </a:pPr>
            <a:r>
              <a:rPr lang="fi-FI" sz="2200" u="none" strike="noStrike" baseline="0">
                <a:latin typeface="Arial    "/>
              </a:rPr>
              <a:t>Valintakokeen C valinnaiset tehtävät perustuvat kokeessa jaettavaan aineistoon sekä alla mainittuihin lukion opintojen sisältöihin (Lukion opetussuunnitelman perusteet 2019). Aineisto voi olla myös englanninkielistä.</a:t>
            </a:r>
          </a:p>
          <a:p>
            <a:pPr lvl="3">
              <a:lnSpc>
                <a:spcPct val="120000"/>
              </a:lnSpc>
              <a:spcBef>
                <a:spcPts val="0"/>
              </a:spcBef>
              <a:spcAft>
                <a:spcPts val="0"/>
              </a:spcAft>
            </a:pPr>
            <a:r>
              <a:rPr lang="fi-FI" sz="2200" b="1" u="none" strike="noStrike" baseline="0">
                <a:latin typeface="Arial    "/>
              </a:rPr>
              <a:t>Biologian perusteita mittaavassa tehtävässä</a:t>
            </a:r>
            <a:r>
              <a:rPr lang="fi-FI" sz="2200" u="none" strike="noStrike" baseline="0">
                <a:latin typeface="Arial    "/>
              </a:rPr>
              <a:t> on hyötyä, jos hakija hallitsee lukion pakollisten biologian opintojen sisällöt (moduulit 1-3)</a:t>
            </a:r>
          </a:p>
          <a:p>
            <a:pPr lvl="3">
              <a:lnSpc>
                <a:spcPct val="120000"/>
              </a:lnSpc>
              <a:spcBef>
                <a:spcPts val="0"/>
              </a:spcBef>
              <a:spcAft>
                <a:spcPts val="0"/>
              </a:spcAft>
            </a:pPr>
            <a:r>
              <a:rPr lang="fi-FI" sz="2200" b="1" u="none" strike="noStrike" baseline="0">
                <a:latin typeface="Arial    "/>
              </a:rPr>
              <a:t>Luonnonmaantieteellisessä ja geotieteellisessä tehtävässä </a:t>
            </a:r>
            <a:r>
              <a:rPr lang="fi-FI" sz="2200" u="none" strike="noStrike" baseline="0">
                <a:latin typeface="Arial    "/>
              </a:rPr>
              <a:t>on hyötyä, jos hakija hallitsee lukion maantieteen opintojen sisältöjä</a:t>
            </a:r>
            <a:endParaRPr lang="fi-FI" sz="2200" b="1" u="none" strike="noStrike" baseline="0">
              <a:latin typeface="Arial    "/>
            </a:endParaRPr>
          </a:p>
          <a:p>
            <a:pPr lvl="3">
              <a:lnSpc>
                <a:spcPct val="120000"/>
              </a:lnSpc>
              <a:spcBef>
                <a:spcPts val="0"/>
              </a:spcBef>
              <a:spcAft>
                <a:spcPts val="0"/>
              </a:spcAft>
            </a:pPr>
            <a:r>
              <a:rPr lang="fi-FI" sz="2200" b="1" u="none" strike="noStrike" baseline="0">
                <a:latin typeface="Arial    "/>
              </a:rPr>
              <a:t>Yhteiskunta ja ympäristö –soveltavassa tehtävässä </a:t>
            </a:r>
            <a:r>
              <a:rPr lang="fi-FI" sz="2200" u="none" strike="noStrike" baseline="0">
                <a:latin typeface="Arial    "/>
              </a:rPr>
              <a:t>on hyötyä, jos hakija hallitsee lukion maantieteen opintojen sisältöjä</a:t>
            </a:r>
          </a:p>
          <a:p>
            <a:pPr lvl="3">
              <a:lnSpc>
                <a:spcPct val="120000"/>
              </a:lnSpc>
              <a:spcBef>
                <a:spcPts val="0"/>
              </a:spcBef>
              <a:spcAft>
                <a:spcPts val="0"/>
              </a:spcAft>
            </a:pPr>
            <a:r>
              <a:rPr lang="fi-FI" sz="2200" b="1" u="none" strike="noStrike" baseline="0">
                <a:latin typeface="Arial    "/>
              </a:rPr>
              <a:t>Kemian ja fysiikan perusteita mittaavassa tehtävässä </a:t>
            </a:r>
            <a:r>
              <a:rPr lang="fi-FI" sz="2200" u="none" strike="noStrike" baseline="0">
                <a:latin typeface="Arial    "/>
              </a:rPr>
              <a:t>on hyötyä, jos hakija hallitsee lukion pakollisten kemian ja fysiikan opintojen sisällöt (moduulit 1-2)</a:t>
            </a:r>
          </a:p>
        </p:txBody>
      </p:sp>
    </p:spTree>
    <p:extLst>
      <p:ext uri="{BB962C8B-B14F-4D97-AF65-F5344CB8AC3E}">
        <p14:creationId xmlns:p14="http://schemas.microsoft.com/office/powerpoint/2010/main" val="345226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203A1-BB6B-2D99-65ED-015F89F0751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8BA5360-3E23-F5B2-B21F-55A961A79325}"/>
              </a:ext>
            </a:extLst>
          </p:cNvPr>
          <p:cNvSpPr>
            <a:spLocks noGrp="1"/>
          </p:cNvSpPr>
          <p:nvPr>
            <p:ph type="title"/>
          </p:nvPr>
        </p:nvSpPr>
        <p:spPr>
          <a:xfrm>
            <a:off x="364845" y="381000"/>
            <a:ext cx="11457373" cy="695757"/>
          </a:xfrm>
        </p:spPr>
        <p:txBody>
          <a:bodyPr/>
          <a:lstStyle/>
          <a:p>
            <a:r>
              <a:rPr lang="fi-FI"/>
              <a:t>Valintakoe C</a:t>
            </a:r>
          </a:p>
        </p:txBody>
      </p:sp>
      <p:sp>
        <p:nvSpPr>
          <p:cNvPr id="3" name="Sisällön paikkamerkki 2">
            <a:extLst>
              <a:ext uri="{FF2B5EF4-FFF2-40B4-BE49-F238E27FC236}">
                <a16:creationId xmlns:a16="http://schemas.microsoft.com/office/drawing/2014/main" id="{BEE85EBD-5971-0E52-D867-5BF110E2E454}"/>
              </a:ext>
            </a:extLst>
          </p:cNvPr>
          <p:cNvSpPr>
            <a:spLocks noGrp="1"/>
          </p:cNvSpPr>
          <p:nvPr>
            <p:ph sz="quarter" idx="10"/>
          </p:nvPr>
        </p:nvSpPr>
        <p:spPr>
          <a:xfrm>
            <a:off x="898245" y="1072875"/>
            <a:ext cx="10425429" cy="5051477"/>
          </a:xfrm>
        </p:spPr>
        <p:txBody>
          <a:bodyPr>
            <a:normAutofit/>
          </a:bodyPr>
          <a:lstStyle/>
          <a:p>
            <a:pPr>
              <a:lnSpc>
                <a:spcPct val="120000"/>
              </a:lnSpc>
              <a:spcBef>
                <a:spcPts val="0"/>
              </a:spcBef>
              <a:spcAft>
                <a:spcPts val="0"/>
              </a:spcAft>
            </a:pPr>
            <a:r>
              <a:rPr lang="fi-FI" sz="2500" u="none" strike="noStrike" baseline="0">
                <a:latin typeface="Arial    "/>
              </a:rPr>
              <a:t>Vaatimukset jatkuu…</a:t>
            </a:r>
          </a:p>
          <a:p>
            <a:pPr lvl="1">
              <a:lnSpc>
                <a:spcPct val="120000"/>
              </a:lnSpc>
              <a:spcBef>
                <a:spcPts val="0"/>
              </a:spcBef>
              <a:spcAft>
                <a:spcPts val="0"/>
              </a:spcAft>
            </a:pPr>
            <a:r>
              <a:rPr lang="fi-FI" sz="2200" u="none" strike="noStrike" baseline="0">
                <a:latin typeface="Arial    "/>
              </a:rPr>
              <a:t>Valintakokeen </a:t>
            </a:r>
            <a:r>
              <a:rPr lang="fi-FI" sz="2200" b="1">
                <a:latin typeface="Arial    "/>
              </a:rPr>
              <a:t>C</a:t>
            </a:r>
            <a:r>
              <a:rPr lang="fi-FI" sz="2200" b="1" u="none" strike="noStrike" baseline="0">
                <a:latin typeface="Arial    "/>
              </a:rPr>
              <a:t> eriytyvä osio (45min, 60 pistettä)</a:t>
            </a:r>
          </a:p>
          <a:p>
            <a:pPr lvl="2">
              <a:lnSpc>
                <a:spcPct val="120000"/>
              </a:lnSpc>
              <a:spcBef>
                <a:spcPts val="0"/>
              </a:spcBef>
              <a:spcAft>
                <a:spcPts val="0"/>
              </a:spcAft>
            </a:pPr>
            <a:r>
              <a:rPr lang="fi-FI" sz="2000" u="none" strike="noStrike" baseline="0">
                <a:latin typeface="Arial    "/>
              </a:rPr>
              <a:t>Eriytyvän osion tehtävät perustuvat lukion biologian valtakunnallisten valinnaisten opintojen sisältöihin (moduulit 4-6) sekä mahdolliseen kokeessa jaettavaan aineistoon. Aineisto voi olla myös englanninkielistä.</a:t>
            </a:r>
          </a:p>
          <a:p>
            <a:pPr marL="457200" lvl="1" indent="0">
              <a:lnSpc>
                <a:spcPct val="120000"/>
              </a:lnSpc>
              <a:spcBef>
                <a:spcPts val="0"/>
              </a:spcBef>
              <a:spcAft>
                <a:spcPts val="0"/>
              </a:spcAft>
              <a:buNone/>
            </a:pPr>
            <a:endParaRPr lang="fi-FI" sz="1800">
              <a:latin typeface="Arial    "/>
            </a:endParaRPr>
          </a:p>
          <a:p>
            <a:pPr>
              <a:lnSpc>
                <a:spcPct val="120000"/>
              </a:lnSpc>
              <a:spcBef>
                <a:spcPts val="0"/>
              </a:spcBef>
              <a:spcAft>
                <a:spcPts val="0"/>
              </a:spcAft>
            </a:pPr>
            <a:r>
              <a:rPr lang="fi-FI" sz="2500">
                <a:latin typeface="Arial    "/>
              </a:rPr>
              <a:t>Vanhat valintakokeet: hakukohteina olevien alojen vanhat valintakokeet valikoidusti</a:t>
            </a:r>
          </a:p>
        </p:txBody>
      </p:sp>
    </p:spTree>
    <p:extLst>
      <p:ext uri="{BB962C8B-B14F-4D97-AF65-F5344CB8AC3E}">
        <p14:creationId xmlns:p14="http://schemas.microsoft.com/office/powerpoint/2010/main" val="3313928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80138-09E0-190B-38BF-E6750205FB7E}"/>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0EE233CD-2FA8-1575-E0B2-7AAEF1B82353}"/>
              </a:ext>
            </a:extLst>
          </p:cNvPr>
          <p:cNvSpPr>
            <a:spLocks noGrp="1"/>
          </p:cNvSpPr>
          <p:nvPr>
            <p:ph type="title"/>
          </p:nvPr>
        </p:nvSpPr>
        <p:spPr/>
        <p:txBody>
          <a:bodyPr/>
          <a:lstStyle/>
          <a:p>
            <a:r>
              <a:rPr lang="fi-FI"/>
              <a:t>Valintakoe D </a:t>
            </a:r>
            <a:endParaRPr lang="fi-FI">
              <a:solidFill>
                <a:srgbClr val="FF0000"/>
              </a:solidFill>
            </a:endParaRPr>
          </a:p>
        </p:txBody>
      </p:sp>
      <p:pic>
        <p:nvPicPr>
          <p:cNvPr id="6" name="Sisällön paikkamerkki 5">
            <a:extLst>
              <a:ext uri="{FF2B5EF4-FFF2-40B4-BE49-F238E27FC236}">
                <a16:creationId xmlns:a16="http://schemas.microsoft.com/office/drawing/2014/main" id="{F22E090A-FC92-2ABE-8C58-8873F16A101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341049" y="1216819"/>
            <a:ext cx="8848723" cy="4424362"/>
          </a:xfrm>
        </p:spPr>
      </p:pic>
      <p:sp>
        <p:nvSpPr>
          <p:cNvPr id="7" name="Tekstiruutu 6">
            <a:extLst>
              <a:ext uri="{FF2B5EF4-FFF2-40B4-BE49-F238E27FC236}">
                <a16:creationId xmlns:a16="http://schemas.microsoft.com/office/drawing/2014/main" id="{01FD9CD8-B62C-B39B-4BF6-AB9329B6876E}"/>
              </a:ext>
            </a:extLst>
          </p:cNvPr>
          <p:cNvSpPr txBox="1"/>
          <p:nvPr/>
        </p:nvSpPr>
        <p:spPr>
          <a:xfrm>
            <a:off x="341048" y="5643562"/>
            <a:ext cx="11457373" cy="1354217"/>
          </a:xfrm>
          <a:prstGeom prst="rect">
            <a:avLst/>
          </a:prstGeom>
          <a:noFill/>
        </p:spPr>
        <p:txBody>
          <a:bodyPr wrap="square" rtlCol="0">
            <a:spAutoFit/>
          </a:bodyPr>
          <a:lstStyle/>
          <a:p>
            <a:pPr fontAlgn="base"/>
            <a:r>
              <a:rPr lang="fi-FI" sz="1600" b="1"/>
              <a:t>*</a:t>
            </a:r>
            <a:r>
              <a:rPr lang="fi-FI" sz="1600" b="1" err="1"/>
              <a:t>Huom</a:t>
            </a:r>
            <a:r>
              <a:rPr lang="fi-FI" sz="1600" b="1"/>
              <a:t>! </a:t>
            </a:r>
            <a:r>
              <a:rPr lang="fi-FI" sz="1600"/>
              <a:t>Eriytyvää koeosiota käyttävät liikuntabiologian ja valmennustieteen lisäksi ainoastaan kaksi terveystieteiden hakukohdetta:</a:t>
            </a:r>
          </a:p>
          <a:p>
            <a:pPr marL="742950" lvl="1" indent="-285750" fontAlgn="base">
              <a:buFont typeface="Arial" panose="020B0604020202020204" pitchFamily="34" charset="0"/>
              <a:buChar char="•"/>
            </a:pPr>
            <a:r>
              <a:rPr lang="fi-FI" sz="1600"/>
              <a:t>liikuntalääketiede ja terveysliikunta, Itä-Suomen yliopisto</a:t>
            </a:r>
          </a:p>
          <a:p>
            <a:pPr marL="742950" lvl="1" indent="-285750" fontAlgn="base">
              <a:buFont typeface="Arial" panose="020B0604020202020204" pitchFamily="34" charset="0"/>
              <a:buChar char="•"/>
            </a:pPr>
            <a:r>
              <a:rPr lang="fi-FI" sz="1600"/>
              <a:t>diagnostisten terveystieteiden maisteriohjelma, Jyväskylän yliopisto</a:t>
            </a:r>
          </a:p>
          <a:p>
            <a:endParaRPr lang="fi-FI"/>
          </a:p>
        </p:txBody>
      </p:sp>
    </p:spTree>
    <p:extLst>
      <p:ext uri="{BB962C8B-B14F-4D97-AF65-F5344CB8AC3E}">
        <p14:creationId xmlns:p14="http://schemas.microsoft.com/office/powerpoint/2010/main" val="424323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vaate, jalkineet, henkilö, sisä-&#10;&#10;Kuvaus luotu automaattisesti">
            <a:extLst>
              <a:ext uri="{FF2B5EF4-FFF2-40B4-BE49-F238E27FC236}">
                <a16:creationId xmlns:a16="http://schemas.microsoft.com/office/drawing/2014/main" id="{158B0D2E-2E46-5CA1-6BDE-2ABD726D35C1}"/>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DE8F06BF-F2D3-C8E1-F5FE-82F408F3CFB3}"/>
              </a:ext>
            </a:extLst>
          </p:cNvPr>
          <p:cNvSpPr>
            <a:spLocks noGrp="1"/>
          </p:cNvSpPr>
          <p:nvPr>
            <p:ph type="body" sz="quarter" idx="15"/>
          </p:nvPr>
        </p:nvSpPr>
        <p:spPr/>
        <p:txBody>
          <a:bodyPr/>
          <a:lstStyle/>
          <a:p>
            <a:endParaRPr lang="fi-FI"/>
          </a:p>
        </p:txBody>
      </p:sp>
      <p:sp>
        <p:nvSpPr>
          <p:cNvPr id="8" name="Otsikko 4">
            <a:extLst>
              <a:ext uri="{FF2B5EF4-FFF2-40B4-BE49-F238E27FC236}">
                <a16:creationId xmlns:a16="http://schemas.microsoft.com/office/drawing/2014/main" id="{0F2122E3-B68D-01BF-60D2-E1D61CD8FE66}"/>
              </a:ext>
            </a:extLst>
          </p:cNvPr>
          <p:cNvSpPr>
            <a:spLocks noGrp="1"/>
          </p:cNvSpPr>
          <p:nvPr>
            <p:ph type="title"/>
          </p:nvPr>
        </p:nvSpPr>
        <p:spPr>
          <a:xfrm>
            <a:off x="341049" y="365125"/>
            <a:ext cx="8030331" cy="1152176"/>
          </a:xfrm>
        </p:spPr>
        <p:txBody>
          <a:bodyPr/>
          <a:lstStyle/>
          <a:p>
            <a:r>
              <a:rPr lang="fi-FI"/>
              <a:t>Alat, joissa todistusvalinta koskee</a:t>
            </a:r>
            <a:br>
              <a:rPr lang="fi-FI"/>
            </a:br>
            <a:r>
              <a:rPr lang="fi-FI"/>
              <a:t>vain ensikertalaisia hakijoita</a:t>
            </a:r>
          </a:p>
        </p:txBody>
      </p:sp>
      <p:sp>
        <p:nvSpPr>
          <p:cNvPr id="9" name="Sisällön paikkamerkki 2">
            <a:extLst>
              <a:ext uri="{FF2B5EF4-FFF2-40B4-BE49-F238E27FC236}">
                <a16:creationId xmlns:a16="http://schemas.microsoft.com/office/drawing/2014/main" id="{AB53CC35-4779-2242-5750-5C847967F1E6}"/>
              </a:ext>
            </a:extLst>
          </p:cNvPr>
          <p:cNvSpPr txBox="1">
            <a:spLocks/>
          </p:cNvSpPr>
          <p:nvPr/>
        </p:nvSpPr>
        <p:spPr>
          <a:xfrm>
            <a:off x="341049" y="1739899"/>
            <a:ext cx="7721403" cy="4523159"/>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Lista kattava, mutta ei täydellinen:</a:t>
            </a:r>
          </a:p>
          <a:p>
            <a:pPr lvl="1"/>
            <a:r>
              <a:rPr lang="fi-FI" sz="1800"/>
              <a:t>Biolääketiede Turku, Kuopio</a:t>
            </a:r>
          </a:p>
          <a:p>
            <a:pPr lvl="1"/>
            <a:r>
              <a:rPr lang="fi-FI" sz="1800"/>
              <a:t>Eläinlääketiede</a:t>
            </a:r>
          </a:p>
          <a:p>
            <a:pPr lvl="1"/>
            <a:r>
              <a:rPr lang="fi-FI" sz="1800"/>
              <a:t>Hammaslääketiede</a:t>
            </a:r>
          </a:p>
          <a:p>
            <a:pPr lvl="1"/>
            <a:r>
              <a:rPr lang="fi-FI" sz="1800"/>
              <a:t>Kauppatiede</a:t>
            </a:r>
          </a:p>
          <a:p>
            <a:pPr lvl="1"/>
            <a:r>
              <a:rPr lang="fi-FI" sz="1800"/>
              <a:t>Lääketiede</a:t>
            </a:r>
          </a:p>
          <a:p>
            <a:pPr lvl="1"/>
            <a:r>
              <a:rPr lang="fi-FI" sz="1800"/>
              <a:t>Maantiede </a:t>
            </a:r>
            <a:r>
              <a:rPr lang="fi-FI" sz="1800" err="1"/>
              <a:t>Hki</a:t>
            </a:r>
            <a:endParaRPr lang="fi-FI" sz="1800"/>
          </a:p>
          <a:p>
            <a:pPr lvl="1"/>
            <a:r>
              <a:rPr lang="fi-FI" sz="1800"/>
              <a:t>Oikeustiede</a:t>
            </a:r>
          </a:p>
          <a:p>
            <a:pPr lvl="1"/>
            <a:r>
              <a:rPr lang="fi-FI" sz="1800"/>
              <a:t>Psykologia</a:t>
            </a:r>
          </a:p>
          <a:p>
            <a:pPr lvl="1"/>
            <a:r>
              <a:rPr lang="fi-FI" sz="1800"/>
              <a:t>Yhteiskuntatiede, vaihtelee hakukohdekohtaisesti ja yliopistoittain</a:t>
            </a:r>
          </a:p>
          <a:p>
            <a:pPr lvl="2"/>
            <a:r>
              <a:rPr lang="fi-FI" sz="1800"/>
              <a:t>Suurimmassa osassa hakukohteita todistusvalinta kaikille</a:t>
            </a:r>
          </a:p>
          <a:p>
            <a:pPr lvl="2"/>
            <a:endParaRPr lang="fi-FI"/>
          </a:p>
          <a:p>
            <a:pPr lvl="2"/>
            <a:endParaRPr lang="fi-FI"/>
          </a:p>
        </p:txBody>
      </p:sp>
    </p:spTree>
    <p:extLst>
      <p:ext uri="{BB962C8B-B14F-4D97-AF65-F5344CB8AC3E}">
        <p14:creationId xmlns:p14="http://schemas.microsoft.com/office/powerpoint/2010/main" val="4238699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C4435260-B849-1F62-ED98-F215E92ECDAC}"/>
              </a:ext>
            </a:extLst>
          </p:cNvPr>
          <p:cNvPicPr>
            <a:picLocks noChangeAspect="1"/>
          </p:cNvPicPr>
          <p:nvPr/>
        </p:nvPicPr>
        <p:blipFill>
          <a:blip r:embed="rId3"/>
          <a:stretch>
            <a:fillRect/>
          </a:stretch>
        </p:blipFill>
        <p:spPr>
          <a:xfrm>
            <a:off x="283899" y="470003"/>
            <a:ext cx="10887553" cy="5455334"/>
          </a:xfrm>
          <a:prstGeom prst="rect">
            <a:avLst/>
          </a:prstGeom>
        </p:spPr>
      </p:pic>
      <p:sp>
        <p:nvSpPr>
          <p:cNvPr id="2" name="Otsikko 1">
            <a:extLst>
              <a:ext uri="{FF2B5EF4-FFF2-40B4-BE49-F238E27FC236}">
                <a16:creationId xmlns:a16="http://schemas.microsoft.com/office/drawing/2014/main" id="{E6B4134E-E68D-6AD8-6B65-8B104C6ABD3E}"/>
              </a:ext>
            </a:extLst>
          </p:cNvPr>
          <p:cNvSpPr>
            <a:spLocks noGrp="1"/>
          </p:cNvSpPr>
          <p:nvPr>
            <p:ph type="title"/>
          </p:nvPr>
        </p:nvSpPr>
        <p:spPr>
          <a:xfrm>
            <a:off x="283899" y="247855"/>
            <a:ext cx="11614731" cy="810538"/>
          </a:xfrm>
          <a:solidFill>
            <a:schemeClr val="bg1"/>
          </a:solidFill>
        </p:spPr>
        <p:txBody>
          <a:bodyPr/>
          <a:lstStyle/>
          <a:p>
            <a:r>
              <a:rPr lang="fi-FI"/>
              <a:t>Psykologia ja logopedia hakijamäärät</a:t>
            </a:r>
          </a:p>
        </p:txBody>
      </p:sp>
      <p:sp>
        <p:nvSpPr>
          <p:cNvPr id="3" name="Sisällön paikkamerkki 2">
            <a:extLst>
              <a:ext uri="{FF2B5EF4-FFF2-40B4-BE49-F238E27FC236}">
                <a16:creationId xmlns:a16="http://schemas.microsoft.com/office/drawing/2014/main" id="{210B6196-4045-A01A-64F0-B5AFCBF6DC96}"/>
              </a:ext>
            </a:extLst>
          </p:cNvPr>
          <p:cNvSpPr>
            <a:spLocks noGrp="1"/>
          </p:cNvSpPr>
          <p:nvPr>
            <p:ph sz="quarter" idx="10"/>
          </p:nvPr>
        </p:nvSpPr>
        <p:spPr>
          <a:xfrm>
            <a:off x="398199" y="6045592"/>
            <a:ext cx="8380041" cy="684809"/>
          </a:xfrm>
        </p:spPr>
        <p:txBody>
          <a:bodyPr>
            <a:normAutofit fontScale="92500" lnSpcReduction="10000"/>
          </a:bodyPr>
          <a:lstStyle/>
          <a:p>
            <a:pPr marL="0" indent="0">
              <a:buNone/>
            </a:pPr>
            <a:r>
              <a:rPr lang="fi-FI"/>
              <a:t>Valintakoemuutos (?) nosti hakijamääriä lähes 20 %</a:t>
            </a:r>
          </a:p>
          <a:p>
            <a:pPr marL="0" indent="0">
              <a:buNone/>
            </a:pPr>
            <a:r>
              <a:rPr lang="fi-FI"/>
              <a:t>2024 ensisijaisia ollut 5963 (nyt n. 15 % nousu)</a:t>
            </a:r>
          </a:p>
        </p:txBody>
      </p:sp>
    </p:spTree>
    <p:extLst>
      <p:ext uri="{BB962C8B-B14F-4D97-AF65-F5344CB8AC3E}">
        <p14:creationId xmlns:p14="http://schemas.microsoft.com/office/powerpoint/2010/main" val="3155974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78F42-C186-B98A-9BF5-EC9B9326845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B8EB926-293F-D580-17AC-4C1D49716F20}"/>
              </a:ext>
            </a:extLst>
          </p:cNvPr>
          <p:cNvSpPr>
            <a:spLocks noGrp="1"/>
          </p:cNvSpPr>
          <p:nvPr>
            <p:ph type="title"/>
          </p:nvPr>
        </p:nvSpPr>
        <p:spPr>
          <a:xfrm>
            <a:off x="341049" y="365125"/>
            <a:ext cx="11457373" cy="657225"/>
          </a:xfrm>
        </p:spPr>
        <p:txBody>
          <a:bodyPr/>
          <a:lstStyle/>
          <a:p>
            <a:r>
              <a:rPr lang="fi-FI"/>
              <a:t>Psykologia valintamenettely</a:t>
            </a:r>
          </a:p>
        </p:txBody>
      </p:sp>
      <p:sp>
        <p:nvSpPr>
          <p:cNvPr id="4" name="Sisällön paikkamerkki 1">
            <a:extLst>
              <a:ext uri="{FF2B5EF4-FFF2-40B4-BE49-F238E27FC236}">
                <a16:creationId xmlns:a16="http://schemas.microsoft.com/office/drawing/2014/main" id="{1955AF58-CAC2-A824-A655-D200027FCCC5}"/>
              </a:ext>
            </a:extLst>
          </p:cNvPr>
          <p:cNvSpPr>
            <a:spLocks noGrp="1"/>
          </p:cNvSpPr>
          <p:nvPr>
            <p:ph sz="quarter" idx="10"/>
          </p:nvPr>
        </p:nvSpPr>
        <p:spPr>
          <a:xfrm>
            <a:off x="336185" y="1285682"/>
            <a:ext cx="5452736" cy="5443465"/>
          </a:xfrm>
        </p:spPr>
        <p:txBody>
          <a:bodyPr>
            <a:normAutofit/>
          </a:bodyPr>
          <a:lstStyle/>
          <a:p>
            <a:r>
              <a:rPr lang="fi-FI" sz="2000"/>
              <a:t>70 % aloituspaikoista on varattu ensikertalaisille hakijoille</a:t>
            </a:r>
          </a:p>
          <a:p>
            <a:r>
              <a:rPr lang="fi-FI" sz="2000"/>
              <a:t>Valintayhteistyö (suomenkieliset hakukohteet)</a:t>
            </a:r>
          </a:p>
          <a:p>
            <a:pPr lvl="1"/>
            <a:r>
              <a:rPr lang="fi-FI" sz="1800"/>
              <a:t>40 % valintakoevalinta</a:t>
            </a:r>
          </a:p>
          <a:p>
            <a:pPr lvl="1"/>
            <a:r>
              <a:rPr lang="fi-FI" sz="1800"/>
              <a:t>60 % todistusvalinta (ainoastaan ensikertalaiset hakijat) </a:t>
            </a:r>
          </a:p>
          <a:p>
            <a:r>
              <a:rPr lang="fi-FI" sz="2000"/>
              <a:t>Todistusvalinnan pisteytys (</a:t>
            </a:r>
            <a:r>
              <a:rPr lang="fi-FI" sz="2000" err="1"/>
              <a:t>max</a:t>
            </a:r>
            <a:r>
              <a:rPr lang="fi-FI" sz="2000"/>
              <a:t> 155,6 p)</a:t>
            </a:r>
          </a:p>
          <a:p>
            <a:pPr lvl="1"/>
            <a:r>
              <a:rPr lang="fi-FI" sz="1800"/>
              <a:t>Äidinkieli ja kirjallisuus</a:t>
            </a:r>
          </a:p>
          <a:p>
            <a:pPr lvl="1"/>
            <a:r>
              <a:rPr lang="fi-FI" sz="1800"/>
              <a:t>Psykologia</a:t>
            </a:r>
          </a:p>
          <a:p>
            <a:pPr lvl="1"/>
            <a:r>
              <a:rPr lang="fi-FI" sz="1800"/>
              <a:t>Matematiikka (pitkä tai lyhyt)</a:t>
            </a:r>
          </a:p>
          <a:p>
            <a:pPr lvl="1"/>
            <a:r>
              <a:rPr lang="fi-FI" sz="1800"/>
              <a:t>Kaksi muuta parhaat pisteet tuottavaa ainetta</a:t>
            </a:r>
          </a:p>
          <a:p>
            <a:pPr marL="457200" lvl="1" indent="0">
              <a:buNone/>
            </a:pPr>
            <a:r>
              <a:rPr lang="fi-FI" sz="1800"/>
              <a:t> </a:t>
            </a:r>
          </a:p>
          <a:p>
            <a:endParaRPr lang="fi-FI" sz="2000"/>
          </a:p>
        </p:txBody>
      </p:sp>
      <p:graphicFrame>
        <p:nvGraphicFramePr>
          <p:cNvPr id="6" name="Taulukko 5">
            <a:extLst>
              <a:ext uri="{FF2B5EF4-FFF2-40B4-BE49-F238E27FC236}">
                <a16:creationId xmlns:a16="http://schemas.microsoft.com/office/drawing/2014/main" id="{3CB4D748-1818-6F65-E132-47058A5368FA}"/>
              </a:ext>
            </a:extLst>
          </p:cNvPr>
          <p:cNvGraphicFramePr>
            <a:graphicFrameLocks/>
          </p:cNvGraphicFramePr>
          <p:nvPr>
            <p:extLst>
              <p:ext uri="{D42A27DB-BD31-4B8C-83A1-F6EECF244321}">
                <p14:modId xmlns:p14="http://schemas.microsoft.com/office/powerpoint/2010/main" val="2547039279"/>
              </p:ext>
            </p:extLst>
          </p:nvPr>
        </p:nvGraphicFramePr>
        <p:xfrm>
          <a:off x="6214441" y="1132372"/>
          <a:ext cx="4778819" cy="4939239"/>
        </p:xfrm>
        <a:graphic>
          <a:graphicData uri="http://schemas.openxmlformats.org/drawingml/2006/table">
            <a:tbl>
              <a:tblPr firstRow="1" bandRow="1">
                <a:tableStyleId>{5C22544A-7EE6-4342-B048-85BDC9FD1C3A}</a:tableStyleId>
              </a:tblPr>
              <a:tblGrid>
                <a:gridCol w="3378690">
                  <a:extLst>
                    <a:ext uri="{9D8B030D-6E8A-4147-A177-3AD203B41FA5}">
                      <a16:colId xmlns:a16="http://schemas.microsoft.com/office/drawing/2014/main" val="2411617091"/>
                    </a:ext>
                  </a:extLst>
                </a:gridCol>
                <a:gridCol w="1400129">
                  <a:extLst>
                    <a:ext uri="{9D8B030D-6E8A-4147-A177-3AD203B41FA5}">
                      <a16:colId xmlns:a16="http://schemas.microsoft.com/office/drawing/2014/main" val="1583310800"/>
                    </a:ext>
                  </a:extLst>
                </a:gridCol>
              </a:tblGrid>
              <a:tr h="739971">
                <a:tc>
                  <a:txBody>
                    <a:bodyPr/>
                    <a:lstStyle/>
                    <a:p>
                      <a:r>
                        <a:rPr lang="fi-FI" sz="1600">
                          <a:solidFill>
                            <a:schemeClr val="bg1"/>
                          </a:solidFill>
                          <a:latin typeface="+mn-lt"/>
                        </a:rPr>
                        <a:t>Opiskelupaikat</a:t>
                      </a:r>
                    </a:p>
                  </a:txBody>
                  <a:tcPr anchor="ctr"/>
                </a:tc>
                <a:tc>
                  <a:txBody>
                    <a:bodyPr/>
                    <a:lstStyle/>
                    <a:p>
                      <a:pPr algn="ctr"/>
                      <a:r>
                        <a:rPr lang="fi-FI" sz="1600">
                          <a:solidFill>
                            <a:schemeClr val="bg1"/>
                          </a:solidFill>
                          <a:latin typeface="+mn-lt"/>
                        </a:rPr>
                        <a:t>Aloitus-paikat 2026</a:t>
                      </a:r>
                    </a:p>
                  </a:txBody>
                  <a:tcPr anchor="ctr"/>
                </a:tc>
                <a:extLst>
                  <a:ext uri="{0D108BD9-81ED-4DB2-BD59-A6C34878D82A}">
                    <a16:rowId xmlns:a16="http://schemas.microsoft.com/office/drawing/2014/main" val="2241481558"/>
                  </a:ext>
                </a:extLst>
              </a:tr>
              <a:tr h="506332">
                <a:tc>
                  <a:txBody>
                    <a:bodyPr/>
                    <a:lstStyle/>
                    <a:p>
                      <a:r>
                        <a:rPr lang="fi-FI" sz="1600">
                          <a:solidFill>
                            <a:schemeClr val="tx1"/>
                          </a:solidFill>
                        </a:rPr>
                        <a:t>Jyväskylän yliopisto</a:t>
                      </a:r>
                    </a:p>
                  </a:txBody>
                  <a:tcPr anchor="ctr">
                    <a:solidFill>
                      <a:srgbClr val="D7B4F5">
                        <a:alpha val="30196"/>
                      </a:srgbClr>
                    </a:solidFill>
                  </a:tcPr>
                </a:tc>
                <a:tc>
                  <a:txBody>
                    <a:bodyPr/>
                    <a:lstStyle/>
                    <a:p>
                      <a:pPr algn="ctr"/>
                      <a:r>
                        <a:rPr lang="fi-FI" sz="1600">
                          <a:solidFill>
                            <a:schemeClr val="tx1"/>
                          </a:solidFill>
                          <a:latin typeface="+mn-lt"/>
                        </a:rPr>
                        <a:t>107</a:t>
                      </a:r>
                    </a:p>
                  </a:txBody>
                  <a:tcPr anchor="ctr">
                    <a:solidFill>
                      <a:srgbClr val="D7B4F5">
                        <a:alpha val="30196"/>
                      </a:srgbClr>
                    </a:solidFill>
                  </a:tcPr>
                </a:tc>
                <a:extLst>
                  <a:ext uri="{0D108BD9-81ED-4DB2-BD59-A6C34878D82A}">
                    <a16:rowId xmlns:a16="http://schemas.microsoft.com/office/drawing/2014/main" val="2731975120"/>
                  </a:ext>
                </a:extLst>
              </a:tr>
              <a:tr h="506332">
                <a:tc>
                  <a:txBody>
                    <a:bodyPr/>
                    <a:lstStyle/>
                    <a:p>
                      <a:r>
                        <a:rPr lang="fi-FI" sz="1600">
                          <a:solidFill>
                            <a:schemeClr val="tx1"/>
                          </a:solidFill>
                        </a:rPr>
                        <a:t>Itä-Suomen yliopisto, Joensuu</a:t>
                      </a:r>
                    </a:p>
                  </a:txBody>
                  <a:tcPr anchor="ctr">
                    <a:solidFill>
                      <a:srgbClr val="D7B4F5">
                        <a:alpha val="30196"/>
                      </a:srgbClr>
                    </a:solidFill>
                  </a:tcPr>
                </a:tc>
                <a:tc>
                  <a:txBody>
                    <a:bodyPr/>
                    <a:lstStyle/>
                    <a:p>
                      <a:pPr algn="ctr"/>
                      <a:r>
                        <a:rPr lang="fi-FI" sz="1600">
                          <a:solidFill>
                            <a:schemeClr val="tx1"/>
                          </a:solidFill>
                          <a:latin typeface="+mn-lt"/>
                        </a:rPr>
                        <a:t>60</a:t>
                      </a:r>
                    </a:p>
                  </a:txBody>
                  <a:tcPr anchor="ctr">
                    <a:solidFill>
                      <a:srgbClr val="D7B4F5">
                        <a:alpha val="30196"/>
                      </a:srgbClr>
                    </a:solidFill>
                  </a:tcPr>
                </a:tc>
                <a:extLst>
                  <a:ext uri="{0D108BD9-81ED-4DB2-BD59-A6C34878D82A}">
                    <a16:rowId xmlns:a16="http://schemas.microsoft.com/office/drawing/2014/main" val="2609819336"/>
                  </a:ext>
                </a:extLst>
              </a:tr>
              <a:tr h="506332">
                <a:tc>
                  <a:txBody>
                    <a:bodyPr/>
                    <a:lstStyle/>
                    <a:p>
                      <a:r>
                        <a:rPr lang="fi-FI" sz="1600">
                          <a:solidFill>
                            <a:schemeClr val="tx1"/>
                          </a:solidFill>
                        </a:rPr>
                        <a:t>Helsingin yliopisto</a:t>
                      </a:r>
                    </a:p>
                  </a:txBody>
                  <a:tcPr anchor="ctr">
                    <a:solidFill>
                      <a:srgbClr val="D7B4F5">
                        <a:alpha val="30196"/>
                      </a:srgbClr>
                    </a:solidFill>
                  </a:tcPr>
                </a:tc>
                <a:tc>
                  <a:txBody>
                    <a:bodyPr/>
                    <a:lstStyle/>
                    <a:p>
                      <a:pPr algn="ctr"/>
                      <a:r>
                        <a:rPr lang="fi-FI" sz="1600">
                          <a:solidFill>
                            <a:schemeClr val="tx1"/>
                          </a:solidFill>
                          <a:latin typeface="+mn-lt"/>
                        </a:rPr>
                        <a:t>62</a:t>
                      </a:r>
                    </a:p>
                  </a:txBody>
                  <a:tcPr anchor="ctr">
                    <a:solidFill>
                      <a:srgbClr val="D7B4F5">
                        <a:alpha val="30196"/>
                      </a:srgbClr>
                    </a:solidFill>
                  </a:tcPr>
                </a:tc>
                <a:extLst>
                  <a:ext uri="{0D108BD9-81ED-4DB2-BD59-A6C34878D82A}">
                    <a16:rowId xmlns:a16="http://schemas.microsoft.com/office/drawing/2014/main" val="1034680399"/>
                  </a:ext>
                </a:extLst>
              </a:tr>
              <a:tr h="506332">
                <a:tc>
                  <a:txBody>
                    <a:bodyPr/>
                    <a:lstStyle/>
                    <a:p>
                      <a:r>
                        <a:rPr lang="fi-FI" sz="1600">
                          <a:solidFill>
                            <a:schemeClr val="tx1"/>
                          </a:solidFill>
                        </a:rPr>
                        <a:t>Tampereen yliopisto</a:t>
                      </a:r>
                    </a:p>
                  </a:txBody>
                  <a:tcPr anchor="ctr">
                    <a:solidFill>
                      <a:srgbClr val="D7B4F5">
                        <a:alpha val="30196"/>
                      </a:srgbClr>
                    </a:solidFill>
                  </a:tcPr>
                </a:tc>
                <a:tc>
                  <a:txBody>
                    <a:bodyPr/>
                    <a:lstStyle/>
                    <a:p>
                      <a:pPr algn="ctr"/>
                      <a:r>
                        <a:rPr lang="fi-FI" sz="1600" i="1">
                          <a:solidFill>
                            <a:schemeClr val="tx1"/>
                          </a:solidFill>
                          <a:latin typeface="+mn-lt"/>
                        </a:rPr>
                        <a:t>45</a:t>
                      </a:r>
                    </a:p>
                  </a:txBody>
                  <a:tcPr anchor="ctr">
                    <a:solidFill>
                      <a:srgbClr val="D7B4F5">
                        <a:alpha val="30196"/>
                      </a:srgbClr>
                    </a:solidFill>
                  </a:tcPr>
                </a:tc>
                <a:extLst>
                  <a:ext uri="{0D108BD9-81ED-4DB2-BD59-A6C34878D82A}">
                    <a16:rowId xmlns:a16="http://schemas.microsoft.com/office/drawing/2014/main" val="89149991"/>
                  </a:ext>
                </a:extLst>
              </a:tr>
              <a:tr h="506332">
                <a:tc>
                  <a:txBody>
                    <a:bodyPr/>
                    <a:lstStyle/>
                    <a:p>
                      <a:r>
                        <a:rPr lang="fi-FI" sz="1600">
                          <a:solidFill>
                            <a:schemeClr val="tx1"/>
                          </a:solidFill>
                        </a:rPr>
                        <a:t>Turun yliopisto</a:t>
                      </a:r>
                    </a:p>
                  </a:txBody>
                  <a:tcPr anchor="ctr">
                    <a:solidFill>
                      <a:srgbClr val="D7B4F5">
                        <a:alpha val="30196"/>
                      </a:srgbClr>
                    </a:solidFill>
                  </a:tcPr>
                </a:tc>
                <a:tc>
                  <a:txBody>
                    <a:bodyPr/>
                    <a:lstStyle/>
                    <a:p>
                      <a:pPr algn="ctr"/>
                      <a:r>
                        <a:rPr lang="fi-FI" sz="1600" i="1">
                          <a:solidFill>
                            <a:schemeClr val="tx1"/>
                          </a:solidFill>
                          <a:latin typeface="+mn-lt"/>
                        </a:rPr>
                        <a:t>50</a:t>
                      </a:r>
                    </a:p>
                  </a:txBody>
                  <a:tcPr anchor="ctr">
                    <a:solidFill>
                      <a:srgbClr val="D7B4F5">
                        <a:alpha val="30196"/>
                      </a:srgbClr>
                    </a:solidFill>
                  </a:tcPr>
                </a:tc>
                <a:extLst>
                  <a:ext uri="{0D108BD9-81ED-4DB2-BD59-A6C34878D82A}">
                    <a16:rowId xmlns:a16="http://schemas.microsoft.com/office/drawing/2014/main" val="1894678894"/>
                  </a:ext>
                </a:extLst>
              </a:tr>
              <a:tr h="506332">
                <a:tc>
                  <a:txBody>
                    <a:bodyPr/>
                    <a:lstStyle/>
                    <a:p>
                      <a:r>
                        <a:rPr lang="fi-FI" sz="1600">
                          <a:solidFill>
                            <a:schemeClr val="tx1"/>
                          </a:solidFill>
                        </a:rPr>
                        <a:t>Oulun yliopisto</a:t>
                      </a:r>
                    </a:p>
                  </a:txBody>
                  <a:tcPr anchor="ctr">
                    <a:solidFill>
                      <a:srgbClr val="D7B4F5">
                        <a:alpha val="30196"/>
                      </a:srgbClr>
                    </a:solidFill>
                  </a:tcPr>
                </a:tc>
                <a:tc>
                  <a:txBody>
                    <a:bodyPr/>
                    <a:lstStyle/>
                    <a:p>
                      <a:pPr algn="ctr"/>
                      <a:r>
                        <a:rPr lang="fi-FI" sz="1600">
                          <a:solidFill>
                            <a:schemeClr val="tx1"/>
                          </a:solidFill>
                          <a:latin typeface="+mn-lt"/>
                        </a:rPr>
                        <a:t>44</a:t>
                      </a:r>
                    </a:p>
                  </a:txBody>
                  <a:tcPr anchor="ctr">
                    <a:solidFill>
                      <a:srgbClr val="D7B4F5">
                        <a:alpha val="30196"/>
                      </a:srgbClr>
                    </a:solidFill>
                  </a:tcPr>
                </a:tc>
                <a:extLst>
                  <a:ext uri="{0D108BD9-81ED-4DB2-BD59-A6C34878D82A}">
                    <a16:rowId xmlns:a16="http://schemas.microsoft.com/office/drawing/2014/main" val="1420357605"/>
                  </a:ext>
                </a:extLst>
              </a:tr>
              <a:tr h="580638">
                <a:tc>
                  <a:txBody>
                    <a:bodyPr/>
                    <a:lstStyle/>
                    <a:p>
                      <a:r>
                        <a:rPr lang="fi-FI" sz="1600">
                          <a:solidFill>
                            <a:schemeClr val="tx1"/>
                          </a:solidFill>
                        </a:rPr>
                        <a:t>Helsingin yliopisto, soveltava psykologia</a:t>
                      </a:r>
                    </a:p>
                  </a:txBody>
                  <a:tcPr anchor="ctr">
                    <a:solidFill>
                      <a:srgbClr val="D7B4F5">
                        <a:alpha val="30196"/>
                      </a:srgbClr>
                    </a:solidFill>
                  </a:tcPr>
                </a:tc>
                <a:tc>
                  <a:txBody>
                    <a:bodyPr/>
                    <a:lstStyle/>
                    <a:p>
                      <a:pPr algn="ctr"/>
                      <a:r>
                        <a:rPr lang="fi-FI" sz="1600">
                          <a:solidFill>
                            <a:schemeClr val="tx1"/>
                          </a:solidFill>
                          <a:latin typeface="+mn-lt"/>
                        </a:rPr>
                        <a:t>80</a:t>
                      </a:r>
                    </a:p>
                  </a:txBody>
                  <a:tcPr anchor="ctr">
                    <a:solidFill>
                      <a:srgbClr val="D7B4F5">
                        <a:alpha val="30196"/>
                      </a:srgbClr>
                    </a:solidFill>
                  </a:tcPr>
                </a:tc>
                <a:extLst>
                  <a:ext uri="{0D108BD9-81ED-4DB2-BD59-A6C34878D82A}">
                    <a16:rowId xmlns:a16="http://schemas.microsoft.com/office/drawing/2014/main" val="129991450"/>
                  </a:ext>
                </a:extLst>
              </a:tr>
              <a:tr h="580638">
                <a:tc>
                  <a:txBody>
                    <a:bodyPr/>
                    <a:lstStyle/>
                    <a:p>
                      <a:r>
                        <a:rPr lang="fi-FI" sz="1600">
                          <a:solidFill>
                            <a:schemeClr val="tx1"/>
                          </a:solidFill>
                        </a:rPr>
                        <a:t>Åbo Akademi</a:t>
                      </a:r>
                    </a:p>
                  </a:txBody>
                  <a:tcPr anchor="ctr">
                    <a:solidFill>
                      <a:srgbClr val="D7B4F5">
                        <a:alpha val="30196"/>
                      </a:srgbClr>
                    </a:solidFill>
                  </a:tcPr>
                </a:tc>
                <a:tc>
                  <a:txBody>
                    <a:bodyPr/>
                    <a:lstStyle/>
                    <a:p>
                      <a:pPr algn="ctr"/>
                      <a:r>
                        <a:rPr lang="fi-FI" sz="1600">
                          <a:solidFill>
                            <a:schemeClr val="tx1"/>
                          </a:solidFill>
                          <a:latin typeface="+mn-lt"/>
                        </a:rPr>
                        <a:t>20</a:t>
                      </a:r>
                    </a:p>
                  </a:txBody>
                  <a:tcPr anchor="ctr">
                    <a:solidFill>
                      <a:srgbClr val="D7B4F5">
                        <a:alpha val="30196"/>
                      </a:srgbClr>
                    </a:solidFill>
                  </a:tcPr>
                </a:tc>
                <a:extLst>
                  <a:ext uri="{0D108BD9-81ED-4DB2-BD59-A6C34878D82A}">
                    <a16:rowId xmlns:a16="http://schemas.microsoft.com/office/drawing/2014/main" val="2630894151"/>
                  </a:ext>
                </a:extLst>
              </a:tr>
            </a:tbl>
          </a:graphicData>
        </a:graphic>
      </p:graphicFrame>
      <p:sp>
        <p:nvSpPr>
          <p:cNvPr id="7" name="Suorakulmio: Pyöristetyt kulmat 6">
            <a:extLst>
              <a:ext uri="{FF2B5EF4-FFF2-40B4-BE49-F238E27FC236}">
                <a16:creationId xmlns:a16="http://schemas.microsoft.com/office/drawing/2014/main" id="{2FE19E43-6554-1E8C-B465-76D4F435246D}"/>
              </a:ext>
            </a:extLst>
          </p:cNvPr>
          <p:cNvSpPr/>
          <p:nvPr/>
        </p:nvSpPr>
        <p:spPr>
          <a:xfrm rot="21441044">
            <a:off x="10645852" y="5013287"/>
            <a:ext cx="1304890" cy="399725"/>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a:solidFill>
                  <a:schemeClr val="tx1"/>
                </a:solidFill>
              </a:rPr>
              <a:t>ei psykologin </a:t>
            </a:r>
          </a:p>
          <a:p>
            <a:pPr algn="ctr"/>
            <a:r>
              <a:rPr lang="fi-FI" sz="1200">
                <a:solidFill>
                  <a:schemeClr val="tx1"/>
                </a:solidFill>
              </a:rPr>
              <a:t>pätevyyttä</a:t>
            </a:r>
          </a:p>
        </p:txBody>
      </p:sp>
      <p:sp>
        <p:nvSpPr>
          <p:cNvPr id="3" name="Suorakulmio: Pyöristetyt kulmat 2">
            <a:extLst>
              <a:ext uri="{FF2B5EF4-FFF2-40B4-BE49-F238E27FC236}">
                <a16:creationId xmlns:a16="http://schemas.microsoft.com/office/drawing/2014/main" id="{CB13A546-A3EB-0825-EB54-CC950E743A76}"/>
              </a:ext>
            </a:extLst>
          </p:cNvPr>
          <p:cNvSpPr/>
          <p:nvPr/>
        </p:nvSpPr>
        <p:spPr>
          <a:xfrm rot="21441044">
            <a:off x="10706570" y="3965700"/>
            <a:ext cx="1183454" cy="358060"/>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sz="1200">
                <a:solidFill>
                  <a:schemeClr val="tx1"/>
                </a:solidFill>
              </a:rPr>
              <a:t>10 paikkaa enemmän</a:t>
            </a:r>
          </a:p>
        </p:txBody>
      </p:sp>
      <p:sp>
        <p:nvSpPr>
          <p:cNvPr id="5" name="Suorakulmio: Pyöristetyt kulmat 4">
            <a:extLst>
              <a:ext uri="{FF2B5EF4-FFF2-40B4-BE49-F238E27FC236}">
                <a16:creationId xmlns:a16="http://schemas.microsoft.com/office/drawing/2014/main" id="{FC2C8AB1-0DD8-54BF-8AB5-540CAA7A0A66}"/>
              </a:ext>
            </a:extLst>
          </p:cNvPr>
          <p:cNvSpPr/>
          <p:nvPr/>
        </p:nvSpPr>
        <p:spPr>
          <a:xfrm rot="21441044">
            <a:off x="10706570" y="4488102"/>
            <a:ext cx="1183454" cy="358060"/>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sz="1200">
                <a:solidFill>
                  <a:schemeClr val="tx1"/>
                </a:solidFill>
              </a:rPr>
              <a:t>4 paikkaa enemmän</a:t>
            </a:r>
          </a:p>
        </p:txBody>
      </p:sp>
      <p:sp>
        <p:nvSpPr>
          <p:cNvPr id="9" name="Suorakulmio: Pyöristetyt kulmat 8">
            <a:extLst>
              <a:ext uri="{FF2B5EF4-FFF2-40B4-BE49-F238E27FC236}">
                <a16:creationId xmlns:a16="http://schemas.microsoft.com/office/drawing/2014/main" id="{CCC60742-BFEB-6895-B115-7CB8FEE2114B}"/>
              </a:ext>
            </a:extLst>
          </p:cNvPr>
          <p:cNvSpPr/>
          <p:nvPr/>
        </p:nvSpPr>
        <p:spPr>
          <a:xfrm rot="21441044">
            <a:off x="10645303" y="5549551"/>
            <a:ext cx="1449058" cy="379331"/>
          </a:xfrm>
          <a:prstGeom prst="roundRect">
            <a:avLst>
              <a:gd name="adj" fmla="val 50000"/>
            </a:avLst>
          </a:prstGeom>
          <a:solidFill>
            <a:srgbClr val="D4B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a:solidFill>
                  <a:schemeClr val="tx1"/>
                </a:solidFill>
              </a:rPr>
              <a:t>Todistus/valintakoe + haastattelu</a:t>
            </a:r>
          </a:p>
        </p:txBody>
      </p:sp>
    </p:spTree>
    <p:extLst>
      <p:ext uri="{BB962C8B-B14F-4D97-AF65-F5344CB8AC3E}">
        <p14:creationId xmlns:p14="http://schemas.microsoft.com/office/powerpoint/2010/main" val="359297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1D5D-7D56-4102-0346-A54083BB206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2C651D3-DFF5-08E6-4B03-C6D6F2D0DBDF}"/>
              </a:ext>
            </a:extLst>
          </p:cNvPr>
          <p:cNvSpPr>
            <a:spLocks noGrp="1"/>
          </p:cNvSpPr>
          <p:nvPr>
            <p:ph type="title"/>
          </p:nvPr>
        </p:nvSpPr>
        <p:spPr>
          <a:xfrm>
            <a:off x="341049" y="365125"/>
            <a:ext cx="11457373" cy="657225"/>
          </a:xfrm>
        </p:spPr>
        <p:txBody>
          <a:bodyPr/>
          <a:lstStyle/>
          <a:p>
            <a:r>
              <a:rPr lang="fi-FI"/>
              <a:t>Psykologia todistusvalinnan pisterajat</a:t>
            </a:r>
          </a:p>
        </p:txBody>
      </p:sp>
      <p:sp>
        <p:nvSpPr>
          <p:cNvPr id="4" name="Sisällön paikkamerkki 1">
            <a:extLst>
              <a:ext uri="{FF2B5EF4-FFF2-40B4-BE49-F238E27FC236}">
                <a16:creationId xmlns:a16="http://schemas.microsoft.com/office/drawing/2014/main" id="{BA525916-56BE-7FBB-645C-15004BDD2482}"/>
              </a:ext>
            </a:extLst>
          </p:cNvPr>
          <p:cNvSpPr>
            <a:spLocks noGrp="1"/>
          </p:cNvSpPr>
          <p:nvPr>
            <p:ph sz="quarter" idx="10"/>
          </p:nvPr>
        </p:nvSpPr>
        <p:spPr>
          <a:xfrm>
            <a:off x="341048" y="1133282"/>
            <a:ext cx="6299237" cy="5443465"/>
          </a:xfrm>
        </p:spPr>
        <p:txBody>
          <a:bodyPr>
            <a:normAutofit/>
          </a:bodyPr>
          <a:lstStyle/>
          <a:p>
            <a:r>
              <a:rPr lang="fi-FI" sz="2000"/>
              <a:t>Todistusvalinnan maksimipistemäärä ollut 157,9 p. eli vaadittu n. 77-88 % maksimipisteistä</a:t>
            </a:r>
            <a:endParaRPr lang="fi-FI" sz="1700"/>
          </a:p>
        </p:txBody>
      </p:sp>
      <p:graphicFrame>
        <p:nvGraphicFramePr>
          <p:cNvPr id="6" name="Taulukko 5">
            <a:extLst>
              <a:ext uri="{FF2B5EF4-FFF2-40B4-BE49-F238E27FC236}">
                <a16:creationId xmlns:a16="http://schemas.microsoft.com/office/drawing/2014/main" id="{3D07D7D0-EAB9-F32B-871E-0A00D989BB82}"/>
              </a:ext>
            </a:extLst>
          </p:cNvPr>
          <p:cNvGraphicFramePr>
            <a:graphicFrameLocks/>
          </p:cNvGraphicFramePr>
          <p:nvPr>
            <p:extLst>
              <p:ext uri="{D42A27DB-BD31-4B8C-83A1-F6EECF244321}">
                <p14:modId xmlns:p14="http://schemas.microsoft.com/office/powerpoint/2010/main" val="2725559811"/>
              </p:ext>
            </p:extLst>
          </p:nvPr>
        </p:nvGraphicFramePr>
        <p:xfrm>
          <a:off x="341049" y="1915735"/>
          <a:ext cx="5665154" cy="4881451"/>
        </p:xfrm>
        <a:graphic>
          <a:graphicData uri="http://schemas.openxmlformats.org/drawingml/2006/table">
            <a:tbl>
              <a:tblPr firstRow="1" bandRow="1">
                <a:tableStyleId>{5C22544A-7EE6-4342-B048-85BDC9FD1C3A}</a:tableStyleId>
              </a:tblPr>
              <a:tblGrid>
                <a:gridCol w="1812119">
                  <a:extLst>
                    <a:ext uri="{9D8B030D-6E8A-4147-A177-3AD203B41FA5}">
                      <a16:colId xmlns:a16="http://schemas.microsoft.com/office/drawing/2014/main" val="2411617091"/>
                    </a:ext>
                  </a:extLst>
                </a:gridCol>
                <a:gridCol w="770607">
                  <a:extLst>
                    <a:ext uri="{9D8B030D-6E8A-4147-A177-3AD203B41FA5}">
                      <a16:colId xmlns:a16="http://schemas.microsoft.com/office/drawing/2014/main" val="2181851387"/>
                    </a:ext>
                  </a:extLst>
                </a:gridCol>
                <a:gridCol w="770607">
                  <a:extLst>
                    <a:ext uri="{9D8B030D-6E8A-4147-A177-3AD203B41FA5}">
                      <a16:colId xmlns:a16="http://schemas.microsoft.com/office/drawing/2014/main" val="1583310800"/>
                    </a:ext>
                  </a:extLst>
                </a:gridCol>
                <a:gridCol w="770607">
                  <a:extLst>
                    <a:ext uri="{9D8B030D-6E8A-4147-A177-3AD203B41FA5}">
                      <a16:colId xmlns:a16="http://schemas.microsoft.com/office/drawing/2014/main" val="166176716"/>
                    </a:ext>
                  </a:extLst>
                </a:gridCol>
                <a:gridCol w="770607">
                  <a:extLst>
                    <a:ext uri="{9D8B030D-6E8A-4147-A177-3AD203B41FA5}">
                      <a16:colId xmlns:a16="http://schemas.microsoft.com/office/drawing/2014/main" val="962328204"/>
                    </a:ext>
                  </a:extLst>
                </a:gridCol>
                <a:gridCol w="770607">
                  <a:extLst>
                    <a:ext uri="{9D8B030D-6E8A-4147-A177-3AD203B41FA5}">
                      <a16:colId xmlns:a16="http://schemas.microsoft.com/office/drawing/2014/main" val="1859185964"/>
                    </a:ext>
                  </a:extLst>
                </a:gridCol>
              </a:tblGrid>
              <a:tr h="553569">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2021</a:t>
                      </a:r>
                    </a:p>
                  </a:txBody>
                  <a:tcPr anchor="ctr"/>
                </a:tc>
                <a:tc>
                  <a:txBody>
                    <a:bodyPr/>
                    <a:lstStyle/>
                    <a:p>
                      <a:pPr algn="ctr"/>
                      <a:r>
                        <a:rPr lang="fi-FI" sz="1600">
                          <a:solidFill>
                            <a:schemeClr val="bg1"/>
                          </a:solidFill>
                          <a:latin typeface="Arial    "/>
                        </a:rPr>
                        <a:t>2022</a:t>
                      </a:r>
                    </a:p>
                  </a:txBody>
                  <a:tcPr anchor="ctr"/>
                </a:tc>
                <a:tc>
                  <a:txBody>
                    <a:bodyPr/>
                    <a:lstStyle/>
                    <a:p>
                      <a:pPr algn="ctr"/>
                      <a:r>
                        <a:rPr lang="fi-FI" sz="1600">
                          <a:solidFill>
                            <a:schemeClr val="bg1"/>
                          </a:solidFill>
                          <a:latin typeface="Arial    "/>
                        </a:rPr>
                        <a:t>2023</a:t>
                      </a:r>
                    </a:p>
                  </a:txBody>
                  <a:tcPr anchor="ctr"/>
                </a:tc>
                <a:tc>
                  <a:txBody>
                    <a:bodyPr/>
                    <a:lstStyle/>
                    <a:p>
                      <a:pPr algn="ctr"/>
                      <a:r>
                        <a:rPr lang="fi-FI" sz="1600">
                          <a:solidFill>
                            <a:schemeClr val="bg1"/>
                          </a:solidFill>
                          <a:latin typeface="Arial    "/>
                        </a:rPr>
                        <a:t>2024</a:t>
                      </a:r>
                    </a:p>
                  </a:txBody>
                  <a:tcPr anchor="ctr"/>
                </a:tc>
                <a:tc>
                  <a:txBody>
                    <a:bodyPr/>
                    <a:lstStyle/>
                    <a:p>
                      <a:pPr algn="ctr"/>
                      <a:r>
                        <a:rPr lang="fi-FI" sz="1600">
                          <a:solidFill>
                            <a:schemeClr val="bg1"/>
                          </a:solidFill>
                          <a:latin typeface="Arial    "/>
                        </a:rPr>
                        <a:t>2025</a:t>
                      </a:r>
                    </a:p>
                  </a:txBody>
                  <a:tcPr anchor="ctr"/>
                </a:tc>
                <a:extLst>
                  <a:ext uri="{0D108BD9-81ED-4DB2-BD59-A6C34878D82A}">
                    <a16:rowId xmlns:a16="http://schemas.microsoft.com/office/drawing/2014/main" val="2241481558"/>
                  </a:ext>
                </a:extLst>
              </a:tr>
              <a:tr h="484559">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137,5</a:t>
                      </a:r>
                    </a:p>
                  </a:txBody>
                  <a:tcPr anchor="ctr">
                    <a:solidFill>
                      <a:srgbClr val="D7B4F5">
                        <a:alpha val="30196"/>
                      </a:srgbClr>
                    </a:solidFill>
                  </a:tcPr>
                </a:tc>
                <a:tc>
                  <a:txBody>
                    <a:bodyPr/>
                    <a:lstStyle/>
                    <a:p>
                      <a:pPr algn="ctr"/>
                      <a:r>
                        <a:rPr lang="fi-FI" sz="1600">
                          <a:solidFill>
                            <a:schemeClr val="tx1"/>
                          </a:solidFill>
                          <a:latin typeface="Arial    "/>
                        </a:rPr>
                        <a:t>139,2</a:t>
                      </a:r>
                    </a:p>
                  </a:txBody>
                  <a:tcPr anchor="ctr">
                    <a:solidFill>
                      <a:srgbClr val="D7B4F5">
                        <a:alpha val="30196"/>
                      </a:srgbClr>
                    </a:solidFill>
                  </a:tcPr>
                </a:tc>
                <a:tc>
                  <a:txBody>
                    <a:bodyPr/>
                    <a:lstStyle/>
                    <a:p>
                      <a:pPr algn="ctr"/>
                      <a:r>
                        <a:rPr lang="fi-FI" sz="1600">
                          <a:solidFill>
                            <a:schemeClr val="tx1"/>
                          </a:solidFill>
                          <a:latin typeface="Arial    "/>
                        </a:rPr>
                        <a:t>140,2</a:t>
                      </a:r>
                    </a:p>
                  </a:txBody>
                  <a:tcPr anchor="ctr">
                    <a:solidFill>
                      <a:srgbClr val="D7B4F5">
                        <a:alpha val="30196"/>
                      </a:srgbClr>
                    </a:solidFill>
                  </a:tcPr>
                </a:tc>
                <a:tc>
                  <a:txBody>
                    <a:bodyPr/>
                    <a:lstStyle/>
                    <a:p>
                      <a:pPr algn="ctr"/>
                      <a:r>
                        <a:rPr lang="fi-FI" sz="1600">
                          <a:solidFill>
                            <a:schemeClr val="tx1"/>
                          </a:solidFill>
                          <a:latin typeface="Arial    "/>
                        </a:rPr>
                        <a:t>139,3</a:t>
                      </a:r>
                    </a:p>
                  </a:txBody>
                  <a:tcPr anchor="ctr">
                    <a:solidFill>
                      <a:srgbClr val="D7B4F5">
                        <a:alpha val="30196"/>
                      </a:srgbClr>
                    </a:solidFill>
                  </a:tcPr>
                </a:tc>
                <a:tc>
                  <a:txBody>
                    <a:bodyPr/>
                    <a:lstStyle/>
                    <a:p>
                      <a:pPr algn="ctr"/>
                      <a:r>
                        <a:rPr lang="fi-FI" sz="1600">
                          <a:solidFill>
                            <a:schemeClr val="tx1"/>
                          </a:solidFill>
                          <a:latin typeface="Arial    "/>
                        </a:rPr>
                        <a:t>137,9</a:t>
                      </a:r>
                    </a:p>
                  </a:txBody>
                  <a:tcPr anchor="ctr">
                    <a:solidFill>
                      <a:srgbClr val="D7B4F5">
                        <a:alpha val="30196"/>
                      </a:srgbClr>
                    </a:solidFill>
                  </a:tcPr>
                </a:tc>
                <a:extLst>
                  <a:ext uri="{0D108BD9-81ED-4DB2-BD59-A6C34878D82A}">
                    <a16:rowId xmlns:a16="http://schemas.microsoft.com/office/drawing/2014/main" val="2731975120"/>
                  </a:ext>
                </a:extLst>
              </a:tr>
              <a:tr h="484559">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tc>
                  <a:txBody>
                    <a:bodyPr/>
                    <a:lstStyle/>
                    <a:p>
                      <a:pPr algn="ctr"/>
                      <a:r>
                        <a:rPr lang="fi-FI" sz="1600">
                          <a:solidFill>
                            <a:schemeClr val="tx1"/>
                          </a:solidFill>
                          <a:latin typeface="Arial    "/>
                        </a:rPr>
                        <a:t>136,6</a:t>
                      </a:r>
                    </a:p>
                  </a:txBody>
                  <a:tcPr anchor="ctr">
                    <a:solidFill>
                      <a:srgbClr val="D7B4F5">
                        <a:alpha val="30196"/>
                      </a:srgbClr>
                    </a:solidFill>
                  </a:tcPr>
                </a:tc>
                <a:tc>
                  <a:txBody>
                    <a:bodyPr/>
                    <a:lstStyle/>
                    <a:p>
                      <a:pPr algn="ctr"/>
                      <a:r>
                        <a:rPr lang="fi-FI" sz="1600">
                          <a:solidFill>
                            <a:schemeClr val="tx1"/>
                          </a:solidFill>
                          <a:latin typeface="Arial    "/>
                        </a:rPr>
                        <a:t>137</a:t>
                      </a:r>
                    </a:p>
                  </a:txBody>
                  <a:tcPr anchor="ctr">
                    <a:solidFill>
                      <a:srgbClr val="D7B4F5">
                        <a:alpha val="30196"/>
                      </a:srgbClr>
                    </a:solidFill>
                  </a:tcPr>
                </a:tc>
                <a:tc>
                  <a:txBody>
                    <a:bodyPr/>
                    <a:lstStyle/>
                    <a:p>
                      <a:pPr algn="ctr"/>
                      <a:r>
                        <a:rPr lang="fi-FI" sz="1600">
                          <a:solidFill>
                            <a:schemeClr val="tx1"/>
                          </a:solidFill>
                          <a:latin typeface="Arial    "/>
                        </a:rPr>
                        <a:t>136</a:t>
                      </a:r>
                    </a:p>
                  </a:txBody>
                  <a:tcPr anchor="ctr">
                    <a:solidFill>
                      <a:srgbClr val="D7B4F5">
                        <a:alpha val="30196"/>
                      </a:srgbClr>
                    </a:solidFill>
                  </a:tcPr>
                </a:tc>
                <a:tc>
                  <a:txBody>
                    <a:bodyPr/>
                    <a:lstStyle/>
                    <a:p>
                      <a:pPr algn="ctr"/>
                      <a:r>
                        <a:rPr lang="fi-FI" sz="1600">
                          <a:solidFill>
                            <a:schemeClr val="tx1"/>
                          </a:solidFill>
                          <a:latin typeface="Arial    "/>
                        </a:rPr>
                        <a:t>137</a:t>
                      </a:r>
                    </a:p>
                  </a:txBody>
                  <a:tcPr anchor="ctr">
                    <a:solidFill>
                      <a:srgbClr val="D7B4F5">
                        <a:alpha val="30196"/>
                      </a:srgbClr>
                    </a:solidFill>
                  </a:tcPr>
                </a:tc>
                <a:extLst>
                  <a:ext uri="{0D108BD9-81ED-4DB2-BD59-A6C34878D82A}">
                    <a16:rowId xmlns:a16="http://schemas.microsoft.com/office/drawing/2014/main" val="2609819336"/>
                  </a:ext>
                </a:extLst>
              </a:tr>
              <a:tr h="48455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rPr>
                        <a:t>134</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tc>
                  <a:txBody>
                    <a:bodyPr/>
                    <a:lstStyle/>
                    <a:p>
                      <a:pPr algn="ctr"/>
                      <a:r>
                        <a:rPr lang="fi-FI" sz="1600">
                          <a:solidFill>
                            <a:schemeClr val="tx1"/>
                          </a:solidFill>
                          <a:latin typeface="Arial    "/>
                        </a:rPr>
                        <a:t>136,9</a:t>
                      </a:r>
                    </a:p>
                  </a:txBody>
                  <a:tcPr anchor="ctr">
                    <a:solidFill>
                      <a:srgbClr val="D7B4F5">
                        <a:alpha val="30196"/>
                      </a:srgbClr>
                    </a:solidFill>
                  </a:tcPr>
                </a:tc>
                <a:tc>
                  <a:txBody>
                    <a:bodyPr/>
                    <a:lstStyle/>
                    <a:p>
                      <a:pPr algn="ctr"/>
                      <a:r>
                        <a:rPr lang="fi-FI" sz="1600">
                          <a:solidFill>
                            <a:schemeClr val="tx1"/>
                          </a:solidFill>
                          <a:latin typeface="Arial    "/>
                        </a:rPr>
                        <a:t>134,2</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extLst>
                  <a:ext uri="{0D108BD9-81ED-4DB2-BD59-A6C34878D82A}">
                    <a16:rowId xmlns:a16="http://schemas.microsoft.com/office/drawing/2014/main" val="1034680399"/>
                  </a:ext>
                </a:extLst>
              </a:tr>
              <a:tr h="484559">
                <a:tc>
                  <a:txBody>
                    <a:bodyPr/>
                    <a:lstStyle/>
                    <a:p>
                      <a:r>
                        <a:rPr lang="fi-FI" sz="1600">
                          <a:solidFill>
                            <a:schemeClr val="tx1"/>
                          </a:solidFill>
                          <a:latin typeface="Arial    "/>
                        </a:rPr>
                        <a:t>Jyväskylän yliopisto</a:t>
                      </a:r>
                    </a:p>
                  </a:txBody>
                  <a:tcPr anchor="ctr">
                    <a:solidFill>
                      <a:srgbClr val="D7B4F5">
                        <a:alpha val="30196"/>
                      </a:srgbClr>
                    </a:solidFill>
                  </a:tcPr>
                </a:tc>
                <a:tc>
                  <a:txBody>
                    <a:bodyPr/>
                    <a:lstStyle/>
                    <a:p>
                      <a:pPr algn="ctr"/>
                      <a:r>
                        <a:rPr lang="fi-FI" sz="1600">
                          <a:solidFill>
                            <a:schemeClr val="tx1"/>
                          </a:solidFill>
                          <a:latin typeface="Arial    "/>
                        </a:rPr>
                        <a:t>129,8</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130,6</a:t>
                      </a:r>
                    </a:p>
                  </a:txBody>
                  <a:tcPr anchor="ctr">
                    <a:solidFill>
                      <a:srgbClr val="D7B4F5">
                        <a:alpha val="30196"/>
                      </a:srgbClr>
                    </a:solidFill>
                  </a:tcPr>
                </a:tc>
                <a:tc>
                  <a:txBody>
                    <a:bodyPr/>
                    <a:lstStyle/>
                    <a:p>
                      <a:pPr algn="ctr"/>
                      <a:r>
                        <a:rPr lang="fi-FI" sz="1600">
                          <a:solidFill>
                            <a:schemeClr val="tx1"/>
                          </a:solidFill>
                          <a:latin typeface="Arial    "/>
                        </a:rPr>
                        <a:t>129,8</a:t>
                      </a:r>
                    </a:p>
                  </a:txBody>
                  <a:tcPr anchor="ctr">
                    <a:solidFill>
                      <a:srgbClr val="D7B4F5">
                        <a:alpha val="30196"/>
                      </a:srgbClr>
                    </a:solidFill>
                  </a:tcPr>
                </a:tc>
                <a:tc>
                  <a:txBody>
                    <a:bodyPr/>
                    <a:lstStyle/>
                    <a:p>
                      <a:pPr algn="ctr"/>
                      <a:r>
                        <a:rPr lang="fi-FI" sz="1600">
                          <a:solidFill>
                            <a:schemeClr val="tx1"/>
                          </a:solidFill>
                          <a:latin typeface="Arial    "/>
                        </a:rPr>
                        <a:t>130,2</a:t>
                      </a:r>
                    </a:p>
                  </a:txBody>
                  <a:tcPr anchor="ctr">
                    <a:solidFill>
                      <a:srgbClr val="D7B4F5">
                        <a:alpha val="30196"/>
                      </a:srgbClr>
                    </a:solidFill>
                  </a:tcPr>
                </a:tc>
                <a:extLst>
                  <a:ext uri="{0D108BD9-81ED-4DB2-BD59-A6C34878D82A}">
                    <a16:rowId xmlns:a16="http://schemas.microsoft.com/office/drawing/2014/main" val="89149991"/>
                  </a:ext>
                </a:extLst>
              </a:tr>
              <a:tr h="48455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127,9</a:t>
                      </a:r>
                    </a:p>
                  </a:txBody>
                  <a:tcPr anchor="ctr">
                    <a:solidFill>
                      <a:srgbClr val="D7B4F5">
                        <a:alpha val="30196"/>
                      </a:srgbClr>
                    </a:solidFill>
                  </a:tcPr>
                </a:tc>
                <a:tc>
                  <a:txBody>
                    <a:bodyPr/>
                    <a:lstStyle/>
                    <a:p>
                      <a:pPr algn="ctr"/>
                      <a:r>
                        <a:rPr lang="fi-FI" sz="1600">
                          <a:solidFill>
                            <a:schemeClr val="tx1"/>
                          </a:solidFill>
                          <a:latin typeface="Arial    "/>
                        </a:rPr>
                        <a:t>130,9</a:t>
                      </a:r>
                    </a:p>
                  </a:txBody>
                  <a:tcPr anchor="ctr">
                    <a:solidFill>
                      <a:srgbClr val="D7B4F5">
                        <a:alpha val="30196"/>
                      </a:srgbClr>
                    </a:solidFill>
                  </a:tcPr>
                </a:tc>
                <a:tc>
                  <a:txBody>
                    <a:bodyPr/>
                    <a:lstStyle/>
                    <a:p>
                      <a:pPr algn="ctr"/>
                      <a:r>
                        <a:rPr lang="fi-FI" sz="1600">
                          <a:solidFill>
                            <a:schemeClr val="tx1"/>
                          </a:solidFill>
                          <a:latin typeface="Arial    "/>
                        </a:rPr>
                        <a:t>128,7</a:t>
                      </a:r>
                    </a:p>
                  </a:txBody>
                  <a:tcPr anchor="ctr">
                    <a:solidFill>
                      <a:srgbClr val="D7B4F5">
                        <a:alpha val="30196"/>
                      </a:srgbClr>
                    </a:solidFill>
                  </a:tcPr>
                </a:tc>
                <a:tc>
                  <a:txBody>
                    <a:bodyPr/>
                    <a:lstStyle/>
                    <a:p>
                      <a:pPr algn="ctr"/>
                      <a:r>
                        <a:rPr lang="fi-FI" sz="1600">
                          <a:solidFill>
                            <a:schemeClr val="tx1"/>
                          </a:solidFill>
                          <a:latin typeface="Arial    "/>
                        </a:rPr>
                        <a:t>128,1</a:t>
                      </a:r>
                    </a:p>
                  </a:txBody>
                  <a:tcPr anchor="ctr">
                    <a:solidFill>
                      <a:srgbClr val="D7B4F5">
                        <a:alpha val="30196"/>
                      </a:srgbClr>
                    </a:solidFill>
                  </a:tcPr>
                </a:tc>
                <a:extLst>
                  <a:ext uri="{0D108BD9-81ED-4DB2-BD59-A6C34878D82A}">
                    <a16:rowId xmlns:a16="http://schemas.microsoft.com/office/drawing/2014/main" val="1894678894"/>
                  </a:ext>
                </a:extLst>
              </a:tr>
              <a:tr h="649165">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126,4 </a:t>
                      </a:r>
                    </a:p>
                  </a:txBody>
                  <a:tcPr anchor="ctr">
                    <a:solidFill>
                      <a:srgbClr val="D7B4F5">
                        <a:alpha val="30196"/>
                      </a:srgbClr>
                    </a:solidFill>
                  </a:tcPr>
                </a:tc>
                <a:tc>
                  <a:txBody>
                    <a:bodyPr/>
                    <a:lstStyle/>
                    <a:p>
                      <a:pPr algn="ctr"/>
                      <a:r>
                        <a:rPr lang="fi-FI" sz="1600">
                          <a:solidFill>
                            <a:schemeClr val="tx1"/>
                          </a:solidFill>
                          <a:latin typeface="Arial    "/>
                        </a:rPr>
                        <a:t>125,1</a:t>
                      </a:r>
                    </a:p>
                  </a:txBody>
                  <a:tcPr anchor="ctr">
                    <a:solidFill>
                      <a:srgbClr val="D7B4F5">
                        <a:alpha val="30196"/>
                      </a:srgbClr>
                    </a:solidFill>
                  </a:tcPr>
                </a:tc>
                <a:tc>
                  <a:txBody>
                    <a:bodyPr/>
                    <a:lstStyle/>
                    <a:p>
                      <a:pPr algn="ctr"/>
                      <a:r>
                        <a:rPr lang="fi-FI" sz="1600">
                          <a:solidFill>
                            <a:schemeClr val="tx1"/>
                          </a:solidFill>
                          <a:latin typeface="Arial    "/>
                        </a:rPr>
                        <a:t>128,5</a:t>
                      </a:r>
                    </a:p>
                  </a:txBody>
                  <a:tcPr anchor="ctr">
                    <a:solidFill>
                      <a:srgbClr val="D7B4F5">
                        <a:alpha val="30196"/>
                      </a:srgbClr>
                    </a:solidFill>
                  </a:tcPr>
                </a:tc>
                <a:tc>
                  <a:txBody>
                    <a:bodyPr/>
                    <a:lstStyle/>
                    <a:p>
                      <a:pPr algn="ctr"/>
                      <a:r>
                        <a:rPr lang="fi-FI" sz="1600">
                          <a:solidFill>
                            <a:schemeClr val="tx1"/>
                          </a:solidFill>
                          <a:latin typeface="Arial    "/>
                        </a:rPr>
                        <a:t>125,8</a:t>
                      </a:r>
                    </a:p>
                  </a:txBody>
                  <a:tcPr anchor="ctr">
                    <a:solidFill>
                      <a:srgbClr val="D7B4F5">
                        <a:alpha val="30196"/>
                      </a:srgbClr>
                    </a:solidFill>
                  </a:tcPr>
                </a:tc>
                <a:tc>
                  <a:txBody>
                    <a:bodyPr/>
                    <a:lstStyle/>
                    <a:p>
                      <a:pPr algn="ctr"/>
                      <a:r>
                        <a:rPr lang="fi-FI" sz="1600">
                          <a:solidFill>
                            <a:schemeClr val="tx1"/>
                          </a:solidFill>
                          <a:latin typeface="Arial    "/>
                        </a:rPr>
                        <a:t>126,7</a:t>
                      </a:r>
                    </a:p>
                  </a:txBody>
                  <a:tcPr anchor="ctr">
                    <a:solidFill>
                      <a:srgbClr val="D7B4F5">
                        <a:alpha val="30196"/>
                      </a:srgbClr>
                    </a:solidFill>
                  </a:tcPr>
                </a:tc>
                <a:extLst>
                  <a:ext uri="{0D108BD9-81ED-4DB2-BD59-A6C34878D82A}">
                    <a16:rowId xmlns:a16="http://schemas.microsoft.com/office/drawing/2014/main" val="1420357605"/>
                  </a:ext>
                </a:extLst>
              </a:tr>
              <a:tr h="630936">
                <a:tc>
                  <a:txBody>
                    <a:bodyPr/>
                    <a:lstStyle/>
                    <a:p>
                      <a:r>
                        <a:rPr lang="fi-FI" sz="1600">
                          <a:solidFill>
                            <a:schemeClr val="tx1"/>
                          </a:solidFill>
                          <a:latin typeface="Arial    "/>
                        </a:rPr>
                        <a:t>Helsingin yliopisto,</a:t>
                      </a:r>
                    </a:p>
                    <a:p>
                      <a:r>
                        <a:rPr lang="fi-FI" sz="1600">
                          <a:solidFill>
                            <a:schemeClr val="tx1"/>
                          </a:solidFill>
                          <a:latin typeface="Arial    "/>
                        </a:rPr>
                        <a:t>soveltava psykologia</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120</a:t>
                      </a:r>
                    </a:p>
                  </a:txBody>
                  <a:tcPr anchor="ctr">
                    <a:solidFill>
                      <a:srgbClr val="D7B4F5">
                        <a:alpha val="30196"/>
                      </a:srgbClr>
                    </a:solidFill>
                  </a:tcPr>
                </a:tc>
                <a:tc>
                  <a:txBody>
                    <a:bodyPr/>
                    <a:lstStyle/>
                    <a:p>
                      <a:pPr algn="ctr"/>
                      <a:r>
                        <a:rPr lang="fi-FI" sz="1600">
                          <a:solidFill>
                            <a:schemeClr val="tx1"/>
                          </a:solidFill>
                          <a:latin typeface="Arial    "/>
                        </a:rPr>
                        <a:t>121</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3" name="Tekstiruutu 2">
            <a:extLst>
              <a:ext uri="{FF2B5EF4-FFF2-40B4-BE49-F238E27FC236}">
                <a16:creationId xmlns:a16="http://schemas.microsoft.com/office/drawing/2014/main" id="{7C7A2A5A-B6C7-C46C-BE64-B04D3202916F}"/>
              </a:ext>
            </a:extLst>
          </p:cNvPr>
          <p:cNvSpPr txBox="1"/>
          <p:nvPr/>
        </p:nvSpPr>
        <p:spPr>
          <a:xfrm>
            <a:off x="7118628" y="1240641"/>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L</a:t>
            </a:r>
          </a:p>
          <a:p>
            <a:pPr marL="285750" indent="-285750">
              <a:buFont typeface="Arial" panose="020B0604020202020204" pitchFamily="34" charset="0"/>
              <a:buChar char="•"/>
            </a:pPr>
            <a:r>
              <a:rPr lang="fi-FI"/>
              <a:t>Psykologia L</a:t>
            </a:r>
          </a:p>
          <a:p>
            <a:pPr marL="285750" indent="-285750">
              <a:buFont typeface="Arial" panose="020B0604020202020204" pitchFamily="34" charset="0"/>
              <a:buChar char="•"/>
            </a:pPr>
            <a:r>
              <a:rPr lang="fi-FI"/>
              <a:t>Pitkä matematiikka E</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Historia E</a:t>
            </a:r>
          </a:p>
          <a:p>
            <a:pPr>
              <a:spcBef>
                <a:spcPts val="600"/>
              </a:spcBef>
            </a:pPr>
            <a:r>
              <a:rPr lang="fi-FI"/>
              <a:t>➡ </a:t>
            </a:r>
            <a:r>
              <a:rPr lang="fi-FI" b="1"/>
              <a:t>Yht. 141 pistettä</a:t>
            </a:r>
          </a:p>
        </p:txBody>
      </p:sp>
      <p:sp>
        <p:nvSpPr>
          <p:cNvPr id="5" name="Tekstiruutu 4">
            <a:extLst>
              <a:ext uri="{FF2B5EF4-FFF2-40B4-BE49-F238E27FC236}">
                <a16:creationId xmlns:a16="http://schemas.microsoft.com/office/drawing/2014/main" id="{49711FF3-9DD4-9ADA-4AB9-38F8CBC022B5}"/>
              </a:ext>
            </a:extLst>
          </p:cNvPr>
          <p:cNvSpPr txBox="1"/>
          <p:nvPr/>
        </p:nvSpPr>
        <p:spPr>
          <a:xfrm>
            <a:off x="7118628" y="3591272"/>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E</a:t>
            </a:r>
          </a:p>
          <a:p>
            <a:pPr marL="285750" indent="-285750">
              <a:buFont typeface="Arial" panose="020B0604020202020204" pitchFamily="34" charset="0"/>
              <a:buChar char="•"/>
            </a:pPr>
            <a:r>
              <a:rPr lang="fi-FI"/>
              <a:t>Psykologia L</a:t>
            </a:r>
          </a:p>
          <a:p>
            <a:pPr marL="285750" indent="-285750">
              <a:buFont typeface="Arial" panose="020B0604020202020204" pitchFamily="34" charset="0"/>
              <a:buChar char="•"/>
            </a:pPr>
            <a:r>
              <a:rPr lang="fi-FI"/>
              <a:t>Pitkä matematiikka M</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Historia E</a:t>
            </a:r>
          </a:p>
          <a:p>
            <a:pPr>
              <a:spcBef>
                <a:spcPts val="600"/>
              </a:spcBef>
            </a:pPr>
            <a:r>
              <a:rPr lang="fi-FI"/>
              <a:t>➡ </a:t>
            </a:r>
            <a:r>
              <a:rPr lang="fi-FI" b="1"/>
              <a:t>Yht. 129,5 pistettä</a:t>
            </a:r>
          </a:p>
        </p:txBody>
      </p:sp>
      <p:sp>
        <p:nvSpPr>
          <p:cNvPr id="8" name="Tekstiruutu 7">
            <a:extLst>
              <a:ext uri="{FF2B5EF4-FFF2-40B4-BE49-F238E27FC236}">
                <a16:creationId xmlns:a16="http://schemas.microsoft.com/office/drawing/2014/main" id="{CBC5E7A3-2907-C798-CED6-564F60FEAED1}"/>
              </a:ext>
            </a:extLst>
          </p:cNvPr>
          <p:cNvSpPr txBox="1"/>
          <p:nvPr/>
        </p:nvSpPr>
        <p:spPr>
          <a:xfrm>
            <a:off x="10205674" y="1591964"/>
            <a:ext cx="1685163" cy="1323439"/>
          </a:xfrm>
          <a:prstGeom prst="rect">
            <a:avLst/>
          </a:prstGeom>
          <a:noFill/>
        </p:spPr>
        <p:txBody>
          <a:bodyPr wrap="square">
            <a:spAutoFit/>
          </a:bodyPr>
          <a:lstStyle/>
          <a:p>
            <a:r>
              <a:rPr lang="fi-FI" sz="1600">
                <a:latin typeface="+mj-lt"/>
              </a:rPr>
              <a:t>Tällä todistuksella olisi hyväksytty kaikkiin yliopistoihin </a:t>
            </a:r>
          </a:p>
        </p:txBody>
      </p:sp>
      <p:sp>
        <p:nvSpPr>
          <p:cNvPr id="9" name="Tekstiruutu 8">
            <a:extLst>
              <a:ext uri="{FF2B5EF4-FFF2-40B4-BE49-F238E27FC236}">
                <a16:creationId xmlns:a16="http://schemas.microsoft.com/office/drawing/2014/main" id="{E726779C-94C7-F461-D473-615967873665}"/>
              </a:ext>
            </a:extLst>
          </p:cNvPr>
          <p:cNvSpPr txBox="1"/>
          <p:nvPr/>
        </p:nvSpPr>
        <p:spPr>
          <a:xfrm>
            <a:off x="10205674" y="3485017"/>
            <a:ext cx="1790168" cy="2308324"/>
          </a:xfrm>
          <a:prstGeom prst="rect">
            <a:avLst/>
          </a:prstGeom>
          <a:noFill/>
        </p:spPr>
        <p:txBody>
          <a:bodyPr wrap="square">
            <a:spAutoFit/>
          </a:bodyPr>
          <a:lstStyle/>
          <a:p>
            <a:r>
              <a:rPr lang="fi-FI" sz="1600">
                <a:latin typeface="+mj-lt"/>
              </a:rPr>
              <a:t>Tällä todistuksella olisi hyväksytty Itä-Suomen, Oulun yliopistoon sekä soveltavan psykologian koulutukseen Helsinkiin</a:t>
            </a:r>
          </a:p>
        </p:txBody>
      </p:sp>
    </p:spTree>
    <p:extLst>
      <p:ext uri="{BB962C8B-B14F-4D97-AF65-F5344CB8AC3E}">
        <p14:creationId xmlns:p14="http://schemas.microsoft.com/office/powerpoint/2010/main" val="2216260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7B632-8FE0-6D4A-FA86-E009269F4D0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8594B79-B710-C62B-372F-9426CA26A98C}"/>
              </a:ext>
            </a:extLst>
          </p:cNvPr>
          <p:cNvSpPr>
            <a:spLocks noGrp="1"/>
          </p:cNvSpPr>
          <p:nvPr>
            <p:ph type="title"/>
          </p:nvPr>
        </p:nvSpPr>
        <p:spPr>
          <a:xfrm>
            <a:off x="341049" y="365125"/>
            <a:ext cx="11457373" cy="657225"/>
          </a:xfrm>
        </p:spPr>
        <p:txBody>
          <a:bodyPr/>
          <a:lstStyle/>
          <a:p>
            <a:r>
              <a:rPr lang="fi-FI"/>
              <a:t>Psykologia valintakoevalinnan pisterajat</a:t>
            </a:r>
          </a:p>
        </p:txBody>
      </p:sp>
      <p:graphicFrame>
        <p:nvGraphicFramePr>
          <p:cNvPr id="6" name="Taulukko 5">
            <a:extLst>
              <a:ext uri="{FF2B5EF4-FFF2-40B4-BE49-F238E27FC236}">
                <a16:creationId xmlns:a16="http://schemas.microsoft.com/office/drawing/2014/main" id="{D2717E05-7240-80EB-6C0F-B921AAA36B40}"/>
              </a:ext>
            </a:extLst>
          </p:cNvPr>
          <p:cNvGraphicFramePr>
            <a:graphicFrameLocks/>
          </p:cNvGraphicFramePr>
          <p:nvPr>
            <p:extLst>
              <p:ext uri="{D42A27DB-BD31-4B8C-83A1-F6EECF244321}">
                <p14:modId xmlns:p14="http://schemas.microsoft.com/office/powerpoint/2010/main" val="2445651215"/>
              </p:ext>
            </p:extLst>
          </p:nvPr>
        </p:nvGraphicFramePr>
        <p:xfrm>
          <a:off x="404423" y="979714"/>
          <a:ext cx="7498604" cy="5608976"/>
        </p:xfrm>
        <a:graphic>
          <a:graphicData uri="http://schemas.openxmlformats.org/drawingml/2006/table">
            <a:tbl>
              <a:tblPr firstRow="1" bandRow="1">
                <a:tableStyleId>{5C22544A-7EE6-4342-B048-85BDC9FD1C3A}</a:tableStyleId>
              </a:tblPr>
              <a:tblGrid>
                <a:gridCol w="2011478">
                  <a:extLst>
                    <a:ext uri="{9D8B030D-6E8A-4147-A177-3AD203B41FA5}">
                      <a16:colId xmlns:a16="http://schemas.microsoft.com/office/drawing/2014/main" val="2411617091"/>
                    </a:ext>
                  </a:extLst>
                </a:gridCol>
                <a:gridCol w="1829042">
                  <a:extLst>
                    <a:ext uri="{9D8B030D-6E8A-4147-A177-3AD203B41FA5}">
                      <a16:colId xmlns:a16="http://schemas.microsoft.com/office/drawing/2014/main" val="962328204"/>
                    </a:ext>
                  </a:extLst>
                </a:gridCol>
                <a:gridCol w="1829042">
                  <a:extLst>
                    <a:ext uri="{9D8B030D-6E8A-4147-A177-3AD203B41FA5}">
                      <a16:colId xmlns:a16="http://schemas.microsoft.com/office/drawing/2014/main" val="4115230201"/>
                    </a:ext>
                  </a:extLst>
                </a:gridCol>
                <a:gridCol w="1829042">
                  <a:extLst>
                    <a:ext uri="{9D8B030D-6E8A-4147-A177-3AD203B41FA5}">
                      <a16:colId xmlns:a16="http://schemas.microsoft.com/office/drawing/2014/main" val="116857611"/>
                    </a:ext>
                  </a:extLst>
                </a:gridCol>
              </a:tblGrid>
              <a:tr h="914400">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2024</a:t>
                      </a:r>
                    </a:p>
                    <a:p>
                      <a:pPr algn="ctr"/>
                      <a:r>
                        <a:rPr lang="fi-FI" sz="1600">
                          <a:solidFill>
                            <a:schemeClr val="bg1"/>
                          </a:solidFill>
                          <a:latin typeface="Arial    "/>
                        </a:rPr>
                        <a:t>(</a:t>
                      </a:r>
                      <a:r>
                        <a:rPr lang="fi-FI" sz="1600" err="1">
                          <a:solidFill>
                            <a:schemeClr val="bg1"/>
                          </a:solidFill>
                          <a:latin typeface="Arial    "/>
                        </a:rPr>
                        <a:t>max</a:t>
                      </a:r>
                      <a:r>
                        <a:rPr lang="fi-FI" sz="1600">
                          <a:solidFill>
                            <a:schemeClr val="bg1"/>
                          </a:solidFill>
                          <a:latin typeface="Arial    "/>
                        </a:rPr>
                        <a:t>. 109,9 p.)</a:t>
                      </a:r>
                    </a:p>
                  </a:txBody>
                  <a:tcPr anchor="ctr"/>
                </a:tc>
                <a:tc>
                  <a:txBody>
                    <a:bodyPr/>
                    <a:lstStyle/>
                    <a:p>
                      <a:pPr algn="ctr"/>
                      <a:r>
                        <a:rPr lang="fi-FI" sz="1600">
                          <a:solidFill>
                            <a:schemeClr val="bg1"/>
                          </a:solidFill>
                          <a:latin typeface="Arial    "/>
                        </a:rPr>
                        <a:t>2025 </a:t>
                      </a:r>
                    </a:p>
                    <a:p>
                      <a:pPr algn="ctr"/>
                      <a:r>
                        <a:rPr lang="fi-FI" sz="1600">
                          <a:solidFill>
                            <a:schemeClr val="bg1"/>
                          </a:solidFill>
                          <a:latin typeface="Arial    "/>
                        </a:rPr>
                        <a:t>Ensikertalaiset</a:t>
                      </a:r>
                    </a:p>
                    <a:p>
                      <a:pPr algn="ctr"/>
                      <a:r>
                        <a:rPr lang="fi-FI" sz="1600">
                          <a:solidFill>
                            <a:schemeClr val="bg1"/>
                          </a:solidFill>
                          <a:latin typeface="Arial    "/>
                        </a:rPr>
                        <a:t>(</a:t>
                      </a:r>
                      <a:r>
                        <a:rPr lang="fi-FI" sz="1600" err="1">
                          <a:solidFill>
                            <a:schemeClr val="bg1"/>
                          </a:solidFill>
                          <a:latin typeface="Arial    "/>
                        </a:rPr>
                        <a:t>max</a:t>
                      </a:r>
                      <a:r>
                        <a:rPr lang="fi-FI" sz="1600">
                          <a:solidFill>
                            <a:schemeClr val="bg1"/>
                          </a:solidFill>
                          <a:latin typeface="Arial    "/>
                        </a:rPr>
                        <a:t> 144,1 p.)</a:t>
                      </a:r>
                    </a:p>
                  </a:txBody>
                  <a:tcPr anchor="ctr"/>
                </a:tc>
                <a:tc>
                  <a:txBody>
                    <a:bodyPr/>
                    <a:lstStyle/>
                    <a:p>
                      <a:pPr algn="ctr"/>
                      <a:r>
                        <a:rPr lang="fi-FI" sz="1600">
                          <a:solidFill>
                            <a:schemeClr val="bg1"/>
                          </a:solidFill>
                          <a:latin typeface="Arial    "/>
                        </a:rPr>
                        <a:t>2025</a:t>
                      </a:r>
                    </a:p>
                    <a:p>
                      <a:pPr algn="ctr"/>
                      <a:r>
                        <a:rPr lang="fi-FI" sz="1600">
                          <a:solidFill>
                            <a:schemeClr val="bg1"/>
                          </a:solidFill>
                          <a:latin typeface="Arial    "/>
                        </a:rPr>
                        <a:t>Kaikki hakijat</a:t>
                      </a:r>
                    </a:p>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bg1"/>
                          </a:solidFill>
                          <a:latin typeface="Arial    "/>
                        </a:rPr>
                        <a:t>(</a:t>
                      </a:r>
                      <a:r>
                        <a:rPr lang="fi-FI" sz="1600" err="1">
                          <a:solidFill>
                            <a:schemeClr val="bg1"/>
                          </a:solidFill>
                          <a:latin typeface="Arial    "/>
                        </a:rPr>
                        <a:t>max</a:t>
                      </a:r>
                      <a:r>
                        <a:rPr lang="fi-FI" sz="1600">
                          <a:solidFill>
                            <a:schemeClr val="bg1"/>
                          </a:solidFill>
                          <a:latin typeface="Arial    "/>
                        </a:rPr>
                        <a:t> 144,1 p.)</a:t>
                      </a:r>
                    </a:p>
                  </a:txBody>
                  <a:tcPr anchor="ctr"/>
                </a:tc>
                <a:extLst>
                  <a:ext uri="{0D108BD9-81ED-4DB2-BD59-A6C34878D82A}">
                    <a16:rowId xmlns:a16="http://schemas.microsoft.com/office/drawing/2014/main" val="2241481558"/>
                  </a:ext>
                </a:extLst>
              </a:tr>
              <a:tr h="591726">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cs typeface="Arial"/>
                        </a:rPr>
                        <a:t>85,6</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105</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108,1</a:t>
                      </a:r>
                    </a:p>
                  </a:txBody>
                  <a:tcPr anchor="ctr">
                    <a:solidFill>
                      <a:srgbClr val="D7B4F5">
                        <a:alpha val="30196"/>
                      </a:srgbClr>
                    </a:solidFill>
                  </a:tcPr>
                </a:tc>
                <a:extLst>
                  <a:ext uri="{0D108BD9-81ED-4DB2-BD59-A6C34878D82A}">
                    <a16:rowId xmlns:a16="http://schemas.microsoft.com/office/drawing/2014/main" val="2731975120"/>
                  </a:ext>
                </a:extLst>
              </a:tr>
              <a:tr h="591726">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cs typeface="Arial"/>
                        </a:rPr>
                        <a:t>82,3</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103,2</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103,4</a:t>
                      </a:r>
                    </a:p>
                  </a:txBody>
                  <a:tcPr anchor="ctr">
                    <a:solidFill>
                      <a:srgbClr val="D7B4F5">
                        <a:alpha val="30196"/>
                      </a:srgbClr>
                    </a:solidFill>
                  </a:tcPr>
                </a:tc>
                <a:extLst>
                  <a:ext uri="{0D108BD9-81ED-4DB2-BD59-A6C34878D82A}">
                    <a16:rowId xmlns:a16="http://schemas.microsoft.com/office/drawing/2014/main" val="2609819336"/>
                  </a:ext>
                </a:extLst>
              </a:tr>
              <a:tr h="494251">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cs typeface="Arial"/>
                        </a:rPr>
                        <a:t>81,7</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102,7</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103</a:t>
                      </a:r>
                    </a:p>
                  </a:txBody>
                  <a:tcPr anchor="ctr">
                    <a:solidFill>
                      <a:srgbClr val="D7B4F5">
                        <a:alpha val="30196"/>
                      </a:srgbClr>
                    </a:solidFill>
                  </a:tcPr>
                </a:tc>
                <a:extLst>
                  <a:ext uri="{0D108BD9-81ED-4DB2-BD59-A6C34878D82A}">
                    <a16:rowId xmlns:a16="http://schemas.microsoft.com/office/drawing/2014/main" val="1034680399"/>
                  </a:ext>
                </a:extLst>
              </a:tr>
              <a:tr h="591726">
                <a:tc>
                  <a:txBody>
                    <a:bodyPr/>
                    <a:lstStyle/>
                    <a:p>
                      <a:r>
                        <a:rPr lang="fi-FI" sz="1600">
                          <a:solidFill>
                            <a:schemeClr val="tx1"/>
                          </a:solidFill>
                          <a:latin typeface="Arial    "/>
                        </a:rPr>
                        <a:t>Jyväskylän yliopisto</a:t>
                      </a:r>
                    </a:p>
                  </a:txBody>
                  <a:tcPr anchor="ctr">
                    <a:solidFill>
                      <a:srgbClr val="D7B4F5">
                        <a:alpha val="30196"/>
                      </a:srgbClr>
                    </a:solidFill>
                  </a:tcPr>
                </a:tc>
                <a:tc>
                  <a:txBody>
                    <a:bodyPr/>
                    <a:lstStyle/>
                    <a:p>
                      <a:pPr algn="ctr"/>
                      <a:r>
                        <a:rPr lang="fi-FI" sz="1600">
                          <a:solidFill>
                            <a:schemeClr val="tx1"/>
                          </a:solidFill>
                          <a:latin typeface="Arial    "/>
                          <a:cs typeface="Arial"/>
                        </a:rPr>
                        <a:t>78,5</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97,6</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98,5</a:t>
                      </a:r>
                    </a:p>
                  </a:txBody>
                  <a:tcPr anchor="ctr">
                    <a:solidFill>
                      <a:srgbClr val="D7B4F5">
                        <a:alpha val="30196"/>
                      </a:srgbClr>
                    </a:solidFill>
                  </a:tcPr>
                </a:tc>
                <a:extLst>
                  <a:ext uri="{0D108BD9-81ED-4DB2-BD59-A6C34878D82A}">
                    <a16:rowId xmlns:a16="http://schemas.microsoft.com/office/drawing/2014/main" val="89149991"/>
                  </a:ext>
                </a:extLst>
              </a:tr>
              <a:tr h="494251">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cs typeface="Arial"/>
                        </a:rPr>
                        <a:t>76,6</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96</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98</a:t>
                      </a:r>
                    </a:p>
                  </a:txBody>
                  <a:tcPr anchor="ctr">
                    <a:solidFill>
                      <a:srgbClr val="D7B4F5">
                        <a:alpha val="30196"/>
                      </a:srgbClr>
                    </a:solidFill>
                  </a:tcPr>
                </a:tc>
                <a:extLst>
                  <a:ext uri="{0D108BD9-81ED-4DB2-BD59-A6C34878D82A}">
                    <a16:rowId xmlns:a16="http://schemas.microsoft.com/office/drawing/2014/main" val="1894678894"/>
                  </a:ext>
                </a:extLst>
              </a:tr>
              <a:tr h="840874">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cs typeface="Arial"/>
                        </a:rPr>
                        <a:t>76,3</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95,2</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96,2</a:t>
                      </a:r>
                    </a:p>
                  </a:txBody>
                  <a:tcPr anchor="ctr">
                    <a:solidFill>
                      <a:srgbClr val="D7B4F5">
                        <a:alpha val="30196"/>
                      </a:srgbClr>
                    </a:solidFill>
                  </a:tcPr>
                </a:tc>
                <a:extLst>
                  <a:ext uri="{0D108BD9-81ED-4DB2-BD59-A6C34878D82A}">
                    <a16:rowId xmlns:a16="http://schemas.microsoft.com/office/drawing/2014/main" val="1420357605"/>
                  </a:ext>
                </a:extLst>
              </a:tr>
              <a:tr h="1090022">
                <a:tc>
                  <a:txBody>
                    <a:bodyPr/>
                    <a:lstStyle/>
                    <a:p>
                      <a:r>
                        <a:rPr lang="fi-FI" sz="1600">
                          <a:solidFill>
                            <a:schemeClr val="tx1"/>
                          </a:solidFill>
                          <a:latin typeface="Arial    "/>
                        </a:rPr>
                        <a:t>Helsingin yliopisto,</a:t>
                      </a:r>
                    </a:p>
                    <a:p>
                      <a:r>
                        <a:rPr lang="fi-FI" sz="1600">
                          <a:solidFill>
                            <a:schemeClr val="tx1"/>
                          </a:solidFill>
                          <a:latin typeface="Arial    "/>
                        </a:rPr>
                        <a:t>soveltava psykologia</a:t>
                      </a:r>
                    </a:p>
                  </a:txBody>
                  <a:tcPr anchor="ctr">
                    <a:solidFill>
                      <a:srgbClr val="D7B4F5">
                        <a:alpha val="30196"/>
                      </a:srgbClr>
                    </a:solidFill>
                  </a:tcPr>
                </a:tc>
                <a:tc>
                  <a:txBody>
                    <a:bodyPr/>
                    <a:lstStyle/>
                    <a:p>
                      <a:pPr algn="ctr"/>
                      <a:r>
                        <a:rPr lang="fi-FI" sz="1600">
                          <a:solidFill>
                            <a:schemeClr val="tx1"/>
                          </a:solidFill>
                          <a:latin typeface="Arial    "/>
                          <a:cs typeface="Arial"/>
                        </a:rPr>
                        <a:t>72,5</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92,1</a:t>
                      </a:r>
                    </a:p>
                  </a:txBody>
                  <a:tcPr anchor="ctr">
                    <a:solidFill>
                      <a:srgbClr val="D7B4F5">
                        <a:alpha val="30196"/>
                      </a:srgbClr>
                    </a:solidFill>
                  </a:tcPr>
                </a:tc>
                <a:tc>
                  <a:txBody>
                    <a:bodyPr/>
                    <a:lstStyle/>
                    <a:p>
                      <a:pPr algn="ctr"/>
                      <a:r>
                        <a:rPr lang="fi-FI" sz="1800">
                          <a:solidFill>
                            <a:schemeClr val="tx1"/>
                          </a:solidFill>
                          <a:latin typeface="+mn-lt"/>
                          <a:cs typeface="Arial" panose="020B0604020202020204" pitchFamily="34" charset="0"/>
                        </a:rPr>
                        <a:t>93,3</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11" name="Tekstiruutu 10">
            <a:extLst>
              <a:ext uri="{FF2B5EF4-FFF2-40B4-BE49-F238E27FC236}">
                <a16:creationId xmlns:a16="http://schemas.microsoft.com/office/drawing/2014/main" id="{A2953345-5AFE-64AD-6B71-43CFC0B723B5}"/>
              </a:ext>
            </a:extLst>
          </p:cNvPr>
          <p:cNvSpPr txBox="1"/>
          <p:nvPr/>
        </p:nvSpPr>
        <p:spPr>
          <a:xfrm>
            <a:off x="8220401" y="1443841"/>
            <a:ext cx="3567176" cy="3631763"/>
          </a:xfrm>
          <a:prstGeom prst="rect">
            <a:avLst/>
          </a:prstGeom>
          <a:noFill/>
        </p:spPr>
        <p:txBody>
          <a:bodyPr wrap="square">
            <a:spAutoFit/>
          </a:bodyPr>
          <a:lstStyle/>
          <a:p>
            <a:endParaRPr lang="fi-FI">
              <a:latin typeface="+mj-lt"/>
            </a:endParaRPr>
          </a:p>
          <a:p>
            <a:r>
              <a:rPr lang="fi-FI">
                <a:latin typeface="+mj-lt"/>
              </a:rPr>
              <a:t>Valintakoevalinnan paikoista 25 % varattu ensikertalaisille</a:t>
            </a:r>
          </a:p>
          <a:p>
            <a:pPr marL="285750" indent="-285750">
              <a:buFont typeface="Wingdings" panose="05000000000000000000" pitchFamily="2" charset="2"/>
              <a:buChar char="Ø"/>
            </a:pPr>
            <a:r>
              <a:rPr lang="fi-FI" sz="1600">
                <a:latin typeface="+mj-lt"/>
              </a:rPr>
              <a:t>2024: ensikertalaisuudella ei merkitystä pisterajoissa</a:t>
            </a:r>
          </a:p>
          <a:p>
            <a:pPr marL="285750" indent="-285750">
              <a:buFont typeface="Wingdings" panose="05000000000000000000" pitchFamily="2" charset="2"/>
              <a:buChar char="Ø"/>
            </a:pPr>
            <a:r>
              <a:rPr lang="fi-FI" sz="1600">
                <a:latin typeface="+mj-lt"/>
              </a:rPr>
              <a:t>2025: kaikissa hakukohteissa merkitystä</a:t>
            </a:r>
          </a:p>
          <a:p>
            <a:pPr marL="285750" indent="-285750">
              <a:buFont typeface="Arial" panose="020B0604020202020204" pitchFamily="34" charset="0"/>
              <a:buChar char="•"/>
            </a:pPr>
            <a:endParaRPr lang="fi-FI">
              <a:latin typeface="+mj-lt"/>
            </a:endParaRPr>
          </a:p>
          <a:p>
            <a:pPr marL="285750" indent="-285750">
              <a:buFont typeface="Arial" panose="020B0604020202020204" pitchFamily="34" charset="0"/>
              <a:buChar char="•"/>
            </a:pPr>
            <a:endParaRPr lang="fi-FI">
              <a:latin typeface="+mj-lt"/>
            </a:endParaRPr>
          </a:p>
          <a:p>
            <a:endParaRPr lang="fi-FI">
              <a:latin typeface="+mj-lt"/>
            </a:endParaRPr>
          </a:p>
          <a:p>
            <a:pPr marL="285750" indent="-285750">
              <a:buFont typeface="Arial" panose="020B0604020202020204" pitchFamily="34" charset="0"/>
              <a:buChar char="•"/>
            </a:pPr>
            <a:endParaRPr lang="fi-FI">
              <a:latin typeface="+mj-lt"/>
            </a:endParaRPr>
          </a:p>
          <a:p>
            <a:r>
              <a:rPr lang="fi-FI">
                <a:latin typeface="+mj-lt"/>
              </a:rPr>
              <a:t>Sisäänpääsy vaati 2025</a:t>
            </a:r>
          </a:p>
          <a:p>
            <a:r>
              <a:rPr lang="fi-FI">
                <a:latin typeface="+mj-lt"/>
              </a:rPr>
              <a:t>noin 65-75 % maksimipisteistä </a:t>
            </a:r>
          </a:p>
        </p:txBody>
      </p:sp>
    </p:spTree>
    <p:extLst>
      <p:ext uri="{BB962C8B-B14F-4D97-AF65-F5344CB8AC3E}">
        <p14:creationId xmlns:p14="http://schemas.microsoft.com/office/powerpoint/2010/main" val="1280124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BED6-5216-8E00-AD6A-FBEF8D92AC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95A1301-8745-58FC-2B2D-66C2FC149970}"/>
              </a:ext>
            </a:extLst>
          </p:cNvPr>
          <p:cNvSpPr>
            <a:spLocks noGrp="1"/>
          </p:cNvSpPr>
          <p:nvPr>
            <p:ph type="title"/>
          </p:nvPr>
        </p:nvSpPr>
        <p:spPr>
          <a:xfrm>
            <a:off x="341049" y="365125"/>
            <a:ext cx="11457373" cy="657225"/>
          </a:xfrm>
        </p:spPr>
        <p:txBody>
          <a:bodyPr/>
          <a:lstStyle/>
          <a:p>
            <a:r>
              <a:rPr lang="fi-FI"/>
              <a:t>Logopedia valintamenettely</a:t>
            </a:r>
          </a:p>
        </p:txBody>
      </p:sp>
      <p:sp>
        <p:nvSpPr>
          <p:cNvPr id="4" name="Sisällön paikkamerkki 1">
            <a:extLst>
              <a:ext uri="{FF2B5EF4-FFF2-40B4-BE49-F238E27FC236}">
                <a16:creationId xmlns:a16="http://schemas.microsoft.com/office/drawing/2014/main" id="{7F2776ED-ED96-1CA4-CD8C-643E1DA1B230}"/>
              </a:ext>
            </a:extLst>
          </p:cNvPr>
          <p:cNvSpPr>
            <a:spLocks noGrp="1"/>
          </p:cNvSpPr>
          <p:nvPr>
            <p:ph sz="quarter" idx="10"/>
          </p:nvPr>
        </p:nvSpPr>
        <p:spPr>
          <a:xfrm>
            <a:off x="341049" y="1288894"/>
            <a:ext cx="6098253" cy="5359593"/>
          </a:xfrm>
        </p:spPr>
        <p:txBody>
          <a:bodyPr>
            <a:normAutofit fontScale="92500"/>
          </a:bodyPr>
          <a:lstStyle/>
          <a:p>
            <a:r>
              <a:rPr lang="fi-FI" sz="2400"/>
              <a:t>70 % aloituspaikoista on varattu ensikertalaisille hakijoille</a:t>
            </a:r>
          </a:p>
          <a:p>
            <a:r>
              <a:rPr lang="fi-FI" sz="2400"/>
              <a:t>51 % todistusvalinta</a:t>
            </a:r>
          </a:p>
          <a:p>
            <a:r>
              <a:rPr lang="fi-FI" sz="2400"/>
              <a:t>49 % valintakoe </a:t>
            </a:r>
          </a:p>
          <a:p>
            <a:pPr lvl="1"/>
            <a:r>
              <a:rPr lang="fi-FI" sz="2200"/>
              <a:t>Tampereella valintakoe korvattu näyttöreitillä</a:t>
            </a:r>
          </a:p>
          <a:p>
            <a:pPr lvl="2"/>
            <a:r>
              <a:rPr lang="fi-FI" sz="2100"/>
              <a:t>Logopedian perusteet verkko-opetus 2.4.-22.5. + haastatteluun kutsutaan 20 kurssimenestyksen perusteella</a:t>
            </a:r>
          </a:p>
          <a:p>
            <a:r>
              <a:rPr lang="fi-FI" sz="2400"/>
              <a:t>Todistusvalinnan pisteytys (</a:t>
            </a:r>
            <a:r>
              <a:rPr lang="fi-FI" sz="2400" err="1"/>
              <a:t>max</a:t>
            </a:r>
            <a:r>
              <a:rPr lang="fi-FI" sz="2400"/>
              <a:t> 149,9 p.)</a:t>
            </a:r>
          </a:p>
          <a:p>
            <a:pPr lvl="1"/>
            <a:r>
              <a:rPr lang="fi-FI" sz="2200"/>
              <a:t>Äidinkieli ja kirjallisuus</a:t>
            </a:r>
          </a:p>
          <a:p>
            <a:pPr lvl="1"/>
            <a:r>
              <a:rPr lang="fi-FI" sz="2200"/>
              <a:t>Matematiikka (pitkä tai lyhyt)</a:t>
            </a:r>
          </a:p>
          <a:p>
            <a:pPr lvl="1"/>
            <a:r>
              <a:rPr lang="fi-FI" sz="2200"/>
              <a:t>Kolme muuta parhaat pisteet tuottavaa ainetta </a:t>
            </a:r>
          </a:p>
          <a:p>
            <a:pPr marL="457200" lvl="1" indent="0">
              <a:buNone/>
            </a:pPr>
            <a:r>
              <a:rPr lang="fi-FI" sz="2200"/>
              <a:t>	+ kynnysehto </a:t>
            </a:r>
            <a:r>
              <a:rPr lang="fi-FI" sz="2200" b="1"/>
              <a:t>äidinkieli M </a:t>
            </a:r>
          </a:p>
          <a:p>
            <a:pPr lvl="1"/>
            <a:endParaRPr lang="fi-FI" sz="2200"/>
          </a:p>
          <a:p>
            <a:pPr marL="457200" lvl="1" indent="0">
              <a:buNone/>
            </a:pPr>
            <a:endParaRPr lang="fi-FI" sz="2200"/>
          </a:p>
          <a:p>
            <a:pPr lvl="1"/>
            <a:endParaRPr lang="fi-FI" sz="2200"/>
          </a:p>
        </p:txBody>
      </p:sp>
      <p:graphicFrame>
        <p:nvGraphicFramePr>
          <p:cNvPr id="6" name="Taulukko 5">
            <a:extLst>
              <a:ext uri="{FF2B5EF4-FFF2-40B4-BE49-F238E27FC236}">
                <a16:creationId xmlns:a16="http://schemas.microsoft.com/office/drawing/2014/main" id="{72C7FF54-7B57-EFB0-0A76-31D8363A2211}"/>
              </a:ext>
            </a:extLst>
          </p:cNvPr>
          <p:cNvGraphicFramePr>
            <a:graphicFrameLocks/>
          </p:cNvGraphicFramePr>
          <p:nvPr>
            <p:extLst>
              <p:ext uri="{D42A27DB-BD31-4B8C-83A1-F6EECF244321}">
                <p14:modId xmlns:p14="http://schemas.microsoft.com/office/powerpoint/2010/main" val="3046853376"/>
              </p:ext>
            </p:extLst>
          </p:nvPr>
        </p:nvGraphicFramePr>
        <p:xfrm>
          <a:off x="7005957" y="1288894"/>
          <a:ext cx="3498757" cy="4583602"/>
        </p:xfrm>
        <a:graphic>
          <a:graphicData uri="http://schemas.openxmlformats.org/drawingml/2006/table">
            <a:tbl>
              <a:tblPr firstRow="1" bandRow="1">
                <a:tableStyleId>{5C22544A-7EE6-4342-B048-85BDC9FD1C3A}</a:tableStyleId>
              </a:tblPr>
              <a:tblGrid>
                <a:gridCol w="2454833">
                  <a:extLst>
                    <a:ext uri="{9D8B030D-6E8A-4147-A177-3AD203B41FA5}">
                      <a16:colId xmlns:a16="http://schemas.microsoft.com/office/drawing/2014/main" val="2411617091"/>
                    </a:ext>
                  </a:extLst>
                </a:gridCol>
                <a:gridCol w="1043924">
                  <a:extLst>
                    <a:ext uri="{9D8B030D-6E8A-4147-A177-3AD203B41FA5}">
                      <a16:colId xmlns:a16="http://schemas.microsoft.com/office/drawing/2014/main" val="348203112"/>
                    </a:ext>
                  </a:extLst>
                </a:gridCol>
              </a:tblGrid>
              <a:tr h="1039398">
                <a:tc>
                  <a:txBody>
                    <a:bodyPr/>
                    <a:lstStyle/>
                    <a:p>
                      <a:r>
                        <a:rPr lang="fi-FI" sz="1600">
                          <a:solidFill>
                            <a:schemeClr val="bg1"/>
                          </a:solidFill>
                          <a:latin typeface="Arial    "/>
                        </a:rPr>
                        <a:t>Opiskelupaikat</a:t>
                      </a:r>
                    </a:p>
                  </a:txBody>
                  <a:tcPr anchor="ctr"/>
                </a:tc>
                <a:tc>
                  <a:txBody>
                    <a:bodyPr/>
                    <a:lstStyle/>
                    <a:p>
                      <a:pPr algn="ctr"/>
                      <a:r>
                        <a:rPr lang="fi-FI" sz="1600">
                          <a:solidFill>
                            <a:schemeClr val="bg1"/>
                          </a:solidFill>
                          <a:latin typeface="Arial    "/>
                        </a:rPr>
                        <a:t>Aloitus-paikat</a:t>
                      </a:r>
                    </a:p>
                    <a:p>
                      <a:pPr algn="ctr"/>
                      <a:r>
                        <a:rPr lang="fi-FI" sz="1600">
                          <a:solidFill>
                            <a:schemeClr val="bg1"/>
                          </a:solidFill>
                          <a:latin typeface="Arial    "/>
                        </a:rPr>
                        <a:t>2026</a:t>
                      </a:r>
                    </a:p>
                  </a:txBody>
                  <a:tcPr anchor="ctr"/>
                </a:tc>
                <a:extLst>
                  <a:ext uri="{0D108BD9-81ED-4DB2-BD59-A6C34878D82A}">
                    <a16:rowId xmlns:a16="http://schemas.microsoft.com/office/drawing/2014/main" val="2241481558"/>
                  </a:ext>
                </a:extLst>
              </a:tr>
              <a:tr h="583726">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2731975120"/>
                  </a:ext>
                </a:extLst>
              </a:tr>
              <a:tr h="625574">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2609819336"/>
                  </a:ext>
                </a:extLst>
              </a:tr>
              <a:tr h="583726">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32</a:t>
                      </a:r>
                    </a:p>
                  </a:txBody>
                  <a:tcPr anchor="ctr">
                    <a:solidFill>
                      <a:srgbClr val="D7B4F5">
                        <a:alpha val="30196"/>
                      </a:srgbClr>
                    </a:solidFill>
                  </a:tcPr>
                </a:tc>
                <a:extLst>
                  <a:ext uri="{0D108BD9-81ED-4DB2-BD59-A6C34878D82A}">
                    <a16:rowId xmlns:a16="http://schemas.microsoft.com/office/drawing/2014/main" val="1034680399"/>
                  </a:ext>
                </a:extLst>
              </a:tr>
              <a:tr h="583726">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26</a:t>
                      </a:r>
                    </a:p>
                  </a:txBody>
                  <a:tcPr anchor="ctr">
                    <a:solidFill>
                      <a:srgbClr val="D7B4F5">
                        <a:alpha val="30196"/>
                      </a:srgbClr>
                    </a:solidFill>
                  </a:tcPr>
                </a:tc>
                <a:extLst>
                  <a:ext uri="{0D108BD9-81ED-4DB2-BD59-A6C34878D82A}">
                    <a16:rowId xmlns:a16="http://schemas.microsoft.com/office/drawing/2014/main" val="89149991"/>
                  </a:ext>
                </a:extLst>
              </a:tr>
              <a:tr h="583726">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1894678894"/>
                  </a:ext>
                </a:extLst>
              </a:tr>
              <a:tr h="583726">
                <a:tc>
                  <a:txBody>
                    <a:bodyPr/>
                    <a:lstStyle/>
                    <a:p>
                      <a:r>
                        <a:rPr lang="fi-FI" sz="1600">
                          <a:solidFill>
                            <a:schemeClr val="tx1"/>
                          </a:solidFill>
                          <a:latin typeface="Arial    "/>
                        </a:rPr>
                        <a:t>Åbo Akademi</a:t>
                      </a:r>
                    </a:p>
                  </a:txBody>
                  <a:tcPr anchor="ctr">
                    <a:solidFill>
                      <a:srgbClr val="D7B4F5">
                        <a:alpha val="30196"/>
                      </a:srgbClr>
                    </a:solidFill>
                  </a:tcPr>
                </a:tc>
                <a:tc>
                  <a:txBody>
                    <a:bodyPr/>
                    <a:lstStyle/>
                    <a:p>
                      <a:pPr algn="ctr"/>
                      <a:r>
                        <a:rPr lang="fi-FI" sz="1600">
                          <a:solidFill>
                            <a:schemeClr val="tx1"/>
                          </a:solidFill>
                          <a:latin typeface="Arial    "/>
                        </a:rPr>
                        <a:t>15</a:t>
                      </a:r>
                    </a:p>
                  </a:txBody>
                  <a:tcPr anchor="ctr">
                    <a:solidFill>
                      <a:srgbClr val="D7B4F5">
                        <a:alpha val="30196"/>
                      </a:srgbClr>
                    </a:solidFill>
                  </a:tcPr>
                </a:tc>
                <a:extLst>
                  <a:ext uri="{0D108BD9-81ED-4DB2-BD59-A6C34878D82A}">
                    <a16:rowId xmlns:a16="http://schemas.microsoft.com/office/drawing/2014/main" val="3764371973"/>
                  </a:ext>
                </a:extLst>
              </a:tr>
            </a:tbl>
          </a:graphicData>
        </a:graphic>
      </p:graphicFrame>
      <p:sp>
        <p:nvSpPr>
          <p:cNvPr id="3" name="Suorakulmio: Pyöristetyt kulmat 2">
            <a:extLst>
              <a:ext uri="{FF2B5EF4-FFF2-40B4-BE49-F238E27FC236}">
                <a16:creationId xmlns:a16="http://schemas.microsoft.com/office/drawing/2014/main" id="{83F6F6AF-9DFE-6486-F513-0741CD638FC7}"/>
              </a:ext>
            </a:extLst>
          </p:cNvPr>
          <p:cNvSpPr/>
          <p:nvPr/>
        </p:nvSpPr>
        <p:spPr>
          <a:xfrm rot="21441044">
            <a:off x="10423002" y="4791598"/>
            <a:ext cx="1141003" cy="35124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a:solidFill>
                  <a:schemeClr val="tx1"/>
                </a:solidFill>
              </a:rPr>
              <a:t>3 paikkaa enemmän</a:t>
            </a:r>
          </a:p>
        </p:txBody>
      </p:sp>
      <p:sp>
        <p:nvSpPr>
          <p:cNvPr id="5" name="Suorakulmio: Pyöristetyt kulmat 4">
            <a:extLst>
              <a:ext uri="{FF2B5EF4-FFF2-40B4-BE49-F238E27FC236}">
                <a16:creationId xmlns:a16="http://schemas.microsoft.com/office/drawing/2014/main" id="{93F0AF05-09DF-B5B6-FAD4-EB2EAE4BA990}"/>
              </a:ext>
            </a:extLst>
          </p:cNvPr>
          <p:cNvSpPr/>
          <p:nvPr/>
        </p:nvSpPr>
        <p:spPr>
          <a:xfrm rot="21441044">
            <a:off x="10324968" y="5345137"/>
            <a:ext cx="1430113" cy="351246"/>
          </a:xfrm>
          <a:prstGeom prst="roundRect">
            <a:avLst>
              <a:gd name="adj" fmla="val 50000"/>
            </a:avLst>
          </a:prstGeom>
          <a:solidFill>
            <a:srgbClr val="D4B5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000">
                <a:solidFill>
                  <a:schemeClr val="tx1"/>
                </a:solidFill>
              </a:rPr>
              <a:t>Todistus/valintakoe + haastattelu</a:t>
            </a:r>
          </a:p>
        </p:txBody>
      </p:sp>
    </p:spTree>
    <p:extLst>
      <p:ext uri="{BB962C8B-B14F-4D97-AF65-F5344CB8AC3E}">
        <p14:creationId xmlns:p14="http://schemas.microsoft.com/office/powerpoint/2010/main" val="2970077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D1A5-2A11-1A38-EB9A-A7B270661E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80B5470-3160-5169-4B34-9C96378ABA49}"/>
              </a:ext>
            </a:extLst>
          </p:cNvPr>
          <p:cNvSpPr>
            <a:spLocks noGrp="1"/>
          </p:cNvSpPr>
          <p:nvPr>
            <p:ph type="title"/>
          </p:nvPr>
        </p:nvSpPr>
        <p:spPr>
          <a:xfrm>
            <a:off x="341049" y="365125"/>
            <a:ext cx="11457373" cy="657225"/>
          </a:xfrm>
        </p:spPr>
        <p:txBody>
          <a:bodyPr/>
          <a:lstStyle/>
          <a:p>
            <a:r>
              <a:rPr lang="fi-FI"/>
              <a:t>Logopedia todistusvalinnan pisterajat</a:t>
            </a:r>
          </a:p>
        </p:txBody>
      </p:sp>
      <p:sp>
        <p:nvSpPr>
          <p:cNvPr id="4" name="Sisällön paikkamerkki 1">
            <a:extLst>
              <a:ext uri="{FF2B5EF4-FFF2-40B4-BE49-F238E27FC236}">
                <a16:creationId xmlns:a16="http://schemas.microsoft.com/office/drawing/2014/main" id="{D32E9702-EB94-8021-302E-D67AE2138F49}"/>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148,4 p.</a:t>
            </a:r>
            <a:endParaRPr lang="fi-FI" sz="1700"/>
          </a:p>
        </p:txBody>
      </p:sp>
      <p:graphicFrame>
        <p:nvGraphicFramePr>
          <p:cNvPr id="6" name="Taulukko 5">
            <a:extLst>
              <a:ext uri="{FF2B5EF4-FFF2-40B4-BE49-F238E27FC236}">
                <a16:creationId xmlns:a16="http://schemas.microsoft.com/office/drawing/2014/main" id="{BD2D7C5E-8E58-ABCB-CF53-0DCEEFC92FC5}"/>
              </a:ext>
            </a:extLst>
          </p:cNvPr>
          <p:cNvGraphicFramePr>
            <a:graphicFrameLocks/>
          </p:cNvGraphicFramePr>
          <p:nvPr>
            <p:extLst>
              <p:ext uri="{D42A27DB-BD31-4B8C-83A1-F6EECF244321}">
                <p14:modId xmlns:p14="http://schemas.microsoft.com/office/powerpoint/2010/main" val="1606642644"/>
              </p:ext>
            </p:extLst>
          </p:nvPr>
        </p:nvGraphicFramePr>
        <p:xfrm>
          <a:off x="341049" y="1842583"/>
          <a:ext cx="6587068" cy="4144559"/>
        </p:xfrm>
        <a:graphic>
          <a:graphicData uri="http://schemas.openxmlformats.org/drawingml/2006/table">
            <a:tbl>
              <a:tblPr firstRow="1" bandRow="1">
                <a:tableStyleId>{5C22544A-7EE6-4342-B048-85BDC9FD1C3A}</a:tableStyleId>
              </a:tblPr>
              <a:tblGrid>
                <a:gridCol w="1374034">
                  <a:extLst>
                    <a:ext uri="{9D8B030D-6E8A-4147-A177-3AD203B41FA5}">
                      <a16:colId xmlns:a16="http://schemas.microsoft.com/office/drawing/2014/main" val="2411617091"/>
                    </a:ext>
                  </a:extLst>
                </a:gridCol>
                <a:gridCol w="868839">
                  <a:extLst>
                    <a:ext uri="{9D8B030D-6E8A-4147-A177-3AD203B41FA5}">
                      <a16:colId xmlns:a16="http://schemas.microsoft.com/office/drawing/2014/main" val="1583310800"/>
                    </a:ext>
                  </a:extLst>
                </a:gridCol>
                <a:gridCol w="868839">
                  <a:extLst>
                    <a:ext uri="{9D8B030D-6E8A-4147-A177-3AD203B41FA5}">
                      <a16:colId xmlns:a16="http://schemas.microsoft.com/office/drawing/2014/main" val="166176716"/>
                    </a:ext>
                  </a:extLst>
                </a:gridCol>
                <a:gridCol w="868839">
                  <a:extLst>
                    <a:ext uri="{9D8B030D-6E8A-4147-A177-3AD203B41FA5}">
                      <a16:colId xmlns:a16="http://schemas.microsoft.com/office/drawing/2014/main" val="962328204"/>
                    </a:ext>
                  </a:extLst>
                </a:gridCol>
                <a:gridCol w="794686">
                  <a:extLst>
                    <a:ext uri="{9D8B030D-6E8A-4147-A177-3AD203B41FA5}">
                      <a16:colId xmlns:a16="http://schemas.microsoft.com/office/drawing/2014/main" val="2542999975"/>
                    </a:ext>
                  </a:extLst>
                </a:gridCol>
                <a:gridCol w="942992">
                  <a:extLst>
                    <a:ext uri="{9D8B030D-6E8A-4147-A177-3AD203B41FA5}">
                      <a16:colId xmlns:a16="http://schemas.microsoft.com/office/drawing/2014/main" val="3849431028"/>
                    </a:ext>
                  </a:extLst>
                </a:gridCol>
                <a:gridCol w="868839">
                  <a:extLst>
                    <a:ext uri="{9D8B030D-6E8A-4147-A177-3AD203B41FA5}">
                      <a16:colId xmlns:a16="http://schemas.microsoft.com/office/drawing/2014/main" val="1677110787"/>
                    </a:ext>
                  </a:extLst>
                </a:gridCol>
              </a:tblGrid>
              <a:tr h="460677">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2023</a:t>
                      </a:r>
                    </a:p>
                    <a:p>
                      <a:pPr algn="ctr"/>
                      <a:r>
                        <a:rPr lang="fi-FI" sz="800" b="0">
                          <a:solidFill>
                            <a:schemeClr val="bg1"/>
                          </a:solidFill>
                          <a:latin typeface="Arial    "/>
                        </a:rPr>
                        <a:t>Ensikertalaiset</a:t>
                      </a:r>
                    </a:p>
                  </a:txBody>
                  <a:tcPr/>
                </a:tc>
                <a:tc>
                  <a:txBody>
                    <a:bodyPr/>
                    <a:lstStyle/>
                    <a:p>
                      <a:pPr algn="ctr"/>
                      <a:r>
                        <a:rPr lang="fi-FI" sz="1600">
                          <a:solidFill>
                            <a:schemeClr val="bg1"/>
                          </a:solidFill>
                          <a:latin typeface="Arial    "/>
                        </a:rPr>
                        <a:t>2023</a:t>
                      </a:r>
                    </a:p>
                    <a:p>
                      <a:pPr algn="ctr"/>
                      <a:r>
                        <a:rPr lang="fi-FI" sz="800" b="0">
                          <a:solidFill>
                            <a:schemeClr val="bg1"/>
                          </a:solidFill>
                          <a:latin typeface="Arial    "/>
                        </a:rPr>
                        <a:t>Kaikki</a:t>
                      </a:r>
                    </a:p>
                  </a:txBody>
                  <a:tcPr/>
                </a:tc>
                <a:tc>
                  <a:txBody>
                    <a:bodyPr/>
                    <a:lstStyle/>
                    <a:p>
                      <a:pPr algn="ctr"/>
                      <a:r>
                        <a:rPr lang="fi-FI" sz="1600">
                          <a:solidFill>
                            <a:schemeClr val="bg1"/>
                          </a:solidFill>
                          <a:latin typeface="Arial    "/>
                        </a:rPr>
                        <a:t>2024</a:t>
                      </a:r>
                    </a:p>
                    <a:p>
                      <a:pPr algn="ctr"/>
                      <a:r>
                        <a:rPr lang="fi-FI" sz="800" b="0">
                          <a:solidFill>
                            <a:schemeClr val="bg1"/>
                          </a:solidFill>
                          <a:latin typeface="Arial    "/>
                        </a:rPr>
                        <a:t>Ensikertalaiset</a:t>
                      </a:r>
                    </a:p>
                  </a:txBody>
                  <a:tcPr/>
                </a:tc>
                <a:tc>
                  <a:txBody>
                    <a:bodyPr/>
                    <a:lstStyle/>
                    <a:p>
                      <a:pPr algn="ctr"/>
                      <a:r>
                        <a:rPr lang="fi-FI" sz="1600">
                          <a:solidFill>
                            <a:schemeClr val="bg1"/>
                          </a:solidFill>
                          <a:latin typeface="Arial    "/>
                        </a:rPr>
                        <a:t>2024</a:t>
                      </a:r>
                    </a:p>
                    <a:p>
                      <a:pPr algn="ctr"/>
                      <a:r>
                        <a:rPr lang="fi-FI" sz="800">
                          <a:solidFill>
                            <a:schemeClr val="bg1"/>
                          </a:solidFill>
                          <a:latin typeface="Arial    "/>
                        </a:rPr>
                        <a:t>Kaikki</a:t>
                      </a:r>
                    </a:p>
                  </a:txBody>
                  <a:tcPr/>
                </a:tc>
                <a:tc>
                  <a:txBody>
                    <a:bodyPr/>
                    <a:lstStyle/>
                    <a:p>
                      <a:pPr algn="ctr"/>
                      <a:r>
                        <a:rPr lang="fi-FI" sz="1600" b="1">
                          <a:solidFill>
                            <a:schemeClr val="bg1"/>
                          </a:solidFill>
                          <a:latin typeface="Arial    "/>
                        </a:rPr>
                        <a:t>2025</a:t>
                      </a:r>
                    </a:p>
                    <a:p>
                      <a:pPr algn="ctr"/>
                      <a:r>
                        <a:rPr lang="fi-FI" sz="800" b="0">
                          <a:solidFill>
                            <a:schemeClr val="bg1"/>
                          </a:solidFill>
                          <a:latin typeface="Arial    "/>
                        </a:rPr>
                        <a:t>Ensikertalaiset</a:t>
                      </a:r>
                    </a:p>
                  </a:txBody>
                  <a:tcPr/>
                </a:tc>
                <a:tc>
                  <a:txBody>
                    <a:bodyPr/>
                    <a:lstStyle/>
                    <a:p>
                      <a:pPr algn="ctr"/>
                      <a:r>
                        <a:rPr lang="fi-FI" sz="1600" b="1">
                          <a:solidFill>
                            <a:schemeClr val="bg1"/>
                          </a:solidFill>
                          <a:latin typeface="Arial    "/>
                        </a:rPr>
                        <a:t>2025</a:t>
                      </a:r>
                    </a:p>
                    <a:p>
                      <a:pPr algn="ctr"/>
                      <a:r>
                        <a:rPr lang="fi-FI" sz="800" b="0">
                          <a:solidFill>
                            <a:schemeClr val="bg1"/>
                          </a:solidFill>
                          <a:latin typeface="Arial    "/>
                        </a:rPr>
                        <a:t>Kaikki </a:t>
                      </a:r>
                    </a:p>
                  </a:txBody>
                  <a:tcPr/>
                </a:tc>
                <a:extLst>
                  <a:ext uri="{0D108BD9-81ED-4DB2-BD59-A6C34878D82A}">
                    <a16:rowId xmlns:a16="http://schemas.microsoft.com/office/drawing/2014/main" val="2241481558"/>
                  </a:ext>
                </a:extLst>
              </a:tr>
              <a:tr h="640232">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114,5</a:t>
                      </a:r>
                    </a:p>
                  </a:txBody>
                  <a:tcPr anchor="ctr">
                    <a:solidFill>
                      <a:srgbClr val="D4B59E">
                        <a:alpha val="30196"/>
                      </a:srgbClr>
                    </a:solidFill>
                  </a:tcPr>
                </a:tc>
                <a:tc>
                  <a:txBody>
                    <a:bodyPr/>
                    <a:lstStyle/>
                    <a:p>
                      <a:pPr algn="ctr"/>
                      <a:r>
                        <a:rPr lang="fi-FI" sz="1600">
                          <a:solidFill>
                            <a:schemeClr val="tx1"/>
                          </a:solidFill>
                          <a:latin typeface="Arial    "/>
                        </a:rPr>
                        <a:t>119</a:t>
                      </a:r>
                    </a:p>
                  </a:txBody>
                  <a:tcPr anchor="ctr">
                    <a:solidFill>
                      <a:srgbClr val="D4B59E">
                        <a:alpha val="30196"/>
                      </a:srgbClr>
                    </a:solidFill>
                  </a:tcPr>
                </a:tc>
                <a:tc>
                  <a:txBody>
                    <a:bodyPr/>
                    <a:lstStyle/>
                    <a:p>
                      <a:pPr algn="ctr"/>
                      <a:r>
                        <a:rPr lang="fi-FI" sz="1600">
                          <a:solidFill>
                            <a:schemeClr val="tx1"/>
                          </a:solidFill>
                          <a:latin typeface="Arial    "/>
                        </a:rPr>
                        <a:t>116,2</a:t>
                      </a:r>
                    </a:p>
                  </a:txBody>
                  <a:tcPr anchor="ctr">
                    <a:solidFill>
                      <a:srgbClr val="D7B4F5">
                        <a:alpha val="30196"/>
                      </a:srgbClr>
                    </a:solidFill>
                  </a:tcPr>
                </a:tc>
                <a:tc>
                  <a:txBody>
                    <a:bodyPr/>
                    <a:lstStyle/>
                    <a:p>
                      <a:pPr algn="ctr"/>
                      <a:r>
                        <a:rPr lang="fi-FI" sz="1600">
                          <a:solidFill>
                            <a:schemeClr val="tx1"/>
                          </a:solidFill>
                          <a:latin typeface="Arial    "/>
                        </a:rPr>
                        <a:t>130,3</a:t>
                      </a:r>
                    </a:p>
                  </a:txBody>
                  <a:tcPr anchor="ctr">
                    <a:solidFill>
                      <a:srgbClr val="D7B4F5">
                        <a:alpha val="30196"/>
                      </a:srgbClr>
                    </a:solidFill>
                  </a:tcPr>
                </a:tc>
                <a:tc>
                  <a:txBody>
                    <a:bodyPr/>
                    <a:lstStyle/>
                    <a:p>
                      <a:pPr algn="ctr"/>
                      <a:r>
                        <a:rPr lang="fi-FI" sz="1600">
                          <a:solidFill>
                            <a:schemeClr val="tx1"/>
                          </a:solidFill>
                          <a:latin typeface="Arial    "/>
                        </a:rPr>
                        <a:t>119,2</a:t>
                      </a:r>
                    </a:p>
                  </a:txBody>
                  <a:tcPr anchor="ctr">
                    <a:solidFill>
                      <a:srgbClr val="D4B59E">
                        <a:alpha val="30196"/>
                      </a:srgbClr>
                    </a:solidFill>
                  </a:tcPr>
                </a:tc>
                <a:tc>
                  <a:txBody>
                    <a:bodyPr/>
                    <a:lstStyle/>
                    <a:p>
                      <a:pPr algn="ctr"/>
                      <a:r>
                        <a:rPr lang="fi-FI" sz="1600">
                          <a:solidFill>
                            <a:schemeClr val="tx1"/>
                          </a:solidFill>
                          <a:latin typeface="Arial    "/>
                        </a:rPr>
                        <a:t>128,5</a:t>
                      </a:r>
                    </a:p>
                  </a:txBody>
                  <a:tcPr anchor="ctr">
                    <a:solidFill>
                      <a:srgbClr val="D4B59E">
                        <a:alpha val="30196"/>
                      </a:srgbClr>
                    </a:solidFill>
                  </a:tcPr>
                </a:tc>
                <a:extLst>
                  <a:ext uri="{0D108BD9-81ED-4DB2-BD59-A6C34878D82A}">
                    <a16:rowId xmlns:a16="http://schemas.microsoft.com/office/drawing/2014/main" val="2731975120"/>
                  </a:ext>
                </a:extLst>
              </a:tr>
              <a:tr h="640232">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117,6</a:t>
                      </a:r>
                    </a:p>
                  </a:txBody>
                  <a:tcPr anchor="ctr">
                    <a:solidFill>
                      <a:srgbClr val="D4B59E">
                        <a:alpha val="30196"/>
                      </a:srgbClr>
                    </a:solidFill>
                  </a:tcPr>
                </a:tc>
                <a:tc>
                  <a:txBody>
                    <a:bodyPr/>
                    <a:lstStyle/>
                    <a:p>
                      <a:pPr algn="ctr"/>
                      <a:r>
                        <a:rPr lang="fi-FI" sz="1600">
                          <a:solidFill>
                            <a:schemeClr val="tx1"/>
                          </a:solidFill>
                          <a:latin typeface="Arial    "/>
                        </a:rPr>
                        <a:t>119,9</a:t>
                      </a:r>
                    </a:p>
                  </a:txBody>
                  <a:tcPr anchor="ctr">
                    <a:solidFill>
                      <a:srgbClr val="D4B59E">
                        <a:alpha val="30196"/>
                      </a:srgbClr>
                    </a:solidFill>
                  </a:tcPr>
                </a:tc>
                <a:tc>
                  <a:txBody>
                    <a:bodyPr/>
                    <a:lstStyle/>
                    <a:p>
                      <a:pPr algn="ctr"/>
                      <a:r>
                        <a:rPr lang="fi-FI" sz="1600">
                          <a:solidFill>
                            <a:schemeClr val="tx1"/>
                          </a:solidFill>
                          <a:latin typeface="Arial    "/>
                        </a:rPr>
                        <a:t>120</a:t>
                      </a:r>
                    </a:p>
                  </a:txBody>
                  <a:tcPr anchor="ctr">
                    <a:solidFill>
                      <a:srgbClr val="D7B4F5">
                        <a:alpha val="30196"/>
                      </a:srgbClr>
                    </a:solidFill>
                  </a:tcPr>
                </a:tc>
                <a:tc>
                  <a:txBody>
                    <a:bodyPr/>
                    <a:lstStyle/>
                    <a:p>
                      <a:pPr algn="ctr"/>
                      <a:r>
                        <a:rPr lang="fi-FI" sz="1600">
                          <a:solidFill>
                            <a:schemeClr val="tx1"/>
                          </a:solidFill>
                          <a:latin typeface="Arial    "/>
                        </a:rPr>
                        <a:t>123,8</a:t>
                      </a:r>
                    </a:p>
                  </a:txBody>
                  <a:tcPr anchor="ctr">
                    <a:solidFill>
                      <a:srgbClr val="D7B4F5">
                        <a:alpha val="30196"/>
                      </a:srgbClr>
                    </a:solidFill>
                  </a:tcPr>
                </a:tc>
                <a:tc>
                  <a:txBody>
                    <a:bodyPr/>
                    <a:lstStyle/>
                    <a:p>
                      <a:pPr algn="ctr"/>
                      <a:r>
                        <a:rPr lang="fi-FI" sz="1600">
                          <a:solidFill>
                            <a:schemeClr val="tx1"/>
                          </a:solidFill>
                          <a:latin typeface="Arial    "/>
                        </a:rPr>
                        <a:t>122,9</a:t>
                      </a:r>
                    </a:p>
                  </a:txBody>
                  <a:tcPr anchor="ctr">
                    <a:solidFill>
                      <a:srgbClr val="D4B59E">
                        <a:alpha val="30196"/>
                      </a:srgbClr>
                    </a:solidFill>
                  </a:tcPr>
                </a:tc>
                <a:tc>
                  <a:txBody>
                    <a:bodyPr/>
                    <a:lstStyle/>
                    <a:p>
                      <a:pPr algn="ctr"/>
                      <a:r>
                        <a:rPr lang="fi-FI" sz="1600">
                          <a:solidFill>
                            <a:schemeClr val="tx1"/>
                          </a:solidFill>
                          <a:latin typeface="Arial    "/>
                        </a:rPr>
                        <a:t>123,8</a:t>
                      </a:r>
                    </a:p>
                  </a:txBody>
                  <a:tcPr anchor="ctr">
                    <a:solidFill>
                      <a:srgbClr val="D4B59E">
                        <a:alpha val="30196"/>
                      </a:srgbClr>
                    </a:solidFill>
                  </a:tcPr>
                </a:tc>
                <a:extLst>
                  <a:ext uri="{0D108BD9-81ED-4DB2-BD59-A6C34878D82A}">
                    <a16:rowId xmlns:a16="http://schemas.microsoft.com/office/drawing/2014/main" val="2609819336"/>
                  </a:ext>
                </a:extLst>
              </a:tr>
              <a:tr h="640232">
                <a:tc>
                  <a:txBody>
                    <a:bodyPr/>
                    <a:lstStyle/>
                    <a:p>
                      <a:r>
                        <a:rPr lang="fi-FI" sz="1600">
                          <a:solidFill>
                            <a:schemeClr val="tx1"/>
                          </a:solidFill>
                          <a:latin typeface="Arial    "/>
                        </a:rPr>
                        <a:t>Turun yliopisto</a:t>
                      </a:r>
                    </a:p>
                  </a:txBody>
                  <a:tcPr anchor="ctr">
                    <a:solidFill>
                      <a:srgbClr val="D7B4F5">
                        <a:alpha val="30196"/>
                      </a:srgbClr>
                    </a:solidFill>
                  </a:tcPr>
                </a:tc>
                <a:tc gridSpan="2">
                  <a:txBody>
                    <a:bodyPr/>
                    <a:lstStyle/>
                    <a:p>
                      <a:pPr algn="ctr"/>
                      <a:r>
                        <a:rPr lang="fi-FI" sz="1600">
                          <a:solidFill>
                            <a:schemeClr val="tx1"/>
                          </a:solidFill>
                          <a:latin typeface="Arial    "/>
                        </a:rPr>
                        <a:t>113,2</a:t>
                      </a:r>
                    </a:p>
                  </a:txBody>
                  <a:tcPr anchor="ctr">
                    <a:solidFill>
                      <a:srgbClr val="D4B59E">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gridSpan="2">
                  <a:txBody>
                    <a:bodyPr/>
                    <a:lstStyle/>
                    <a:p>
                      <a:pPr algn="ctr"/>
                      <a:r>
                        <a:rPr lang="fi-FI" sz="1600">
                          <a:solidFill>
                            <a:schemeClr val="tx1"/>
                          </a:solidFill>
                          <a:latin typeface="Arial    "/>
                        </a:rPr>
                        <a:t>117</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a:txBody>
                    <a:bodyPr/>
                    <a:lstStyle/>
                    <a:p>
                      <a:pPr algn="ctr"/>
                      <a:r>
                        <a:rPr lang="fi-FI" sz="1600">
                          <a:solidFill>
                            <a:schemeClr val="tx1"/>
                          </a:solidFill>
                          <a:latin typeface="Arial    "/>
                        </a:rPr>
                        <a:t>119,9</a:t>
                      </a:r>
                    </a:p>
                  </a:txBody>
                  <a:tcPr anchor="ctr">
                    <a:solidFill>
                      <a:srgbClr val="D4B59E">
                        <a:alpha val="30196"/>
                      </a:srgbClr>
                    </a:solidFill>
                  </a:tcPr>
                </a:tc>
                <a:tc>
                  <a:txBody>
                    <a:bodyPr/>
                    <a:lstStyle/>
                    <a:p>
                      <a:pPr algn="ctr"/>
                      <a:r>
                        <a:rPr lang="fi-FI" sz="1600">
                          <a:solidFill>
                            <a:schemeClr val="tx1"/>
                          </a:solidFill>
                          <a:latin typeface="Arial    "/>
                        </a:rPr>
                        <a:t>126,4</a:t>
                      </a:r>
                    </a:p>
                  </a:txBody>
                  <a:tcPr anchor="ctr">
                    <a:solidFill>
                      <a:srgbClr val="D4B59E">
                        <a:alpha val="30196"/>
                      </a:srgbClr>
                    </a:solidFill>
                  </a:tcPr>
                </a:tc>
                <a:extLst>
                  <a:ext uri="{0D108BD9-81ED-4DB2-BD59-A6C34878D82A}">
                    <a16:rowId xmlns:a16="http://schemas.microsoft.com/office/drawing/2014/main" val="1034680399"/>
                  </a:ext>
                </a:extLst>
              </a:tr>
              <a:tr h="640232">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latin typeface="Arial    "/>
                        </a:rPr>
                        <a:t>112,4</a:t>
                      </a:r>
                    </a:p>
                  </a:txBody>
                  <a:tcPr anchor="ctr">
                    <a:solidFill>
                      <a:srgbClr val="D4B59E">
                        <a:alpha val="30196"/>
                      </a:srgbClr>
                    </a:solidFill>
                  </a:tcPr>
                </a:tc>
                <a:tc>
                  <a:txBody>
                    <a:bodyPr/>
                    <a:lstStyle/>
                    <a:p>
                      <a:pPr algn="ctr"/>
                      <a:r>
                        <a:rPr lang="fi-FI" sz="1600">
                          <a:latin typeface="Arial    "/>
                        </a:rPr>
                        <a:t>112,5</a:t>
                      </a:r>
                    </a:p>
                  </a:txBody>
                  <a:tcPr anchor="ctr">
                    <a:solidFill>
                      <a:srgbClr val="D4B59E">
                        <a:alpha val="30196"/>
                      </a:srgbClr>
                    </a:solidFill>
                  </a:tcPr>
                </a:tc>
                <a:tc gridSpan="2">
                  <a:txBody>
                    <a:bodyPr/>
                    <a:lstStyle/>
                    <a:p>
                      <a:pPr algn="ctr"/>
                      <a:r>
                        <a:rPr lang="fi-FI" sz="1600">
                          <a:solidFill>
                            <a:schemeClr val="tx1"/>
                          </a:solidFill>
                          <a:latin typeface="Arial    "/>
                        </a:rPr>
                        <a:t>114,1</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gridSpan="2">
                  <a:txBody>
                    <a:bodyPr/>
                    <a:lstStyle/>
                    <a:p>
                      <a:pPr algn="ctr"/>
                      <a:r>
                        <a:rPr lang="fi-FI" sz="1600">
                          <a:solidFill>
                            <a:schemeClr val="tx1"/>
                          </a:solidFill>
                          <a:latin typeface="Arial    "/>
                        </a:rPr>
                        <a:t>118,3</a:t>
                      </a:r>
                    </a:p>
                  </a:txBody>
                  <a:tcPr anchor="ctr">
                    <a:solidFill>
                      <a:srgbClr val="D4B59E">
                        <a:alpha val="30196"/>
                      </a:srgbClr>
                    </a:solidFill>
                  </a:tcPr>
                </a:tc>
                <a:tc hMerge="1">
                  <a:txBody>
                    <a:bodyPr/>
                    <a:lstStyle/>
                    <a:p>
                      <a:pPr algn="ctr"/>
                      <a:endParaRPr lang="fi-FI" sz="1600">
                        <a:solidFill>
                          <a:schemeClr val="tx1"/>
                        </a:solidFill>
                        <a:latin typeface="Arial    "/>
                      </a:endParaRPr>
                    </a:p>
                  </a:txBody>
                  <a:tcPr anchor="ctr">
                    <a:solidFill>
                      <a:srgbClr val="D4B59E">
                        <a:alpha val="30196"/>
                      </a:srgbClr>
                    </a:solidFill>
                  </a:tcPr>
                </a:tc>
                <a:extLst>
                  <a:ext uri="{0D108BD9-81ED-4DB2-BD59-A6C34878D82A}">
                    <a16:rowId xmlns:a16="http://schemas.microsoft.com/office/drawing/2014/main" val="1894678894"/>
                  </a:ext>
                </a:extLst>
              </a:tr>
              <a:tr h="1122954">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latin typeface="Arial    "/>
                        </a:rPr>
                        <a:t>109,8</a:t>
                      </a:r>
                    </a:p>
                  </a:txBody>
                  <a:tcPr anchor="ctr">
                    <a:solidFill>
                      <a:srgbClr val="D4B59E">
                        <a:alpha val="30196"/>
                      </a:srgbClr>
                    </a:solidFill>
                  </a:tcPr>
                </a:tc>
                <a:tc>
                  <a:txBody>
                    <a:bodyPr/>
                    <a:lstStyle/>
                    <a:p>
                      <a:pPr algn="ctr"/>
                      <a:r>
                        <a:rPr lang="fi-FI" sz="1600">
                          <a:latin typeface="Arial    "/>
                        </a:rPr>
                        <a:t>113,1</a:t>
                      </a:r>
                    </a:p>
                  </a:txBody>
                  <a:tcPr anchor="ctr">
                    <a:solidFill>
                      <a:srgbClr val="D4B59E">
                        <a:alpha val="30196"/>
                      </a:srgbClr>
                    </a:solidFill>
                  </a:tcPr>
                </a:tc>
                <a:tc>
                  <a:txBody>
                    <a:bodyPr/>
                    <a:lstStyle/>
                    <a:p>
                      <a:pPr algn="ctr"/>
                      <a:r>
                        <a:rPr lang="fi-FI" sz="1600">
                          <a:latin typeface="Arial    "/>
                        </a:rPr>
                        <a:t>113,7</a:t>
                      </a:r>
                    </a:p>
                  </a:txBody>
                  <a:tcPr anchor="ctr">
                    <a:solidFill>
                      <a:srgbClr val="D7B4F5">
                        <a:alpha val="30196"/>
                      </a:srgbClr>
                    </a:solidFill>
                  </a:tcPr>
                </a:tc>
                <a:tc>
                  <a:txBody>
                    <a:bodyPr/>
                    <a:lstStyle/>
                    <a:p>
                      <a:pPr algn="ctr"/>
                      <a:r>
                        <a:rPr lang="fi-FI" sz="1600">
                          <a:latin typeface="Arial    "/>
                        </a:rPr>
                        <a:t>115,6</a:t>
                      </a:r>
                    </a:p>
                  </a:txBody>
                  <a:tcPr anchor="ctr">
                    <a:solidFill>
                      <a:srgbClr val="D7B4F5">
                        <a:alpha val="30196"/>
                      </a:srgbClr>
                    </a:solidFill>
                  </a:tcPr>
                </a:tc>
                <a:tc>
                  <a:txBody>
                    <a:bodyPr/>
                    <a:lstStyle/>
                    <a:p>
                      <a:pPr algn="ctr"/>
                      <a:r>
                        <a:rPr lang="fi-FI" sz="1600">
                          <a:latin typeface="Arial    "/>
                        </a:rPr>
                        <a:t>113,7</a:t>
                      </a:r>
                    </a:p>
                  </a:txBody>
                  <a:tcPr anchor="ctr">
                    <a:solidFill>
                      <a:srgbClr val="D4B59E">
                        <a:alpha val="30196"/>
                      </a:srgbClr>
                    </a:solidFill>
                  </a:tcPr>
                </a:tc>
                <a:tc>
                  <a:txBody>
                    <a:bodyPr/>
                    <a:lstStyle/>
                    <a:p>
                      <a:pPr algn="ctr"/>
                      <a:r>
                        <a:rPr lang="fi-FI" sz="1600">
                          <a:latin typeface="Arial    "/>
                        </a:rPr>
                        <a:t>114,6</a:t>
                      </a:r>
                    </a:p>
                  </a:txBody>
                  <a:tcPr anchor="ctr">
                    <a:solidFill>
                      <a:srgbClr val="D4B59E">
                        <a:alpha val="30196"/>
                      </a:srgbClr>
                    </a:solidFill>
                  </a:tcPr>
                </a:tc>
                <a:extLst>
                  <a:ext uri="{0D108BD9-81ED-4DB2-BD59-A6C34878D82A}">
                    <a16:rowId xmlns:a16="http://schemas.microsoft.com/office/drawing/2014/main" val="1420357605"/>
                  </a:ext>
                </a:extLst>
              </a:tr>
            </a:tbl>
          </a:graphicData>
        </a:graphic>
      </p:graphicFrame>
      <p:sp>
        <p:nvSpPr>
          <p:cNvPr id="5" name="Tekstiruutu 4">
            <a:extLst>
              <a:ext uri="{FF2B5EF4-FFF2-40B4-BE49-F238E27FC236}">
                <a16:creationId xmlns:a16="http://schemas.microsoft.com/office/drawing/2014/main" id="{9A98F7CF-D27A-FB60-A85C-B3A1F24C32E7}"/>
              </a:ext>
            </a:extLst>
          </p:cNvPr>
          <p:cNvSpPr txBox="1"/>
          <p:nvPr/>
        </p:nvSpPr>
        <p:spPr>
          <a:xfrm>
            <a:off x="7118628" y="3093083"/>
            <a:ext cx="2905589" cy="2026087"/>
          </a:xfrm>
          <a:prstGeom prst="roundRect">
            <a:avLst/>
          </a:prstGeom>
          <a:ln w="28575">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E</a:t>
            </a:r>
          </a:p>
          <a:p>
            <a:pPr marL="285750" indent="-285750">
              <a:buFont typeface="Arial" panose="020B0604020202020204" pitchFamily="34" charset="0"/>
              <a:buChar char="•"/>
            </a:pPr>
            <a:r>
              <a:rPr lang="fi-FI"/>
              <a:t>Lyhyt matematiikka L</a:t>
            </a:r>
          </a:p>
          <a:p>
            <a:pPr marL="285750" indent="-285750">
              <a:buFont typeface="Arial" panose="020B0604020202020204" pitchFamily="34" charset="0"/>
              <a:buChar char="•"/>
            </a:pPr>
            <a:r>
              <a:rPr lang="fi-FI"/>
              <a:t>Psykologia E</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Terveystieto L</a:t>
            </a:r>
          </a:p>
          <a:p>
            <a:pPr>
              <a:spcBef>
                <a:spcPts val="600"/>
              </a:spcBef>
            </a:pPr>
            <a:r>
              <a:rPr lang="fi-FI"/>
              <a:t>➡ </a:t>
            </a:r>
            <a:r>
              <a:rPr lang="fi-FI" b="1"/>
              <a:t>Yht. 115,3 pistettä</a:t>
            </a:r>
          </a:p>
        </p:txBody>
      </p:sp>
      <p:sp>
        <p:nvSpPr>
          <p:cNvPr id="9" name="Tekstiruutu 8">
            <a:extLst>
              <a:ext uri="{FF2B5EF4-FFF2-40B4-BE49-F238E27FC236}">
                <a16:creationId xmlns:a16="http://schemas.microsoft.com/office/drawing/2014/main" id="{B5F01E40-0BA8-A7F4-790B-F35662E62A0D}"/>
              </a:ext>
            </a:extLst>
          </p:cNvPr>
          <p:cNvSpPr txBox="1"/>
          <p:nvPr/>
        </p:nvSpPr>
        <p:spPr>
          <a:xfrm>
            <a:off x="10214728" y="3303288"/>
            <a:ext cx="1732801" cy="1323439"/>
          </a:xfrm>
          <a:prstGeom prst="rect">
            <a:avLst/>
          </a:prstGeom>
          <a:noFill/>
        </p:spPr>
        <p:txBody>
          <a:bodyPr wrap="square">
            <a:spAutoFit/>
          </a:bodyPr>
          <a:lstStyle/>
          <a:p>
            <a:r>
              <a:rPr lang="fi-FI" sz="1600"/>
              <a:t>&gt; Tällä todistuksella olisi keväällä 2025 hyväksytty Ouluun</a:t>
            </a:r>
            <a:endParaRPr lang="fi-FI" sz="1600">
              <a:latin typeface="+mj-lt"/>
            </a:endParaRPr>
          </a:p>
        </p:txBody>
      </p:sp>
      <p:sp>
        <p:nvSpPr>
          <p:cNvPr id="7" name="Tekstiruutu 6">
            <a:extLst>
              <a:ext uri="{FF2B5EF4-FFF2-40B4-BE49-F238E27FC236}">
                <a16:creationId xmlns:a16="http://schemas.microsoft.com/office/drawing/2014/main" id="{443D1F8E-9235-5381-B4D7-43DCB182B874}"/>
              </a:ext>
            </a:extLst>
          </p:cNvPr>
          <p:cNvSpPr txBox="1"/>
          <p:nvPr/>
        </p:nvSpPr>
        <p:spPr>
          <a:xfrm>
            <a:off x="7267735" y="1519417"/>
            <a:ext cx="4679794" cy="646331"/>
          </a:xfrm>
          <a:prstGeom prst="rect">
            <a:avLst/>
          </a:prstGeom>
          <a:noFill/>
        </p:spPr>
        <p:txBody>
          <a:bodyPr wrap="square">
            <a:spAutoFit/>
          </a:bodyPr>
          <a:lstStyle/>
          <a:p>
            <a:r>
              <a:rPr lang="fi-FI">
                <a:latin typeface="+mj-lt"/>
              </a:rPr>
              <a:t>Todistusvalintakiintiö laski vuonna 2024 </a:t>
            </a:r>
            <a:br>
              <a:rPr lang="fi-FI">
                <a:latin typeface="+mj-lt"/>
              </a:rPr>
            </a:br>
            <a:r>
              <a:rPr lang="fi-FI">
                <a:latin typeface="+mj-lt"/>
              </a:rPr>
              <a:t>70 % -&gt; 51 %</a:t>
            </a:r>
          </a:p>
        </p:txBody>
      </p:sp>
    </p:spTree>
    <p:extLst>
      <p:ext uri="{BB962C8B-B14F-4D97-AF65-F5344CB8AC3E}">
        <p14:creationId xmlns:p14="http://schemas.microsoft.com/office/powerpoint/2010/main" val="3761295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0353C-4B07-B7C9-F315-5914E312441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95D48A2-2134-C474-43EB-442487746A80}"/>
              </a:ext>
            </a:extLst>
          </p:cNvPr>
          <p:cNvSpPr>
            <a:spLocks noGrp="1"/>
          </p:cNvSpPr>
          <p:nvPr>
            <p:ph type="title"/>
          </p:nvPr>
        </p:nvSpPr>
        <p:spPr>
          <a:xfrm>
            <a:off x="341049" y="365125"/>
            <a:ext cx="11457373" cy="657225"/>
          </a:xfrm>
        </p:spPr>
        <p:txBody>
          <a:bodyPr/>
          <a:lstStyle/>
          <a:p>
            <a:r>
              <a:rPr lang="fi-FI"/>
              <a:t>Logopedia valintakoevalinnan pisterajat</a:t>
            </a:r>
          </a:p>
        </p:txBody>
      </p:sp>
      <p:sp>
        <p:nvSpPr>
          <p:cNvPr id="4" name="Sisällön paikkamerkki 1">
            <a:extLst>
              <a:ext uri="{FF2B5EF4-FFF2-40B4-BE49-F238E27FC236}">
                <a16:creationId xmlns:a16="http://schemas.microsoft.com/office/drawing/2014/main" id="{01EC919B-9A9C-BB84-A701-1EA462F4E13A}"/>
              </a:ext>
            </a:extLst>
          </p:cNvPr>
          <p:cNvSpPr>
            <a:spLocks noGrp="1"/>
          </p:cNvSpPr>
          <p:nvPr>
            <p:ph sz="quarter" idx="10"/>
          </p:nvPr>
        </p:nvSpPr>
        <p:spPr>
          <a:xfrm>
            <a:off x="341049" y="1133282"/>
            <a:ext cx="5854652" cy="5443465"/>
          </a:xfrm>
        </p:spPr>
        <p:txBody>
          <a:bodyPr>
            <a:normAutofit/>
          </a:bodyPr>
          <a:lstStyle/>
          <a:p>
            <a:r>
              <a:rPr lang="fi-FI" sz="2000"/>
              <a:t>Valintakokeen maksimipistemäärät: </a:t>
            </a:r>
          </a:p>
          <a:p>
            <a:pPr lvl="1"/>
            <a:r>
              <a:rPr lang="fi-FI" sz="1800" b="1"/>
              <a:t>2024:</a:t>
            </a:r>
            <a:r>
              <a:rPr lang="fi-FI" sz="1800"/>
              <a:t> 109,9 p.</a:t>
            </a:r>
          </a:p>
          <a:p>
            <a:pPr lvl="1"/>
            <a:r>
              <a:rPr lang="fi-FI" sz="1800" b="1"/>
              <a:t>2025:</a:t>
            </a:r>
            <a:r>
              <a:rPr lang="fi-FI" sz="1800"/>
              <a:t> 144,1 p. </a:t>
            </a:r>
            <a:endParaRPr lang="fi-FI" sz="1500"/>
          </a:p>
        </p:txBody>
      </p:sp>
      <p:graphicFrame>
        <p:nvGraphicFramePr>
          <p:cNvPr id="6" name="Taulukko 5">
            <a:extLst>
              <a:ext uri="{FF2B5EF4-FFF2-40B4-BE49-F238E27FC236}">
                <a16:creationId xmlns:a16="http://schemas.microsoft.com/office/drawing/2014/main" id="{39499A8F-35E5-74AE-7F4D-B25E85A0A205}"/>
              </a:ext>
            </a:extLst>
          </p:cNvPr>
          <p:cNvGraphicFramePr>
            <a:graphicFrameLocks/>
          </p:cNvGraphicFramePr>
          <p:nvPr>
            <p:extLst>
              <p:ext uri="{D42A27DB-BD31-4B8C-83A1-F6EECF244321}">
                <p14:modId xmlns:p14="http://schemas.microsoft.com/office/powerpoint/2010/main" val="2794488702"/>
              </p:ext>
            </p:extLst>
          </p:nvPr>
        </p:nvGraphicFramePr>
        <p:xfrm>
          <a:off x="515220" y="2492563"/>
          <a:ext cx="6429866" cy="3464465"/>
        </p:xfrm>
        <a:graphic>
          <a:graphicData uri="http://schemas.openxmlformats.org/drawingml/2006/table">
            <a:tbl>
              <a:tblPr firstRow="1" bandRow="1">
                <a:tableStyleId>{5C22544A-7EE6-4342-B048-85BDC9FD1C3A}</a:tableStyleId>
              </a:tblPr>
              <a:tblGrid>
                <a:gridCol w="2211070">
                  <a:extLst>
                    <a:ext uri="{9D8B030D-6E8A-4147-A177-3AD203B41FA5}">
                      <a16:colId xmlns:a16="http://schemas.microsoft.com/office/drawing/2014/main" val="2411617091"/>
                    </a:ext>
                  </a:extLst>
                </a:gridCol>
                <a:gridCol w="1054699">
                  <a:extLst>
                    <a:ext uri="{9D8B030D-6E8A-4147-A177-3AD203B41FA5}">
                      <a16:colId xmlns:a16="http://schemas.microsoft.com/office/drawing/2014/main" val="962328204"/>
                    </a:ext>
                  </a:extLst>
                </a:gridCol>
                <a:gridCol w="1054699">
                  <a:extLst>
                    <a:ext uri="{9D8B030D-6E8A-4147-A177-3AD203B41FA5}">
                      <a16:colId xmlns:a16="http://schemas.microsoft.com/office/drawing/2014/main" val="2542999975"/>
                    </a:ext>
                  </a:extLst>
                </a:gridCol>
                <a:gridCol w="1054699">
                  <a:extLst>
                    <a:ext uri="{9D8B030D-6E8A-4147-A177-3AD203B41FA5}">
                      <a16:colId xmlns:a16="http://schemas.microsoft.com/office/drawing/2014/main" val="1331962498"/>
                    </a:ext>
                  </a:extLst>
                </a:gridCol>
                <a:gridCol w="1054699">
                  <a:extLst>
                    <a:ext uri="{9D8B030D-6E8A-4147-A177-3AD203B41FA5}">
                      <a16:colId xmlns:a16="http://schemas.microsoft.com/office/drawing/2014/main" val="3677846640"/>
                    </a:ext>
                  </a:extLst>
                </a:gridCol>
              </a:tblGrid>
              <a:tr h="490123">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2024</a:t>
                      </a:r>
                    </a:p>
                    <a:p>
                      <a:pPr algn="ctr"/>
                      <a:r>
                        <a:rPr lang="fi-FI" sz="1000" b="0">
                          <a:solidFill>
                            <a:schemeClr val="bg1"/>
                          </a:solidFill>
                          <a:latin typeface="Arial    "/>
                        </a:rPr>
                        <a:t>Ensikertalaiset</a:t>
                      </a:r>
                    </a:p>
                  </a:txBody>
                  <a:tcPr/>
                </a:tc>
                <a:tc>
                  <a:txBody>
                    <a:bodyPr/>
                    <a:lstStyle/>
                    <a:p>
                      <a:pPr algn="ctr"/>
                      <a:r>
                        <a:rPr lang="fi-FI" sz="1600">
                          <a:solidFill>
                            <a:schemeClr val="bg1"/>
                          </a:solidFill>
                          <a:latin typeface="Arial    "/>
                        </a:rPr>
                        <a:t>2024</a:t>
                      </a:r>
                    </a:p>
                    <a:p>
                      <a:pPr algn="ctr"/>
                      <a:r>
                        <a:rPr lang="fi-FI" sz="1050" b="0">
                          <a:solidFill>
                            <a:schemeClr val="bg1"/>
                          </a:solidFill>
                          <a:latin typeface="Arial    "/>
                        </a:rPr>
                        <a:t>Kaikki</a:t>
                      </a:r>
                    </a:p>
                  </a:txBody>
                  <a:tcPr/>
                </a:tc>
                <a:tc>
                  <a:txBody>
                    <a:bodyPr/>
                    <a:lstStyle/>
                    <a:p>
                      <a:pPr algn="ctr"/>
                      <a:r>
                        <a:rPr lang="fi-FI" sz="1600">
                          <a:solidFill>
                            <a:schemeClr val="bg1"/>
                          </a:solidFill>
                          <a:latin typeface="Arial    "/>
                        </a:rPr>
                        <a:t>2025</a:t>
                      </a:r>
                    </a:p>
                    <a:p>
                      <a:pPr algn="ctr"/>
                      <a:r>
                        <a:rPr lang="fi-FI" sz="1000" b="0">
                          <a:solidFill>
                            <a:schemeClr val="bg1"/>
                          </a:solidFill>
                          <a:latin typeface="Arial    "/>
                        </a:rPr>
                        <a:t>Ensikertalaiset</a:t>
                      </a:r>
                    </a:p>
                  </a:txBody>
                  <a:tcPr/>
                </a:tc>
                <a:tc>
                  <a:txBody>
                    <a:bodyPr/>
                    <a:lstStyle/>
                    <a:p>
                      <a:pPr algn="ctr"/>
                      <a:r>
                        <a:rPr lang="fi-FI" sz="1600">
                          <a:solidFill>
                            <a:schemeClr val="bg1"/>
                          </a:solidFill>
                          <a:latin typeface="Arial    "/>
                        </a:rPr>
                        <a:t>2025</a:t>
                      </a:r>
                    </a:p>
                    <a:p>
                      <a:pPr algn="ctr"/>
                      <a:r>
                        <a:rPr lang="fi-FI" sz="1050" b="0">
                          <a:solidFill>
                            <a:schemeClr val="bg1"/>
                          </a:solidFill>
                          <a:latin typeface="Arial    "/>
                        </a:rPr>
                        <a:t>Kaikki</a:t>
                      </a:r>
                    </a:p>
                  </a:txBody>
                  <a:tcPr/>
                </a:tc>
                <a:extLst>
                  <a:ext uri="{0D108BD9-81ED-4DB2-BD59-A6C34878D82A}">
                    <a16:rowId xmlns:a16="http://schemas.microsoft.com/office/drawing/2014/main" val="2241481558"/>
                  </a:ext>
                </a:extLst>
              </a:tr>
              <a:tr h="593833">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67</a:t>
                      </a:r>
                    </a:p>
                  </a:txBody>
                  <a:tcPr anchor="ctr">
                    <a:solidFill>
                      <a:srgbClr val="D7B4F5">
                        <a:alpha val="30196"/>
                      </a:srgbClr>
                    </a:solidFill>
                  </a:tcPr>
                </a:tc>
                <a:tc>
                  <a:txBody>
                    <a:bodyPr/>
                    <a:lstStyle/>
                    <a:p>
                      <a:pPr algn="ctr"/>
                      <a:r>
                        <a:rPr lang="fi-FI" sz="1600">
                          <a:solidFill>
                            <a:schemeClr val="tx1"/>
                          </a:solidFill>
                          <a:latin typeface="Arial    "/>
                        </a:rPr>
                        <a:t>71</a:t>
                      </a:r>
                    </a:p>
                  </a:txBody>
                  <a:tcPr anchor="ctr">
                    <a:solidFill>
                      <a:srgbClr val="D7B4F5">
                        <a:alpha val="30196"/>
                      </a:srgbClr>
                    </a:solidFill>
                  </a:tcPr>
                </a:tc>
                <a:tc>
                  <a:txBody>
                    <a:bodyPr/>
                    <a:lstStyle/>
                    <a:p>
                      <a:pPr algn="ctr"/>
                      <a:r>
                        <a:rPr lang="fi-FI" sz="1800">
                          <a:solidFill>
                            <a:schemeClr val="tx1"/>
                          </a:solidFill>
                          <a:latin typeface="+mn-lt"/>
                        </a:rPr>
                        <a:t>88,6</a:t>
                      </a:r>
                    </a:p>
                  </a:txBody>
                  <a:tcPr anchor="ctr">
                    <a:solidFill>
                      <a:srgbClr val="D7B4F5">
                        <a:alpha val="30196"/>
                      </a:srgbClr>
                    </a:solidFill>
                  </a:tcPr>
                </a:tc>
                <a:tc>
                  <a:txBody>
                    <a:bodyPr/>
                    <a:lstStyle/>
                    <a:p>
                      <a:pPr algn="ctr"/>
                      <a:r>
                        <a:rPr lang="fi-FI" sz="1800">
                          <a:solidFill>
                            <a:schemeClr val="tx1"/>
                          </a:solidFill>
                          <a:latin typeface="+mn-lt"/>
                        </a:rPr>
                        <a:t>91,1</a:t>
                      </a:r>
                    </a:p>
                  </a:txBody>
                  <a:tcPr anchor="ctr">
                    <a:solidFill>
                      <a:srgbClr val="D7B4F5">
                        <a:alpha val="30196"/>
                      </a:srgbClr>
                    </a:solidFill>
                  </a:tcPr>
                </a:tc>
                <a:extLst>
                  <a:ext uri="{0D108BD9-81ED-4DB2-BD59-A6C34878D82A}">
                    <a16:rowId xmlns:a16="http://schemas.microsoft.com/office/drawing/2014/main" val="2731975120"/>
                  </a:ext>
                </a:extLst>
              </a:tr>
              <a:tr h="593833">
                <a:tc>
                  <a:txBody>
                    <a:bodyPr/>
                    <a:lstStyle/>
                    <a:p>
                      <a:r>
                        <a:rPr lang="fi-FI" sz="1600">
                          <a:solidFill>
                            <a:schemeClr val="tx1"/>
                          </a:solidFill>
                          <a:latin typeface="Arial    "/>
                        </a:rPr>
                        <a:t>Tampereen yliopisto</a:t>
                      </a:r>
                    </a:p>
                  </a:txBody>
                  <a:tcPr anchor="ctr">
                    <a:solidFill>
                      <a:srgbClr val="D7B4F5">
                        <a:alpha val="30196"/>
                      </a:srgbClr>
                    </a:solidFill>
                  </a:tcPr>
                </a:tc>
                <a:tc gridSpan="2">
                  <a:txBody>
                    <a:bodyPr/>
                    <a:lstStyle/>
                    <a:p>
                      <a:pPr algn="ctr"/>
                      <a:r>
                        <a:rPr lang="fi-FI" sz="1600">
                          <a:solidFill>
                            <a:schemeClr val="tx1"/>
                          </a:solidFill>
                          <a:latin typeface="Arial    "/>
                        </a:rPr>
                        <a:t>72,9</a:t>
                      </a:r>
                    </a:p>
                  </a:txBody>
                  <a:tcPr anchor="ctr">
                    <a:solidFill>
                      <a:srgbClr val="D7B4F5">
                        <a:alpha val="30196"/>
                      </a:srgbClr>
                    </a:solidFill>
                  </a:tcPr>
                </a:tc>
                <a:tc hMerge="1">
                  <a:txBody>
                    <a:bodyPr/>
                    <a:lstStyle/>
                    <a:p>
                      <a:pPr algn="ctr"/>
                      <a:endParaRPr lang="fi-FI" sz="1600">
                        <a:solidFill>
                          <a:schemeClr val="tx1"/>
                        </a:solidFill>
                        <a:latin typeface="+mn-lt"/>
                      </a:endParaRPr>
                    </a:p>
                  </a:txBody>
                  <a:tcPr anchor="ctr">
                    <a:solidFill>
                      <a:srgbClr val="D7B4F5">
                        <a:alpha val="30196"/>
                      </a:srgbClr>
                    </a:solidFill>
                  </a:tcPr>
                </a:tc>
                <a:tc>
                  <a:txBody>
                    <a:bodyPr/>
                    <a:lstStyle/>
                    <a:p>
                      <a:pPr algn="ctr"/>
                      <a:r>
                        <a:rPr lang="fi-FI" sz="1800">
                          <a:solidFill>
                            <a:schemeClr val="tx1"/>
                          </a:solidFill>
                          <a:latin typeface="+mn-lt"/>
                        </a:rPr>
                        <a:t>90,7</a:t>
                      </a:r>
                    </a:p>
                  </a:txBody>
                  <a:tcPr anchor="ctr">
                    <a:solidFill>
                      <a:srgbClr val="D7B4F5">
                        <a:alpha val="30196"/>
                      </a:srgbClr>
                    </a:solidFill>
                  </a:tcPr>
                </a:tc>
                <a:tc>
                  <a:txBody>
                    <a:bodyPr/>
                    <a:lstStyle/>
                    <a:p>
                      <a:pPr algn="ctr"/>
                      <a:r>
                        <a:rPr lang="fi-FI" sz="1800">
                          <a:solidFill>
                            <a:schemeClr val="tx1"/>
                          </a:solidFill>
                          <a:latin typeface="+mn-lt"/>
                        </a:rPr>
                        <a:t>95,9</a:t>
                      </a:r>
                    </a:p>
                  </a:txBody>
                  <a:tcPr anchor="ctr">
                    <a:solidFill>
                      <a:srgbClr val="D7B4F5">
                        <a:alpha val="30196"/>
                      </a:srgbClr>
                    </a:solidFill>
                  </a:tcPr>
                </a:tc>
                <a:extLst>
                  <a:ext uri="{0D108BD9-81ED-4DB2-BD59-A6C34878D82A}">
                    <a16:rowId xmlns:a16="http://schemas.microsoft.com/office/drawing/2014/main" val="2609819336"/>
                  </a:ext>
                </a:extLst>
              </a:tr>
              <a:tr h="593833">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66,8</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74,5</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a:solidFill>
                            <a:schemeClr val="tx1"/>
                          </a:solidFill>
                          <a:latin typeface="+mn-lt"/>
                        </a:rPr>
                        <a:t>89,5</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800">
                          <a:solidFill>
                            <a:schemeClr val="tx1"/>
                          </a:solidFill>
                          <a:latin typeface="+mn-lt"/>
                        </a:rPr>
                        <a:t>90,9</a:t>
                      </a:r>
                    </a:p>
                  </a:txBody>
                  <a:tcPr anchor="ctr">
                    <a:solidFill>
                      <a:srgbClr val="D7B4F5">
                        <a:alpha val="30196"/>
                      </a:srgbClr>
                    </a:solidFill>
                  </a:tcPr>
                </a:tc>
                <a:extLst>
                  <a:ext uri="{0D108BD9-81ED-4DB2-BD59-A6C34878D82A}">
                    <a16:rowId xmlns:a16="http://schemas.microsoft.com/office/drawing/2014/main" val="1034680399"/>
                  </a:ext>
                </a:extLst>
              </a:tr>
              <a:tr h="593833">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67,9</a:t>
                      </a:r>
                    </a:p>
                  </a:txBody>
                  <a:tcPr anchor="ctr">
                    <a:solidFill>
                      <a:srgbClr val="D7B4F5">
                        <a:alpha val="30196"/>
                      </a:srgbClr>
                    </a:solidFill>
                  </a:tcPr>
                </a:tc>
                <a:tc>
                  <a:txBody>
                    <a:bodyPr/>
                    <a:lstStyle/>
                    <a:p>
                      <a:pPr algn="ctr"/>
                      <a:r>
                        <a:rPr lang="fi-FI" sz="1600">
                          <a:solidFill>
                            <a:schemeClr val="tx1"/>
                          </a:solidFill>
                          <a:latin typeface="Arial    "/>
                        </a:rPr>
                        <a:t>69,7</a:t>
                      </a:r>
                    </a:p>
                  </a:txBody>
                  <a:tcPr anchor="ctr">
                    <a:solidFill>
                      <a:srgbClr val="D7B4F5">
                        <a:alpha val="30196"/>
                      </a:srgbClr>
                    </a:solidFill>
                  </a:tcPr>
                </a:tc>
                <a:tc>
                  <a:txBody>
                    <a:bodyPr/>
                    <a:lstStyle/>
                    <a:p>
                      <a:pPr algn="ctr"/>
                      <a:r>
                        <a:rPr lang="fi-FI" sz="1800">
                          <a:solidFill>
                            <a:schemeClr val="tx1"/>
                          </a:solidFill>
                          <a:latin typeface="+mn-lt"/>
                        </a:rPr>
                        <a:t>87</a:t>
                      </a:r>
                    </a:p>
                  </a:txBody>
                  <a:tcPr anchor="ctr">
                    <a:solidFill>
                      <a:srgbClr val="D7B4F5">
                        <a:alpha val="30196"/>
                      </a:srgbClr>
                    </a:solidFill>
                  </a:tcPr>
                </a:tc>
                <a:tc>
                  <a:txBody>
                    <a:bodyPr/>
                    <a:lstStyle/>
                    <a:p>
                      <a:pPr algn="ctr"/>
                      <a:r>
                        <a:rPr lang="fi-FI" sz="1800">
                          <a:solidFill>
                            <a:schemeClr val="tx1"/>
                          </a:solidFill>
                          <a:latin typeface="+mn-lt"/>
                        </a:rPr>
                        <a:t>87</a:t>
                      </a:r>
                    </a:p>
                  </a:txBody>
                  <a:tcPr anchor="ctr">
                    <a:solidFill>
                      <a:srgbClr val="D7B4F5">
                        <a:alpha val="30196"/>
                      </a:srgbClr>
                    </a:solidFill>
                  </a:tcPr>
                </a:tc>
                <a:extLst>
                  <a:ext uri="{0D108BD9-81ED-4DB2-BD59-A6C34878D82A}">
                    <a16:rowId xmlns:a16="http://schemas.microsoft.com/office/drawing/2014/main" val="1894678894"/>
                  </a:ext>
                </a:extLst>
              </a:tr>
              <a:tr h="593833">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62,9</a:t>
                      </a:r>
                    </a:p>
                  </a:txBody>
                  <a:tcPr anchor="ctr">
                    <a:solidFill>
                      <a:srgbClr val="D7B4F5">
                        <a:alpha val="30196"/>
                      </a:srgbClr>
                    </a:solidFill>
                  </a:tcPr>
                </a:tc>
                <a:tc>
                  <a:txBody>
                    <a:bodyPr/>
                    <a:lstStyle/>
                    <a:p>
                      <a:pPr algn="ctr"/>
                      <a:r>
                        <a:rPr lang="fi-FI" sz="1600">
                          <a:solidFill>
                            <a:schemeClr val="tx1"/>
                          </a:solidFill>
                          <a:latin typeface="Arial    "/>
                        </a:rPr>
                        <a:t>68,2</a:t>
                      </a:r>
                    </a:p>
                  </a:txBody>
                  <a:tcPr anchor="ctr">
                    <a:solidFill>
                      <a:srgbClr val="D7B4F5">
                        <a:alpha val="30196"/>
                      </a:srgbClr>
                    </a:solidFill>
                  </a:tcPr>
                </a:tc>
                <a:tc>
                  <a:txBody>
                    <a:bodyPr/>
                    <a:lstStyle/>
                    <a:p>
                      <a:pPr algn="ctr"/>
                      <a:r>
                        <a:rPr lang="fi-FI" sz="1800">
                          <a:solidFill>
                            <a:schemeClr val="tx1"/>
                          </a:solidFill>
                          <a:latin typeface="+mn-lt"/>
                        </a:rPr>
                        <a:t>82,6</a:t>
                      </a:r>
                    </a:p>
                  </a:txBody>
                  <a:tcPr anchor="ctr">
                    <a:solidFill>
                      <a:srgbClr val="D7B4F5">
                        <a:alpha val="30196"/>
                      </a:srgbClr>
                    </a:solidFill>
                  </a:tcPr>
                </a:tc>
                <a:tc>
                  <a:txBody>
                    <a:bodyPr/>
                    <a:lstStyle/>
                    <a:p>
                      <a:pPr algn="ctr"/>
                      <a:r>
                        <a:rPr lang="fi-FI" sz="1800">
                          <a:solidFill>
                            <a:schemeClr val="tx1"/>
                          </a:solidFill>
                          <a:latin typeface="+mn-lt"/>
                        </a:rPr>
                        <a:t>83,6</a:t>
                      </a:r>
                    </a:p>
                  </a:txBody>
                  <a:tcPr anchor="ctr">
                    <a:solidFill>
                      <a:srgbClr val="D7B4F5">
                        <a:alpha val="30196"/>
                      </a:srgbClr>
                    </a:solidFill>
                  </a:tcPr>
                </a:tc>
                <a:extLst>
                  <a:ext uri="{0D108BD9-81ED-4DB2-BD59-A6C34878D82A}">
                    <a16:rowId xmlns:a16="http://schemas.microsoft.com/office/drawing/2014/main" val="1420357605"/>
                  </a:ext>
                </a:extLst>
              </a:tr>
            </a:tbl>
          </a:graphicData>
        </a:graphic>
      </p:graphicFrame>
      <p:sp>
        <p:nvSpPr>
          <p:cNvPr id="3" name="Tekstiruutu 2">
            <a:extLst>
              <a:ext uri="{FF2B5EF4-FFF2-40B4-BE49-F238E27FC236}">
                <a16:creationId xmlns:a16="http://schemas.microsoft.com/office/drawing/2014/main" id="{15C5859B-7ED2-2A99-8D2C-CA0590D0719B}"/>
              </a:ext>
            </a:extLst>
          </p:cNvPr>
          <p:cNvSpPr txBox="1"/>
          <p:nvPr/>
        </p:nvSpPr>
        <p:spPr>
          <a:xfrm>
            <a:off x="7447399" y="1740341"/>
            <a:ext cx="4119073" cy="3416320"/>
          </a:xfrm>
          <a:prstGeom prst="rect">
            <a:avLst/>
          </a:prstGeom>
          <a:noFill/>
        </p:spPr>
        <p:txBody>
          <a:bodyPr wrap="square">
            <a:spAutoFit/>
          </a:bodyPr>
          <a:lstStyle/>
          <a:p>
            <a:endParaRPr lang="fi-FI">
              <a:latin typeface="+mj-lt"/>
            </a:endParaRPr>
          </a:p>
          <a:p>
            <a:endParaRPr lang="fi-FI">
              <a:latin typeface="+mj-lt"/>
            </a:endParaRPr>
          </a:p>
          <a:p>
            <a:pPr marL="285750" indent="-285750">
              <a:buFont typeface="Arial" panose="020B0604020202020204" pitchFamily="34" charset="0"/>
              <a:buChar char="•"/>
            </a:pPr>
            <a:endParaRPr lang="fi-FI" b="1">
              <a:latin typeface="+mj-lt"/>
            </a:endParaRPr>
          </a:p>
          <a:p>
            <a:r>
              <a:rPr lang="fi-FI" b="1">
                <a:latin typeface="+mj-lt"/>
              </a:rPr>
              <a:t>Miten vertautuu psykologian 2025 pisterajoihin? </a:t>
            </a:r>
          </a:p>
          <a:p>
            <a:endParaRPr lang="fi-FI" b="1">
              <a:latin typeface="+mj-lt"/>
            </a:endParaRPr>
          </a:p>
          <a:p>
            <a:r>
              <a:rPr lang="fi-FI">
                <a:latin typeface="+mj-lt"/>
              </a:rPr>
              <a:t>Logopediassa kaikissa hakukohteissa alhaisemmat pisterajat kuin psykologian kohteissa (pl. Tampereella kaikille hakijoille ollut korkeampi logopedian pisteraja kuin soveltavaan </a:t>
            </a:r>
            <a:r>
              <a:rPr lang="fi-FI" err="1">
                <a:latin typeface="+mj-lt"/>
              </a:rPr>
              <a:t>psykaan</a:t>
            </a:r>
            <a:r>
              <a:rPr lang="fi-FI">
                <a:latin typeface="+mj-lt"/>
              </a:rPr>
              <a:t>)</a:t>
            </a:r>
          </a:p>
        </p:txBody>
      </p:sp>
    </p:spTree>
    <p:extLst>
      <p:ext uri="{BB962C8B-B14F-4D97-AF65-F5344CB8AC3E}">
        <p14:creationId xmlns:p14="http://schemas.microsoft.com/office/powerpoint/2010/main" val="3382281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26A3-E736-79E4-2C64-E393299438CF}"/>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F1BC081-EEDD-9D5F-73FE-C17DBD82B253}"/>
              </a:ext>
            </a:extLst>
          </p:cNvPr>
          <p:cNvSpPr>
            <a:spLocks noGrp="1"/>
          </p:cNvSpPr>
          <p:nvPr>
            <p:ph sz="quarter" idx="10"/>
          </p:nvPr>
        </p:nvSpPr>
        <p:spPr/>
        <p:txBody>
          <a:bodyPr>
            <a:normAutofit/>
          </a:bodyPr>
          <a:lstStyle/>
          <a:p>
            <a:r>
              <a:rPr lang="fi-FI" sz="2000"/>
              <a:t>Kokeen rakenne ja kesto</a:t>
            </a:r>
          </a:p>
          <a:p>
            <a:pPr lvl="1"/>
            <a:r>
              <a:rPr lang="fi-FI" sz="1800"/>
              <a:t>Valintakokeessa on kaikille </a:t>
            </a:r>
            <a:r>
              <a:rPr lang="fi-FI" sz="1800" b="1"/>
              <a:t>yhteinen osio, </a:t>
            </a:r>
            <a:r>
              <a:rPr lang="fi-FI" sz="1800"/>
              <a:t>jonka kaikki valintakokeeseen osallistuvat suorittavat. </a:t>
            </a:r>
          </a:p>
          <a:p>
            <a:pPr lvl="2"/>
            <a:r>
              <a:rPr lang="fi-FI" sz="1700"/>
              <a:t>Suoritusaika 3 h</a:t>
            </a:r>
          </a:p>
          <a:p>
            <a:pPr lvl="1"/>
            <a:r>
              <a:rPr lang="fi-FI" sz="1800"/>
              <a:t>Lisäksi valintakokeessa </a:t>
            </a:r>
            <a:r>
              <a:rPr lang="fi-FI" sz="1800" b="1"/>
              <a:t>eriytyvä osio, </a:t>
            </a:r>
            <a:r>
              <a:rPr lang="fi-FI" sz="1800"/>
              <a:t>joka tulee suoritettavaksi, jos on hakenut </a:t>
            </a:r>
          </a:p>
          <a:p>
            <a:pPr lvl="2"/>
            <a:r>
              <a:rPr lang="fi-FI" sz="1700"/>
              <a:t>liikuntabiologian (</a:t>
            </a:r>
            <a:r>
              <a:rPr lang="fi-FI" sz="1700" err="1"/>
              <a:t>kandi+maisteri</a:t>
            </a:r>
            <a:r>
              <a:rPr lang="fi-FI" sz="1700"/>
              <a:t>), 	</a:t>
            </a:r>
          </a:p>
          <a:p>
            <a:pPr lvl="2"/>
            <a:r>
              <a:rPr lang="fi-FI" sz="1700"/>
              <a:t>valmennustieteen (</a:t>
            </a:r>
            <a:r>
              <a:rPr lang="fi-FI" sz="1700" err="1"/>
              <a:t>kandi+maisteri</a:t>
            </a:r>
            <a:r>
              <a:rPr lang="fi-FI" sz="1700"/>
              <a:t>), </a:t>
            </a:r>
          </a:p>
          <a:p>
            <a:pPr lvl="2"/>
            <a:r>
              <a:rPr lang="fi-FI" sz="1700"/>
              <a:t>liikuntalääketiede ja terveysliikunta (</a:t>
            </a:r>
            <a:r>
              <a:rPr lang="fi-FI" sz="1700" err="1"/>
              <a:t>kandi+maisteri</a:t>
            </a:r>
            <a:r>
              <a:rPr lang="fi-FI" sz="1700"/>
              <a:t>) tai </a:t>
            </a:r>
          </a:p>
          <a:p>
            <a:pPr lvl="2"/>
            <a:r>
              <a:rPr lang="fi-FI" sz="1700"/>
              <a:t>diagnostisten terveystieteen (maisteri) hakukohteeseen. </a:t>
            </a:r>
          </a:p>
          <a:p>
            <a:pPr lvl="3"/>
            <a:r>
              <a:rPr lang="fi-FI" sz="1600"/>
              <a:t>Suoritusaika 30 min </a:t>
            </a:r>
          </a:p>
          <a:p>
            <a:pPr lvl="1"/>
            <a:r>
              <a:rPr lang="fi-FI" sz="1800"/>
              <a:t>Hakija tekee kaikki ne koeosiot, jotka hänen valitsemansa hakukohteet edellyttävät.</a:t>
            </a:r>
          </a:p>
        </p:txBody>
      </p:sp>
      <p:pic>
        <p:nvPicPr>
          <p:cNvPr id="7" name="Kuvan paikkamerkki 6" descr="Kuva, joka sisältää kohteen vaate, sisä-, henkilö, seinä&#10;&#10;Kuvaus luotu automaattisesti">
            <a:extLst>
              <a:ext uri="{FF2B5EF4-FFF2-40B4-BE49-F238E27FC236}">
                <a16:creationId xmlns:a16="http://schemas.microsoft.com/office/drawing/2014/main" id="{DB3D5072-E7A3-DF17-F31D-3EB0316486E2}"/>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a:fillRect/>
          </a:stretch>
        </p:blipFill>
        <p:spPr/>
      </p:pic>
      <p:sp>
        <p:nvSpPr>
          <p:cNvPr id="5" name="Otsikko 4">
            <a:extLst>
              <a:ext uri="{FF2B5EF4-FFF2-40B4-BE49-F238E27FC236}">
                <a16:creationId xmlns:a16="http://schemas.microsoft.com/office/drawing/2014/main" id="{DDDB46D2-CD53-3E60-08B4-C0397B362868}"/>
              </a:ext>
            </a:extLst>
          </p:cNvPr>
          <p:cNvSpPr>
            <a:spLocks noGrp="1"/>
          </p:cNvSpPr>
          <p:nvPr>
            <p:ph type="title"/>
          </p:nvPr>
        </p:nvSpPr>
        <p:spPr>
          <a:xfrm>
            <a:off x="341049" y="365125"/>
            <a:ext cx="8148315" cy="695757"/>
          </a:xfrm>
        </p:spPr>
        <p:txBody>
          <a:bodyPr>
            <a:normAutofit/>
          </a:bodyPr>
          <a:lstStyle/>
          <a:p>
            <a:r>
              <a:rPr lang="fi-FI"/>
              <a:t>Valintakoe D | 3.6.2026 klo 14-17.30</a:t>
            </a:r>
          </a:p>
        </p:txBody>
      </p:sp>
      <p:pic>
        <p:nvPicPr>
          <p:cNvPr id="3" name="Kuva 2">
            <a:extLst>
              <a:ext uri="{FF2B5EF4-FFF2-40B4-BE49-F238E27FC236}">
                <a16:creationId xmlns:a16="http://schemas.microsoft.com/office/drawing/2014/main" id="{B87C5A24-F32E-7131-A273-B4107983C3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094469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EC4A9-BA7D-C775-BA94-D756CAB90ECE}"/>
              </a:ext>
            </a:extLst>
          </p:cNvPr>
          <p:cNvSpPr>
            <a:spLocks noGrp="1"/>
          </p:cNvSpPr>
          <p:nvPr>
            <p:ph type="title"/>
          </p:nvPr>
        </p:nvSpPr>
        <p:spPr/>
        <p:txBody>
          <a:bodyPr/>
          <a:lstStyle/>
          <a:p>
            <a:r>
              <a:rPr lang="fi-FI"/>
              <a:t>Valintakoe D | Valintakoevaatimukset </a:t>
            </a:r>
          </a:p>
        </p:txBody>
      </p:sp>
      <p:sp>
        <p:nvSpPr>
          <p:cNvPr id="3" name="Sisällön paikkamerkki 2">
            <a:extLst>
              <a:ext uri="{FF2B5EF4-FFF2-40B4-BE49-F238E27FC236}">
                <a16:creationId xmlns:a16="http://schemas.microsoft.com/office/drawing/2014/main" id="{4308F018-CA0E-4790-7017-280ECC493185}"/>
              </a:ext>
            </a:extLst>
          </p:cNvPr>
          <p:cNvSpPr>
            <a:spLocks noGrp="1"/>
          </p:cNvSpPr>
          <p:nvPr>
            <p:ph sz="quarter" idx="10"/>
          </p:nvPr>
        </p:nvSpPr>
        <p:spPr>
          <a:xfrm>
            <a:off x="353625" y="1205276"/>
            <a:ext cx="11614855" cy="5114244"/>
          </a:xfrm>
        </p:spPr>
        <p:txBody>
          <a:bodyPr>
            <a:normAutofit/>
          </a:bodyPr>
          <a:lstStyle/>
          <a:p>
            <a:r>
              <a:rPr lang="fi-FI" sz="2000" b="1"/>
              <a:t>Vaatimukset ovat samat kuin keväällä 2025 </a:t>
            </a:r>
            <a:r>
              <a:rPr lang="fi-FI" sz="2000"/>
              <a:t> </a:t>
            </a:r>
          </a:p>
          <a:p>
            <a:r>
              <a:rPr lang="fi-FI" sz="2000" b="1" u="sng"/>
              <a:t>Yhteisessä osiossa </a:t>
            </a:r>
            <a:r>
              <a:rPr lang="fi-FI" sz="2000"/>
              <a:t>mitataan kykyä oppia, ymmärtää ja soveltaa kokeessa mukana olevien alojen opinnoissa keskeisiä aihepiirejä ja ilmiöitä. </a:t>
            </a:r>
          </a:p>
          <a:p>
            <a:pPr lvl="1"/>
            <a:r>
              <a:rPr lang="fi-FI" sz="1800"/>
              <a:t>Osio perustuu kokeessa jaettavaan aineistoon sekä lyhyeen ennakkomateriaaliin, joka julkaistaan yliopistovalinnat.fi –sivustolla ma 1.6.2026 klo 8.00 eli 2 päivää ennen valintakoetta. </a:t>
            </a:r>
          </a:p>
          <a:p>
            <a:pPr lvl="2"/>
            <a:r>
              <a:rPr lang="fi-FI" sz="1700"/>
              <a:t>Ennakkomateriaali on käytössä valintakokeessa </a:t>
            </a:r>
          </a:p>
          <a:p>
            <a:pPr lvl="2"/>
            <a:r>
              <a:rPr lang="fi-FI" sz="1700"/>
              <a:t>Kokeessa oleva aineisto ja kokeen ennakkomateriaali voivat olla englanninkielistä.</a:t>
            </a:r>
          </a:p>
          <a:p>
            <a:pPr lvl="1"/>
            <a:r>
              <a:rPr lang="fi-FI" sz="1800"/>
              <a:t>Yhteisessä osiossa on tehtäviä, jotka mittaavat valmiuksia tiedon omaksumisessa ja soveltamisessa, analyyttisessä ja kriittisessä ajattelussa sekä loogisessa päättelyssä. </a:t>
            </a:r>
          </a:p>
          <a:p>
            <a:pPr lvl="1"/>
            <a:r>
              <a:rPr lang="fi-FI" sz="1800"/>
              <a:t>Lisäksi osion tehtävissä voidaan mitata todennäköisyyksien, tutkimusaineistojen ja graafien ymmärtämistä ja soveltamista.</a:t>
            </a:r>
          </a:p>
          <a:p>
            <a:pPr lvl="1"/>
            <a:r>
              <a:rPr lang="fi-FI" sz="1900"/>
              <a:t>Yhteisessä osiossa on käytössä koejärjestelmän funktiolaskin</a:t>
            </a:r>
            <a:endParaRPr lang="fi-FI" sz="1800"/>
          </a:p>
          <a:p>
            <a:r>
              <a:rPr lang="fi-FI" sz="2000" b="1" u="sng"/>
              <a:t>Eriytyvässä osiossa </a:t>
            </a:r>
            <a:r>
              <a:rPr lang="fi-FI" sz="2000"/>
              <a:t>mitataan hakijan kykyä soveltaa luonnontieteiden osaamista.</a:t>
            </a:r>
          </a:p>
          <a:p>
            <a:pPr lvl="1"/>
            <a:r>
              <a:rPr lang="fi-FI" sz="1800"/>
              <a:t>Eriytyvässä osiossa tulee hallita lukion fysiikan FY1-moduulin, kemian KE1-moduulin ja biologian BI5-moduulin sisällöt  (</a:t>
            </a:r>
            <a:r>
              <a:rPr lang="fi-FI" sz="1800" err="1"/>
              <a:t>Lops</a:t>
            </a:r>
            <a:r>
              <a:rPr lang="fi-FI" sz="1800"/>
              <a:t> 2019)</a:t>
            </a:r>
          </a:p>
          <a:p>
            <a:endParaRPr lang="fi-FI" sz="2000"/>
          </a:p>
        </p:txBody>
      </p:sp>
    </p:spTree>
    <p:extLst>
      <p:ext uri="{BB962C8B-B14F-4D97-AF65-F5344CB8AC3E}">
        <p14:creationId xmlns:p14="http://schemas.microsoft.com/office/powerpoint/2010/main" val="4162407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3C9DCC-ECAA-7E2D-EF2E-6D9795FD0EFF}"/>
              </a:ext>
            </a:extLst>
          </p:cNvPr>
          <p:cNvSpPr>
            <a:spLocks noGrp="1"/>
          </p:cNvSpPr>
          <p:nvPr>
            <p:ph type="title"/>
          </p:nvPr>
        </p:nvSpPr>
        <p:spPr/>
        <p:txBody>
          <a:bodyPr>
            <a:normAutofit fontScale="90000"/>
          </a:bodyPr>
          <a:lstStyle/>
          <a:p>
            <a:r>
              <a:rPr lang="fi-FI"/>
              <a:t>Valintakoe D | Millainen yhteinen osio oli keväällä 2025?</a:t>
            </a:r>
          </a:p>
        </p:txBody>
      </p:sp>
      <p:sp>
        <p:nvSpPr>
          <p:cNvPr id="3" name="Sisällön paikkamerkki 2">
            <a:extLst>
              <a:ext uri="{FF2B5EF4-FFF2-40B4-BE49-F238E27FC236}">
                <a16:creationId xmlns:a16="http://schemas.microsoft.com/office/drawing/2014/main" id="{E914E161-5D14-0269-7872-586F655DC647}"/>
              </a:ext>
            </a:extLst>
          </p:cNvPr>
          <p:cNvSpPr>
            <a:spLocks noGrp="1"/>
          </p:cNvSpPr>
          <p:nvPr>
            <p:ph sz="quarter" idx="10"/>
          </p:nvPr>
        </p:nvSpPr>
        <p:spPr>
          <a:xfrm>
            <a:off x="353625" y="1205277"/>
            <a:ext cx="11751289" cy="5086666"/>
          </a:xfrm>
        </p:spPr>
        <p:txBody>
          <a:bodyPr>
            <a:normAutofit fontScale="92500"/>
          </a:bodyPr>
          <a:lstStyle/>
          <a:p>
            <a:r>
              <a:rPr lang="fi-FI" sz="2400"/>
              <a:t>Ennakkomateriaali: 2 englanninkielistä artikkelia, jotka olivat käytössä kokeessa</a:t>
            </a:r>
          </a:p>
          <a:p>
            <a:pPr lvl="1"/>
            <a:r>
              <a:rPr lang="fi-FI" sz="2200"/>
              <a:t>1) Tilastomatemaattinen artikkeli ja 2) perinteinen tutkimusartikkeli</a:t>
            </a:r>
          </a:p>
          <a:p>
            <a:pPr lvl="1"/>
            <a:r>
              <a:rPr lang="fi-FI" sz="2200"/>
              <a:t>Aihealueissa korostuivat terveys- ja hoitotieteet </a:t>
            </a:r>
          </a:p>
          <a:p>
            <a:r>
              <a:rPr lang="fi-FI" sz="2400"/>
              <a:t>Paljon laskemista vaativia tehtäviä, ei pelkästään tilastotieteen ja todennäköisyyksien hallintaa vaan yleisiä matemaattisia taitoja</a:t>
            </a:r>
          </a:p>
          <a:p>
            <a:pPr lvl="1"/>
            <a:r>
              <a:rPr lang="fi-FI" sz="2200"/>
              <a:t>Perustaitoja, mutta näitä piti osata soveltaa erilaisiin sanallisiin tehtäviin </a:t>
            </a:r>
          </a:p>
          <a:p>
            <a:r>
              <a:rPr lang="fi-FI" sz="2400"/>
              <a:t>Loogista päättelyä ei ollut erillisissä tehtävissä kuten aiemmin, vaan ns. matemaattis-loogisena päättelyä mukana muissa tehtävissä </a:t>
            </a:r>
          </a:p>
          <a:p>
            <a:r>
              <a:rPr lang="fi-FI" sz="2400"/>
              <a:t>Kokeessa useita lyhyitä aineistoja (1 englanninkielinen, muut suomeksi)</a:t>
            </a:r>
          </a:p>
          <a:p>
            <a:r>
              <a:rPr lang="fi-FI" sz="2400"/>
              <a:t>Kaikki tehtävät olivat kokeessa samalla sivulla &gt; toi haasteen kokeen laajuuden hahmottamiseen, kokeessa koettiin olevan kova aikapaine eikä kaikkia tehtäviä ehtinyt välttämättä tehdä </a:t>
            </a:r>
          </a:p>
          <a:p>
            <a:r>
              <a:rPr lang="fi-FI" sz="2400"/>
              <a:t>Suuri vaihtelu tehtävien tasossa, osa tehtävistä helppoja ja osa vaikeita ja aikaa vieviä</a:t>
            </a:r>
          </a:p>
        </p:txBody>
      </p:sp>
    </p:spTree>
    <p:extLst>
      <p:ext uri="{BB962C8B-B14F-4D97-AF65-F5344CB8AC3E}">
        <p14:creationId xmlns:p14="http://schemas.microsoft.com/office/powerpoint/2010/main" val="4280480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19F272-3E12-4D5F-C7F9-577E1F46111D}"/>
              </a:ext>
            </a:extLst>
          </p:cNvPr>
          <p:cNvSpPr txBox="1">
            <a:spLocks/>
          </p:cNvSpPr>
          <p:nvPr/>
        </p:nvSpPr>
        <p:spPr>
          <a:xfrm>
            <a:off x="341049" y="365125"/>
            <a:ext cx="11457373" cy="695757"/>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Valintakoeuudistus 2025</a:t>
            </a:r>
          </a:p>
        </p:txBody>
      </p:sp>
      <p:graphicFrame>
        <p:nvGraphicFramePr>
          <p:cNvPr id="3" name="Taulukko 2">
            <a:extLst>
              <a:ext uri="{FF2B5EF4-FFF2-40B4-BE49-F238E27FC236}">
                <a16:creationId xmlns:a16="http://schemas.microsoft.com/office/drawing/2014/main" id="{8755828A-55EF-4616-DB0A-4B68F3840D04}"/>
              </a:ext>
            </a:extLst>
          </p:cNvPr>
          <p:cNvGraphicFramePr>
            <a:graphicFrameLocks noGrp="1"/>
          </p:cNvGraphicFramePr>
          <p:nvPr>
            <p:extLst>
              <p:ext uri="{D42A27DB-BD31-4B8C-83A1-F6EECF244321}">
                <p14:modId xmlns:p14="http://schemas.microsoft.com/office/powerpoint/2010/main" val="4243321254"/>
              </p:ext>
            </p:extLst>
          </p:nvPr>
        </p:nvGraphicFramePr>
        <p:xfrm>
          <a:off x="341048" y="1060881"/>
          <a:ext cx="11605147" cy="3066014"/>
        </p:xfrm>
        <a:graphic>
          <a:graphicData uri="http://schemas.openxmlformats.org/drawingml/2006/table">
            <a:tbl>
              <a:tblPr firstRow="1" bandRow="1">
                <a:tableStyleId>{5C22544A-7EE6-4342-B048-85BDC9FD1C3A}</a:tableStyleId>
              </a:tblPr>
              <a:tblGrid>
                <a:gridCol w="3031417">
                  <a:extLst>
                    <a:ext uri="{9D8B030D-6E8A-4147-A177-3AD203B41FA5}">
                      <a16:colId xmlns:a16="http://schemas.microsoft.com/office/drawing/2014/main" val="1952932951"/>
                    </a:ext>
                  </a:extLst>
                </a:gridCol>
                <a:gridCol w="2477729">
                  <a:extLst>
                    <a:ext uri="{9D8B030D-6E8A-4147-A177-3AD203B41FA5}">
                      <a16:colId xmlns:a16="http://schemas.microsoft.com/office/drawing/2014/main" val="1895729474"/>
                    </a:ext>
                  </a:extLst>
                </a:gridCol>
                <a:gridCol w="2202425">
                  <a:extLst>
                    <a:ext uri="{9D8B030D-6E8A-4147-A177-3AD203B41FA5}">
                      <a16:colId xmlns:a16="http://schemas.microsoft.com/office/drawing/2014/main" val="1370822451"/>
                    </a:ext>
                  </a:extLst>
                </a:gridCol>
                <a:gridCol w="2074607">
                  <a:extLst>
                    <a:ext uri="{9D8B030D-6E8A-4147-A177-3AD203B41FA5}">
                      <a16:colId xmlns:a16="http://schemas.microsoft.com/office/drawing/2014/main" val="686789787"/>
                    </a:ext>
                  </a:extLst>
                </a:gridCol>
                <a:gridCol w="1818969">
                  <a:extLst>
                    <a:ext uri="{9D8B030D-6E8A-4147-A177-3AD203B41FA5}">
                      <a16:colId xmlns:a16="http://schemas.microsoft.com/office/drawing/2014/main" val="2933369839"/>
                    </a:ext>
                  </a:extLst>
                </a:gridCol>
              </a:tblGrid>
              <a:tr h="522113">
                <a:tc>
                  <a:txBody>
                    <a:bodyPr/>
                    <a:lstStyle/>
                    <a:p>
                      <a:pPr algn="ctr"/>
                      <a:r>
                        <a:rPr lang="fi-FI">
                          <a:latin typeface="Arial"/>
                        </a:rPr>
                        <a:t>A</a:t>
                      </a:r>
                    </a:p>
                  </a:txBody>
                  <a:tcPr anchor="ctr"/>
                </a:tc>
                <a:tc>
                  <a:txBody>
                    <a:bodyPr/>
                    <a:lstStyle/>
                    <a:p>
                      <a:pPr algn="ctr"/>
                      <a:r>
                        <a:rPr lang="fi-FI">
                          <a:latin typeface="Arial"/>
                        </a:rPr>
                        <a:t>B</a:t>
                      </a:r>
                    </a:p>
                  </a:txBody>
                  <a:tcPr anchor="ctr"/>
                </a:tc>
                <a:tc>
                  <a:txBody>
                    <a:bodyPr/>
                    <a:lstStyle/>
                    <a:p>
                      <a:pPr algn="ctr"/>
                      <a:r>
                        <a:rPr lang="fi-FI">
                          <a:latin typeface="Arial"/>
                        </a:rPr>
                        <a:t>C</a:t>
                      </a:r>
                    </a:p>
                  </a:txBody>
                  <a:tcPr anchor="ctr"/>
                </a:tc>
                <a:tc>
                  <a:txBody>
                    <a:bodyPr/>
                    <a:lstStyle/>
                    <a:p>
                      <a:pPr algn="ctr"/>
                      <a:r>
                        <a:rPr lang="fi-FI">
                          <a:latin typeface="Arial"/>
                        </a:rPr>
                        <a:t>D</a:t>
                      </a:r>
                    </a:p>
                  </a:txBody>
                  <a:tcPr anchor="ctr"/>
                </a:tc>
                <a:tc>
                  <a:txBody>
                    <a:bodyPr/>
                    <a:lstStyle/>
                    <a:p>
                      <a:pPr algn="ctr"/>
                      <a:r>
                        <a:rPr lang="fi-FI">
                          <a:latin typeface="Arial"/>
                        </a:rPr>
                        <a:t>E</a:t>
                      </a:r>
                    </a:p>
                  </a:txBody>
                  <a:tcPr anchor="ctr"/>
                </a:tc>
                <a:extLst>
                  <a:ext uri="{0D108BD9-81ED-4DB2-BD59-A6C34878D82A}">
                    <a16:rowId xmlns:a16="http://schemas.microsoft.com/office/drawing/2014/main" val="3894880348"/>
                  </a:ext>
                </a:extLst>
              </a:tr>
              <a:tr h="2543901">
                <a:tc>
                  <a:txBody>
                    <a:bodyPr/>
                    <a:lstStyle/>
                    <a:p>
                      <a:pPr marL="285750" indent="-285750">
                        <a:buFont typeface="Arial" panose="020B0604020202020204" pitchFamily="34" charset="0"/>
                        <a:buChar char="•"/>
                      </a:pPr>
                      <a:r>
                        <a:rPr lang="fi-FI" sz="1800">
                          <a:latin typeface="Arial"/>
                        </a:rPr>
                        <a:t>fysiikka</a:t>
                      </a:r>
                    </a:p>
                    <a:p>
                      <a:pPr marL="285750" indent="-285750">
                        <a:buFont typeface="Arial" panose="020B0604020202020204" pitchFamily="34" charset="0"/>
                        <a:buChar char="•"/>
                      </a:pPr>
                      <a:r>
                        <a:rPr lang="fi-FI" sz="1800">
                          <a:latin typeface="Arial"/>
                        </a:rPr>
                        <a:t>kemia</a:t>
                      </a:r>
                    </a:p>
                    <a:p>
                      <a:pPr marL="285750" indent="-285750">
                        <a:buFont typeface="Arial" panose="020B0604020202020204" pitchFamily="34" charset="0"/>
                        <a:buChar char="•"/>
                      </a:pPr>
                      <a:r>
                        <a:rPr lang="fi-FI" sz="1800">
                          <a:latin typeface="Arial"/>
                        </a:rPr>
                        <a:t>matemaattiset tieteet</a:t>
                      </a:r>
                    </a:p>
                    <a:p>
                      <a:pPr marL="285750" indent="-285750">
                        <a:buFont typeface="Arial" panose="020B0604020202020204" pitchFamily="34" charset="0"/>
                        <a:buChar char="•"/>
                      </a:pPr>
                      <a:r>
                        <a:rPr lang="fi-FI" sz="1800">
                          <a:latin typeface="Arial"/>
                        </a:rPr>
                        <a:t>nanotiede</a:t>
                      </a:r>
                    </a:p>
                    <a:p>
                      <a:pPr marL="285750" indent="-285750">
                        <a:buFont typeface="Arial" panose="020B0604020202020204" pitchFamily="34" charset="0"/>
                        <a:buChar char="•"/>
                      </a:pPr>
                      <a:r>
                        <a:rPr lang="fi-FI" sz="1800">
                          <a:latin typeface="Arial"/>
                        </a:rPr>
                        <a:t>tietojenkäsittelytiede</a:t>
                      </a:r>
                    </a:p>
                    <a:p>
                      <a:pPr marL="285750" indent="-285750">
                        <a:buFont typeface="Arial" panose="020B0604020202020204" pitchFamily="34" charset="0"/>
                        <a:buChar char="•"/>
                      </a:pPr>
                      <a:r>
                        <a:rPr lang="fi-FI" sz="1800">
                          <a:latin typeface="Arial"/>
                        </a:rPr>
                        <a:t>tekniikan alat, DI-tutkinto</a:t>
                      </a:r>
                    </a:p>
                    <a:p>
                      <a:pPr marL="0" indent="0">
                        <a:spcBef>
                          <a:spcPts val="600"/>
                        </a:spcBef>
                        <a:buFont typeface="Arial" panose="020B0604020202020204" pitchFamily="34" charset="0"/>
                        <a:buNone/>
                      </a:pPr>
                      <a:r>
                        <a:rPr lang="fi-FI" sz="1800" i="1">
                          <a:latin typeface="Arial"/>
                        </a:rPr>
                        <a:t>+ yllä olevien </a:t>
                      </a:r>
                    </a:p>
                    <a:p>
                      <a:pPr marL="0" indent="0">
                        <a:buFont typeface="Arial" panose="020B0604020202020204" pitchFamily="34" charset="0"/>
                        <a:buNone/>
                      </a:pPr>
                      <a:r>
                        <a:rPr lang="fi-FI" sz="1800" i="1">
                          <a:latin typeface="Arial"/>
                        </a:rPr>
                        <a:t>opettajankoulutukset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biokemia ja molekyylibiotieteet</a:t>
                      </a:r>
                    </a:p>
                    <a:p>
                      <a:pPr marL="285750" indent="-285750">
                        <a:buFont typeface="Arial" panose="020B0604020202020204" pitchFamily="34" charset="0"/>
                        <a:buChar char="•"/>
                      </a:pPr>
                      <a:r>
                        <a:rPr lang="fi-FI" sz="1800">
                          <a:latin typeface="Arial"/>
                        </a:rPr>
                        <a:t>biolääketiede</a:t>
                      </a:r>
                    </a:p>
                    <a:p>
                      <a:pPr marL="285750" indent="-285750">
                        <a:buFont typeface="Arial" panose="020B0604020202020204" pitchFamily="34" charset="0"/>
                        <a:buChar char="•"/>
                      </a:pPr>
                      <a:r>
                        <a:rPr lang="fi-FI" sz="1800">
                          <a:latin typeface="Arial"/>
                        </a:rPr>
                        <a:t>farmasia</a:t>
                      </a:r>
                    </a:p>
                    <a:p>
                      <a:pPr marL="285750" indent="-285750">
                        <a:buFont typeface="Arial" panose="020B0604020202020204" pitchFamily="34" charset="0"/>
                        <a:buChar char="•"/>
                      </a:pPr>
                      <a:r>
                        <a:rPr lang="fi-FI" sz="1800">
                          <a:latin typeface="Arial"/>
                        </a:rPr>
                        <a:t>lääketiede</a:t>
                      </a:r>
                    </a:p>
                    <a:p>
                      <a:pPr marL="285750" indent="-285750">
                        <a:buFont typeface="Arial" panose="020B0604020202020204" pitchFamily="34" charset="0"/>
                        <a:buChar char="•"/>
                      </a:pPr>
                      <a:r>
                        <a:rPr lang="fi-FI" sz="1800">
                          <a:latin typeface="Arial"/>
                        </a:rPr>
                        <a:t>eläinlääketiede</a:t>
                      </a:r>
                    </a:p>
                    <a:p>
                      <a:pPr marL="285750" indent="-285750">
                        <a:buFont typeface="Arial" panose="020B0604020202020204" pitchFamily="34" charset="0"/>
                        <a:buChar char="•"/>
                      </a:pPr>
                      <a:r>
                        <a:rPr lang="fi-FI" sz="1800">
                          <a:latin typeface="Arial"/>
                        </a:rPr>
                        <a:t>hammaslääketiede</a:t>
                      </a:r>
                    </a:p>
                    <a:p>
                      <a:pPr marL="285750" indent="-285750">
                        <a:buFont typeface="Arial" panose="020B0604020202020204" pitchFamily="34" charset="0"/>
                        <a:buChar char="•"/>
                      </a:pPr>
                      <a:r>
                        <a:rPr lang="fi-FI" sz="1800">
                          <a:latin typeface="Arial"/>
                        </a:rPr>
                        <a:t>ravitsemustiede</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biologia ja ympäristötieteet</a:t>
                      </a:r>
                    </a:p>
                    <a:p>
                      <a:pPr marL="285750" indent="-285750">
                        <a:buFont typeface="Arial" panose="020B0604020202020204" pitchFamily="34" charset="0"/>
                        <a:buChar char="•"/>
                      </a:pPr>
                      <a:r>
                        <a:rPr lang="fi-FI" sz="1800">
                          <a:latin typeface="Arial"/>
                        </a:rPr>
                        <a:t>elintarviketieteet</a:t>
                      </a:r>
                    </a:p>
                    <a:p>
                      <a:pPr marL="285750" indent="-285750">
                        <a:buFont typeface="Arial" panose="020B0604020202020204" pitchFamily="34" charset="0"/>
                        <a:buChar char="•"/>
                      </a:pPr>
                      <a:r>
                        <a:rPr lang="fi-FI" sz="1800">
                          <a:latin typeface="Arial"/>
                        </a:rPr>
                        <a:t>geotieteet</a:t>
                      </a:r>
                    </a:p>
                    <a:p>
                      <a:pPr marL="285750" indent="-285750">
                        <a:buFont typeface="Arial" panose="020B0604020202020204" pitchFamily="34" charset="0"/>
                        <a:buChar char="•"/>
                      </a:pPr>
                      <a:r>
                        <a:rPr lang="fi-FI" sz="1800">
                          <a:latin typeface="Arial"/>
                        </a:rPr>
                        <a:t>maantiede</a:t>
                      </a:r>
                    </a:p>
                    <a:p>
                      <a:pPr marL="285750" indent="-285750">
                        <a:buFont typeface="Arial" panose="020B0604020202020204" pitchFamily="34" charset="0"/>
                        <a:buChar char="•"/>
                      </a:pPr>
                      <a:r>
                        <a:rPr lang="fi-FI" sz="1800">
                          <a:latin typeface="Arial"/>
                        </a:rPr>
                        <a:t>maataloustieteet</a:t>
                      </a:r>
                    </a:p>
                    <a:p>
                      <a:pPr marL="285750" indent="-285750">
                        <a:buFont typeface="Arial" panose="020B0604020202020204" pitchFamily="34" charset="0"/>
                        <a:buChar char="•"/>
                      </a:pPr>
                      <a:r>
                        <a:rPr lang="fi-FI" sz="1800">
                          <a:latin typeface="Arial"/>
                        </a:rPr>
                        <a:t>metsätieteet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logopedia</a:t>
                      </a:r>
                    </a:p>
                    <a:p>
                      <a:pPr marL="285750" indent="-285750">
                        <a:buFont typeface="Arial" panose="020B0604020202020204" pitchFamily="34" charset="0"/>
                        <a:buChar char="•"/>
                      </a:pPr>
                      <a:r>
                        <a:rPr lang="fi-FI" sz="1800">
                          <a:latin typeface="Arial"/>
                        </a:rPr>
                        <a:t>psykologia</a:t>
                      </a:r>
                    </a:p>
                    <a:p>
                      <a:pPr marL="285750" indent="-285750">
                        <a:buFont typeface="Arial" panose="020B0604020202020204" pitchFamily="34" charset="0"/>
                        <a:buChar char="•"/>
                      </a:pPr>
                      <a:r>
                        <a:rPr lang="fi-FI" sz="1800">
                          <a:latin typeface="Arial"/>
                        </a:rPr>
                        <a:t>terveys- ja hoitotieteet</a:t>
                      </a:r>
                    </a:p>
                    <a:p>
                      <a:pPr marL="285750" indent="-285750">
                        <a:buFont typeface="Arial" panose="020B0604020202020204" pitchFamily="34" charset="0"/>
                        <a:buChar char="•"/>
                      </a:pPr>
                      <a:r>
                        <a:rPr lang="fi-FI" sz="1800">
                          <a:latin typeface="Arial"/>
                        </a:rPr>
                        <a:t>valmennustiede</a:t>
                      </a:r>
                    </a:p>
                    <a:p>
                      <a:pPr marL="285750" indent="-285750">
                        <a:buFont typeface="Arial" panose="020B0604020202020204" pitchFamily="34" charset="0"/>
                        <a:buChar char="•"/>
                      </a:pPr>
                      <a:r>
                        <a:rPr lang="fi-FI" sz="1800">
                          <a:latin typeface="Arial"/>
                        </a:rPr>
                        <a:t>liikuntabiologia</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kasvatus-tieteet</a:t>
                      </a:r>
                    </a:p>
                    <a:p>
                      <a:pPr marL="285750" indent="-285750">
                        <a:buFont typeface="Arial" panose="020B0604020202020204" pitchFamily="34" charset="0"/>
                        <a:buChar char="•"/>
                      </a:pPr>
                      <a:r>
                        <a:rPr lang="fi-FI" sz="1800">
                          <a:latin typeface="Arial"/>
                        </a:rPr>
                        <a:t>liikunta-pedagogiikka</a:t>
                      </a:r>
                    </a:p>
                  </a:txBody>
                  <a:tcPr anchor="ctr">
                    <a:solidFill>
                      <a:srgbClr val="D4B59E">
                        <a:alpha val="30196"/>
                      </a:srgbClr>
                    </a:solidFill>
                  </a:tcPr>
                </a:tc>
                <a:extLst>
                  <a:ext uri="{0D108BD9-81ED-4DB2-BD59-A6C34878D82A}">
                    <a16:rowId xmlns:a16="http://schemas.microsoft.com/office/drawing/2014/main" val="2198940460"/>
                  </a:ext>
                </a:extLst>
              </a:tr>
            </a:tbl>
          </a:graphicData>
        </a:graphic>
      </p:graphicFrame>
      <p:graphicFrame>
        <p:nvGraphicFramePr>
          <p:cNvPr id="4" name="Taulukko 3">
            <a:extLst>
              <a:ext uri="{FF2B5EF4-FFF2-40B4-BE49-F238E27FC236}">
                <a16:creationId xmlns:a16="http://schemas.microsoft.com/office/drawing/2014/main" id="{5FFBCFAC-D646-FC95-BAFD-0F04DDB5E8EA}"/>
              </a:ext>
            </a:extLst>
          </p:cNvPr>
          <p:cNvGraphicFramePr>
            <a:graphicFrameLocks noGrp="1"/>
          </p:cNvGraphicFramePr>
          <p:nvPr>
            <p:extLst>
              <p:ext uri="{D42A27DB-BD31-4B8C-83A1-F6EECF244321}">
                <p14:modId xmlns:p14="http://schemas.microsoft.com/office/powerpoint/2010/main" val="2361274118"/>
              </p:ext>
            </p:extLst>
          </p:nvPr>
        </p:nvGraphicFramePr>
        <p:xfrm>
          <a:off x="341045" y="4286865"/>
          <a:ext cx="11605147" cy="2290916"/>
        </p:xfrm>
        <a:graphic>
          <a:graphicData uri="http://schemas.openxmlformats.org/drawingml/2006/table">
            <a:tbl>
              <a:tblPr firstRow="1" bandRow="1">
                <a:tableStyleId>{5C22544A-7EE6-4342-B048-85BDC9FD1C3A}</a:tableStyleId>
              </a:tblPr>
              <a:tblGrid>
                <a:gridCol w="3041252">
                  <a:extLst>
                    <a:ext uri="{9D8B030D-6E8A-4147-A177-3AD203B41FA5}">
                      <a16:colId xmlns:a16="http://schemas.microsoft.com/office/drawing/2014/main" val="2345249617"/>
                    </a:ext>
                  </a:extLst>
                </a:gridCol>
                <a:gridCol w="2703871">
                  <a:extLst>
                    <a:ext uri="{9D8B030D-6E8A-4147-A177-3AD203B41FA5}">
                      <a16:colId xmlns:a16="http://schemas.microsoft.com/office/drawing/2014/main" val="2613020135"/>
                    </a:ext>
                  </a:extLst>
                </a:gridCol>
                <a:gridCol w="2782529">
                  <a:extLst>
                    <a:ext uri="{9D8B030D-6E8A-4147-A177-3AD203B41FA5}">
                      <a16:colId xmlns:a16="http://schemas.microsoft.com/office/drawing/2014/main" val="740755768"/>
                    </a:ext>
                  </a:extLst>
                </a:gridCol>
                <a:gridCol w="3077495">
                  <a:extLst>
                    <a:ext uri="{9D8B030D-6E8A-4147-A177-3AD203B41FA5}">
                      <a16:colId xmlns:a16="http://schemas.microsoft.com/office/drawing/2014/main" val="3503450988"/>
                    </a:ext>
                  </a:extLst>
                </a:gridCol>
              </a:tblGrid>
              <a:tr h="492222">
                <a:tc>
                  <a:txBody>
                    <a:bodyPr/>
                    <a:lstStyle/>
                    <a:p>
                      <a:pPr algn="ctr"/>
                      <a:r>
                        <a:rPr lang="fi-FI">
                          <a:latin typeface="Arial"/>
                        </a:rPr>
                        <a:t>F</a:t>
                      </a:r>
                    </a:p>
                  </a:txBody>
                  <a:tcPr anchor="ctr"/>
                </a:tc>
                <a:tc>
                  <a:txBody>
                    <a:bodyPr/>
                    <a:lstStyle/>
                    <a:p>
                      <a:pPr algn="ctr"/>
                      <a:r>
                        <a:rPr lang="fi-FI">
                          <a:latin typeface="Arial"/>
                        </a:rPr>
                        <a:t>G</a:t>
                      </a:r>
                    </a:p>
                  </a:txBody>
                  <a:tcPr anchor="ctr"/>
                </a:tc>
                <a:tc>
                  <a:txBody>
                    <a:bodyPr/>
                    <a:lstStyle/>
                    <a:p>
                      <a:pPr algn="ctr"/>
                      <a:r>
                        <a:rPr lang="fi-FI">
                          <a:latin typeface="Arial"/>
                        </a:rPr>
                        <a:t>H</a:t>
                      </a:r>
                    </a:p>
                  </a:txBody>
                  <a:tcPr anchor="ctr"/>
                </a:tc>
                <a:tc>
                  <a:txBody>
                    <a:bodyPr/>
                    <a:lstStyle/>
                    <a:p>
                      <a:pPr algn="ctr"/>
                      <a:r>
                        <a:rPr lang="fi-FI">
                          <a:latin typeface="Arial"/>
                        </a:rPr>
                        <a:t>I</a:t>
                      </a:r>
                    </a:p>
                  </a:txBody>
                  <a:tcPr anchor="ctr"/>
                </a:tc>
                <a:extLst>
                  <a:ext uri="{0D108BD9-81ED-4DB2-BD59-A6C34878D82A}">
                    <a16:rowId xmlns:a16="http://schemas.microsoft.com/office/drawing/2014/main" val="3894880348"/>
                  </a:ext>
                </a:extLst>
              </a:tr>
              <a:tr h="1798694">
                <a:tc>
                  <a:txBody>
                    <a:bodyPr/>
                    <a:lstStyle/>
                    <a:p>
                      <a:pPr marL="285750" indent="-285750">
                        <a:buFont typeface="Arial" panose="020B0604020202020204" pitchFamily="34" charset="0"/>
                        <a:buChar char="•"/>
                      </a:pPr>
                      <a:r>
                        <a:rPr lang="fi-FI" sz="1800">
                          <a:latin typeface="Arial"/>
                        </a:rPr>
                        <a:t>kauppatieteet</a:t>
                      </a:r>
                    </a:p>
                    <a:p>
                      <a:pPr marL="285750" indent="-285750">
                        <a:buFont typeface="Arial" panose="020B0604020202020204" pitchFamily="34" charset="0"/>
                        <a:buChar char="•"/>
                      </a:pPr>
                      <a:r>
                        <a:rPr lang="fi-FI" sz="1800">
                          <a:latin typeface="Arial"/>
                        </a:rPr>
                        <a:t>taloustiede</a:t>
                      </a:r>
                    </a:p>
                    <a:p>
                      <a:pPr marL="285750" indent="-285750">
                        <a:buFont typeface="Arial" panose="020B0604020202020204" pitchFamily="34" charset="0"/>
                        <a:buChar char="•"/>
                      </a:pPr>
                      <a:r>
                        <a:rPr lang="fi-FI" sz="1800">
                          <a:latin typeface="Arial"/>
                        </a:rPr>
                        <a:t>tietojärjestelmätiede</a:t>
                      </a:r>
                    </a:p>
                    <a:p>
                      <a:pPr marL="285750" indent="-285750">
                        <a:buFont typeface="Arial" panose="020B0604020202020204" pitchFamily="34" charset="0"/>
                        <a:buChar char="•"/>
                      </a:pPr>
                      <a:r>
                        <a:rPr lang="fi-FI" sz="1800">
                          <a:latin typeface="Arial"/>
                        </a:rPr>
                        <a:t>ympäristö- ja elintarviketalous</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hallintotiede</a:t>
                      </a:r>
                    </a:p>
                    <a:p>
                      <a:pPr marL="285750" indent="-285750">
                        <a:buFont typeface="Arial" panose="020B0604020202020204" pitchFamily="34" charset="0"/>
                        <a:buChar char="•"/>
                      </a:pPr>
                      <a:r>
                        <a:rPr lang="fi-FI" sz="1800">
                          <a:latin typeface="Arial"/>
                        </a:rPr>
                        <a:t>oikeustieteet</a:t>
                      </a:r>
                    </a:p>
                    <a:p>
                      <a:pPr marL="285750" indent="-285750">
                        <a:buFont typeface="Arial" panose="020B0604020202020204" pitchFamily="34" charset="0"/>
                        <a:buChar char="•"/>
                      </a:pPr>
                      <a:r>
                        <a:rPr lang="fi-FI" sz="1800">
                          <a:latin typeface="Arial"/>
                        </a:rPr>
                        <a:t>sosiaalitieteet</a:t>
                      </a:r>
                    </a:p>
                    <a:p>
                      <a:pPr marL="285750" indent="-285750">
                        <a:buFont typeface="Arial" panose="020B0604020202020204" pitchFamily="34" charset="0"/>
                        <a:buChar char="•"/>
                      </a:pPr>
                      <a:r>
                        <a:rPr lang="fi-FI" sz="1800">
                          <a:latin typeface="Arial"/>
                        </a:rPr>
                        <a:t>yhteiskuntatieteet</a:t>
                      </a:r>
                    </a:p>
                    <a:p>
                      <a:pPr marL="285750" indent="-285750">
                        <a:buFont typeface="Arial" panose="020B0604020202020204" pitchFamily="34" charset="0"/>
                        <a:buChar char="•"/>
                      </a:pPr>
                      <a:r>
                        <a:rPr lang="fi-FI" sz="1800">
                          <a:latin typeface="Arial"/>
                        </a:rPr>
                        <a:t>viestintätieteet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filosofia</a:t>
                      </a:r>
                    </a:p>
                    <a:p>
                      <a:pPr marL="285750" indent="-285750">
                        <a:buFont typeface="Arial" panose="020B0604020202020204" pitchFamily="34" charset="0"/>
                        <a:buChar char="•"/>
                      </a:pPr>
                      <a:r>
                        <a:rPr lang="fi-FI" sz="1800">
                          <a:latin typeface="Arial"/>
                        </a:rPr>
                        <a:t>historia</a:t>
                      </a:r>
                    </a:p>
                    <a:p>
                      <a:pPr marL="285750" indent="-285750">
                        <a:buFont typeface="Arial" panose="020B0604020202020204" pitchFamily="34" charset="0"/>
                        <a:buChar char="•"/>
                      </a:pPr>
                      <a:r>
                        <a:rPr lang="fi-FI" sz="1800">
                          <a:latin typeface="Arial"/>
                        </a:rPr>
                        <a:t>kulttuurien tutkimus</a:t>
                      </a:r>
                    </a:p>
                    <a:p>
                      <a:pPr marL="285750" indent="-285750">
                        <a:buFont typeface="Arial" panose="020B0604020202020204" pitchFamily="34" charset="0"/>
                        <a:buChar char="•"/>
                      </a:pPr>
                      <a:r>
                        <a:rPr lang="fi-FI" sz="1800">
                          <a:latin typeface="Arial"/>
                        </a:rPr>
                        <a:t>taiteiden tutkimus</a:t>
                      </a:r>
                    </a:p>
                    <a:p>
                      <a:pPr marL="285750" indent="-285750">
                        <a:buFont typeface="Arial" panose="020B0604020202020204" pitchFamily="34" charset="0"/>
                        <a:buChar char="•"/>
                      </a:pPr>
                      <a:r>
                        <a:rPr lang="fi-FI" sz="1800">
                          <a:latin typeface="Arial"/>
                        </a:rPr>
                        <a:t>teologia</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kotimaiset kielet</a:t>
                      </a:r>
                    </a:p>
                    <a:p>
                      <a:pPr marL="285750" indent="-285750">
                        <a:buFont typeface="Arial" panose="020B0604020202020204" pitchFamily="34" charset="0"/>
                        <a:buChar char="•"/>
                      </a:pPr>
                      <a:r>
                        <a:rPr lang="fi-FI" sz="1800">
                          <a:latin typeface="Arial"/>
                        </a:rPr>
                        <a:t>vieraat kielet ja kielitieteet</a:t>
                      </a:r>
                    </a:p>
                    <a:p>
                      <a:pPr marL="285750" indent="-285750">
                        <a:buFont typeface="Arial" panose="020B0604020202020204" pitchFamily="34" charset="0"/>
                        <a:buChar char="•"/>
                      </a:pPr>
                      <a:r>
                        <a:rPr lang="fi-FI" sz="1800">
                          <a:latin typeface="Arial"/>
                        </a:rPr>
                        <a:t>kirjallisuustieteet</a:t>
                      </a:r>
                    </a:p>
                  </a:txBody>
                  <a:tcPr anchor="ctr">
                    <a:solidFill>
                      <a:srgbClr val="D4B59E">
                        <a:alpha val="30196"/>
                      </a:srgbClr>
                    </a:solidFill>
                  </a:tcPr>
                </a:tc>
                <a:extLst>
                  <a:ext uri="{0D108BD9-81ED-4DB2-BD59-A6C34878D82A}">
                    <a16:rowId xmlns:a16="http://schemas.microsoft.com/office/drawing/2014/main" val="2198940460"/>
                  </a:ext>
                </a:extLst>
              </a:tr>
            </a:tbl>
          </a:graphicData>
        </a:graphic>
      </p:graphicFrame>
    </p:spTree>
    <p:extLst>
      <p:ext uri="{BB962C8B-B14F-4D97-AF65-F5344CB8AC3E}">
        <p14:creationId xmlns:p14="http://schemas.microsoft.com/office/powerpoint/2010/main" val="536105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CA432-3359-677C-012C-BE67216721A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E9F8E81-BFFB-F0DB-2E2C-077FCA5B0BE6}"/>
              </a:ext>
            </a:extLst>
          </p:cNvPr>
          <p:cNvSpPr>
            <a:spLocks noGrp="1"/>
          </p:cNvSpPr>
          <p:nvPr>
            <p:ph type="title"/>
          </p:nvPr>
        </p:nvSpPr>
        <p:spPr/>
        <p:txBody>
          <a:bodyPr>
            <a:normAutofit fontScale="90000"/>
          </a:bodyPr>
          <a:lstStyle/>
          <a:p>
            <a:r>
              <a:rPr lang="fi-FI"/>
              <a:t>Valintakoe D | Millainen yhteinen osio oli keväällä 2025?</a:t>
            </a:r>
          </a:p>
        </p:txBody>
      </p:sp>
      <p:sp>
        <p:nvSpPr>
          <p:cNvPr id="3" name="Sisällön paikkamerkki 2">
            <a:extLst>
              <a:ext uri="{FF2B5EF4-FFF2-40B4-BE49-F238E27FC236}">
                <a16:creationId xmlns:a16="http://schemas.microsoft.com/office/drawing/2014/main" id="{8511C439-A7D4-F741-169E-D9DC21799661}"/>
              </a:ext>
            </a:extLst>
          </p:cNvPr>
          <p:cNvSpPr>
            <a:spLocks noGrp="1"/>
          </p:cNvSpPr>
          <p:nvPr>
            <p:ph sz="quarter" idx="10"/>
          </p:nvPr>
        </p:nvSpPr>
        <p:spPr>
          <a:xfrm>
            <a:off x="353625" y="1205277"/>
            <a:ext cx="11751289" cy="5086666"/>
          </a:xfrm>
        </p:spPr>
        <p:txBody>
          <a:bodyPr>
            <a:normAutofit/>
          </a:bodyPr>
          <a:lstStyle/>
          <a:p>
            <a:r>
              <a:rPr lang="fi-FI" sz="2400"/>
              <a:t>96 tehtäväkohtaa</a:t>
            </a:r>
          </a:p>
          <a:p>
            <a:pPr lvl="1"/>
            <a:r>
              <a:rPr lang="fi-FI" sz="2200"/>
              <a:t>Tehtävätyypit: tosi-/epätosiväittämiä, monivalintoja &amp; laskutehtävissä piti kirjoittaa lukuarvo</a:t>
            </a:r>
            <a:endParaRPr lang="fi-FI" sz="2400"/>
          </a:p>
          <a:p>
            <a:r>
              <a:rPr lang="fi-FI" sz="2400"/>
              <a:t>Kaikissa tehtävissä myös vastaamatta jättämisestä sai -0,2 pistettä eli ”automaattisesti” -19,2 pistettä</a:t>
            </a:r>
          </a:p>
          <a:p>
            <a:r>
              <a:rPr lang="fi-FI" sz="2400"/>
              <a:t>Toisaalta: oikein / väärin väittämissä oikeasta vastauksesta sai +1,1 pistettä ja väärästä -0,4 (= arvaamisen odotusarvo +0,35 pistettä ja vastaamatta jättämisen -0,2) eli todennäköisyyksien mukaan näissä tehtävissä kannatti arvata</a:t>
            </a:r>
          </a:p>
        </p:txBody>
      </p:sp>
    </p:spTree>
    <p:extLst>
      <p:ext uri="{BB962C8B-B14F-4D97-AF65-F5344CB8AC3E}">
        <p14:creationId xmlns:p14="http://schemas.microsoft.com/office/powerpoint/2010/main" val="2505790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6D99-587C-2B8D-6411-7F73760AABDC}"/>
            </a:ext>
          </a:extLst>
        </p:cNvPr>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1B3A0DC7-5789-D96C-26BF-78E3E36A4940}"/>
              </a:ext>
            </a:extLst>
          </p:cNvPr>
          <p:cNvSpPr txBox="1">
            <a:spLocks/>
          </p:cNvSpPr>
          <p:nvPr/>
        </p:nvSpPr>
        <p:spPr>
          <a:xfrm>
            <a:off x="7084411" y="1718898"/>
            <a:ext cx="4976960" cy="4856073"/>
          </a:xfrm>
          <a:prstGeom prst="rect">
            <a:avLst/>
          </a:prstGeom>
          <a:no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fi-FI" sz="1800"/>
              <a:t>Osuus kokonaispisteistä</a:t>
            </a:r>
          </a:p>
          <a:p>
            <a:pPr marL="457200" lvl="1" indent="0">
              <a:buFont typeface="Arial" panose="020B0604020202020204" pitchFamily="34" charset="0"/>
              <a:buNone/>
            </a:pPr>
            <a:r>
              <a:rPr lang="fi-FI" sz="2200"/>
              <a:t>n. 23 %</a:t>
            </a:r>
          </a:p>
          <a:p>
            <a:pPr marL="457200" lvl="1" indent="0">
              <a:buFont typeface="Arial" panose="020B0604020202020204" pitchFamily="34" charset="0"/>
              <a:buNone/>
            </a:pPr>
            <a:r>
              <a:rPr lang="fi-FI" sz="2200"/>
              <a:t>n. 13 %</a:t>
            </a:r>
          </a:p>
          <a:p>
            <a:pPr marL="457200" lvl="1" indent="0">
              <a:buFont typeface="Arial" panose="020B0604020202020204" pitchFamily="34" charset="0"/>
              <a:buNone/>
            </a:pPr>
            <a:r>
              <a:rPr lang="fi-FI" sz="2200"/>
              <a:t>n. 18 %</a:t>
            </a:r>
          </a:p>
          <a:p>
            <a:pPr marL="457200" lvl="1" indent="0">
              <a:buFont typeface="Arial" panose="020B0604020202020204" pitchFamily="34" charset="0"/>
              <a:buNone/>
            </a:pPr>
            <a:r>
              <a:rPr lang="fi-FI" sz="2200"/>
              <a:t>n. 17 %</a:t>
            </a:r>
          </a:p>
          <a:p>
            <a:pPr marL="457200" lvl="1" indent="0">
              <a:buFont typeface="Arial" panose="020B0604020202020204" pitchFamily="34" charset="0"/>
              <a:buNone/>
            </a:pPr>
            <a:r>
              <a:rPr lang="fi-FI" sz="2200"/>
              <a:t>n. 29 %</a:t>
            </a:r>
          </a:p>
          <a:p>
            <a:pPr marL="0" indent="0">
              <a:buNone/>
            </a:pPr>
            <a:endParaRPr lang="fi-FI"/>
          </a:p>
          <a:p>
            <a:pPr marL="0" indent="0">
              <a:buNone/>
            </a:pPr>
            <a:endParaRPr lang="fi-FI"/>
          </a:p>
          <a:p>
            <a:pPr marL="0" indent="0">
              <a:buNone/>
            </a:pPr>
            <a:r>
              <a:rPr lang="fi-FI"/>
              <a:t>Analyysit valintakokeesta D: </a:t>
            </a:r>
          </a:p>
          <a:p>
            <a:pPr marL="0" indent="0">
              <a:buNone/>
            </a:pPr>
            <a:r>
              <a:rPr lang="fi-FI">
                <a:hlinkClick r:id="rId3"/>
              </a:rPr>
              <a:t>https://valmennuskeskus.fi/psykologian-valmennuskurssi/psykologian-valintakoe/</a:t>
            </a:r>
            <a:endParaRPr lang="fi-FI"/>
          </a:p>
          <a:p>
            <a:pPr marL="457200" lvl="1" indent="0">
              <a:buFont typeface="Arial" panose="020B0604020202020204" pitchFamily="34" charset="0"/>
              <a:buNone/>
            </a:pPr>
            <a:endParaRPr lang="fi-FI" sz="2400"/>
          </a:p>
          <a:p>
            <a:pPr marL="457200" lvl="1" indent="0">
              <a:buFont typeface="Arial" panose="020B0604020202020204" pitchFamily="34" charset="0"/>
              <a:buNone/>
            </a:pPr>
            <a:endParaRPr lang="fi-FI" sz="2400"/>
          </a:p>
        </p:txBody>
      </p:sp>
      <p:sp>
        <p:nvSpPr>
          <p:cNvPr id="2" name="Otsikko 1">
            <a:extLst>
              <a:ext uri="{FF2B5EF4-FFF2-40B4-BE49-F238E27FC236}">
                <a16:creationId xmlns:a16="http://schemas.microsoft.com/office/drawing/2014/main" id="{4C19256C-00A6-787B-AE8F-ED65DE2D671F}"/>
              </a:ext>
            </a:extLst>
          </p:cNvPr>
          <p:cNvSpPr>
            <a:spLocks noGrp="1"/>
          </p:cNvSpPr>
          <p:nvPr>
            <p:ph type="title"/>
          </p:nvPr>
        </p:nvSpPr>
        <p:spPr>
          <a:xfrm>
            <a:off x="317089" y="201840"/>
            <a:ext cx="12514980" cy="973202"/>
          </a:xfrm>
        </p:spPr>
        <p:txBody>
          <a:bodyPr>
            <a:normAutofit/>
          </a:bodyPr>
          <a:lstStyle/>
          <a:p>
            <a:r>
              <a:rPr lang="fi-FI" sz="3400"/>
              <a:t>Valintakoe D | Millainen yhteinen osio oli keväällä 2025?</a:t>
            </a:r>
          </a:p>
        </p:txBody>
      </p:sp>
      <p:sp>
        <p:nvSpPr>
          <p:cNvPr id="6" name="Sisällön paikkamerkki 2">
            <a:extLst>
              <a:ext uri="{FF2B5EF4-FFF2-40B4-BE49-F238E27FC236}">
                <a16:creationId xmlns:a16="http://schemas.microsoft.com/office/drawing/2014/main" id="{CAAED15B-1680-BBD1-76FF-4618ABA70FEF}"/>
              </a:ext>
            </a:extLst>
          </p:cNvPr>
          <p:cNvSpPr txBox="1">
            <a:spLocks/>
          </p:cNvSpPr>
          <p:nvPr/>
        </p:nvSpPr>
        <p:spPr>
          <a:xfrm>
            <a:off x="341049" y="1338327"/>
            <a:ext cx="7237752" cy="5073359"/>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Yhteisessä osiossa 5 tehtäväkokonaisuutta</a:t>
            </a:r>
          </a:p>
          <a:p>
            <a:pPr marL="0" indent="0">
              <a:buFont typeface="Arial" panose="020B0604020202020204" pitchFamily="34" charset="0"/>
              <a:buNone/>
            </a:pPr>
            <a:endParaRPr lang="fi-FI"/>
          </a:p>
          <a:p>
            <a:pPr marL="342900" indent="-342900">
              <a:buFont typeface="Arial" panose="020B0604020202020204" pitchFamily="34" charset="0"/>
              <a:buAutoNum type="arabicPeriod"/>
            </a:pPr>
            <a:r>
              <a:rPr lang="fi-FI"/>
              <a:t>Chanin ym. (2021) artikkeliin perustuvat tehtävät	</a:t>
            </a:r>
          </a:p>
          <a:p>
            <a:pPr marL="342900" indent="-342900">
              <a:buFont typeface="Arial" panose="020B0604020202020204" pitchFamily="34" charset="0"/>
              <a:buAutoNum type="arabicPeriod"/>
            </a:pPr>
            <a:r>
              <a:rPr lang="fi-FI" err="1"/>
              <a:t>Lianin</a:t>
            </a:r>
            <a:r>
              <a:rPr lang="fi-FI"/>
              <a:t> ym. (2024) artikkeliin perustuvat tehtävät sekä artikkeleita yhdistelevät tehtävät</a:t>
            </a:r>
          </a:p>
          <a:p>
            <a:pPr marL="342900" indent="-342900">
              <a:buFont typeface="Arial" panose="020B0604020202020204" pitchFamily="34" charset="0"/>
              <a:buAutoNum type="arabicPeriod"/>
            </a:pPr>
            <a:r>
              <a:rPr lang="fi-FI"/>
              <a:t>Valintakokeessa jaettuun aineistoon perustuvia tehtäviä</a:t>
            </a:r>
          </a:p>
          <a:p>
            <a:pPr marL="342900" indent="-342900">
              <a:buFont typeface="Arial" panose="020B0604020202020204" pitchFamily="34" charset="0"/>
              <a:buAutoNum type="arabicPeriod"/>
            </a:pPr>
            <a:r>
              <a:rPr lang="fi-FI"/>
              <a:t>Päättelytehtäviä ja tilastollisten aineiston tulkintaa</a:t>
            </a:r>
          </a:p>
          <a:p>
            <a:pPr marL="342900" indent="-342900">
              <a:buFont typeface="Arial" panose="020B0604020202020204" pitchFamily="34" charset="0"/>
              <a:buAutoNum type="arabicPeriod"/>
            </a:pPr>
            <a:r>
              <a:rPr lang="fi-FI"/>
              <a:t>Päättely- ja laskutehtäviä </a:t>
            </a:r>
          </a:p>
          <a:p>
            <a:pPr marL="342900" indent="-342900">
              <a:buFont typeface="Arial" panose="020B0604020202020204" pitchFamily="34" charset="0"/>
              <a:buAutoNum type="arabicPeriod"/>
            </a:pPr>
            <a:endParaRPr lang="fi-FI"/>
          </a:p>
          <a:p>
            <a:pPr marL="457200" lvl="1" indent="0">
              <a:buNone/>
            </a:pPr>
            <a:r>
              <a:rPr lang="fi-FI" sz="1800"/>
              <a:t>46 % yleiset matemaattiset taidot, looginen päättely, yleinen tilastotieteen osaaminen</a:t>
            </a:r>
          </a:p>
          <a:p>
            <a:pPr marL="457200" lvl="1" indent="0">
              <a:buNone/>
            </a:pPr>
            <a:r>
              <a:rPr lang="fi-FI" sz="1800"/>
              <a:t>18 % aineistopohjaiset muut tehtävät</a:t>
            </a:r>
          </a:p>
          <a:p>
            <a:pPr marL="457200" lvl="1" indent="0">
              <a:buNone/>
            </a:pPr>
            <a:r>
              <a:rPr lang="fi-FI" sz="1800"/>
              <a:t>36 % ennakkomateriaaliin liittyvät tehtävät (nämä myös painottuivat laskemiseen / tilastoon)</a:t>
            </a:r>
          </a:p>
        </p:txBody>
      </p:sp>
    </p:spTree>
    <p:extLst>
      <p:ext uri="{BB962C8B-B14F-4D97-AF65-F5344CB8AC3E}">
        <p14:creationId xmlns:p14="http://schemas.microsoft.com/office/powerpoint/2010/main" val="3529715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3ED72-BF0F-84DA-18FD-340D6BC850F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1C3D2B9-28A6-8B37-13C9-4BCE7624D449}"/>
              </a:ext>
            </a:extLst>
          </p:cNvPr>
          <p:cNvSpPr>
            <a:spLocks noGrp="1"/>
          </p:cNvSpPr>
          <p:nvPr>
            <p:ph type="title"/>
          </p:nvPr>
        </p:nvSpPr>
        <p:spPr/>
        <p:txBody>
          <a:bodyPr>
            <a:normAutofit/>
          </a:bodyPr>
          <a:lstStyle/>
          <a:p>
            <a:r>
              <a:rPr lang="fi-FI"/>
              <a:t>Valintakoe D | Esimerkkejä tehtävistä</a:t>
            </a:r>
          </a:p>
        </p:txBody>
      </p:sp>
      <p:sp>
        <p:nvSpPr>
          <p:cNvPr id="3" name="Sisällön paikkamerkki 2">
            <a:extLst>
              <a:ext uri="{FF2B5EF4-FFF2-40B4-BE49-F238E27FC236}">
                <a16:creationId xmlns:a16="http://schemas.microsoft.com/office/drawing/2014/main" id="{3EBAA476-C3A8-3FCE-8A70-0E458D78A615}"/>
              </a:ext>
            </a:extLst>
          </p:cNvPr>
          <p:cNvSpPr>
            <a:spLocks noGrp="1"/>
          </p:cNvSpPr>
          <p:nvPr>
            <p:ph sz="quarter" idx="10"/>
          </p:nvPr>
        </p:nvSpPr>
        <p:spPr>
          <a:xfrm>
            <a:off x="-217115" y="1391920"/>
            <a:ext cx="12015537" cy="5466080"/>
          </a:xfrm>
        </p:spPr>
        <p:txBody>
          <a:bodyPr>
            <a:normAutofit/>
          </a:bodyPr>
          <a:lstStyle/>
          <a:p>
            <a:pPr marL="457200" lvl="1" indent="0">
              <a:buNone/>
            </a:pPr>
            <a:endParaRPr lang="fi-FI" sz="2400" i="1"/>
          </a:p>
          <a:p>
            <a:pPr marL="457200" lvl="1" indent="0">
              <a:buNone/>
            </a:pPr>
            <a:endParaRPr lang="fi-FI" sz="2400" i="1"/>
          </a:p>
          <a:p>
            <a:pPr marL="457200" lvl="1" indent="0">
              <a:buNone/>
            </a:pPr>
            <a:endParaRPr lang="fi-FI" sz="2200"/>
          </a:p>
        </p:txBody>
      </p:sp>
      <p:pic>
        <p:nvPicPr>
          <p:cNvPr id="5" name="Kuva 4">
            <a:extLst>
              <a:ext uri="{FF2B5EF4-FFF2-40B4-BE49-F238E27FC236}">
                <a16:creationId xmlns:a16="http://schemas.microsoft.com/office/drawing/2014/main" id="{DB690431-E1FA-E1CA-DB30-2ED2231FAD33}"/>
              </a:ext>
            </a:extLst>
          </p:cNvPr>
          <p:cNvPicPr>
            <a:picLocks noChangeAspect="1"/>
          </p:cNvPicPr>
          <p:nvPr/>
        </p:nvPicPr>
        <p:blipFill>
          <a:blip r:embed="rId3"/>
          <a:stretch>
            <a:fillRect/>
          </a:stretch>
        </p:blipFill>
        <p:spPr>
          <a:xfrm>
            <a:off x="485819" y="1512517"/>
            <a:ext cx="6461714" cy="1767827"/>
          </a:xfrm>
          <a:prstGeom prst="rect">
            <a:avLst/>
          </a:prstGeom>
        </p:spPr>
      </p:pic>
      <p:pic>
        <p:nvPicPr>
          <p:cNvPr id="7" name="Kuva 6">
            <a:extLst>
              <a:ext uri="{FF2B5EF4-FFF2-40B4-BE49-F238E27FC236}">
                <a16:creationId xmlns:a16="http://schemas.microsoft.com/office/drawing/2014/main" id="{C6622759-0829-665B-02AF-A39EA463E501}"/>
              </a:ext>
            </a:extLst>
          </p:cNvPr>
          <p:cNvPicPr>
            <a:picLocks noChangeAspect="1"/>
          </p:cNvPicPr>
          <p:nvPr/>
        </p:nvPicPr>
        <p:blipFill>
          <a:blip r:embed="rId4"/>
          <a:stretch>
            <a:fillRect/>
          </a:stretch>
        </p:blipFill>
        <p:spPr>
          <a:xfrm>
            <a:off x="4687778" y="2483360"/>
            <a:ext cx="5925377" cy="752580"/>
          </a:xfrm>
          <a:prstGeom prst="rect">
            <a:avLst/>
          </a:prstGeom>
        </p:spPr>
      </p:pic>
      <p:pic>
        <p:nvPicPr>
          <p:cNvPr id="9" name="Kuva 8">
            <a:extLst>
              <a:ext uri="{FF2B5EF4-FFF2-40B4-BE49-F238E27FC236}">
                <a16:creationId xmlns:a16="http://schemas.microsoft.com/office/drawing/2014/main" id="{CFB3AFE5-62AC-6863-0807-F2943722488D}"/>
              </a:ext>
            </a:extLst>
          </p:cNvPr>
          <p:cNvPicPr>
            <a:picLocks noChangeAspect="1"/>
          </p:cNvPicPr>
          <p:nvPr/>
        </p:nvPicPr>
        <p:blipFill>
          <a:blip r:embed="rId5"/>
          <a:stretch>
            <a:fillRect/>
          </a:stretch>
        </p:blipFill>
        <p:spPr>
          <a:xfrm>
            <a:off x="4735410" y="3324748"/>
            <a:ext cx="5877745" cy="800212"/>
          </a:xfrm>
          <a:prstGeom prst="rect">
            <a:avLst/>
          </a:prstGeom>
        </p:spPr>
      </p:pic>
      <p:pic>
        <p:nvPicPr>
          <p:cNvPr id="11" name="Kuva 10">
            <a:extLst>
              <a:ext uri="{FF2B5EF4-FFF2-40B4-BE49-F238E27FC236}">
                <a16:creationId xmlns:a16="http://schemas.microsoft.com/office/drawing/2014/main" id="{EF11D650-EE3D-1F6C-7298-68AFAD1F3738}"/>
              </a:ext>
            </a:extLst>
          </p:cNvPr>
          <p:cNvPicPr>
            <a:picLocks noChangeAspect="1"/>
          </p:cNvPicPr>
          <p:nvPr/>
        </p:nvPicPr>
        <p:blipFill>
          <a:blip r:embed="rId6"/>
          <a:stretch>
            <a:fillRect/>
          </a:stretch>
        </p:blipFill>
        <p:spPr>
          <a:xfrm>
            <a:off x="4687778" y="4213767"/>
            <a:ext cx="5966279" cy="1230061"/>
          </a:xfrm>
          <a:prstGeom prst="rect">
            <a:avLst/>
          </a:prstGeom>
        </p:spPr>
      </p:pic>
      <p:pic>
        <p:nvPicPr>
          <p:cNvPr id="13" name="Kuva 12">
            <a:extLst>
              <a:ext uri="{FF2B5EF4-FFF2-40B4-BE49-F238E27FC236}">
                <a16:creationId xmlns:a16="http://schemas.microsoft.com/office/drawing/2014/main" id="{25A98A05-3F2A-6325-80CE-E9E93CF6443E}"/>
              </a:ext>
            </a:extLst>
          </p:cNvPr>
          <p:cNvPicPr>
            <a:picLocks noChangeAspect="1"/>
          </p:cNvPicPr>
          <p:nvPr/>
        </p:nvPicPr>
        <p:blipFill>
          <a:blip r:embed="rId7"/>
          <a:stretch>
            <a:fillRect/>
          </a:stretch>
        </p:blipFill>
        <p:spPr>
          <a:xfrm>
            <a:off x="4709628" y="5532635"/>
            <a:ext cx="5992061" cy="1238423"/>
          </a:xfrm>
          <a:prstGeom prst="rect">
            <a:avLst/>
          </a:prstGeom>
        </p:spPr>
      </p:pic>
      <p:sp>
        <p:nvSpPr>
          <p:cNvPr id="14" name="Tekstiruutu 13">
            <a:extLst>
              <a:ext uri="{FF2B5EF4-FFF2-40B4-BE49-F238E27FC236}">
                <a16:creationId xmlns:a16="http://schemas.microsoft.com/office/drawing/2014/main" id="{7C4D3ADC-7F75-F514-4C9F-DC84710E30EC}"/>
              </a:ext>
            </a:extLst>
          </p:cNvPr>
          <p:cNvSpPr txBox="1"/>
          <p:nvPr/>
        </p:nvSpPr>
        <p:spPr>
          <a:xfrm>
            <a:off x="7180009" y="1298369"/>
            <a:ext cx="4385937" cy="646331"/>
          </a:xfrm>
          <a:prstGeom prst="rect">
            <a:avLst/>
          </a:prstGeom>
          <a:noFill/>
        </p:spPr>
        <p:txBody>
          <a:bodyPr wrap="square" rtlCol="0">
            <a:spAutoFit/>
          </a:bodyPr>
          <a:lstStyle/>
          <a:p>
            <a:r>
              <a:rPr lang="fi-FI"/>
              <a:t>”Perinteinen” psykologian/logopedian  valintakokeen väittämätehtävä. </a:t>
            </a:r>
          </a:p>
        </p:txBody>
      </p:sp>
      <p:sp>
        <p:nvSpPr>
          <p:cNvPr id="15" name="Tekstiruutu 14">
            <a:extLst>
              <a:ext uri="{FF2B5EF4-FFF2-40B4-BE49-F238E27FC236}">
                <a16:creationId xmlns:a16="http://schemas.microsoft.com/office/drawing/2014/main" id="{F7250C14-B4DA-ECDE-15E4-642BA5DC92E8}"/>
              </a:ext>
            </a:extLst>
          </p:cNvPr>
          <p:cNvSpPr txBox="1"/>
          <p:nvPr/>
        </p:nvSpPr>
        <p:spPr>
          <a:xfrm>
            <a:off x="189331" y="4422840"/>
            <a:ext cx="4385937" cy="646331"/>
          </a:xfrm>
          <a:prstGeom prst="rect">
            <a:avLst/>
          </a:prstGeom>
          <a:noFill/>
        </p:spPr>
        <p:txBody>
          <a:bodyPr wrap="square" rtlCol="0">
            <a:spAutoFit/>
          </a:bodyPr>
          <a:lstStyle/>
          <a:p>
            <a:r>
              <a:rPr lang="fi-FI"/>
              <a:t>Uudenlainen kokeessa olevan aineiston soveltamista vaatinut tehtävä </a:t>
            </a:r>
          </a:p>
        </p:txBody>
      </p:sp>
    </p:spTree>
    <p:extLst>
      <p:ext uri="{BB962C8B-B14F-4D97-AF65-F5344CB8AC3E}">
        <p14:creationId xmlns:p14="http://schemas.microsoft.com/office/powerpoint/2010/main" val="2385506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C8A9D-048F-583D-8968-EB09A6A9B48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BBD8B12-837A-F9CE-DEA1-57E2A43E59A3}"/>
              </a:ext>
            </a:extLst>
          </p:cNvPr>
          <p:cNvSpPr>
            <a:spLocks noGrp="1"/>
          </p:cNvSpPr>
          <p:nvPr>
            <p:ph type="title"/>
          </p:nvPr>
        </p:nvSpPr>
        <p:spPr>
          <a:xfrm>
            <a:off x="367313" y="709370"/>
            <a:ext cx="3316413" cy="1085823"/>
          </a:xfrm>
        </p:spPr>
        <p:txBody>
          <a:bodyPr>
            <a:normAutofit fontScale="90000"/>
          </a:bodyPr>
          <a:lstStyle/>
          <a:p>
            <a:r>
              <a:rPr lang="fi-FI"/>
              <a:t>Valintakoe D | </a:t>
            </a:r>
            <a:br>
              <a:rPr lang="fi-FI"/>
            </a:br>
            <a:r>
              <a:rPr lang="fi-FI"/>
              <a:t>Esimerkki </a:t>
            </a:r>
            <a:br>
              <a:rPr lang="fi-FI"/>
            </a:br>
            <a:r>
              <a:rPr lang="fi-FI"/>
              <a:t>tehtävästä A4.3</a:t>
            </a:r>
          </a:p>
        </p:txBody>
      </p:sp>
      <p:pic>
        <p:nvPicPr>
          <p:cNvPr id="5" name="Kuva 4">
            <a:extLst>
              <a:ext uri="{FF2B5EF4-FFF2-40B4-BE49-F238E27FC236}">
                <a16:creationId xmlns:a16="http://schemas.microsoft.com/office/drawing/2014/main" id="{3FDC995B-B7DD-357A-51B6-02A5BD14B022}"/>
              </a:ext>
            </a:extLst>
          </p:cNvPr>
          <p:cNvPicPr>
            <a:picLocks noChangeAspect="1"/>
          </p:cNvPicPr>
          <p:nvPr/>
        </p:nvPicPr>
        <p:blipFill>
          <a:blip r:embed="rId3"/>
          <a:stretch>
            <a:fillRect/>
          </a:stretch>
        </p:blipFill>
        <p:spPr>
          <a:xfrm>
            <a:off x="4370024" y="0"/>
            <a:ext cx="7821976" cy="6858000"/>
          </a:xfrm>
          <a:prstGeom prst="rect">
            <a:avLst/>
          </a:prstGeom>
        </p:spPr>
      </p:pic>
      <p:sp>
        <p:nvSpPr>
          <p:cNvPr id="7" name="Sisällön paikkamerkki 6">
            <a:extLst>
              <a:ext uri="{FF2B5EF4-FFF2-40B4-BE49-F238E27FC236}">
                <a16:creationId xmlns:a16="http://schemas.microsoft.com/office/drawing/2014/main" id="{AA14644D-7274-11E6-0756-0DF81496FDD4}"/>
              </a:ext>
            </a:extLst>
          </p:cNvPr>
          <p:cNvSpPr>
            <a:spLocks noGrp="1"/>
          </p:cNvSpPr>
          <p:nvPr>
            <p:ph sz="quarter" idx="10"/>
          </p:nvPr>
        </p:nvSpPr>
        <p:spPr>
          <a:xfrm>
            <a:off x="217572" y="2241635"/>
            <a:ext cx="4152452" cy="4169923"/>
          </a:xfrm>
        </p:spPr>
        <p:txBody>
          <a:bodyPr>
            <a:normAutofit/>
          </a:bodyPr>
          <a:lstStyle/>
          <a:p>
            <a:pPr marL="0" indent="0">
              <a:buNone/>
            </a:pPr>
            <a:r>
              <a:rPr lang="fi-FI" sz="1600"/>
              <a:t>A4.3.2 Suolistomikrobiryhmä </a:t>
            </a:r>
            <a:r>
              <a:rPr lang="fi-FI" sz="1600" err="1"/>
              <a:t>Verrucomicrobian</a:t>
            </a:r>
            <a:r>
              <a:rPr lang="fi-FI" sz="1600"/>
              <a:t> ja kehonkoostumusta kuvaavien muuttujien välillä ei löydetty tilastollisesti merkitseviä yhteyksiä. </a:t>
            </a:r>
          </a:p>
          <a:p>
            <a:pPr marL="0" indent="0">
              <a:buNone/>
            </a:pPr>
            <a:endParaRPr lang="fi-FI" sz="1600"/>
          </a:p>
          <a:p>
            <a:pPr marL="0" indent="0">
              <a:buNone/>
            </a:pPr>
            <a:r>
              <a:rPr lang="fi-FI" sz="1600"/>
              <a:t>A4.3.4 Kaikista kehonkoostumusta kuvaavista muuttujista eniten tilastollisesti merkitseviä yhteyksiä suolistomikrobimuuttujiin oli kokonaisrasvaprosentilla.</a:t>
            </a:r>
          </a:p>
          <a:p>
            <a:pPr marL="0" indent="0">
              <a:buNone/>
            </a:pPr>
            <a:endParaRPr lang="fi-FI" sz="1600"/>
          </a:p>
          <a:p>
            <a:pPr marL="0" indent="0">
              <a:buNone/>
            </a:pPr>
            <a:endParaRPr lang="fi-FI" sz="1600"/>
          </a:p>
          <a:p>
            <a:pPr marL="0" indent="0">
              <a:buNone/>
            </a:pPr>
            <a:r>
              <a:rPr lang="fi-FI" sz="1600"/>
              <a:t> </a:t>
            </a:r>
          </a:p>
        </p:txBody>
      </p:sp>
    </p:spTree>
    <p:extLst>
      <p:ext uri="{BB962C8B-B14F-4D97-AF65-F5344CB8AC3E}">
        <p14:creationId xmlns:p14="http://schemas.microsoft.com/office/powerpoint/2010/main" val="28091964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9E550-6330-64CE-EED3-E263251B55D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7E05949-7CC1-9B97-96D8-0386B5F439F1}"/>
              </a:ext>
            </a:extLst>
          </p:cNvPr>
          <p:cNvSpPr>
            <a:spLocks noGrp="1"/>
          </p:cNvSpPr>
          <p:nvPr>
            <p:ph type="title"/>
          </p:nvPr>
        </p:nvSpPr>
        <p:spPr/>
        <p:txBody>
          <a:bodyPr>
            <a:normAutofit/>
          </a:bodyPr>
          <a:lstStyle/>
          <a:p>
            <a:r>
              <a:rPr lang="fi-FI"/>
              <a:t>Valintakoe D | Esimerkki tehtävästä A5.4</a:t>
            </a:r>
          </a:p>
        </p:txBody>
      </p:sp>
      <p:pic>
        <p:nvPicPr>
          <p:cNvPr id="5" name="Kuva 4">
            <a:extLst>
              <a:ext uri="{FF2B5EF4-FFF2-40B4-BE49-F238E27FC236}">
                <a16:creationId xmlns:a16="http://schemas.microsoft.com/office/drawing/2014/main" id="{6B19D9BE-43F2-FDED-4DDC-D96D0387746D}"/>
              </a:ext>
            </a:extLst>
          </p:cNvPr>
          <p:cNvPicPr>
            <a:picLocks noChangeAspect="1"/>
          </p:cNvPicPr>
          <p:nvPr/>
        </p:nvPicPr>
        <p:blipFill>
          <a:blip r:embed="rId3"/>
          <a:stretch>
            <a:fillRect/>
          </a:stretch>
        </p:blipFill>
        <p:spPr>
          <a:xfrm>
            <a:off x="586992" y="1060882"/>
            <a:ext cx="7640116" cy="5515745"/>
          </a:xfrm>
          <a:prstGeom prst="rect">
            <a:avLst/>
          </a:prstGeom>
        </p:spPr>
      </p:pic>
    </p:spTree>
    <p:extLst>
      <p:ext uri="{BB962C8B-B14F-4D97-AF65-F5344CB8AC3E}">
        <p14:creationId xmlns:p14="http://schemas.microsoft.com/office/powerpoint/2010/main" val="2281203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6D1E-1CC2-A567-CA40-2CCBF3C1C79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2899FEC-7EA6-CB97-36B5-728196C4D5FC}"/>
              </a:ext>
            </a:extLst>
          </p:cNvPr>
          <p:cNvSpPr>
            <a:spLocks noGrp="1"/>
          </p:cNvSpPr>
          <p:nvPr>
            <p:ph type="title"/>
          </p:nvPr>
        </p:nvSpPr>
        <p:spPr>
          <a:xfrm>
            <a:off x="341049" y="365125"/>
            <a:ext cx="11850951" cy="840152"/>
          </a:xfrm>
        </p:spPr>
        <p:txBody>
          <a:bodyPr>
            <a:normAutofit/>
          </a:bodyPr>
          <a:lstStyle/>
          <a:p>
            <a:r>
              <a:rPr lang="fi-FI"/>
              <a:t>Valintakoe D | Yleisiä huomioita</a:t>
            </a:r>
          </a:p>
        </p:txBody>
      </p:sp>
      <p:sp>
        <p:nvSpPr>
          <p:cNvPr id="3" name="Sisällön paikkamerkki 2">
            <a:extLst>
              <a:ext uri="{FF2B5EF4-FFF2-40B4-BE49-F238E27FC236}">
                <a16:creationId xmlns:a16="http://schemas.microsoft.com/office/drawing/2014/main" id="{627FEF41-0137-2A44-FB14-0BCB528B68D4}"/>
              </a:ext>
            </a:extLst>
          </p:cNvPr>
          <p:cNvSpPr>
            <a:spLocks noGrp="1"/>
          </p:cNvSpPr>
          <p:nvPr>
            <p:ph sz="quarter" idx="10"/>
          </p:nvPr>
        </p:nvSpPr>
        <p:spPr>
          <a:xfrm>
            <a:off x="353625" y="1205277"/>
            <a:ext cx="11751289" cy="5086666"/>
          </a:xfrm>
        </p:spPr>
        <p:txBody>
          <a:bodyPr>
            <a:normAutofit lnSpcReduction="10000"/>
          </a:bodyPr>
          <a:lstStyle/>
          <a:p>
            <a:r>
              <a:rPr lang="fi-FI"/>
              <a:t>Psykologian ja logopedian valintakokeeseen on aina kuulunut yllätyksellisyys ja uusi valintakoe D jatkoi samaa linjaa </a:t>
            </a:r>
          </a:p>
          <a:p>
            <a:pPr lvl="1"/>
            <a:r>
              <a:rPr lang="fi-FI"/>
              <a:t>Koe on myös paineensietoharjoitus ja testaa epävarmuuden sietokykyä</a:t>
            </a:r>
          </a:p>
          <a:p>
            <a:pPr lvl="1"/>
            <a:r>
              <a:rPr lang="fi-FI"/>
              <a:t>Kukaan ei tiedä etukäteen millainen koe tulee olemaan</a:t>
            </a:r>
          </a:p>
          <a:p>
            <a:r>
              <a:rPr lang="fi-FI"/>
              <a:t>Koe oli keväällä 2025 laskupainotteinen, mutta ei ole tietoa säilyykö painotus yhtä vahvasti jatkossa </a:t>
            </a:r>
          </a:p>
          <a:p>
            <a:r>
              <a:rPr lang="fi-FI"/>
              <a:t>Keskiössä ollut tietojen ja taitojen </a:t>
            </a:r>
            <a:r>
              <a:rPr lang="fi-FI" i="1"/>
              <a:t>soveltaminen </a:t>
            </a:r>
          </a:p>
          <a:p>
            <a:pPr marL="0" indent="0">
              <a:buNone/>
            </a:pPr>
            <a:endParaRPr lang="fi-FI" i="1"/>
          </a:p>
          <a:p>
            <a:pPr marL="0" indent="0">
              <a:buNone/>
            </a:pPr>
            <a:r>
              <a:rPr lang="fi-FI" b="1"/>
              <a:t>Eriytyvä osio </a:t>
            </a:r>
          </a:p>
          <a:p>
            <a:r>
              <a:rPr lang="fi-FI"/>
              <a:t>Eriytyvä osio perustui suoraviivaisesti lukion kursseihin </a:t>
            </a:r>
          </a:p>
          <a:p>
            <a:r>
              <a:rPr lang="fi-FI"/>
              <a:t>Osion maksimipistemäärä 49 pistettä, 14 monivalintatehtävää</a:t>
            </a:r>
          </a:p>
          <a:p>
            <a:r>
              <a:rPr lang="fi-FI"/>
              <a:t>Ei käytössä laskinta</a:t>
            </a:r>
          </a:p>
          <a:p>
            <a:pPr marL="0" indent="0">
              <a:buNone/>
            </a:pPr>
            <a:endParaRPr lang="fi-FI"/>
          </a:p>
          <a:p>
            <a:pPr marL="0" indent="0">
              <a:buNone/>
            </a:pPr>
            <a:r>
              <a:rPr lang="fi-FI"/>
              <a:t>Valintakoe D yhteinen osio: </a:t>
            </a:r>
            <a:r>
              <a:rPr lang="fi-FI">
                <a:hlinkClick r:id="rId3"/>
              </a:rPr>
              <a:t>https://yliopistovalinnat.fi/wp-content/uploads/2025/07/Valintakoe_D_Yhteinen_osio_2025_suomi_vastauksilla.pdf</a:t>
            </a:r>
            <a:r>
              <a:rPr lang="fi-FI"/>
              <a:t> </a:t>
            </a:r>
          </a:p>
          <a:p>
            <a:pPr marL="0" indent="0">
              <a:buNone/>
            </a:pPr>
            <a:r>
              <a:rPr lang="fi-FI"/>
              <a:t>Valintakoe D eriytyvä osio: </a:t>
            </a:r>
            <a:r>
              <a:rPr lang="fi-FI">
                <a:hlinkClick r:id="rId4"/>
              </a:rPr>
              <a:t>https://yliopistovalinnat.fi/wp-content/uploads/2025/07/Valintakoe_D_Eriytyva_osio_2025_suomi_vastauksilla.pdf</a:t>
            </a:r>
            <a:r>
              <a:rPr lang="fi-FI"/>
              <a:t> </a:t>
            </a:r>
          </a:p>
          <a:p>
            <a:pPr marL="0" indent="0">
              <a:buNone/>
            </a:pPr>
            <a:endParaRPr lang="fi-FI"/>
          </a:p>
        </p:txBody>
      </p:sp>
    </p:spTree>
    <p:extLst>
      <p:ext uri="{BB962C8B-B14F-4D97-AF65-F5344CB8AC3E}">
        <p14:creationId xmlns:p14="http://schemas.microsoft.com/office/powerpoint/2010/main" val="1037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97138-F967-9FF8-A343-CF542200CFE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04E8E4A-296B-F82B-C358-0ECD8B190212}"/>
              </a:ext>
            </a:extLst>
          </p:cNvPr>
          <p:cNvSpPr>
            <a:spLocks noGrp="1"/>
          </p:cNvSpPr>
          <p:nvPr>
            <p:ph type="title"/>
          </p:nvPr>
        </p:nvSpPr>
        <p:spPr>
          <a:xfrm>
            <a:off x="341049" y="365125"/>
            <a:ext cx="11850951" cy="840152"/>
          </a:xfrm>
        </p:spPr>
        <p:txBody>
          <a:bodyPr>
            <a:normAutofit/>
          </a:bodyPr>
          <a:lstStyle/>
          <a:p>
            <a:r>
              <a:rPr lang="fi-FI"/>
              <a:t>Valintakoe D |  Valmistautuminen yhteiseen osioon </a:t>
            </a:r>
          </a:p>
        </p:txBody>
      </p:sp>
      <p:sp>
        <p:nvSpPr>
          <p:cNvPr id="3" name="Sisällön paikkamerkki 2">
            <a:extLst>
              <a:ext uri="{FF2B5EF4-FFF2-40B4-BE49-F238E27FC236}">
                <a16:creationId xmlns:a16="http://schemas.microsoft.com/office/drawing/2014/main" id="{7BB38722-DA25-3AD8-4F75-0030CCC071F0}"/>
              </a:ext>
            </a:extLst>
          </p:cNvPr>
          <p:cNvSpPr>
            <a:spLocks noGrp="1"/>
          </p:cNvSpPr>
          <p:nvPr>
            <p:ph sz="quarter" idx="10"/>
          </p:nvPr>
        </p:nvSpPr>
        <p:spPr>
          <a:xfrm>
            <a:off x="264173" y="1197980"/>
            <a:ext cx="11850951" cy="5550525"/>
          </a:xfrm>
        </p:spPr>
        <p:txBody>
          <a:bodyPr>
            <a:normAutofit lnSpcReduction="10000"/>
          </a:bodyPr>
          <a:lstStyle/>
          <a:p>
            <a:r>
              <a:rPr lang="fi-FI"/>
              <a:t>Perusmatematiikan taidot haltuun, sen jälkeen soveltavampien tehtävien harjoittelu, erityisesti erilaiset sanalliset tehtävät (matemaattinen päättely) </a:t>
            </a:r>
          </a:p>
          <a:p>
            <a:r>
              <a:rPr lang="fi-FI"/>
              <a:t>Tilastotieteen ja todennäköisyyden keskeisimmät perusasiat ja -käsitteet </a:t>
            </a:r>
          </a:p>
          <a:p>
            <a:pPr lvl="1"/>
            <a:r>
              <a:rPr lang="fi-FI"/>
              <a:t>MAB5, MAB9 ja/tai MAA8 –moduulit</a:t>
            </a:r>
          </a:p>
          <a:p>
            <a:pPr lvl="1"/>
            <a:r>
              <a:rPr lang="fi-FI"/>
              <a:t>Tieteelliset artikkelit</a:t>
            </a:r>
          </a:p>
          <a:p>
            <a:pPr lvl="1"/>
            <a:r>
              <a:rPr lang="fi-FI"/>
              <a:t>Ymmärtäminen ja keskeisimpien asioiden laskeminen</a:t>
            </a:r>
          </a:p>
          <a:p>
            <a:r>
              <a:rPr lang="fi-FI"/>
              <a:t>Loogisen päättelyn harjoittelu </a:t>
            </a:r>
          </a:p>
          <a:p>
            <a:pPr lvl="1"/>
            <a:r>
              <a:rPr lang="fi-FI"/>
              <a:t>Vanhat valintakokeet, erilaiset pulmatehtävät </a:t>
            </a:r>
          </a:p>
          <a:p>
            <a:pPr lvl="1"/>
            <a:r>
              <a:rPr lang="fi-FI"/>
              <a:t>Vaikka nyt ei erillisiä loogisen päättelyn tehtäviä, ei voi tietää onko jatkossa </a:t>
            </a:r>
          </a:p>
          <a:p>
            <a:r>
              <a:rPr lang="fi-FI"/>
              <a:t>Tieteelliset artikkelit </a:t>
            </a:r>
          </a:p>
          <a:p>
            <a:pPr lvl="1"/>
            <a:r>
              <a:rPr lang="fi-FI"/>
              <a:t>Miten luetaan, miten erilaisia tutkimustuloksia/-taulukoita tulkitaan</a:t>
            </a:r>
          </a:p>
          <a:p>
            <a:r>
              <a:rPr lang="fi-FI"/>
              <a:t>Englanninkielen ja sanaston vahvistaminen</a:t>
            </a:r>
          </a:p>
          <a:p>
            <a:r>
              <a:rPr lang="fi-FI"/>
              <a:t>Mielen hallinta ja koestrategiat </a:t>
            </a:r>
          </a:p>
          <a:p>
            <a:r>
              <a:rPr lang="fi-FI"/>
              <a:t>Ennakkomateriaalin ilmestymisen jälkeen</a:t>
            </a:r>
          </a:p>
          <a:p>
            <a:pPr lvl="1"/>
            <a:r>
              <a:rPr lang="fi-FI"/>
              <a:t>Kalenteri täysin tyhjäksi </a:t>
            </a:r>
            <a:endParaRPr lang="fi-FI" sz="2200"/>
          </a:p>
          <a:p>
            <a:pPr lvl="1"/>
            <a:r>
              <a:rPr lang="fi-FI"/>
              <a:t>Kokonaisuuden hallinta (=täytyy ymmärtää sisältö sekä tietää suunnilleen, mistä vastaus löytyy) </a:t>
            </a:r>
          </a:p>
          <a:p>
            <a:pPr lvl="1"/>
            <a:r>
              <a:rPr lang="fi-FI"/>
              <a:t>Ei voi jättää sen varaan, että materiaali on käytössä kokeessa</a:t>
            </a:r>
          </a:p>
        </p:txBody>
      </p:sp>
    </p:spTree>
    <p:extLst>
      <p:ext uri="{BB962C8B-B14F-4D97-AF65-F5344CB8AC3E}">
        <p14:creationId xmlns:p14="http://schemas.microsoft.com/office/powerpoint/2010/main" val="2916866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B6A9B-AD95-F6DF-AA84-6B0B98CE884A}"/>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3ED0B12-D2CA-F22F-47F7-2078664F7907}"/>
              </a:ext>
            </a:extLst>
          </p:cNvPr>
          <p:cNvSpPr>
            <a:spLocks noGrp="1"/>
          </p:cNvSpPr>
          <p:nvPr>
            <p:ph sz="quarter" idx="10"/>
          </p:nvPr>
        </p:nvSpPr>
        <p:spPr>
          <a:xfrm>
            <a:off x="341313" y="1150374"/>
            <a:ext cx="5580094" cy="5585706"/>
          </a:xfrm>
        </p:spPr>
        <p:txBody>
          <a:bodyPr vert="horz" lIns="91440" tIns="45720" rIns="91440" bIns="45720" rtlCol="0" anchor="t">
            <a:normAutofit fontScale="70000" lnSpcReduction="20000"/>
          </a:bodyPr>
          <a:lstStyle/>
          <a:p>
            <a:pPr marL="0" indent="0">
              <a:buNone/>
            </a:pPr>
            <a:r>
              <a:rPr lang="fi-FI" sz="2000" b="1">
                <a:latin typeface="Arial"/>
                <a:cs typeface="Arial"/>
              </a:rPr>
              <a:t>Valintakoetta E käyttävät koulutusalat</a:t>
            </a:r>
          </a:p>
          <a:p>
            <a:r>
              <a:rPr lang="fi-FI"/>
              <a:t>Kasvatustieteet ja opettajankoulutus</a:t>
            </a:r>
          </a:p>
          <a:p>
            <a:endParaRPr lang="fi-FI"/>
          </a:p>
          <a:p>
            <a:r>
              <a:rPr lang="fi-FI"/>
              <a:t>Lisäksi:</a:t>
            </a:r>
          </a:p>
          <a:p>
            <a:pPr lvl="1"/>
            <a:r>
              <a:rPr lang="fi-FI" sz="1800">
                <a:latin typeface="Arial"/>
                <a:cs typeface="Arial"/>
              </a:rPr>
              <a:t>Liikuntapedagogiikka (Jyväskylä)</a:t>
            </a:r>
          </a:p>
          <a:p>
            <a:pPr lvl="1"/>
            <a:r>
              <a:rPr lang="fi-FI" sz="1800">
                <a:latin typeface="Arial"/>
                <a:cs typeface="Arial"/>
              </a:rPr>
              <a:t>Musiikkikasvatus (Oulu)</a:t>
            </a:r>
          </a:p>
          <a:p>
            <a:pPr lvl="1"/>
            <a:r>
              <a:rPr lang="fi-FI" sz="1800" err="1">
                <a:latin typeface="Arial"/>
                <a:cs typeface="Arial"/>
              </a:rPr>
              <a:t>Interkulttuurinen</a:t>
            </a:r>
            <a:r>
              <a:rPr lang="fi-FI" sz="1800">
                <a:latin typeface="Arial"/>
                <a:cs typeface="Arial"/>
              </a:rPr>
              <a:t> luokanopettajakoulutus (Oulu)</a:t>
            </a:r>
          </a:p>
          <a:p>
            <a:pPr lvl="1">
              <a:buFont typeface="Wingdings" panose="05000000000000000000" pitchFamily="2" charset="2"/>
              <a:buChar char="Ø"/>
            </a:pPr>
            <a:r>
              <a:rPr lang="fi-FI" sz="1800">
                <a:latin typeface="Arial"/>
                <a:cs typeface="Arial"/>
              </a:rPr>
              <a:t>joissa kuitenkin kaikissa oma, toisen vaiheen soveltuvuuskoe, joka ei ole osa kasvatusalojen yhteistä valtakunnallista soveltuvuuskoetta</a:t>
            </a:r>
          </a:p>
          <a:p>
            <a:pPr lvl="1">
              <a:buFont typeface="Wingdings" panose="05000000000000000000" pitchFamily="2" charset="2"/>
              <a:buChar char="Ø"/>
            </a:pPr>
            <a:r>
              <a:rPr lang="fi-FI" sz="1800">
                <a:latin typeface="Arial"/>
                <a:cs typeface="Arial"/>
              </a:rPr>
              <a:t>Liikuntapedagogiikassa myös eri todistuspisteytys</a:t>
            </a:r>
          </a:p>
          <a:p>
            <a:pPr marL="457200" lvl="1" indent="0">
              <a:buNone/>
            </a:pPr>
            <a:endParaRPr lang="fi-FI" sz="1800">
              <a:latin typeface="Arial"/>
              <a:cs typeface="Arial"/>
            </a:endParaRPr>
          </a:p>
          <a:p>
            <a:r>
              <a:rPr lang="fi-FI" sz="2000" b="1">
                <a:solidFill>
                  <a:srgbClr val="FF0000"/>
                </a:solidFill>
                <a:latin typeface="Arial"/>
                <a:cs typeface="Arial"/>
              </a:rPr>
              <a:t>Uutena: </a:t>
            </a:r>
          </a:p>
          <a:p>
            <a:pPr lvl="1"/>
            <a:r>
              <a:rPr lang="fi-FI" sz="1800">
                <a:solidFill>
                  <a:srgbClr val="FF0000"/>
                </a:solidFill>
              </a:rPr>
              <a:t>Luokanopettajan kandidaatti- ja maisteriohjelma, kasvatustieteen kandidaatti ja maisteri (3+2v), S2 -taustaisten valintaväylä (Jyväskylän yliopisto) (5 aloituspaikkaa)</a:t>
            </a:r>
          </a:p>
          <a:p>
            <a:pPr lvl="1"/>
            <a:r>
              <a:rPr lang="fi-FI" sz="1800">
                <a:solidFill>
                  <a:srgbClr val="FF0000"/>
                </a:solidFill>
              </a:rPr>
              <a:t>Varhaiskasvatuksen opettajan kandidaattiohjelma ja varhaiskasvatuksen maisteriohjelma kasvatustieteen kandidaatti ja maisteri (3+2v) S2 -taustaisten valintaväylä (Jyväskylän yliopisto) (5 aloituspaikkaa)</a:t>
            </a:r>
          </a:p>
          <a:p>
            <a:pPr lvl="1"/>
            <a:r>
              <a:rPr lang="fi-FI" sz="1800">
                <a:solidFill>
                  <a:srgbClr val="FF0000"/>
                </a:solidFill>
              </a:rPr>
              <a:t>Varhaiskasvatus, Varhaiskasvatuksen tutkinto-ohjelma, kasvatustieteen kandidaatti ja maisteri (3+2v), monimuotokoulutus (Oulun yliopisto)</a:t>
            </a:r>
          </a:p>
          <a:p>
            <a:pPr lvl="1"/>
            <a:r>
              <a:rPr lang="fi-FI" sz="1800">
                <a:solidFill>
                  <a:srgbClr val="FF0000"/>
                </a:solidFill>
              </a:rPr>
              <a:t>Varhaiskasvatuksen opettajan tutkinto-ohjelma, kasvatustieteen kandidaatti (3v) monimuotokoulutus (Turun yliopisto)</a:t>
            </a:r>
          </a:p>
          <a:p>
            <a:endParaRPr lang="fi-FI"/>
          </a:p>
          <a:p>
            <a:pPr lvl="1"/>
            <a:endParaRPr lang="fi-FI" sz="1800">
              <a:latin typeface="Arial"/>
              <a:cs typeface="Arial"/>
            </a:endParaRPr>
          </a:p>
          <a:p>
            <a:pPr marL="457200" lvl="1" indent="0">
              <a:buNone/>
            </a:pPr>
            <a:endParaRPr lang="fi-FI">
              <a:latin typeface="Arial"/>
              <a:cs typeface="Arial"/>
            </a:endParaRPr>
          </a:p>
          <a:p>
            <a:endParaRPr lang="fi-FI">
              <a:latin typeface="Arial"/>
              <a:cs typeface="Arial"/>
            </a:endParaRPr>
          </a:p>
          <a:p>
            <a:pPr marL="0" indent="0">
              <a:buNone/>
            </a:pPr>
            <a:endParaRPr lang="fi-FI"/>
          </a:p>
        </p:txBody>
      </p:sp>
      <p:pic>
        <p:nvPicPr>
          <p:cNvPr id="11" name="Kuvan paikkamerkki 10">
            <a:extLst>
              <a:ext uri="{FF2B5EF4-FFF2-40B4-BE49-F238E27FC236}">
                <a16:creationId xmlns:a16="http://schemas.microsoft.com/office/drawing/2014/main" id="{4E430A92-D39A-4A31-B9B2-4D438CD6629F}"/>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6094213" y="264160"/>
            <a:ext cx="5833625" cy="6329680"/>
          </a:xfrm>
        </p:spPr>
      </p:pic>
      <p:sp>
        <p:nvSpPr>
          <p:cNvPr id="5" name="Otsikko 4">
            <a:extLst>
              <a:ext uri="{FF2B5EF4-FFF2-40B4-BE49-F238E27FC236}">
                <a16:creationId xmlns:a16="http://schemas.microsoft.com/office/drawing/2014/main" id="{22879920-7CC9-9A10-2468-B67D58BACEBA}"/>
              </a:ext>
            </a:extLst>
          </p:cNvPr>
          <p:cNvSpPr>
            <a:spLocks noGrp="1"/>
          </p:cNvSpPr>
          <p:nvPr>
            <p:ph type="title"/>
          </p:nvPr>
        </p:nvSpPr>
        <p:spPr>
          <a:xfrm>
            <a:off x="341049" y="365125"/>
            <a:ext cx="5580095" cy="696759"/>
          </a:xfrm>
        </p:spPr>
        <p:txBody>
          <a:bodyPr/>
          <a:lstStyle/>
          <a:p>
            <a:r>
              <a:rPr lang="fi-FI"/>
              <a:t>Valintakoe E</a:t>
            </a:r>
          </a:p>
        </p:txBody>
      </p:sp>
    </p:spTree>
    <p:extLst>
      <p:ext uri="{BB962C8B-B14F-4D97-AF65-F5344CB8AC3E}">
        <p14:creationId xmlns:p14="http://schemas.microsoft.com/office/powerpoint/2010/main" val="462335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A76C0-FFF7-C6A7-37CA-3FA12E5F6BD0}"/>
              </a:ext>
            </a:extLst>
          </p:cNvPr>
          <p:cNvSpPr>
            <a:spLocks noGrp="1"/>
          </p:cNvSpPr>
          <p:nvPr>
            <p:ph type="title"/>
          </p:nvPr>
        </p:nvSpPr>
        <p:spPr>
          <a:xfrm>
            <a:off x="341049" y="365125"/>
            <a:ext cx="11457373" cy="748972"/>
          </a:xfrm>
        </p:spPr>
        <p:txBody>
          <a:bodyPr>
            <a:normAutofit fontScale="90000"/>
          </a:bodyPr>
          <a:lstStyle/>
          <a:p>
            <a:r>
              <a:rPr lang="fi-FI">
                <a:latin typeface="Arial"/>
                <a:cs typeface="Arial"/>
              </a:rPr>
              <a:t>Kasvatustiede ja opettajankoulutus: koulutusohjelmat</a:t>
            </a:r>
            <a:endParaRPr lang="fi-FI"/>
          </a:p>
        </p:txBody>
      </p:sp>
      <p:sp>
        <p:nvSpPr>
          <p:cNvPr id="3" name="Sisällön paikkamerkki 2">
            <a:extLst>
              <a:ext uri="{FF2B5EF4-FFF2-40B4-BE49-F238E27FC236}">
                <a16:creationId xmlns:a16="http://schemas.microsoft.com/office/drawing/2014/main" id="{594EB36D-0690-2C7F-34DC-9D7870E5F04A}"/>
              </a:ext>
            </a:extLst>
          </p:cNvPr>
          <p:cNvSpPr>
            <a:spLocks noGrp="1"/>
          </p:cNvSpPr>
          <p:nvPr>
            <p:ph sz="quarter" idx="10"/>
          </p:nvPr>
        </p:nvSpPr>
        <p:spPr>
          <a:xfrm>
            <a:off x="332444" y="1114097"/>
            <a:ext cx="11666516" cy="5617778"/>
          </a:xfrm>
        </p:spPr>
        <p:txBody>
          <a:bodyPr vert="horz" lIns="91440" tIns="45720" rIns="91440" bIns="45720" rtlCol="0" anchor="t">
            <a:normAutofit fontScale="92500" lnSpcReduction="20000"/>
          </a:bodyPr>
          <a:lstStyle/>
          <a:p>
            <a:pPr marL="305435" indent="-305435">
              <a:spcBef>
                <a:spcPts val="0"/>
              </a:spcBef>
              <a:spcAft>
                <a:spcPts val="0"/>
              </a:spcAft>
            </a:pPr>
            <a:r>
              <a:rPr lang="fi-FI" b="1">
                <a:latin typeface="Arial"/>
                <a:cs typeface="Arial"/>
              </a:rPr>
              <a:t>Helsingin yliopisto:</a:t>
            </a:r>
            <a:r>
              <a:rPr lang="fi-FI">
                <a:latin typeface="Arial"/>
                <a:cs typeface="Arial"/>
              </a:rPr>
              <a:t> luokanopettaja, varhaiskasvatus, kotitalous, käsityö, erityispedagogiikka, yleinen ja aikuiskasvatustiede sekä ruotsinkieliset: varhaiskasvatus, luokanopettaja, yleinen kasvatustiede </a:t>
            </a:r>
          </a:p>
          <a:p>
            <a:pPr marL="0" indent="0">
              <a:spcBef>
                <a:spcPts val="0"/>
              </a:spcBef>
              <a:spcAft>
                <a:spcPts val="0"/>
              </a:spcAft>
              <a:buNone/>
            </a:pPr>
            <a:endParaRPr lang="en-US">
              <a:latin typeface="Arial"/>
              <a:cs typeface="Arial"/>
            </a:endParaRPr>
          </a:p>
          <a:p>
            <a:pPr marL="305435" indent="-305435">
              <a:spcBef>
                <a:spcPts val="0"/>
              </a:spcBef>
              <a:spcAft>
                <a:spcPts val="0"/>
              </a:spcAft>
            </a:pPr>
            <a:r>
              <a:rPr lang="fi-FI" b="1">
                <a:latin typeface="Arial"/>
                <a:cs typeface="Arial"/>
              </a:rPr>
              <a:t>Itä-Suomen yliopisto, Joensuu: </a:t>
            </a:r>
            <a:r>
              <a:rPr lang="fi-FI">
                <a:latin typeface="Arial"/>
                <a:cs typeface="Arial"/>
              </a:rPr>
              <a:t>luokanopettaja, varhaiskasvatus, kotitalous, käsityö, erityisopettaja ja erityisluokanopettaja, opinto-ohjaaja ja uraohjaaja,</a:t>
            </a:r>
            <a:r>
              <a:rPr lang="fi-FI">
                <a:solidFill>
                  <a:srgbClr val="FF0000"/>
                </a:solidFill>
                <a:latin typeface="Arial"/>
                <a:cs typeface="Arial"/>
              </a:rPr>
              <a:t> </a:t>
            </a:r>
            <a:r>
              <a:rPr lang="fi-FI">
                <a:latin typeface="Arial"/>
                <a:cs typeface="Arial"/>
              </a:rPr>
              <a:t>yleinen kasvatustiede ja aikuiskasvatus </a:t>
            </a:r>
          </a:p>
          <a:p>
            <a:pPr marL="0" indent="0">
              <a:spcBef>
                <a:spcPts val="0"/>
              </a:spcBef>
              <a:spcAft>
                <a:spcPts val="0"/>
              </a:spcAft>
              <a:buNone/>
            </a:pPr>
            <a:r>
              <a:rPr lang="en-US">
                <a:latin typeface="Arial"/>
                <a:cs typeface="Arial"/>
              </a:rPr>
              <a:t> </a:t>
            </a:r>
          </a:p>
          <a:p>
            <a:pPr marL="305435" indent="-305435">
              <a:spcBef>
                <a:spcPts val="0"/>
              </a:spcBef>
              <a:spcAft>
                <a:spcPts val="0"/>
              </a:spcAft>
            </a:pPr>
            <a:r>
              <a:rPr lang="fi-FI" b="1">
                <a:latin typeface="Arial"/>
                <a:cs typeface="Arial"/>
              </a:rPr>
              <a:t>Jyväskylän yliopisto: </a:t>
            </a:r>
            <a:r>
              <a:rPr lang="fi-FI">
                <a:latin typeface="Arial"/>
                <a:cs typeface="Arial"/>
              </a:rPr>
              <a:t>luokanopettaja (</a:t>
            </a:r>
            <a:r>
              <a:rPr lang="fi-FI">
                <a:solidFill>
                  <a:srgbClr val="FF0000"/>
                </a:solidFill>
                <a:latin typeface="Arial"/>
                <a:cs typeface="Arial"/>
              </a:rPr>
              <a:t>myös S2 –taustaisille</a:t>
            </a:r>
            <a:r>
              <a:rPr lang="fi-FI">
                <a:latin typeface="Arial"/>
                <a:cs typeface="Arial"/>
              </a:rPr>
              <a:t>), varhaiskasvatus (</a:t>
            </a:r>
            <a:r>
              <a:rPr lang="fi-FI">
                <a:solidFill>
                  <a:srgbClr val="FF0000"/>
                </a:solidFill>
                <a:latin typeface="Arial"/>
                <a:cs typeface="Arial"/>
              </a:rPr>
              <a:t>myös S2 –taustaisille</a:t>
            </a:r>
            <a:r>
              <a:rPr lang="fi-FI">
                <a:latin typeface="Arial"/>
                <a:cs typeface="Arial"/>
              </a:rPr>
              <a:t>), erityispedagogiikka, yleinen ja aikuiskasvatustiede</a:t>
            </a:r>
          </a:p>
          <a:p>
            <a:pPr marL="762635" lvl="1" indent="-305435">
              <a:spcBef>
                <a:spcPts val="0"/>
              </a:spcBef>
              <a:spcAft>
                <a:spcPts val="0"/>
              </a:spcAft>
            </a:pPr>
            <a:r>
              <a:rPr lang="fi-FI">
                <a:latin typeface="Arial"/>
                <a:cs typeface="Arial"/>
              </a:rPr>
              <a:t>Liikuntapedagogiikan </a:t>
            </a:r>
            <a:r>
              <a:rPr lang="fi-FI" err="1">
                <a:latin typeface="Arial"/>
                <a:cs typeface="Arial"/>
              </a:rPr>
              <a:t>kandi+maisteri</a:t>
            </a:r>
            <a:r>
              <a:rPr lang="fi-FI">
                <a:latin typeface="Arial"/>
                <a:cs typeface="Arial"/>
              </a:rPr>
              <a:t>, mutta sillä oma, erillinen soveltuvuuskoe</a:t>
            </a:r>
            <a:r>
              <a:rPr lang="en-US">
                <a:latin typeface="Arial"/>
                <a:cs typeface="Arial"/>
              </a:rPr>
              <a:t> </a:t>
            </a:r>
          </a:p>
          <a:p>
            <a:pPr marL="0" indent="0">
              <a:spcBef>
                <a:spcPts val="0"/>
              </a:spcBef>
              <a:spcAft>
                <a:spcPts val="0"/>
              </a:spcAft>
              <a:buNone/>
            </a:pPr>
            <a:endParaRPr lang="en-US">
              <a:latin typeface="Arial"/>
              <a:cs typeface="Arial"/>
            </a:endParaRPr>
          </a:p>
          <a:p>
            <a:pPr marL="305435" indent="-305435">
              <a:spcBef>
                <a:spcPts val="0"/>
              </a:spcBef>
              <a:spcAft>
                <a:spcPts val="0"/>
              </a:spcAft>
            </a:pPr>
            <a:r>
              <a:rPr lang="fi-FI" b="1">
                <a:latin typeface="Arial"/>
                <a:cs typeface="Arial"/>
              </a:rPr>
              <a:t>Lapin yliopisto:</a:t>
            </a:r>
            <a:r>
              <a:rPr lang="fi-FI">
                <a:latin typeface="Arial"/>
                <a:cs typeface="Arial"/>
              </a:rPr>
              <a:t> luokanopettaja, yleinen kasvatustiede, kestävyyskasvatus, erityisopettaja</a:t>
            </a:r>
          </a:p>
          <a:p>
            <a:pPr marL="0" indent="0">
              <a:spcBef>
                <a:spcPts val="0"/>
              </a:spcBef>
              <a:spcAft>
                <a:spcPts val="0"/>
              </a:spcAft>
              <a:buNone/>
            </a:pPr>
            <a:r>
              <a:rPr lang="en-US">
                <a:latin typeface="Arial"/>
                <a:cs typeface="Arial"/>
              </a:rPr>
              <a:t> </a:t>
            </a:r>
          </a:p>
          <a:p>
            <a:pPr marL="305435" indent="-305435">
              <a:spcBef>
                <a:spcPts val="0"/>
              </a:spcBef>
              <a:spcAft>
                <a:spcPts val="0"/>
              </a:spcAft>
            </a:pPr>
            <a:r>
              <a:rPr lang="fi-FI" b="1">
                <a:latin typeface="Arial"/>
                <a:cs typeface="Arial"/>
              </a:rPr>
              <a:t>Oulun yliopisto: </a:t>
            </a:r>
            <a:r>
              <a:rPr lang="fi-FI">
                <a:latin typeface="Arial"/>
                <a:cs typeface="Arial"/>
              </a:rPr>
              <a:t>luokanopettaja, varhaiskasvatus (</a:t>
            </a:r>
            <a:r>
              <a:rPr lang="fi-FI">
                <a:solidFill>
                  <a:srgbClr val="FF0000"/>
                </a:solidFill>
                <a:latin typeface="Arial"/>
                <a:cs typeface="Arial"/>
              </a:rPr>
              <a:t>myös monimuotokoulutus</a:t>
            </a:r>
            <a:r>
              <a:rPr lang="fi-FI">
                <a:latin typeface="Arial"/>
                <a:cs typeface="Arial"/>
              </a:rPr>
              <a:t>), erityispedagogiikka, kasvatustieteet, oppimistieteet</a:t>
            </a:r>
            <a:r>
              <a:rPr lang="en-US" b="1">
                <a:solidFill>
                  <a:srgbClr val="FF0000"/>
                </a:solidFill>
                <a:latin typeface="Arial"/>
                <a:cs typeface="Arial"/>
              </a:rPr>
              <a:t> </a:t>
            </a:r>
          </a:p>
          <a:p>
            <a:pPr marL="762635" lvl="1" indent="-305435">
              <a:spcBef>
                <a:spcPts val="0"/>
              </a:spcBef>
              <a:spcAft>
                <a:spcPts val="0"/>
              </a:spcAft>
            </a:pPr>
            <a:r>
              <a:rPr lang="en-US" err="1">
                <a:latin typeface="Arial"/>
                <a:cs typeface="Arial"/>
              </a:rPr>
              <a:t>Interkulttuurinen</a:t>
            </a:r>
            <a:r>
              <a:rPr lang="en-US">
                <a:latin typeface="Arial"/>
                <a:cs typeface="Arial"/>
              </a:rPr>
              <a:t> </a:t>
            </a:r>
            <a:r>
              <a:rPr lang="en-US" err="1">
                <a:latin typeface="Arial"/>
                <a:cs typeface="Arial"/>
              </a:rPr>
              <a:t>luokanopettaja</a:t>
            </a:r>
            <a:r>
              <a:rPr lang="en-US">
                <a:latin typeface="Arial"/>
                <a:cs typeface="Arial"/>
              </a:rPr>
              <a:t> </a:t>
            </a:r>
          </a:p>
          <a:p>
            <a:pPr marL="762635" lvl="1" indent="-305435">
              <a:spcBef>
                <a:spcPts val="0"/>
              </a:spcBef>
              <a:spcAft>
                <a:spcPts val="0"/>
              </a:spcAft>
            </a:pPr>
            <a:r>
              <a:rPr lang="en-US" err="1">
                <a:latin typeface="Arial"/>
                <a:cs typeface="Arial"/>
              </a:rPr>
              <a:t>Musiikkikasvatus</a:t>
            </a:r>
            <a:endParaRPr lang="en-US">
              <a:latin typeface="Arial"/>
              <a:cs typeface="Arial"/>
            </a:endParaRPr>
          </a:p>
          <a:p>
            <a:pPr marL="0" indent="0">
              <a:spcBef>
                <a:spcPts val="0"/>
              </a:spcBef>
              <a:spcAft>
                <a:spcPts val="0"/>
              </a:spcAft>
              <a:buNone/>
            </a:pPr>
            <a:endParaRPr lang="en-US">
              <a:latin typeface="Arial"/>
              <a:cs typeface="Arial"/>
            </a:endParaRPr>
          </a:p>
          <a:p>
            <a:pPr marL="305435" indent="-305435">
              <a:spcBef>
                <a:spcPts val="0"/>
              </a:spcBef>
              <a:spcAft>
                <a:spcPts val="0"/>
              </a:spcAft>
            </a:pPr>
            <a:r>
              <a:rPr lang="fi-FI" b="1">
                <a:latin typeface="Arial"/>
                <a:cs typeface="Arial"/>
              </a:rPr>
              <a:t>Tampereen yliopisto: </a:t>
            </a:r>
            <a:r>
              <a:rPr lang="fi-FI">
                <a:latin typeface="Arial"/>
                <a:cs typeface="Arial"/>
              </a:rPr>
              <a:t>luokanopettaja, varhaiskasvatus, erityisopettaja,</a:t>
            </a:r>
            <a:r>
              <a:rPr lang="fi-FI" b="1">
                <a:solidFill>
                  <a:srgbClr val="FF0000"/>
                </a:solidFill>
                <a:latin typeface="Arial"/>
                <a:cs typeface="Arial"/>
              </a:rPr>
              <a:t> </a:t>
            </a:r>
            <a:r>
              <a:rPr lang="fi-FI">
                <a:latin typeface="Arial"/>
                <a:cs typeface="Arial"/>
              </a:rPr>
              <a:t>elinikäinen oppiminen ja kasvatus</a:t>
            </a:r>
          </a:p>
          <a:p>
            <a:pPr marL="0" indent="0">
              <a:spcBef>
                <a:spcPts val="0"/>
              </a:spcBef>
              <a:spcAft>
                <a:spcPts val="0"/>
              </a:spcAft>
              <a:buNone/>
            </a:pPr>
            <a:r>
              <a:rPr lang="en-US">
                <a:latin typeface="Arial"/>
                <a:cs typeface="Arial"/>
              </a:rPr>
              <a:t> </a:t>
            </a:r>
          </a:p>
          <a:p>
            <a:pPr>
              <a:spcBef>
                <a:spcPts val="0"/>
              </a:spcBef>
              <a:spcAft>
                <a:spcPts val="0"/>
              </a:spcAft>
            </a:pPr>
            <a:r>
              <a:rPr lang="fi-FI" b="1">
                <a:latin typeface="Arial"/>
                <a:cs typeface="Arial"/>
              </a:rPr>
              <a:t>Turun yliopisto </a:t>
            </a:r>
            <a:r>
              <a:rPr lang="en-US" b="1">
                <a:latin typeface="Arial"/>
                <a:cs typeface="Arial"/>
              </a:rPr>
              <a:t> </a:t>
            </a:r>
          </a:p>
          <a:p>
            <a:pPr marL="610235" lvl="1" indent="-285750">
              <a:spcBef>
                <a:spcPts val="0"/>
              </a:spcBef>
              <a:spcAft>
                <a:spcPts val="0"/>
              </a:spcAft>
            </a:pPr>
            <a:r>
              <a:rPr lang="fi-FI" sz="1800">
                <a:latin typeface="Arial"/>
                <a:cs typeface="Arial"/>
              </a:rPr>
              <a:t>Turku: luokanopettaja, erityisopettaja, kasvatustieteiden tutkinto-ohjelma</a:t>
            </a:r>
            <a:r>
              <a:rPr lang="en-US" sz="1800">
                <a:latin typeface="Arial"/>
                <a:cs typeface="Arial"/>
              </a:rPr>
              <a:t>, </a:t>
            </a:r>
            <a:r>
              <a:rPr lang="en-US" sz="1800" err="1">
                <a:solidFill>
                  <a:srgbClr val="FF0000"/>
                </a:solidFill>
                <a:latin typeface="Arial"/>
                <a:cs typeface="Arial"/>
              </a:rPr>
              <a:t>varhaiskasvatuksen</a:t>
            </a:r>
            <a:r>
              <a:rPr lang="en-US" sz="1800">
                <a:solidFill>
                  <a:srgbClr val="FF0000"/>
                </a:solidFill>
                <a:latin typeface="Arial"/>
                <a:cs typeface="Arial"/>
              </a:rPr>
              <a:t> </a:t>
            </a:r>
            <a:r>
              <a:rPr lang="en-US" sz="1800" err="1">
                <a:solidFill>
                  <a:srgbClr val="FF0000"/>
                </a:solidFill>
                <a:latin typeface="Arial"/>
                <a:cs typeface="Arial"/>
              </a:rPr>
              <a:t>monimuotokoulutus</a:t>
            </a:r>
            <a:endParaRPr lang="en-US" sz="1800">
              <a:solidFill>
                <a:srgbClr val="FF0000"/>
              </a:solidFill>
              <a:latin typeface="Arial"/>
              <a:cs typeface="Arial"/>
            </a:endParaRPr>
          </a:p>
          <a:p>
            <a:pPr marL="610235" lvl="1" indent="-285750">
              <a:spcBef>
                <a:spcPts val="0"/>
              </a:spcBef>
              <a:spcAft>
                <a:spcPts val="0"/>
              </a:spcAft>
            </a:pPr>
            <a:r>
              <a:rPr lang="fi-FI" sz="1800">
                <a:latin typeface="Arial"/>
                <a:cs typeface="Arial"/>
              </a:rPr>
              <a:t>Rauma: luokanopettaja, varhaiskasvatus, käsityö</a:t>
            </a:r>
            <a:r>
              <a:rPr lang="en-US" sz="1800">
                <a:latin typeface="Arial"/>
                <a:cs typeface="Arial"/>
              </a:rPr>
              <a:t> </a:t>
            </a:r>
          </a:p>
          <a:p>
            <a:pPr marL="324485" lvl="1" indent="0">
              <a:spcBef>
                <a:spcPts val="0"/>
              </a:spcBef>
              <a:spcAft>
                <a:spcPts val="0"/>
              </a:spcAft>
              <a:buNone/>
            </a:pPr>
            <a:endParaRPr lang="en-US" sz="1800">
              <a:latin typeface="Arial"/>
              <a:cs typeface="Arial"/>
            </a:endParaRPr>
          </a:p>
          <a:p>
            <a:pPr>
              <a:spcBef>
                <a:spcPts val="0"/>
              </a:spcBef>
              <a:spcAft>
                <a:spcPts val="0"/>
              </a:spcAft>
            </a:pPr>
            <a:r>
              <a:rPr lang="fi-FI" b="1">
                <a:latin typeface="Arial"/>
                <a:cs typeface="Arial"/>
              </a:rPr>
              <a:t>Åbo Akademi: </a:t>
            </a:r>
            <a:r>
              <a:rPr lang="fi-FI">
                <a:latin typeface="Arial"/>
                <a:cs typeface="Arial"/>
              </a:rPr>
              <a:t>luokanopettaja, varhaiskasvatus, kotitalous, käsityö, erityisopettaja,                                                  yleinen kasvatustiede</a:t>
            </a:r>
            <a:r>
              <a:rPr lang="en-US">
                <a:latin typeface="Arial"/>
                <a:cs typeface="Arial"/>
              </a:rPr>
              <a:t> </a:t>
            </a:r>
            <a:endParaRPr lang="fi-FI">
              <a:latin typeface="Arial"/>
              <a:cs typeface="Arial"/>
            </a:endParaRPr>
          </a:p>
        </p:txBody>
      </p:sp>
    </p:spTree>
    <p:extLst>
      <p:ext uri="{BB962C8B-B14F-4D97-AF65-F5344CB8AC3E}">
        <p14:creationId xmlns:p14="http://schemas.microsoft.com/office/powerpoint/2010/main" val="2057756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12D5C-9555-7EC8-77B4-55CF4C4B6B62}"/>
              </a:ext>
            </a:extLst>
          </p:cNvPr>
          <p:cNvSpPr>
            <a:spLocks noGrp="1"/>
          </p:cNvSpPr>
          <p:nvPr>
            <p:ph type="title"/>
          </p:nvPr>
        </p:nvSpPr>
        <p:spPr>
          <a:xfrm>
            <a:off x="235541" y="353402"/>
            <a:ext cx="11727003" cy="695757"/>
          </a:xfrm>
        </p:spPr>
        <p:txBody>
          <a:bodyPr>
            <a:normAutofit/>
          </a:bodyPr>
          <a:lstStyle/>
          <a:p>
            <a:r>
              <a:rPr lang="fi-FI">
                <a:latin typeface="Arial"/>
                <a:cs typeface="Arial"/>
              </a:rPr>
              <a:t>Kasvatustiede ja opettajankoulutus: valintamenettely</a:t>
            </a:r>
          </a:p>
        </p:txBody>
      </p:sp>
      <p:sp>
        <p:nvSpPr>
          <p:cNvPr id="3" name="Sisällön paikkamerkki 2">
            <a:extLst>
              <a:ext uri="{FF2B5EF4-FFF2-40B4-BE49-F238E27FC236}">
                <a16:creationId xmlns:a16="http://schemas.microsoft.com/office/drawing/2014/main" id="{007E063A-CA4E-3E4B-8F89-9444AAE3AACD}"/>
              </a:ext>
            </a:extLst>
          </p:cNvPr>
          <p:cNvSpPr>
            <a:spLocks noGrp="1"/>
          </p:cNvSpPr>
          <p:nvPr>
            <p:ph sz="quarter" idx="10"/>
          </p:nvPr>
        </p:nvSpPr>
        <p:spPr>
          <a:xfrm>
            <a:off x="353626" y="1205277"/>
            <a:ext cx="8581265" cy="5063855"/>
          </a:xfrm>
        </p:spPr>
        <p:txBody>
          <a:bodyPr vert="horz" lIns="91440" tIns="45720" rIns="91440" bIns="45720" rtlCol="0" anchor="t">
            <a:normAutofit lnSpcReduction="10000"/>
          </a:bodyPr>
          <a:lstStyle/>
          <a:p>
            <a:pPr marL="457200" indent="-457200">
              <a:spcBef>
                <a:spcPct val="20000"/>
              </a:spcBef>
              <a:spcAft>
                <a:spcPts val="600"/>
              </a:spcAft>
              <a:buAutoNum type="arabicParenR"/>
            </a:pPr>
            <a:r>
              <a:rPr lang="fi-FI">
                <a:latin typeface="Arial"/>
                <a:cs typeface="Arial"/>
              </a:rPr>
              <a:t>Yleinen kasvatustiede ja aikuiskasvatustiede, </a:t>
            </a:r>
            <a:r>
              <a:rPr lang="fi-FI" b="1">
                <a:latin typeface="Arial"/>
                <a:cs typeface="Arial"/>
              </a:rPr>
              <a:t>joissa ei ole soveltuvuuskoetta</a:t>
            </a:r>
            <a:endParaRPr lang="en-US">
              <a:latin typeface="Arial"/>
              <a:cs typeface="Arial"/>
            </a:endParaRPr>
          </a:p>
          <a:p>
            <a:pPr marL="629920" lvl="1" indent="-305435">
              <a:spcBef>
                <a:spcPct val="20000"/>
              </a:spcBef>
              <a:spcAft>
                <a:spcPts val="600"/>
              </a:spcAft>
            </a:pPr>
            <a:r>
              <a:rPr lang="fi-FI" sz="1800">
                <a:latin typeface="Arial"/>
                <a:cs typeface="Arial"/>
              </a:rPr>
              <a:t>Todistusvalinta 40-60%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29920" lvl="1" indent="-305435">
              <a:spcBef>
                <a:spcPct val="20000"/>
              </a:spcBef>
              <a:spcAft>
                <a:spcPts val="600"/>
              </a:spcAft>
            </a:pPr>
            <a:r>
              <a:rPr lang="en-US" sz="1800" err="1">
                <a:latin typeface="Arial"/>
                <a:cs typeface="Arial"/>
              </a:rPr>
              <a:t>Avoimen</a:t>
            </a:r>
            <a:r>
              <a:rPr lang="en-US" sz="1800">
                <a:latin typeface="Arial"/>
                <a:cs typeface="Arial"/>
              </a:rPr>
              <a:t> </a:t>
            </a:r>
            <a:r>
              <a:rPr lang="en-US" sz="1800" err="1">
                <a:latin typeface="Arial"/>
                <a:cs typeface="Arial"/>
              </a:rPr>
              <a:t>väylä</a:t>
            </a:r>
            <a:r>
              <a:rPr lang="en-US" sz="1800">
                <a:latin typeface="Arial"/>
                <a:cs typeface="Arial"/>
              </a:rPr>
              <a:t> 10-30%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29920" lvl="1" indent="-305435">
              <a:spcBef>
                <a:spcPct val="20000"/>
              </a:spcBef>
              <a:spcAft>
                <a:spcPts val="600"/>
              </a:spcAft>
            </a:pPr>
            <a:r>
              <a:rPr lang="fi-FI" sz="1800">
                <a:latin typeface="Arial"/>
                <a:cs typeface="Arial"/>
              </a:rPr>
              <a:t>Valintakoe E 20-33%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85800" lvl="2">
              <a:spcBef>
                <a:spcPct val="20000"/>
              </a:spcBef>
              <a:spcAft>
                <a:spcPts val="600"/>
              </a:spcAft>
            </a:pPr>
            <a:endParaRPr lang="fi-FI" sz="1800">
              <a:latin typeface="Arial"/>
              <a:cs typeface="Arial"/>
            </a:endParaRPr>
          </a:p>
          <a:p>
            <a:pPr marL="457200" indent="-457200">
              <a:spcBef>
                <a:spcPct val="20000"/>
              </a:spcBef>
              <a:spcAft>
                <a:spcPts val="600"/>
              </a:spcAft>
              <a:buAutoNum type="arabicParenR"/>
            </a:pPr>
            <a:r>
              <a:rPr lang="fi-FI">
                <a:latin typeface="Arial"/>
                <a:cs typeface="Arial"/>
              </a:rPr>
              <a:t>Koulutusohjelmat, joissa </a:t>
            </a:r>
            <a:r>
              <a:rPr lang="fi-FI" b="1">
                <a:latin typeface="Arial"/>
                <a:cs typeface="Arial"/>
              </a:rPr>
              <a:t>on soveltuvuuskoe </a:t>
            </a:r>
            <a:r>
              <a:rPr lang="fi-FI">
                <a:latin typeface="Arial"/>
                <a:cs typeface="Arial"/>
              </a:rPr>
              <a:t>(kaikki eri opettajankoulutusohjelmat)</a:t>
            </a:r>
            <a:endParaRPr lang="en-US">
              <a:latin typeface="Arial"/>
              <a:cs typeface="Arial"/>
            </a:endParaRPr>
          </a:p>
          <a:p>
            <a:pPr marL="785495" lvl="1" indent="-457200">
              <a:spcBef>
                <a:spcPct val="20000"/>
              </a:spcBef>
              <a:spcAft>
                <a:spcPts val="600"/>
              </a:spcAft>
            </a:pPr>
            <a:r>
              <a:rPr lang="fi-FI" sz="1800">
                <a:latin typeface="Arial"/>
                <a:cs typeface="Arial"/>
              </a:rPr>
              <a:t>Todistusvalinta + soveltuvuuskoe 60%</a:t>
            </a:r>
            <a:endParaRPr lang="en-US" sz="1800">
              <a:latin typeface="Arial"/>
              <a:cs typeface="Arial"/>
            </a:endParaRPr>
          </a:p>
          <a:p>
            <a:pPr marL="785495" lvl="1" indent="-457200">
              <a:spcBef>
                <a:spcPct val="20000"/>
              </a:spcBef>
              <a:spcAft>
                <a:spcPts val="600"/>
              </a:spcAft>
            </a:pPr>
            <a:r>
              <a:rPr lang="fi-FI" sz="1800">
                <a:latin typeface="Arial"/>
                <a:cs typeface="Arial"/>
              </a:rPr>
              <a:t>Avoimen väylä + soveltuvuuskoe 10%</a:t>
            </a:r>
            <a:endParaRPr lang="en-US" sz="1800">
              <a:latin typeface="Arial"/>
              <a:cs typeface="Arial"/>
            </a:endParaRPr>
          </a:p>
          <a:p>
            <a:pPr marL="785495" lvl="1" indent="-457200">
              <a:spcBef>
                <a:spcPct val="20000"/>
              </a:spcBef>
              <a:spcAft>
                <a:spcPts val="600"/>
              </a:spcAft>
            </a:pPr>
            <a:r>
              <a:rPr lang="fi-FI" sz="1800">
                <a:latin typeface="Arial"/>
                <a:cs typeface="Arial"/>
              </a:rPr>
              <a:t>Valintakoekoe + soveltuvuuskoe 30%</a:t>
            </a:r>
            <a:endParaRPr lang="en-US" sz="1800">
              <a:latin typeface="Arial"/>
              <a:cs typeface="Arial"/>
            </a:endParaRPr>
          </a:p>
          <a:p>
            <a:pPr marL="328295" lvl="1" indent="0">
              <a:spcBef>
                <a:spcPct val="20000"/>
              </a:spcBef>
              <a:spcAft>
                <a:spcPts val="600"/>
              </a:spcAft>
              <a:buNone/>
            </a:pPr>
            <a:endParaRPr lang="fi-FI">
              <a:latin typeface="Arial"/>
              <a:cs typeface="Arial"/>
            </a:endParaRPr>
          </a:p>
          <a:p>
            <a:pPr marL="305435" indent="-305435">
              <a:spcBef>
                <a:spcPct val="20000"/>
              </a:spcBef>
              <a:spcAft>
                <a:spcPts val="600"/>
              </a:spcAft>
              <a:buFont typeface="Wingdings,Sans-Serif" panose="020B0604020202020204" pitchFamily="34" charset="0"/>
              <a:buChar char="Ø"/>
            </a:pPr>
            <a:r>
              <a:rPr lang="fi-FI" b="1">
                <a:latin typeface="Arial"/>
                <a:cs typeface="Arial"/>
              </a:rPr>
              <a:t> Soveltuvuuskoe</a:t>
            </a:r>
            <a:r>
              <a:rPr lang="fi-FI">
                <a:latin typeface="Arial"/>
                <a:cs typeface="Arial"/>
              </a:rPr>
              <a:t> </a:t>
            </a:r>
            <a:r>
              <a:rPr lang="fi-FI" b="1">
                <a:latin typeface="Arial"/>
                <a:cs typeface="Arial"/>
              </a:rPr>
              <a:t>on pakollinen </a:t>
            </a:r>
            <a:r>
              <a:rPr lang="fi-FI">
                <a:latin typeface="Arial"/>
                <a:cs typeface="Arial"/>
              </a:rPr>
              <a:t>kaikille opettajankoulutukseen hakeville</a:t>
            </a:r>
            <a:endParaRPr lang="en-US">
              <a:latin typeface="Arial"/>
              <a:cs typeface="Arial"/>
            </a:endParaRPr>
          </a:p>
          <a:p>
            <a:pPr marL="305435" indent="-305435">
              <a:spcBef>
                <a:spcPct val="20000"/>
              </a:spcBef>
              <a:spcAft>
                <a:spcPts val="600"/>
              </a:spcAft>
              <a:buFont typeface="Wingdings,Sans-Serif" panose="020B0604020202020204" pitchFamily="34" charset="0"/>
              <a:buChar char="Ø"/>
            </a:pPr>
            <a:r>
              <a:rPr lang="fi-FI">
                <a:latin typeface="Arial"/>
                <a:cs typeface="Arial"/>
              </a:rPr>
              <a:t>70-80 % uusista aloituspaikoista ensikertalaisille hakijoille</a:t>
            </a:r>
          </a:p>
        </p:txBody>
      </p:sp>
      <p:sp>
        <p:nvSpPr>
          <p:cNvPr id="4" name="Tekstiruutu 3">
            <a:extLst>
              <a:ext uri="{FF2B5EF4-FFF2-40B4-BE49-F238E27FC236}">
                <a16:creationId xmlns:a16="http://schemas.microsoft.com/office/drawing/2014/main" id="{3FC8FFB1-4DB3-2E25-9961-AE125225A6CA}"/>
              </a:ext>
            </a:extLst>
          </p:cNvPr>
          <p:cNvSpPr txBox="1"/>
          <p:nvPr/>
        </p:nvSpPr>
        <p:spPr>
          <a:xfrm>
            <a:off x="7897031" y="3423920"/>
            <a:ext cx="3766649" cy="1328023"/>
          </a:xfrm>
          <a:prstGeom prst="round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fi-FI">
                <a:solidFill>
                  <a:schemeClr val="tx1"/>
                </a:solidFill>
                <a:latin typeface="Arial"/>
                <a:cs typeface="Arial"/>
              </a:rPr>
              <a:t>Liikuntapedagogiikassa valitaan todistusvalinnalla 50% ja valintakoe E:llä 50%</a:t>
            </a:r>
            <a:endParaRPr lang="fi-FI">
              <a:solidFill>
                <a:schemeClr val="tx1"/>
              </a:solidFill>
            </a:endParaRPr>
          </a:p>
          <a:p>
            <a:pPr marL="285750" indent="-285750">
              <a:buFont typeface="Arial"/>
              <a:buChar char="•"/>
            </a:pPr>
            <a:endParaRPr lang="fi-FI">
              <a:solidFill>
                <a:schemeClr val="tx1"/>
              </a:solidFill>
              <a:latin typeface="Arial"/>
              <a:cs typeface="Arial"/>
            </a:endParaRPr>
          </a:p>
        </p:txBody>
      </p:sp>
    </p:spTree>
    <p:extLst>
      <p:ext uri="{BB962C8B-B14F-4D97-AF65-F5344CB8AC3E}">
        <p14:creationId xmlns:p14="http://schemas.microsoft.com/office/powerpoint/2010/main" val="266591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vaate, henkilö, sisä-, Ihmisen kasvot&#10;&#10;Kuvaus luotu automaattisesti">
            <a:extLst>
              <a:ext uri="{FF2B5EF4-FFF2-40B4-BE49-F238E27FC236}">
                <a16:creationId xmlns:a16="http://schemas.microsoft.com/office/drawing/2014/main" id="{5E592FD9-25BA-23E5-FC69-F7DD1A962E66}"/>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237284" y="264160"/>
            <a:ext cx="11717430" cy="3423920"/>
          </a:xfrm>
        </p:spPr>
      </p:pic>
      <p:sp>
        <p:nvSpPr>
          <p:cNvPr id="4" name="Otsikko 3">
            <a:extLst>
              <a:ext uri="{FF2B5EF4-FFF2-40B4-BE49-F238E27FC236}">
                <a16:creationId xmlns:a16="http://schemas.microsoft.com/office/drawing/2014/main" id="{F8882F98-8CE8-1B19-6900-8834D8C15FAB}"/>
              </a:ext>
            </a:extLst>
          </p:cNvPr>
          <p:cNvSpPr>
            <a:spLocks noGrp="1"/>
          </p:cNvSpPr>
          <p:nvPr>
            <p:ph type="title"/>
          </p:nvPr>
        </p:nvSpPr>
        <p:spPr/>
        <p:txBody>
          <a:bodyPr/>
          <a:lstStyle/>
          <a:p>
            <a:r>
              <a:rPr lang="fi-FI"/>
              <a:t>Ammattikorkeakoulut</a:t>
            </a:r>
          </a:p>
        </p:txBody>
      </p:sp>
    </p:spTree>
    <p:extLst>
      <p:ext uri="{BB962C8B-B14F-4D97-AF65-F5344CB8AC3E}">
        <p14:creationId xmlns:p14="http://schemas.microsoft.com/office/powerpoint/2010/main" val="26556555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46C6C9-35C4-7582-724A-0A6ECC3E7B42}"/>
              </a:ext>
            </a:extLst>
          </p:cNvPr>
          <p:cNvSpPr>
            <a:spLocks noGrp="1"/>
          </p:cNvSpPr>
          <p:nvPr>
            <p:ph type="title"/>
          </p:nvPr>
        </p:nvSpPr>
        <p:spPr/>
        <p:txBody>
          <a:bodyPr/>
          <a:lstStyle/>
          <a:p>
            <a:r>
              <a:rPr lang="fi-FI"/>
              <a:t>Kasvatustiede ja opettajankoulutus: todistusvalinta</a:t>
            </a:r>
            <a:endParaRPr lang="fi-FI" b="0">
              <a:solidFill>
                <a:srgbClr val="000000"/>
              </a:solidFill>
            </a:endParaRPr>
          </a:p>
        </p:txBody>
      </p:sp>
      <p:sp>
        <p:nvSpPr>
          <p:cNvPr id="3" name="Sisällön paikkamerkki 2">
            <a:extLst>
              <a:ext uri="{FF2B5EF4-FFF2-40B4-BE49-F238E27FC236}">
                <a16:creationId xmlns:a16="http://schemas.microsoft.com/office/drawing/2014/main" id="{651EACEA-FF1A-C448-F0EF-AD0324D9C395}"/>
              </a:ext>
            </a:extLst>
          </p:cNvPr>
          <p:cNvSpPr>
            <a:spLocks noGrp="1"/>
          </p:cNvSpPr>
          <p:nvPr>
            <p:ph sz="quarter" idx="10"/>
          </p:nvPr>
        </p:nvSpPr>
        <p:spPr>
          <a:xfrm>
            <a:off x="343329" y="1339141"/>
            <a:ext cx="11455093" cy="5153733"/>
          </a:xfrm>
        </p:spPr>
        <p:txBody>
          <a:bodyPr vert="horz" lIns="91440" tIns="45720" rIns="91440" bIns="45720" rtlCol="0" anchor="t">
            <a:normAutofit lnSpcReduction="10000"/>
          </a:bodyPr>
          <a:lstStyle/>
          <a:p>
            <a:pPr marL="305435" indent="-305435">
              <a:spcBef>
                <a:spcPct val="20000"/>
              </a:spcBef>
              <a:spcAft>
                <a:spcPts val="600"/>
              </a:spcAft>
            </a:pPr>
            <a:r>
              <a:rPr lang="fi-FI">
                <a:latin typeface="Arial"/>
                <a:cs typeface="Arial"/>
              </a:rPr>
              <a:t>Todistusvalinnan pisteytys muuttuu keväällä 2026 </a:t>
            </a:r>
          </a:p>
          <a:p>
            <a:pPr marL="305435" indent="-305435">
              <a:spcBef>
                <a:spcPct val="20000"/>
              </a:spcBef>
              <a:spcAft>
                <a:spcPts val="600"/>
              </a:spcAft>
            </a:pPr>
            <a:r>
              <a:rPr lang="fi-FI">
                <a:latin typeface="Arial"/>
                <a:cs typeface="Arial"/>
              </a:rPr>
              <a:t>Pisterajat eivät sellaisenaan ole vertailukelpoisia aiempien vuosien pisterajojen kanssa</a:t>
            </a:r>
          </a:p>
          <a:p>
            <a:pPr marL="0" indent="0">
              <a:spcBef>
                <a:spcPct val="20000"/>
              </a:spcBef>
              <a:spcAft>
                <a:spcPts val="600"/>
              </a:spcAft>
              <a:buNone/>
            </a:pPr>
            <a:endParaRPr lang="fi-FI">
              <a:latin typeface="Arial"/>
              <a:cs typeface="Arial"/>
            </a:endParaRPr>
          </a:p>
          <a:p>
            <a:pPr marL="305435" indent="-305435">
              <a:spcBef>
                <a:spcPct val="20000"/>
              </a:spcBef>
              <a:spcAft>
                <a:spcPts val="600"/>
              </a:spcAft>
            </a:pPr>
            <a:r>
              <a:rPr lang="fi-FI">
                <a:latin typeface="Arial"/>
                <a:cs typeface="Arial"/>
              </a:rPr>
              <a:t>Todistusvalinnan pisteytyksessä huomioidaan keväästä 2026 alkaen</a:t>
            </a:r>
            <a:r>
              <a:rPr lang="fi-FI" b="1">
                <a:solidFill>
                  <a:srgbClr val="FF0000"/>
                </a:solidFill>
                <a:latin typeface="Arial"/>
                <a:cs typeface="Arial"/>
              </a:rPr>
              <a:t> viisi </a:t>
            </a:r>
            <a:r>
              <a:rPr lang="fi-FI">
                <a:latin typeface="Arial"/>
                <a:cs typeface="Arial"/>
              </a:rPr>
              <a:t>ainetta:</a:t>
            </a:r>
          </a:p>
          <a:p>
            <a:pPr marL="629920" lvl="1" indent="-305435">
              <a:spcBef>
                <a:spcPct val="20000"/>
              </a:spcBef>
              <a:spcAft>
                <a:spcPts val="600"/>
              </a:spcAft>
            </a:pPr>
            <a:r>
              <a:rPr lang="fi-FI" sz="1800">
                <a:latin typeface="Arial"/>
                <a:cs typeface="Arial"/>
              </a:rPr>
              <a:t>Äidinkieli ja kirjallisuus (suomi, ruotsi, saame, S2 tai R2)</a:t>
            </a:r>
            <a:endParaRPr lang="en-US" sz="1800">
              <a:latin typeface="Arial"/>
              <a:cs typeface="Arial"/>
            </a:endParaRPr>
          </a:p>
          <a:p>
            <a:pPr marL="629920" lvl="1" indent="-305435">
              <a:spcBef>
                <a:spcPct val="20000"/>
              </a:spcBef>
              <a:spcAft>
                <a:spcPts val="600"/>
              </a:spcAft>
            </a:pPr>
            <a:r>
              <a:rPr lang="fi-FI" sz="1800">
                <a:latin typeface="Arial"/>
                <a:cs typeface="Arial"/>
              </a:rPr>
              <a:t>Matematiikka (pitkä tai lyhyt) </a:t>
            </a:r>
          </a:p>
          <a:p>
            <a:pPr marL="629920" lvl="1" indent="-305435">
              <a:spcBef>
                <a:spcPct val="20000"/>
              </a:spcBef>
              <a:spcAft>
                <a:spcPts val="600"/>
              </a:spcAft>
            </a:pPr>
            <a:r>
              <a:rPr lang="fi-FI" sz="1800">
                <a:latin typeface="Arial"/>
                <a:cs typeface="Arial"/>
              </a:rPr>
              <a:t>Kolme muuta ainetta, jotka tuottavat hakijalle parhaat pisteet</a:t>
            </a:r>
          </a:p>
          <a:p>
            <a:pPr marL="324485" lvl="1" indent="0">
              <a:spcBef>
                <a:spcPct val="20000"/>
              </a:spcBef>
              <a:spcAft>
                <a:spcPts val="600"/>
              </a:spcAft>
              <a:buNone/>
            </a:pPr>
            <a:endParaRPr lang="fi-FI" sz="1800">
              <a:latin typeface="Arial"/>
              <a:cs typeface="Arial"/>
            </a:endParaRPr>
          </a:p>
          <a:p>
            <a:pPr marL="305435" indent="-305435">
              <a:spcBef>
                <a:spcPct val="20000"/>
              </a:spcBef>
              <a:spcAft>
                <a:spcPts val="600"/>
              </a:spcAft>
            </a:pPr>
            <a:r>
              <a:rPr lang="fi-FI">
                <a:latin typeface="Arial"/>
                <a:cs typeface="Arial"/>
              </a:rPr>
              <a:t>Maksimipistemäärä 149,9 pistettä</a:t>
            </a:r>
            <a:endParaRPr lang="en-US">
              <a:latin typeface="Arial"/>
              <a:cs typeface="Arial"/>
            </a:endParaRPr>
          </a:p>
          <a:p>
            <a:pPr marL="305435" indent="-305435">
              <a:spcBef>
                <a:spcPct val="20000"/>
              </a:spcBef>
              <a:spcAft>
                <a:spcPts val="600"/>
              </a:spcAft>
            </a:pPr>
            <a:r>
              <a:rPr lang="fi-FI">
                <a:latin typeface="Arial"/>
                <a:cs typeface="Arial"/>
              </a:rPr>
              <a:t>Todistusvalinnan </a:t>
            </a:r>
            <a:r>
              <a:rPr lang="fi-FI" b="1">
                <a:latin typeface="Arial"/>
                <a:cs typeface="Arial"/>
              </a:rPr>
              <a:t>vähimmäispisteraja on 54 pistettä </a:t>
            </a:r>
            <a:endParaRPr lang="en-US">
              <a:latin typeface="Arial"/>
              <a:cs typeface="Arial"/>
            </a:endParaRPr>
          </a:p>
          <a:p>
            <a:pPr marL="305435" indent="-305435">
              <a:spcBef>
                <a:spcPct val="20000"/>
              </a:spcBef>
              <a:spcAft>
                <a:spcPts val="600"/>
              </a:spcAft>
            </a:pPr>
            <a:r>
              <a:rPr lang="fi-FI">
                <a:latin typeface="Arial"/>
                <a:cs typeface="Arial"/>
              </a:rPr>
              <a:t>Sen alle jääviä ei huomioida todistusvalinnassa.</a:t>
            </a:r>
            <a:endParaRPr lang="en-US">
              <a:latin typeface="Arial"/>
              <a:cs typeface="Arial"/>
            </a:endParaRPr>
          </a:p>
          <a:p>
            <a:pPr marL="629920" lvl="1" indent="-305435">
              <a:spcBef>
                <a:spcPct val="20000"/>
              </a:spcBef>
              <a:spcAft>
                <a:spcPts val="600"/>
              </a:spcAft>
              <a:buFont typeface="Wingdings,Sans-Serif" panose="020B0604020202020204" pitchFamily="34" charset="0"/>
              <a:buChar char="Ø"/>
            </a:pPr>
            <a:r>
              <a:rPr lang="fi-FI" sz="1800">
                <a:latin typeface="Arial"/>
                <a:cs typeface="Arial"/>
              </a:rPr>
              <a:t>Tasapistetilanteessa: 1) äidinkieli, 2) matematiikka 3) muut aineet 4) muut aineet (tasaajakriteereitä käytetty aiempina vuosina useissa eri koulutusohjelmissa) </a:t>
            </a:r>
            <a:endParaRPr lang="en-US" sz="1800">
              <a:latin typeface="Arial"/>
              <a:cs typeface="Arial"/>
            </a:endParaRPr>
          </a:p>
          <a:p>
            <a:endParaRPr lang="fi-FI"/>
          </a:p>
        </p:txBody>
      </p:sp>
      <p:sp>
        <p:nvSpPr>
          <p:cNvPr id="4" name="Tekstiruutu 4">
            <a:extLst>
              <a:ext uri="{FF2B5EF4-FFF2-40B4-BE49-F238E27FC236}">
                <a16:creationId xmlns:a16="http://schemas.microsoft.com/office/drawing/2014/main" id="{BF99A6DA-B57A-958A-46CC-CA469C9BEC4B}"/>
              </a:ext>
            </a:extLst>
          </p:cNvPr>
          <p:cNvSpPr txBox="1"/>
          <p:nvPr/>
        </p:nvSpPr>
        <p:spPr>
          <a:xfrm>
            <a:off x="8360858" y="2773196"/>
            <a:ext cx="3566982" cy="2553891"/>
          </a:xfrm>
          <a:prstGeom prst="roundRect">
            <a:avLst/>
          </a:prstGeom>
          <a:ln w="28575">
            <a:solidFill>
              <a:schemeClr val="accent1"/>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fi-FI" sz="1600">
                <a:latin typeface="Arial"/>
                <a:cs typeface="Arial"/>
              </a:rPr>
              <a:t>Liikuntapedagogiikan todistusvalinnassa huomioidaan:</a:t>
            </a:r>
          </a:p>
          <a:p>
            <a:pPr marL="285750" indent="-285750">
              <a:buFont typeface="Wingdings"/>
              <a:buChar char="§"/>
            </a:pPr>
            <a:r>
              <a:rPr lang="fi-FI" sz="1600">
                <a:latin typeface="Arial"/>
                <a:cs typeface="Arial"/>
              </a:rPr>
              <a:t>Äidinkieli</a:t>
            </a:r>
          </a:p>
          <a:p>
            <a:pPr marL="285750" indent="-285750">
              <a:buFont typeface="Wingdings"/>
              <a:buChar char="§"/>
            </a:pPr>
            <a:r>
              <a:rPr lang="fi-FI" sz="1600">
                <a:latin typeface="Arial"/>
                <a:cs typeface="Arial"/>
              </a:rPr>
              <a:t>Terveystieto</a:t>
            </a:r>
          </a:p>
          <a:p>
            <a:pPr marL="285750" indent="-285750">
              <a:buFont typeface="Wingdings"/>
              <a:buChar char="§"/>
            </a:pPr>
            <a:r>
              <a:rPr lang="fi-FI" sz="1600">
                <a:latin typeface="Arial"/>
                <a:cs typeface="Arial"/>
              </a:rPr>
              <a:t>Kaksi hakijalle parasta pistettä tuottavaa ainetta</a:t>
            </a:r>
          </a:p>
          <a:p>
            <a:r>
              <a:rPr lang="fi-FI" sz="1600">
                <a:latin typeface="Arial"/>
                <a:cs typeface="Arial"/>
              </a:rPr>
              <a:t>Todistusvalinnan </a:t>
            </a:r>
            <a:r>
              <a:rPr lang="fi-FI" sz="1600" b="1">
                <a:latin typeface="Arial"/>
                <a:cs typeface="Arial"/>
              </a:rPr>
              <a:t>vähimmäispisteraja on </a:t>
            </a:r>
            <a:r>
              <a:rPr lang="fi-FI" sz="1600" b="1">
                <a:solidFill>
                  <a:srgbClr val="FF0000"/>
                </a:solidFill>
                <a:latin typeface="Arial"/>
                <a:cs typeface="Arial"/>
              </a:rPr>
              <a:t>65,1</a:t>
            </a:r>
            <a:r>
              <a:rPr lang="fi-FI" sz="1600">
                <a:solidFill>
                  <a:srgbClr val="FF0000"/>
                </a:solidFill>
                <a:latin typeface="Arial"/>
                <a:cs typeface="Arial"/>
              </a:rPr>
              <a:t> / 131,4 pistettä</a:t>
            </a:r>
          </a:p>
        </p:txBody>
      </p:sp>
    </p:spTree>
    <p:extLst>
      <p:ext uri="{BB962C8B-B14F-4D97-AF65-F5344CB8AC3E}">
        <p14:creationId xmlns:p14="http://schemas.microsoft.com/office/powerpoint/2010/main" val="1107599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ruutu 8">
            <a:extLst>
              <a:ext uri="{FF2B5EF4-FFF2-40B4-BE49-F238E27FC236}">
                <a16:creationId xmlns:a16="http://schemas.microsoft.com/office/drawing/2014/main" id="{6DE8C153-5219-7D7E-6472-998A8B59B74C}"/>
              </a:ext>
            </a:extLst>
          </p:cNvPr>
          <p:cNvSpPr txBox="1"/>
          <p:nvPr/>
        </p:nvSpPr>
        <p:spPr>
          <a:xfrm>
            <a:off x="9198864" y="5952744"/>
            <a:ext cx="2816352" cy="726579"/>
          </a:xfrm>
          <a:prstGeom prst="rect">
            <a:avLst/>
          </a:prstGeom>
          <a:solidFill>
            <a:schemeClr val="bg1"/>
          </a:solidFill>
        </p:spPr>
        <p:txBody>
          <a:bodyPr wrap="square" rtlCol="0">
            <a:spAutoFit/>
          </a:bodyPr>
          <a:lstStyle/>
          <a:p>
            <a:endParaRPr lang="fi-FI"/>
          </a:p>
        </p:txBody>
      </p:sp>
      <p:sp>
        <p:nvSpPr>
          <p:cNvPr id="6" name="Otsikko 5">
            <a:extLst>
              <a:ext uri="{FF2B5EF4-FFF2-40B4-BE49-F238E27FC236}">
                <a16:creationId xmlns:a16="http://schemas.microsoft.com/office/drawing/2014/main" id="{3DF04F38-EF33-CAC4-6EF7-62B9DA00D0EA}"/>
              </a:ext>
            </a:extLst>
          </p:cNvPr>
          <p:cNvSpPr>
            <a:spLocks noGrp="1"/>
          </p:cNvSpPr>
          <p:nvPr>
            <p:ph type="title"/>
          </p:nvPr>
        </p:nvSpPr>
        <p:spPr>
          <a:xfrm>
            <a:off x="449581" y="178677"/>
            <a:ext cx="11348841" cy="493986"/>
          </a:xfrm>
        </p:spPr>
        <p:txBody>
          <a:bodyPr>
            <a:normAutofit/>
          </a:bodyPr>
          <a:lstStyle/>
          <a:p>
            <a:r>
              <a:rPr lang="fi-FI" sz="2000"/>
              <a:t>Kaikilta pisteytettävät aineet:</a:t>
            </a:r>
          </a:p>
        </p:txBody>
      </p:sp>
      <p:graphicFrame>
        <p:nvGraphicFramePr>
          <p:cNvPr id="4" name="Taulukko 3">
            <a:extLst>
              <a:ext uri="{FF2B5EF4-FFF2-40B4-BE49-F238E27FC236}">
                <a16:creationId xmlns:a16="http://schemas.microsoft.com/office/drawing/2014/main" id="{298A7DD1-5190-B066-095D-581201E0356A}"/>
              </a:ext>
            </a:extLst>
          </p:cNvPr>
          <p:cNvGraphicFramePr>
            <a:graphicFrameLocks noGrp="1"/>
          </p:cNvGraphicFramePr>
          <p:nvPr>
            <p:extLst>
              <p:ext uri="{D42A27DB-BD31-4B8C-83A1-F6EECF244321}">
                <p14:modId xmlns:p14="http://schemas.microsoft.com/office/powerpoint/2010/main" val="3536014041"/>
              </p:ext>
            </p:extLst>
          </p:nvPr>
        </p:nvGraphicFramePr>
        <p:xfrm>
          <a:off x="558109" y="693722"/>
          <a:ext cx="10960122" cy="1430074"/>
        </p:xfrm>
        <a:graphic>
          <a:graphicData uri="http://schemas.openxmlformats.org/drawingml/2006/table">
            <a:tbl>
              <a:tblPr firstRow="1" firstCol="1" bandRow="1">
                <a:tableStyleId>{5C22544A-7EE6-4342-B048-85BDC9FD1C3A}</a:tableStyleId>
              </a:tblPr>
              <a:tblGrid>
                <a:gridCol w="2386259">
                  <a:extLst>
                    <a:ext uri="{9D8B030D-6E8A-4147-A177-3AD203B41FA5}">
                      <a16:colId xmlns:a16="http://schemas.microsoft.com/office/drawing/2014/main" val="3482629705"/>
                    </a:ext>
                  </a:extLst>
                </a:gridCol>
                <a:gridCol w="1481328">
                  <a:extLst>
                    <a:ext uri="{9D8B030D-6E8A-4147-A177-3AD203B41FA5}">
                      <a16:colId xmlns:a16="http://schemas.microsoft.com/office/drawing/2014/main" val="3687331005"/>
                    </a:ext>
                  </a:extLst>
                </a:gridCol>
                <a:gridCol w="1444752">
                  <a:extLst>
                    <a:ext uri="{9D8B030D-6E8A-4147-A177-3AD203B41FA5}">
                      <a16:colId xmlns:a16="http://schemas.microsoft.com/office/drawing/2014/main" val="4146071525"/>
                    </a:ext>
                  </a:extLst>
                </a:gridCol>
                <a:gridCol w="1444752">
                  <a:extLst>
                    <a:ext uri="{9D8B030D-6E8A-4147-A177-3AD203B41FA5}">
                      <a16:colId xmlns:a16="http://schemas.microsoft.com/office/drawing/2014/main" val="179239049"/>
                    </a:ext>
                  </a:extLst>
                </a:gridCol>
                <a:gridCol w="1464137">
                  <a:extLst>
                    <a:ext uri="{9D8B030D-6E8A-4147-A177-3AD203B41FA5}">
                      <a16:colId xmlns:a16="http://schemas.microsoft.com/office/drawing/2014/main" val="3794425642"/>
                    </a:ext>
                  </a:extLst>
                </a:gridCol>
                <a:gridCol w="1288207">
                  <a:extLst>
                    <a:ext uri="{9D8B030D-6E8A-4147-A177-3AD203B41FA5}">
                      <a16:colId xmlns:a16="http://schemas.microsoft.com/office/drawing/2014/main" val="3254532529"/>
                    </a:ext>
                  </a:extLst>
                </a:gridCol>
                <a:gridCol w="1450687">
                  <a:extLst>
                    <a:ext uri="{9D8B030D-6E8A-4147-A177-3AD203B41FA5}">
                      <a16:colId xmlns:a16="http://schemas.microsoft.com/office/drawing/2014/main" val="2058510654"/>
                    </a:ext>
                  </a:extLst>
                </a:gridCol>
              </a:tblGrid>
              <a:tr h="265854">
                <a:tc>
                  <a:txBody>
                    <a:bodyPr/>
                    <a:lstStyle/>
                    <a:p>
                      <a:pPr marL="83820">
                        <a:spcBef>
                          <a:spcPts val="5"/>
                        </a:spcBef>
                        <a:buNone/>
                      </a:pPr>
                      <a:r>
                        <a:rPr lang="fi-FI" sz="1000" spc="-10">
                          <a:effectLst/>
                        </a:rPr>
                        <a:t>Äidinkieli</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effectLst/>
                        </a:rPr>
                        <a:t>L</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effectLst/>
                        </a:rPr>
                        <a:t>E</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effectLst/>
                        </a:rPr>
                        <a:t>M</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effectLst/>
                        </a:rPr>
                        <a:t>C</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effectLst/>
                        </a:rPr>
                        <a:t>B</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effectLst/>
                        </a:rPr>
                        <a:t>A</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3145063"/>
                  </a:ext>
                </a:extLst>
              </a:tr>
              <a:tr h="292439">
                <a:tc>
                  <a:txBody>
                    <a:bodyPr/>
                    <a:lstStyle/>
                    <a:p>
                      <a:pPr marL="83820">
                        <a:spcBef>
                          <a:spcPts val="5"/>
                        </a:spcBef>
                        <a:buNone/>
                      </a:pPr>
                      <a:r>
                        <a:rPr lang="fi-FI" sz="1100" spc="-10">
                          <a:effectLst/>
                        </a:rPr>
                        <a:t> </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36,1</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32,5</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28,8</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21,7</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10,8</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5,4</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599266"/>
                  </a:ext>
                </a:extLst>
              </a:tr>
              <a:tr h="340073">
                <a:tc>
                  <a:txBody>
                    <a:bodyPr/>
                    <a:lstStyle/>
                    <a:p>
                      <a:pPr marL="83820">
                        <a:spcBef>
                          <a:spcPts val="5"/>
                        </a:spcBef>
                        <a:buNone/>
                      </a:pPr>
                      <a:r>
                        <a:rPr lang="fi-FI" sz="1000" spc="-10">
                          <a:effectLst/>
                        </a:rPr>
                        <a:t>Matematiikka</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3820" algn="ctr">
                        <a:spcBef>
                          <a:spcPts val="5"/>
                        </a:spcBef>
                        <a:buNone/>
                      </a:pPr>
                      <a:r>
                        <a:rPr lang="fi-FI" sz="1000" spc="-50">
                          <a:solidFill>
                            <a:schemeClr val="bg1"/>
                          </a:solidFill>
                          <a:effectLst/>
                        </a:rPr>
                        <a:t>L</a:t>
                      </a:r>
                      <a:endParaRPr lang="fi-FI" sz="1100" b="1">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1F65"/>
                    </a:solidFill>
                  </a:tcPr>
                </a:tc>
                <a:tc>
                  <a:txBody>
                    <a:bodyPr/>
                    <a:lstStyle/>
                    <a:p>
                      <a:pPr marL="83820" algn="ctr">
                        <a:spcBef>
                          <a:spcPts val="5"/>
                        </a:spcBef>
                        <a:buNone/>
                      </a:pPr>
                      <a:r>
                        <a:rPr lang="fi-FI" sz="1000" spc="-50">
                          <a:solidFill>
                            <a:schemeClr val="bg1"/>
                          </a:solidFill>
                          <a:effectLst/>
                        </a:rPr>
                        <a:t>E</a:t>
                      </a:r>
                      <a:endParaRPr lang="fi-FI" sz="1100" b="1">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1F65"/>
                    </a:solidFill>
                  </a:tcPr>
                </a:tc>
                <a:tc>
                  <a:txBody>
                    <a:bodyPr/>
                    <a:lstStyle/>
                    <a:p>
                      <a:pPr marL="83820" algn="ctr">
                        <a:spcBef>
                          <a:spcPts val="5"/>
                        </a:spcBef>
                        <a:buNone/>
                      </a:pPr>
                      <a:r>
                        <a:rPr lang="fi-FI" sz="1000" spc="-50">
                          <a:solidFill>
                            <a:schemeClr val="bg1"/>
                          </a:solidFill>
                          <a:effectLst/>
                        </a:rPr>
                        <a:t>M</a:t>
                      </a:r>
                      <a:endParaRPr lang="fi-FI" sz="1100" b="1">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1F65"/>
                    </a:solidFill>
                  </a:tcPr>
                </a:tc>
                <a:tc>
                  <a:txBody>
                    <a:bodyPr/>
                    <a:lstStyle/>
                    <a:p>
                      <a:pPr marL="83820" algn="ctr">
                        <a:spcBef>
                          <a:spcPts val="5"/>
                        </a:spcBef>
                        <a:buNone/>
                      </a:pPr>
                      <a:r>
                        <a:rPr lang="fi-FI" sz="1000" spc="-50">
                          <a:solidFill>
                            <a:schemeClr val="bg1"/>
                          </a:solidFill>
                          <a:effectLst/>
                        </a:rPr>
                        <a:t>C</a:t>
                      </a:r>
                      <a:endParaRPr lang="fi-FI" sz="1100" b="1">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1F65"/>
                    </a:solidFill>
                  </a:tcPr>
                </a:tc>
                <a:tc>
                  <a:txBody>
                    <a:bodyPr/>
                    <a:lstStyle/>
                    <a:p>
                      <a:pPr marL="83820" algn="ctr">
                        <a:spcBef>
                          <a:spcPts val="5"/>
                        </a:spcBef>
                        <a:buNone/>
                      </a:pPr>
                      <a:r>
                        <a:rPr lang="fi-FI" sz="1000" spc="-50">
                          <a:solidFill>
                            <a:schemeClr val="bg1"/>
                          </a:solidFill>
                          <a:effectLst/>
                        </a:rPr>
                        <a:t>B</a:t>
                      </a:r>
                      <a:endParaRPr lang="fi-FI" sz="1100" b="1">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1F65"/>
                    </a:solidFill>
                  </a:tcPr>
                </a:tc>
                <a:tc>
                  <a:txBody>
                    <a:bodyPr/>
                    <a:lstStyle/>
                    <a:p>
                      <a:pPr marL="83820" algn="ctr">
                        <a:spcBef>
                          <a:spcPts val="5"/>
                        </a:spcBef>
                        <a:buNone/>
                      </a:pPr>
                      <a:r>
                        <a:rPr lang="fi-FI" sz="1000" spc="-50">
                          <a:solidFill>
                            <a:schemeClr val="bg1"/>
                          </a:solidFill>
                          <a:effectLst/>
                        </a:rPr>
                        <a:t>A</a:t>
                      </a:r>
                      <a:endParaRPr lang="fi-FI" sz="1100" b="1">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1F65"/>
                    </a:solidFill>
                  </a:tcPr>
                </a:tc>
                <a:extLst>
                  <a:ext uri="{0D108BD9-81ED-4DB2-BD59-A6C34878D82A}">
                    <a16:rowId xmlns:a16="http://schemas.microsoft.com/office/drawing/2014/main" val="2105960874"/>
                  </a:ext>
                </a:extLst>
              </a:tr>
              <a:tr h="265854">
                <a:tc>
                  <a:txBody>
                    <a:bodyPr/>
                    <a:lstStyle/>
                    <a:p>
                      <a:pPr marL="83820">
                        <a:spcBef>
                          <a:spcPts val="5"/>
                        </a:spcBef>
                        <a:buNone/>
                      </a:pPr>
                      <a:r>
                        <a:rPr lang="fi-FI" sz="1000" b="0" spc="-10">
                          <a:solidFill>
                            <a:schemeClr val="tx1"/>
                          </a:solidFill>
                          <a:effectLst/>
                        </a:rPr>
                        <a:t>pitkä</a:t>
                      </a:r>
                      <a:endParaRPr lang="fi-FI" sz="1100" b="0">
                        <a:solidFill>
                          <a:schemeClr val="tx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28,9</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28,6</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26</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20,2</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8,7</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50">
                          <a:effectLst/>
                        </a:rPr>
                        <a:t>4,3</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2912698"/>
                  </a:ext>
                </a:extLst>
              </a:tr>
              <a:tr h="265854">
                <a:tc>
                  <a:txBody>
                    <a:bodyPr/>
                    <a:lstStyle/>
                    <a:p>
                      <a:pPr marL="83820">
                        <a:spcBef>
                          <a:spcPts val="5"/>
                        </a:spcBef>
                        <a:buNone/>
                      </a:pPr>
                      <a:r>
                        <a:rPr lang="fi-FI" sz="1000" b="0" spc="-10">
                          <a:solidFill>
                            <a:schemeClr val="tx1"/>
                          </a:solidFill>
                          <a:effectLst/>
                        </a:rPr>
                        <a:t>lyhyt</a:t>
                      </a:r>
                      <a:endParaRPr lang="fi-FI" sz="1100" b="0">
                        <a:solidFill>
                          <a:schemeClr val="tx1"/>
                        </a:solidFill>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28,2</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25,4</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22,5</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0">
                          <a:effectLst/>
                        </a:rPr>
                        <a:t>16,9</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spc="-25">
                          <a:effectLst/>
                        </a:rPr>
                        <a:t>8,4</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3820" algn="ctr">
                        <a:spcBef>
                          <a:spcPts val="5"/>
                        </a:spcBef>
                        <a:buNone/>
                      </a:pPr>
                      <a:r>
                        <a:rPr lang="fi-FI" sz="1000">
                          <a:effectLst/>
                        </a:rPr>
                        <a:t>4,1</a:t>
                      </a:r>
                      <a:endParaRPr lang="fi-FI" sz="1100" b="1">
                        <a:effectLst/>
                        <a:latin typeface="Calibri" panose="020F050202020403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7466804"/>
                  </a:ext>
                </a:extLst>
              </a:tr>
            </a:tbl>
          </a:graphicData>
        </a:graphic>
      </p:graphicFrame>
      <p:graphicFrame>
        <p:nvGraphicFramePr>
          <p:cNvPr id="5" name="Taulukko 4">
            <a:extLst>
              <a:ext uri="{FF2B5EF4-FFF2-40B4-BE49-F238E27FC236}">
                <a16:creationId xmlns:a16="http://schemas.microsoft.com/office/drawing/2014/main" id="{7F42E592-6010-7692-A02B-FD6DAAE73A90}"/>
              </a:ext>
            </a:extLst>
          </p:cNvPr>
          <p:cNvGraphicFramePr>
            <a:graphicFrameLocks noGrp="1"/>
          </p:cNvGraphicFramePr>
          <p:nvPr>
            <p:extLst>
              <p:ext uri="{D42A27DB-BD31-4B8C-83A1-F6EECF244321}">
                <p14:modId xmlns:p14="http://schemas.microsoft.com/office/powerpoint/2010/main" val="665477691"/>
              </p:ext>
            </p:extLst>
          </p:nvPr>
        </p:nvGraphicFramePr>
        <p:xfrm>
          <a:off x="558109" y="2867071"/>
          <a:ext cx="10960119" cy="3601612"/>
        </p:xfrm>
        <a:graphic>
          <a:graphicData uri="http://schemas.openxmlformats.org/drawingml/2006/table">
            <a:tbl>
              <a:tblPr firstRow="1" firstCol="1" lastRow="1" lastCol="1" bandRow="1" bandCol="1">
                <a:tableStyleId>{5C22544A-7EE6-4342-B048-85BDC9FD1C3A}</a:tableStyleId>
              </a:tblPr>
              <a:tblGrid>
                <a:gridCol w="2398521">
                  <a:extLst>
                    <a:ext uri="{9D8B030D-6E8A-4147-A177-3AD203B41FA5}">
                      <a16:colId xmlns:a16="http://schemas.microsoft.com/office/drawing/2014/main" val="797328962"/>
                    </a:ext>
                  </a:extLst>
                </a:gridCol>
                <a:gridCol w="1483282">
                  <a:extLst>
                    <a:ext uri="{9D8B030D-6E8A-4147-A177-3AD203B41FA5}">
                      <a16:colId xmlns:a16="http://schemas.microsoft.com/office/drawing/2014/main" val="1047212214"/>
                    </a:ext>
                  </a:extLst>
                </a:gridCol>
                <a:gridCol w="1422948">
                  <a:extLst>
                    <a:ext uri="{9D8B030D-6E8A-4147-A177-3AD203B41FA5}">
                      <a16:colId xmlns:a16="http://schemas.microsoft.com/office/drawing/2014/main" val="2452624415"/>
                    </a:ext>
                  </a:extLst>
                </a:gridCol>
                <a:gridCol w="1422948">
                  <a:extLst>
                    <a:ext uri="{9D8B030D-6E8A-4147-A177-3AD203B41FA5}">
                      <a16:colId xmlns:a16="http://schemas.microsoft.com/office/drawing/2014/main" val="3741436206"/>
                    </a:ext>
                  </a:extLst>
                </a:gridCol>
                <a:gridCol w="1496942">
                  <a:extLst>
                    <a:ext uri="{9D8B030D-6E8A-4147-A177-3AD203B41FA5}">
                      <a16:colId xmlns:a16="http://schemas.microsoft.com/office/drawing/2014/main" val="847307363"/>
                    </a:ext>
                  </a:extLst>
                </a:gridCol>
                <a:gridCol w="1330743">
                  <a:extLst>
                    <a:ext uri="{9D8B030D-6E8A-4147-A177-3AD203B41FA5}">
                      <a16:colId xmlns:a16="http://schemas.microsoft.com/office/drawing/2014/main" val="2826099543"/>
                    </a:ext>
                  </a:extLst>
                </a:gridCol>
                <a:gridCol w="1404735">
                  <a:extLst>
                    <a:ext uri="{9D8B030D-6E8A-4147-A177-3AD203B41FA5}">
                      <a16:colId xmlns:a16="http://schemas.microsoft.com/office/drawing/2014/main" val="3963123445"/>
                    </a:ext>
                  </a:extLst>
                </a:gridCol>
              </a:tblGrid>
              <a:tr h="382973">
                <a:tc>
                  <a:txBody>
                    <a:bodyPr/>
                    <a:lstStyle/>
                    <a:p>
                      <a:pPr marL="69850" marR="452755">
                        <a:lnSpc>
                          <a:spcPts val="1150"/>
                        </a:lnSpc>
                        <a:buNone/>
                      </a:pPr>
                      <a:r>
                        <a:rPr lang="fi-FI" sz="1000" spc="-10">
                          <a:effectLst/>
                        </a:rPr>
                        <a:t>Aine</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0" marR="635" algn="ctr">
                        <a:lnSpc>
                          <a:spcPts val="1145"/>
                        </a:lnSpc>
                        <a:buNone/>
                      </a:pPr>
                      <a:r>
                        <a:rPr lang="fi-FI" sz="1000" spc="-50">
                          <a:effectLst/>
                        </a:rPr>
                        <a:t>L</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985" algn="ctr">
                        <a:lnSpc>
                          <a:spcPts val="1145"/>
                        </a:lnSpc>
                        <a:buNone/>
                      </a:pPr>
                      <a:r>
                        <a:rPr lang="fi-FI" sz="1000" spc="-50">
                          <a:effectLst/>
                        </a:rPr>
                        <a:t>E</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985" algn="ctr">
                        <a:lnSpc>
                          <a:spcPts val="1145"/>
                        </a:lnSpc>
                        <a:buNone/>
                      </a:pPr>
                      <a:r>
                        <a:rPr lang="fi-FI" sz="1000" spc="-50">
                          <a:effectLst/>
                        </a:rPr>
                        <a:t>M</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620" algn="ctr">
                        <a:lnSpc>
                          <a:spcPts val="1145"/>
                        </a:lnSpc>
                        <a:buNone/>
                      </a:pPr>
                      <a:r>
                        <a:rPr lang="fi-FI" sz="1000" spc="-50">
                          <a:effectLst/>
                        </a:rPr>
                        <a:t>C</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985" marR="1270" algn="ctr">
                        <a:lnSpc>
                          <a:spcPts val="1145"/>
                        </a:lnSpc>
                        <a:buNone/>
                      </a:pPr>
                      <a:r>
                        <a:rPr lang="fi-FI" sz="1000" spc="-50">
                          <a:effectLst/>
                        </a:rPr>
                        <a:t>B</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985" algn="ctr">
                        <a:lnSpc>
                          <a:spcPts val="1145"/>
                        </a:lnSpc>
                        <a:buNone/>
                      </a:pPr>
                      <a:r>
                        <a:rPr lang="fi-FI" sz="1000" spc="-50">
                          <a:effectLst/>
                        </a:rPr>
                        <a:t>A</a:t>
                      </a:r>
                      <a:endParaRPr lang="fi-FI" sz="11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515201"/>
                  </a:ext>
                </a:extLst>
              </a:tr>
              <a:tr h="191487">
                <a:tc>
                  <a:txBody>
                    <a:bodyPr/>
                    <a:lstStyle/>
                    <a:p>
                      <a:pPr marL="69850">
                        <a:lnSpc>
                          <a:spcPts val="1050"/>
                        </a:lnSpc>
                        <a:buNone/>
                      </a:pPr>
                      <a:r>
                        <a:rPr lang="fi-FI" sz="1000" b="0" spc="-10">
                          <a:solidFill>
                            <a:schemeClr val="tx1"/>
                          </a:solidFill>
                          <a:effectLst/>
                        </a:rPr>
                        <a:t>pitkä kieli</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28,3</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25,5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22,6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17,0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8,5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4,2</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180318"/>
                  </a:ext>
                </a:extLst>
              </a:tr>
              <a:tr h="191487">
                <a:tc>
                  <a:txBody>
                    <a:bodyPr/>
                    <a:lstStyle/>
                    <a:p>
                      <a:pPr marL="69850">
                        <a:lnSpc>
                          <a:spcPts val="1050"/>
                        </a:lnSpc>
                        <a:buNone/>
                      </a:pPr>
                      <a:r>
                        <a:rPr lang="fi-FI" sz="1000" b="0" spc="-10">
                          <a:solidFill>
                            <a:schemeClr val="tx1"/>
                          </a:solidFill>
                          <a:effectLst/>
                        </a:rPr>
                        <a:t>keskipitkä kieli</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25,0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20,0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15,0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10,0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0805710"/>
                  </a:ext>
                </a:extLst>
              </a:tr>
              <a:tr h="366322">
                <a:tc>
                  <a:txBody>
                    <a:bodyPr/>
                    <a:lstStyle/>
                    <a:p>
                      <a:pPr marL="69850">
                        <a:lnSpc>
                          <a:spcPts val="1050"/>
                        </a:lnSpc>
                        <a:buNone/>
                      </a:pPr>
                      <a:r>
                        <a:rPr lang="fi-FI" sz="1000" b="0" spc="-10">
                          <a:solidFill>
                            <a:schemeClr val="tx1"/>
                          </a:solidFill>
                          <a:effectLst/>
                        </a:rPr>
                        <a:t>lyhyt kieli (muu kuin englanti)</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702756"/>
                  </a:ext>
                </a:extLst>
              </a:tr>
              <a:tr h="191487">
                <a:tc>
                  <a:txBody>
                    <a:bodyPr/>
                    <a:lstStyle/>
                    <a:p>
                      <a:pPr marL="69850">
                        <a:lnSpc>
                          <a:spcPts val="1050"/>
                        </a:lnSpc>
                        <a:buNone/>
                      </a:pPr>
                      <a:r>
                        <a:rPr lang="fi-FI" sz="1000" b="0" spc="-10">
                          <a:solidFill>
                            <a:schemeClr val="tx1"/>
                          </a:solidFill>
                          <a:effectLst/>
                        </a:rPr>
                        <a:t>lyhyt englanti</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20,0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16,0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12,0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8,0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6,0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3,0</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496175"/>
                  </a:ext>
                </a:extLst>
              </a:tr>
              <a:tr h="191487">
                <a:tc>
                  <a:txBody>
                    <a:bodyPr/>
                    <a:lstStyle/>
                    <a:p>
                      <a:pPr marL="69850">
                        <a:lnSpc>
                          <a:spcPts val="1050"/>
                        </a:lnSpc>
                        <a:buNone/>
                      </a:pPr>
                      <a:r>
                        <a:rPr lang="fi-FI" sz="1000" b="0" spc="-10">
                          <a:solidFill>
                            <a:schemeClr val="tx1"/>
                          </a:solidFill>
                          <a:effectLst/>
                        </a:rPr>
                        <a:t>biologia</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8004475"/>
                  </a:ext>
                </a:extLst>
              </a:tr>
              <a:tr h="366322">
                <a:tc>
                  <a:txBody>
                    <a:bodyPr/>
                    <a:lstStyle/>
                    <a:p>
                      <a:pPr marL="69850">
                        <a:lnSpc>
                          <a:spcPts val="1050"/>
                        </a:lnSpc>
                        <a:buNone/>
                      </a:pPr>
                      <a:r>
                        <a:rPr lang="fi-FI" sz="1000" b="0" spc="-10">
                          <a:solidFill>
                            <a:schemeClr val="tx1"/>
                          </a:solidFill>
                          <a:effectLst/>
                        </a:rPr>
                        <a:t>elämänkatsomustieto</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marR="1905"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3175"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0529718"/>
                  </a:ext>
                </a:extLst>
              </a:tr>
              <a:tr h="190653">
                <a:tc>
                  <a:txBody>
                    <a:bodyPr/>
                    <a:lstStyle/>
                    <a:p>
                      <a:pPr marL="69850">
                        <a:lnSpc>
                          <a:spcPts val="1050"/>
                        </a:lnSpc>
                        <a:buNone/>
                      </a:pPr>
                      <a:r>
                        <a:rPr lang="fi-FI" sz="1000" b="0" spc="-10">
                          <a:solidFill>
                            <a:schemeClr val="tx1"/>
                          </a:solidFill>
                          <a:effectLst/>
                        </a:rPr>
                        <a:t>filosofia</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marR="1905"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3175"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3933344"/>
                  </a:ext>
                </a:extLst>
              </a:tr>
              <a:tr h="191487">
                <a:tc>
                  <a:txBody>
                    <a:bodyPr/>
                    <a:lstStyle/>
                    <a:p>
                      <a:pPr marL="69850">
                        <a:lnSpc>
                          <a:spcPts val="1050"/>
                        </a:lnSpc>
                        <a:buNone/>
                      </a:pPr>
                      <a:r>
                        <a:rPr lang="fi-FI" sz="1000" b="0" spc="-10">
                          <a:solidFill>
                            <a:schemeClr val="tx1"/>
                          </a:solidFill>
                          <a:effectLst/>
                        </a:rPr>
                        <a:t>fysiikka</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90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185732"/>
                  </a:ext>
                </a:extLst>
              </a:tr>
              <a:tr h="191487">
                <a:tc>
                  <a:txBody>
                    <a:bodyPr/>
                    <a:lstStyle/>
                    <a:p>
                      <a:pPr marL="69850">
                        <a:lnSpc>
                          <a:spcPts val="1050"/>
                        </a:lnSpc>
                        <a:buNone/>
                      </a:pPr>
                      <a:r>
                        <a:rPr lang="fi-FI" sz="1000" b="0" spc="-10">
                          <a:solidFill>
                            <a:schemeClr val="tx1"/>
                          </a:solidFill>
                          <a:effectLst/>
                        </a:rPr>
                        <a:t>historia</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244807"/>
                  </a:ext>
                </a:extLst>
              </a:tr>
              <a:tr h="190653">
                <a:tc>
                  <a:txBody>
                    <a:bodyPr/>
                    <a:lstStyle/>
                    <a:p>
                      <a:pPr marL="69850">
                        <a:lnSpc>
                          <a:spcPts val="1050"/>
                        </a:lnSpc>
                        <a:buNone/>
                      </a:pPr>
                      <a:r>
                        <a:rPr lang="fi-FI" sz="1000" b="0" spc="-10">
                          <a:solidFill>
                            <a:schemeClr val="tx1"/>
                          </a:solidFill>
                          <a:effectLst/>
                        </a:rPr>
                        <a:t>kemia</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077855"/>
                  </a:ext>
                </a:extLst>
              </a:tr>
              <a:tr h="191487">
                <a:tc>
                  <a:txBody>
                    <a:bodyPr/>
                    <a:lstStyle/>
                    <a:p>
                      <a:pPr marL="69850">
                        <a:lnSpc>
                          <a:spcPts val="1050"/>
                        </a:lnSpc>
                        <a:buNone/>
                      </a:pPr>
                      <a:r>
                        <a:rPr lang="fi-FI" sz="1000" b="0" spc="-10">
                          <a:solidFill>
                            <a:schemeClr val="tx1"/>
                          </a:solidFill>
                          <a:effectLst/>
                        </a:rPr>
                        <a:t>maantiede</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marR="1905"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3175"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920552"/>
                  </a:ext>
                </a:extLst>
              </a:tr>
              <a:tr h="191487">
                <a:tc>
                  <a:txBody>
                    <a:bodyPr/>
                    <a:lstStyle/>
                    <a:p>
                      <a:pPr marL="69850">
                        <a:lnSpc>
                          <a:spcPts val="1050"/>
                        </a:lnSpc>
                        <a:buNone/>
                      </a:pPr>
                      <a:r>
                        <a:rPr lang="fi-FI" sz="1000" b="0" spc="-10">
                          <a:solidFill>
                            <a:schemeClr val="tx1"/>
                          </a:solidFill>
                          <a:effectLst/>
                        </a:rPr>
                        <a:t>psykologia</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0421845"/>
                  </a:ext>
                </a:extLst>
              </a:tr>
              <a:tr h="190653">
                <a:tc>
                  <a:txBody>
                    <a:bodyPr/>
                    <a:lstStyle/>
                    <a:p>
                      <a:pPr marL="69850">
                        <a:lnSpc>
                          <a:spcPts val="1050"/>
                        </a:lnSpc>
                        <a:buNone/>
                      </a:pPr>
                      <a:r>
                        <a:rPr lang="fi-FI" sz="1000" b="0" spc="-10">
                          <a:solidFill>
                            <a:schemeClr val="tx1"/>
                          </a:solidFill>
                          <a:effectLst/>
                        </a:rPr>
                        <a:t>terveystieto</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237525"/>
                  </a:ext>
                </a:extLst>
              </a:tr>
              <a:tr h="190653">
                <a:tc>
                  <a:txBody>
                    <a:bodyPr/>
                    <a:lstStyle/>
                    <a:p>
                      <a:pPr marL="69850">
                        <a:lnSpc>
                          <a:spcPts val="1050"/>
                        </a:lnSpc>
                        <a:buNone/>
                      </a:pPr>
                      <a:r>
                        <a:rPr lang="fi-FI" sz="1000" b="0" spc="-10">
                          <a:solidFill>
                            <a:schemeClr val="tx1"/>
                          </a:solidFill>
                          <a:effectLst/>
                        </a:rPr>
                        <a:t>uskonto</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1270"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7016"/>
                  </a:ext>
                </a:extLst>
              </a:tr>
              <a:tr h="191487">
                <a:tc>
                  <a:txBody>
                    <a:bodyPr/>
                    <a:lstStyle/>
                    <a:p>
                      <a:pPr marL="69850">
                        <a:lnSpc>
                          <a:spcPts val="1050"/>
                        </a:lnSpc>
                        <a:buNone/>
                      </a:pPr>
                      <a:r>
                        <a:rPr lang="fi-FI" sz="1000" b="0" spc="-10">
                          <a:solidFill>
                            <a:schemeClr val="tx1"/>
                          </a:solidFill>
                          <a:effectLst/>
                        </a:rPr>
                        <a:t>yhteiskuntaoppi</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0" marR="1905" algn="ctr">
                        <a:lnSpc>
                          <a:spcPts val="1050"/>
                        </a:lnSpc>
                        <a:buNone/>
                      </a:pPr>
                      <a:r>
                        <a:rPr lang="fi-FI" sz="1000" b="0" spc="-20">
                          <a:solidFill>
                            <a:schemeClr val="tx1"/>
                          </a:solidFill>
                          <a:effectLst/>
                        </a:rPr>
                        <a:t>24,5</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algn="ctr">
                        <a:lnSpc>
                          <a:spcPts val="1050"/>
                        </a:lnSpc>
                        <a:buNone/>
                      </a:pPr>
                      <a:r>
                        <a:rPr lang="fi-FI" sz="1000" b="0" spc="-20">
                          <a:solidFill>
                            <a:schemeClr val="tx1"/>
                          </a:solidFill>
                          <a:effectLst/>
                        </a:rPr>
                        <a:t>19,6</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2540" algn="ctr">
                        <a:lnSpc>
                          <a:spcPts val="1050"/>
                        </a:lnSpc>
                        <a:buNone/>
                      </a:pPr>
                      <a:r>
                        <a:rPr lang="fi-FI" sz="1000" b="0" spc="-20">
                          <a:solidFill>
                            <a:schemeClr val="tx1"/>
                          </a:solidFill>
                          <a:effectLst/>
                        </a:rPr>
                        <a:t>14,7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620" marR="3175" algn="ctr">
                        <a:lnSpc>
                          <a:spcPts val="1050"/>
                        </a:lnSpc>
                        <a:buNone/>
                      </a:pPr>
                      <a:r>
                        <a:rPr lang="fi-FI" sz="1000" b="0" spc="-20">
                          <a:solidFill>
                            <a:schemeClr val="tx1"/>
                          </a:solidFill>
                          <a:effectLst/>
                        </a:rPr>
                        <a:t>9,8</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 marR="1270" algn="ctr">
                        <a:lnSpc>
                          <a:spcPts val="1050"/>
                        </a:lnSpc>
                        <a:buNone/>
                      </a:pPr>
                      <a:r>
                        <a:rPr lang="fi-FI" sz="1000" b="0" spc="-25">
                          <a:solidFill>
                            <a:schemeClr val="tx1"/>
                          </a:solidFill>
                          <a:effectLst/>
                        </a:rPr>
                        <a:t>7,4</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85" marR="1270" algn="ctr">
                        <a:lnSpc>
                          <a:spcPts val="1050"/>
                        </a:lnSpc>
                        <a:buNone/>
                      </a:pPr>
                      <a:r>
                        <a:rPr lang="fi-FI" sz="1000" b="0" spc="-25">
                          <a:solidFill>
                            <a:schemeClr val="tx1"/>
                          </a:solidFill>
                          <a:effectLst/>
                        </a:rPr>
                        <a:t>3,7</a:t>
                      </a:r>
                      <a:endParaRPr lang="fi-FI" sz="1100" b="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2808929"/>
                  </a:ext>
                </a:extLst>
              </a:tr>
            </a:tbl>
          </a:graphicData>
        </a:graphic>
      </p:graphicFrame>
      <p:sp>
        <p:nvSpPr>
          <p:cNvPr id="8" name="Otsikko 5">
            <a:extLst>
              <a:ext uri="{FF2B5EF4-FFF2-40B4-BE49-F238E27FC236}">
                <a16:creationId xmlns:a16="http://schemas.microsoft.com/office/drawing/2014/main" id="{C7919C94-CA26-AE9B-2A8A-9387D2E89EA8}"/>
              </a:ext>
            </a:extLst>
          </p:cNvPr>
          <p:cNvSpPr txBox="1">
            <a:spLocks/>
          </p:cNvSpPr>
          <p:nvPr/>
        </p:nvSpPr>
        <p:spPr>
          <a:xfrm>
            <a:off x="449581" y="2253053"/>
            <a:ext cx="11457369" cy="493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sz="2000"/>
              <a:t>Kolme muuta ainetta:</a:t>
            </a:r>
          </a:p>
        </p:txBody>
      </p:sp>
    </p:spTree>
    <p:extLst>
      <p:ext uri="{BB962C8B-B14F-4D97-AF65-F5344CB8AC3E}">
        <p14:creationId xmlns:p14="http://schemas.microsoft.com/office/powerpoint/2010/main" val="33139540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EA4D-423D-BC6E-C6D9-3168D667931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A2FA663-5B7D-DE16-304D-26F2CF11E08F}"/>
              </a:ext>
            </a:extLst>
          </p:cNvPr>
          <p:cNvSpPr>
            <a:spLocks noGrp="1"/>
          </p:cNvSpPr>
          <p:nvPr>
            <p:ph type="title"/>
          </p:nvPr>
        </p:nvSpPr>
        <p:spPr>
          <a:xfrm>
            <a:off x="341049" y="365125"/>
            <a:ext cx="11457373" cy="1275668"/>
          </a:xfrm>
        </p:spPr>
        <p:txBody>
          <a:bodyPr>
            <a:normAutofit/>
          </a:bodyPr>
          <a:lstStyle/>
          <a:p>
            <a:r>
              <a:rPr lang="fi-FI">
                <a:latin typeface="Arial"/>
                <a:cs typeface="Arial"/>
              </a:rPr>
              <a:t>Kasvatustiede ja opettajankoulutus:</a:t>
            </a:r>
            <a:br>
              <a:rPr lang="fi-FI"/>
            </a:br>
            <a:r>
              <a:rPr lang="fi-FI">
                <a:latin typeface="Arial"/>
                <a:cs typeface="Arial"/>
              </a:rPr>
              <a:t>todistusvalinnan pisterajaesimerkkejä (maks. 123,9)</a:t>
            </a:r>
          </a:p>
        </p:txBody>
      </p:sp>
      <p:graphicFrame>
        <p:nvGraphicFramePr>
          <p:cNvPr id="4" name="Taulukko 3">
            <a:extLst>
              <a:ext uri="{FF2B5EF4-FFF2-40B4-BE49-F238E27FC236}">
                <a16:creationId xmlns:a16="http://schemas.microsoft.com/office/drawing/2014/main" id="{DE8AC8E4-75E8-417D-03EA-19EDC7BE8E56}"/>
              </a:ext>
            </a:extLst>
          </p:cNvPr>
          <p:cNvGraphicFramePr>
            <a:graphicFrameLocks noGrp="1"/>
          </p:cNvGraphicFramePr>
          <p:nvPr>
            <p:extLst>
              <p:ext uri="{D42A27DB-BD31-4B8C-83A1-F6EECF244321}">
                <p14:modId xmlns:p14="http://schemas.microsoft.com/office/powerpoint/2010/main" val="4224335027"/>
              </p:ext>
            </p:extLst>
          </p:nvPr>
        </p:nvGraphicFramePr>
        <p:xfrm>
          <a:off x="432486" y="1709351"/>
          <a:ext cx="11422319" cy="4962538"/>
        </p:xfrm>
        <a:graphic>
          <a:graphicData uri="http://schemas.openxmlformats.org/drawingml/2006/table">
            <a:tbl>
              <a:tblPr bandRow="1">
                <a:tableStyleId>{5C22544A-7EE6-4342-B048-85BDC9FD1C3A}</a:tableStyleId>
              </a:tblPr>
              <a:tblGrid>
                <a:gridCol w="2503931">
                  <a:extLst>
                    <a:ext uri="{9D8B030D-6E8A-4147-A177-3AD203B41FA5}">
                      <a16:colId xmlns:a16="http://schemas.microsoft.com/office/drawing/2014/main" val="4062748760"/>
                    </a:ext>
                  </a:extLst>
                </a:gridCol>
                <a:gridCol w="1825575">
                  <a:extLst>
                    <a:ext uri="{9D8B030D-6E8A-4147-A177-3AD203B41FA5}">
                      <a16:colId xmlns:a16="http://schemas.microsoft.com/office/drawing/2014/main" val="1222405207"/>
                    </a:ext>
                  </a:extLst>
                </a:gridCol>
                <a:gridCol w="2278888">
                  <a:extLst>
                    <a:ext uri="{9D8B030D-6E8A-4147-A177-3AD203B41FA5}">
                      <a16:colId xmlns:a16="http://schemas.microsoft.com/office/drawing/2014/main" val="796157878"/>
                    </a:ext>
                  </a:extLst>
                </a:gridCol>
                <a:gridCol w="2157984">
                  <a:extLst>
                    <a:ext uri="{9D8B030D-6E8A-4147-A177-3AD203B41FA5}">
                      <a16:colId xmlns:a16="http://schemas.microsoft.com/office/drawing/2014/main" val="1589958181"/>
                    </a:ext>
                  </a:extLst>
                </a:gridCol>
                <a:gridCol w="2655941">
                  <a:extLst>
                    <a:ext uri="{9D8B030D-6E8A-4147-A177-3AD203B41FA5}">
                      <a16:colId xmlns:a16="http://schemas.microsoft.com/office/drawing/2014/main" val="1890894893"/>
                    </a:ext>
                  </a:extLst>
                </a:gridCol>
              </a:tblGrid>
              <a:tr h="849713">
                <a:tc>
                  <a:txBody>
                    <a:bodyPr/>
                    <a:lstStyle/>
                    <a:p>
                      <a:pPr fontAlgn="base">
                        <a:lnSpc>
                          <a:spcPts val="1950"/>
                        </a:lnSpc>
                      </a:pPr>
                      <a:r>
                        <a:rPr lang="fi-FI" sz="1600" b="1">
                          <a:solidFill>
                            <a:srgbClr val="FFFFFF"/>
                          </a:solidFill>
                          <a:effectLst/>
                          <a:latin typeface="Arial"/>
                        </a:rPr>
                        <a:t>Koulutus</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Kaupunki</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Ensikertalaiset / </a:t>
                      </a:r>
                      <a:endParaRPr lang="fi-FI" b="1">
                        <a:solidFill>
                          <a:srgbClr val="FFFFFF"/>
                        </a:solidFill>
                        <a:effectLst/>
                        <a:latin typeface="Arial"/>
                      </a:endParaRPr>
                    </a:p>
                    <a:p>
                      <a:pPr lvl="0">
                        <a:lnSpc>
                          <a:spcPts val="1950"/>
                        </a:lnSpc>
                        <a:buNone/>
                      </a:pPr>
                      <a:r>
                        <a:rPr lang="fi-FI" sz="1600" b="1">
                          <a:solidFill>
                            <a:srgbClr val="FFFFFF"/>
                          </a:solidFill>
                          <a:effectLst/>
                          <a:latin typeface="Arial"/>
                        </a:rPr>
                        <a:t>Muut 2023</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lvl="0">
                        <a:lnSpc>
                          <a:spcPts val="1950"/>
                        </a:lnSpc>
                        <a:buNone/>
                      </a:pPr>
                      <a:r>
                        <a:rPr lang="fi-FI" sz="1600" b="1" i="0" u="none" strike="noStrike" noProof="0">
                          <a:solidFill>
                            <a:srgbClr val="FFFFFF"/>
                          </a:solidFill>
                          <a:effectLst/>
                          <a:latin typeface="Arial"/>
                        </a:rPr>
                        <a:t>Ensikertalaiset / </a:t>
                      </a:r>
                      <a:endParaRPr lang="fi-FI"/>
                    </a:p>
                    <a:p>
                      <a:pPr lvl="0">
                        <a:lnSpc>
                          <a:spcPts val="1950"/>
                        </a:lnSpc>
                        <a:buNone/>
                      </a:pPr>
                      <a:r>
                        <a:rPr lang="fi-FI" sz="1600" b="1" i="0" u="none" strike="noStrike" noProof="0">
                          <a:solidFill>
                            <a:srgbClr val="FFFFFF"/>
                          </a:solidFill>
                          <a:effectLst/>
                          <a:latin typeface="Arial"/>
                        </a:rPr>
                        <a:t>Muut 2024</a:t>
                      </a:r>
                      <a:endParaRPr lang="fi-FI"/>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23488">
                      <a:solidFill>
                        <a:srgbClr val="FFFFFF"/>
                      </a:solidFill>
                    </a:lnB>
                    <a:solidFill>
                      <a:srgbClr val="351F65"/>
                    </a:solidFill>
                  </a:tcPr>
                </a:tc>
                <a:tc>
                  <a:txBody>
                    <a:bodyPr/>
                    <a:lstStyle/>
                    <a:p>
                      <a:pPr lvl="0">
                        <a:lnSpc>
                          <a:spcPts val="1950"/>
                        </a:lnSpc>
                        <a:buNone/>
                      </a:pPr>
                      <a:r>
                        <a:rPr lang="fi-FI" sz="1800" b="1" i="0" u="none" strike="noStrike" noProof="0">
                          <a:solidFill>
                            <a:srgbClr val="FFFFFF"/>
                          </a:solidFill>
                          <a:effectLst/>
                          <a:latin typeface="Arial"/>
                        </a:rPr>
                        <a:t>Ensikertalaiset / </a:t>
                      </a:r>
                      <a:endParaRPr lang="fi-FI"/>
                    </a:p>
                    <a:p>
                      <a:pPr lvl="0">
                        <a:lnSpc>
                          <a:spcPts val="1950"/>
                        </a:lnSpc>
                        <a:buNone/>
                      </a:pPr>
                      <a:r>
                        <a:rPr lang="fi-FI" sz="1800" b="1" i="0" u="none" strike="noStrike" noProof="0">
                          <a:solidFill>
                            <a:srgbClr val="FFFFFF"/>
                          </a:solidFill>
                          <a:effectLst/>
                          <a:latin typeface="Arial"/>
                        </a:rPr>
                        <a:t>Muut 2025</a:t>
                      </a:r>
                      <a:endParaRPr lang="fi-FI"/>
                    </a:p>
                    <a:p>
                      <a:pPr lvl="0">
                        <a:lnSpc>
                          <a:spcPts val="1950"/>
                        </a:lnSpc>
                        <a:buNone/>
                      </a:pPr>
                      <a:endParaRPr lang="fi-FI"/>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3488"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2903982484"/>
                  </a:ext>
                </a:extLst>
              </a:tr>
              <a:tr h="407862">
                <a:tc>
                  <a:txBody>
                    <a:bodyPr/>
                    <a:lstStyle/>
                    <a:p>
                      <a:pPr fontAlgn="base">
                        <a:lnSpc>
                          <a:spcPts val="1950"/>
                        </a:lnSpc>
                      </a:pPr>
                      <a:r>
                        <a:rPr lang="fi-FI" sz="1600">
                          <a:solidFill>
                            <a:schemeClr val="tx1"/>
                          </a:solidFill>
                          <a:effectLst/>
                          <a:latin typeface="Arial"/>
                        </a:rPr>
                        <a:t>Luokanopettaja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Tampere</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84 / 82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84</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8">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81,9 (66%)</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23488"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453219317"/>
                  </a:ext>
                </a:extLst>
              </a:tr>
              <a:tr h="407862">
                <a:tc>
                  <a:txBody>
                    <a:bodyPr/>
                    <a:lstStyle/>
                    <a:p>
                      <a:pPr fontAlgn="base">
                        <a:lnSpc>
                          <a:spcPts val="1950"/>
                        </a:lnSpc>
                      </a:pPr>
                      <a:r>
                        <a:rPr lang="fi-FI" sz="1600">
                          <a:solidFill>
                            <a:schemeClr val="tx1"/>
                          </a:solidFill>
                          <a:effectLst/>
                          <a:latin typeface="Arial"/>
                        </a:rPr>
                        <a:t>Luokanopettaja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Rovaniemi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57,1 / 56,9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52,7</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49,4 (40%)</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406880813"/>
                  </a:ext>
                </a:extLst>
              </a:tr>
              <a:tr h="407862">
                <a:tc>
                  <a:txBody>
                    <a:bodyPr/>
                    <a:lstStyle/>
                    <a:p>
                      <a:pPr fontAlgn="base">
                        <a:lnSpc>
                          <a:spcPts val="1950"/>
                        </a:lnSpc>
                      </a:pPr>
                      <a:r>
                        <a:rPr lang="fi-FI" sz="1600">
                          <a:solidFill>
                            <a:schemeClr val="tx1"/>
                          </a:solidFill>
                          <a:effectLst/>
                          <a:latin typeface="Arial"/>
                        </a:rPr>
                        <a:t>Varhaiskasvatus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Tampere</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58,1 / 58,9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48,4</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chemeClr val="bg2"/>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56,2 / 61,7 (46% / 50%)</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468399801"/>
                  </a:ext>
                </a:extLst>
              </a:tr>
              <a:tr h="407862">
                <a:tc>
                  <a:txBody>
                    <a:bodyPr/>
                    <a:lstStyle/>
                    <a:p>
                      <a:pPr fontAlgn="base">
                        <a:lnSpc>
                          <a:spcPts val="1950"/>
                        </a:lnSpc>
                      </a:pPr>
                      <a:r>
                        <a:rPr lang="fi-FI" sz="1600">
                          <a:solidFill>
                            <a:schemeClr val="tx1"/>
                          </a:solidFill>
                          <a:effectLst/>
                          <a:latin typeface="Arial"/>
                        </a:rPr>
                        <a:t>Varhaiskasvatus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45 / 45</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45</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chemeClr val="bg2"/>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45 (36,3%)</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109238506"/>
                  </a:ext>
                </a:extLst>
              </a:tr>
              <a:tr h="407862">
                <a:tc>
                  <a:txBody>
                    <a:bodyPr/>
                    <a:lstStyle/>
                    <a:p>
                      <a:pPr fontAlgn="base">
                        <a:lnSpc>
                          <a:spcPts val="1950"/>
                        </a:lnSpc>
                      </a:pPr>
                      <a:r>
                        <a:rPr lang="fi-FI" sz="1600">
                          <a:solidFill>
                            <a:schemeClr val="tx1"/>
                          </a:solidFill>
                          <a:effectLst/>
                          <a:latin typeface="Arial"/>
                        </a:rPr>
                        <a:t>Erityispedagogiikka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Helsinki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83,8 / 87,7</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78,4 /91,8</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70,5 (57%)</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246551841"/>
                  </a:ext>
                </a:extLst>
              </a:tr>
              <a:tr h="407862">
                <a:tc>
                  <a:txBody>
                    <a:bodyPr/>
                    <a:lstStyle/>
                    <a:p>
                      <a:pPr fontAlgn="base">
                        <a:lnSpc>
                          <a:spcPts val="1950"/>
                        </a:lnSpc>
                      </a:pPr>
                      <a:r>
                        <a:rPr lang="fi-FI" sz="1600">
                          <a:solidFill>
                            <a:schemeClr val="tx1"/>
                          </a:solidFill>
                          <a:effectLst/>
                          <a:latin typeface="Arial"/>
                        </a:rPr>
                        <a:t>Erityisopettaja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67,8 / 66</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68,1</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77 / 77,5 (62% / 63%)</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973523305"/>
                  </a:ext>
                </a:extLst>
              </a:tr>
              <a:tr h="407862">
                <a:tc>
                  <a:txBody>
                    <a:bodyPr/>
                    <a:lstStyle/>
                    <a:p>
                      <a:pPr fontAlgn="base">
                        <a:lnSpc>
                          <a:spcPts val="1950"/>
                        </a:lnSpc>
                      </a:pPr>
                      <a:r>
                        <a:rPr lang="fi-FI" sz="1600">
                          <a:solidFill>
                            <a:schemeClr val="tx1"/>
                          </a:solidFill>
                          <a:effectLst/>
                          <a:latin typeface="Arial"/>
                        </a:rPr>
                        <a:t>Opinto-ohjaus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66,5 / 83,2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74,6 / 88</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chemeClr val="bg2"/>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74,4 / 86,9 (60% / 70%)</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09398906"/>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Helsinki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75,3 / 97,4</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84,1 / 102,5</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68,3 / 98,7  (55% / 80%)</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908057330"/>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Turku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83 / 92,7</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86</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75 / 94,5 (61% / 76%)</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300564083"/>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Rovaniemi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51,3 / 51,3</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46,5 / 46,1</a:t>
                      </a:r>
                    </a:p>
                  </a:txBody>
                  <a:tcPr marL="121920" marR="121920" marT="60959" marB="60959">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a:solidFill>
                        <a:srgbClr val="FFFFFF"/>
                      </a:solidFill>
                    </a:lnT>
                    <a:lnB w="9524">
                      <a:solidFill>
                        <a:srgbClr val="FFFFFF"/>
                      </a:solidFill>
                    </a:lnB>
                    <a:solidFill>
                      <a:srgbClr val="F3E8FC"/>
                    </a:solidFill>
                  </a:tcPr>
                </a:tc>
                <a:tc>
                  <a:txBody>
                    <a:bodyPr/>
                    <a:lstStyle/>
                    <a:p>
                      <a:pPr algn="ctr" fontAlgn="base"/>
                      <a:r>
                        <a:rPr lang="fi-FI" sz="1600" b="0" i="0">
                          <a:solidFill>
                            <a:schemeClr val="tx1"/>
                          </a:solidFill>
                          <a:effectLst/>
                          <a:latin typeface="Arial" panose="020B0604020202020204" pitchFamily="34" charset="0"/>
                          <a:cs typeface="Arial" panose="020B0604020202020204" pitchFamily="34" charset="0"/>
                        </a:rPr>
                        <a:t>45,8 / 49,6 (37% / 40%)</a:t>
                      </a:r>
                    </a:p>
                  </a:txBody>
                  <a:tcPr marL="73008" marR="73008" marT="36504" marB="36504">
                    <a:lnL w="9525" cap="flat" cmpd="sng" algn="ctr">
                      <a:solidFill>
                        <a:srgbClr val="FFFFFF"/>
                      </a:solidFill>
                      <a:prstDash val="solid"/>
                      <a:round/>
                      <a:headEnd type="none" w="med" len="med"/>
                      <a:tailEnd type="none" w="med" len="med"/>
                    </a:lnL>
                    <a:lnR w="9524">
                      <a:solidFill>
                        <a:srgbClr val="FFFFFF"/>
                      </a:solidFill>
                    </a:lnR>
                    <a:lnT w="9524" cap="flat" cmpd="sng" algn="ctr">
                      <a:solidFill>
                        <a:srgbClr val="FFFFFF"/>
                      </a:solidFill>
                      <a:prstDash val="solid"/>
                      <a:round/>
                      <a:headEnd type="none" w="med" len="med"/>
                      <a:tailEnd type="none" w="med" len="med"/>
                    </a:lnT>
                    <a:lnB w="9524">
                      <a:solidFill>
                        <a:srgbClr val="FFFFFF"/>
                      </a:solidFill>
                    </a:lnB>
                    <a:solidFill>
                      <a:srgbClr val="F3E8FC"/>
                    </a:solidFill>
                  </a:tcPr>
                </a:tc>
                <a:extLst>
                  <a:ext uri="{0D108BD9-81ED-4DB2-BD59-A6C34878D82A}">
                    <a16:rowId xmlns:a16="http://schemas.microsoft.com/office/drawing/2014/main" val="4279723327"/>
                  </a:ext>
                </a:extLst>
              </a:tr>
            </a:tbl>
          </a:graphicData>
        </a:graphic>
      </p:graphicFrame>
      <p:sp>
        <p:nvSpPr>
          <p:cNvPr id="3" name="Suorakulmio: Pyöristetyt kulmat 2">
            <a:extLst>
              <a:ext uri="{FF2B5EF4-FFF2-40B4-BE49-F238E27FC236}">
                <a16:creationId xmlns:a16="http://schemas.microsoft.com/office/drawing/2014/main" id="{BDCE2569-08F8-4038-0F4B-52C321677F13}"/>
              </a:ext>
            </a:extLst>
          </p:cNvPr>
          <p:cNvSpPr/>
          <p:nvPr/>
        </p:nvSpPr>
        <p:spPr>
          <a:xfrm>
            <a:off x="337194" y="2588732"/>
            <a:ext cx="11507615" cy="72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Pyöristetyt kulmat 4">
            <a:extLst>
              <a:ext uri="{FF2B5EF4-FFF2-40B4-BE49-F238E27FC236}">
                <a16:creationId xmlns:a16="http://schemas.microsoft.com/office/drawing/2014/main" id="{5278ED19-835E-33BD-B954-01D5006C4B4E}"/>
              </a:ext>
            </a:extLst>
          </p:cNvPr>
          <p:cNvSpPr/>
          <p:nvPr/>
        </p:nvSpPr>
        <p:spPr>
          <a:xfrm>
            <a:off x="337193" y="3422618"/>
            <a:ext cx="11507615" cy="726717"/>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00B050"/>
              </a:solidFill>
            </a:endParaRPr>
          </a:p>
        </p:txBody>
      </p:sp>
      <p:sp>
        <p:nvSpPr>
          <p:cNvPr id="7" name="Suorakulmio: Pyöristetyt kulmat 6">
            <a:extLst>
              <a:ext uri="{FF2B5EF4-FFF2-40B4-BE49-F238E27FC236}">
                <a16:creationId xmlns:a16="http://schemas.microsoft.com/office/drawing/2014/main" id="{3CBDA112-6C78-9EA8-68D1-51901202809B}"/>
              </a:ext>
            </a:extLst>
          </p:cNvPr>
          <p:cNvSpPr/>
          <p:nvPr/>
        </p:nvSpPr>
        <p:spPr>
          <a:xfrm>
            <a:off x="337193" y="4170240"/>
            <a:ext cx="11507615" cy="841735"/>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Pyöristetyt kulmat 7">
            <a:extLst>
              <a:ext uri="{FF2B5EF4-FFF2-40B4-BE49-F238E27FC236}">
                <a16:creationId xmlns:a16="http://schemas.microsoft.com/office/drawing/2014/main" id="{AD3898AA-0779-A242-25FB-BC6C62BC41EF}"/>
              </a:ext>
            </a:extLst>
          </p:cNvPr>
          <p:cNvSpPr/>
          <p:nvPr/>
        </p:nvSpPr>
        <p:spPr>
          <a:xfrm>
            <a:off x="337192" y="5435447"/>
            <a:ext cx="11507615" cy="1201169"/>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899473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9C838B-4248-37FB-8723-EC6A4ED48860}"/>
              </a:ext>
            </a:extLst>
          </p:cNvPr>
          <p:cNvSpPr>
            <a:spLocks noGrp="1"/>
          </p:cNvSpPr>
          <p:nvPr>
            <p:ph type="title"/>
          </p:nvPr>
        </p:nvSpPr>
        <p:spPr/>
        <p:txBody>
          <a:bodyPr>
            <a:normAutofit/>
          </a:bodyPr>
          <a:lstStyle/>
          <a:p>
            <a:r>
              <a:rPr lang="fi-FI">
                <a:latin typeface="Arial"/>
                <a:cs typeface="Arial"/>
              </a:rPr>
              <a:t>Kasvatustiede ja opettajankoulutus: valintakoe E</a:t>
            </a:r>
          </a:p>
        </p:txBody>
      </p:sp>
      <p:sp>
        <p:nvSpPr>
          <p:cNvPr id="3" name="Sisällön paikkamerkki 2">
            <a:extLst>
              <a:ext uri="{FF2B5EF4-FFF2-40B4-BE49-F238E27FC236}">
                <a16:creationId xmlns:a16="http://schemas.microsoft.com/office/drawing/2014/main" id="{96439326-6599-8561-ACC7-606D93E24CEA}"/>
              </a:ext>
            </a:extLst>
          </p:cNvPr>
          <p:cNvSpPr>
            <a:spLocks noGrp="1"/>
          </p:cNvSpPr>
          <p:nvPr>
            <p:ph sz="quarter" idx="10"/>
          </p:nvPr>
        </p:nvSpPr>
        <p:spPr>
          <a:xfrm>
            <a:off x="343188" y="1205277"/>
            <a:ext cx="11455234" cy="4924404"/>
          </a:xfrm>
        </p:spPr>
        <p:txBody>
          <a:bodyPr vert="horz" lIns="91440" tIns="45720" rIns="91440" bIns="45720" rtlCol="0" anchor="t">
            <a:noAutofit/>
          </a:bodyPr>
          <a:lstStyle/>
          <a:p>
            <a:r>
              <a:rPr lang="fi-FI" b="1">
                <a:latin typeface="Arial"/>
                <a:cs typeface="Arial"/>
              </a:rPr>
              <a:t>Valintakoe E: </a:t>
            </a:r>
            <a:r>
              <a:rPr lang="fi-FI" b="1"/>
              <a:t>25.5.2026 klo 9.00–12.00</a:t>
            </a:r>
          </a:p>
          <a:p>
            <a:pPr marL="305435" indent="-305435">
              <a:spcBef>
                <a:spcPct val="20000"/>
              </a:spcBef>
              <a:spcAft>
                <a:spcPts val="600"/>
              </a:spcAft>
            </a:pPr>
            <a:r>
              <a:rPr lang="fi-FI">
                <a:latin typeface="Arial"/>
                <a:cs typeface="Arial"/>
              </a:rPr>
              <a:t>Kokeeseen </a:t>
            </a:r>
            <a:r>
              <a:rPr lang="fi-FI" b="1">
                <a:latin typeface="Arial"/>
                <a:cs typeface="Arial"/>
              </a:rPr>
              <a:t>ei ole ennakkoon luettavaa aineistoa </a:t>
            </a:r>
            <a:r>
              <a:rPr lang="fi-FI">
                <a:latin typeface="Arial"/>
                <a:cs typeface="Arial"/>
              </a:rPr>
              <a:t>vaan se </a:t>
            </a:r>
            <a:r>
              <a:rPr lang="fi-FI" b="1">
                <a:latin typeface="Arial"/>
                <a:cs typeface="Arial"/>
              </a:rPr>
              <a:t>perustuu kokeessa jaettavaan aineistoon</a:t>
            </a:r>
            <a:endParaRPr lang="en-US">
              <a:latin typeface="Arial"/>
              <a:cs typeface="Arial"/>
            </a:endParaRPr>
          </a:p>
          <a:p>
            <a:pPr marL="305435" indent="-305435">
              <a:spcBef>
                <a:spcPct val="20000"/>
              </a:spcBef>
              <a:spcAft>
                <a:spcPts val="600"/>
              </a:spcAft>
            </a:pPr>
            <a:r>
              <a:rPr lang="fi-FI">
                <a:latin typeface="Arial"/>
                <a:cs typeface="Arial"/>
              </a:rPr>
              <a:t>Kokeessa arvioidaan kasvatustieteellisessä koulutuksessa tarvittavia </a:t>
            </a:r>
            <a:r>
              <a:rPr lang="fi-FI" b="1">
                <a:latin typeface="Arial"/>
                <a:cs typeface="Arial"/>
              </a:rPr>
              <a:t>akateemisia opiskelutaitoja</a:t>
            </a:r>
            <a:endParaRPr lang="en-US">
              <a:latin typeface="Arial"/>
              <a:cs typeface="Arial"/>
            </a:endParaRPr>
          </a:p>
          <a:p>
            <a:pPr lvl="1"/>
            <a:r>
              <a:rPr lang="fi-FI" b="1">
                <a:latin typeface="Arial"/>
                <a:cs typeface="Arial"/>
              </a:rPr>
              <a:t>tiedon analysoinnin ja soveltamisen valmiuksia</a:t>
            </a:r>
          </a:p>
          <a:p>
            <a:pPr lvl="1"/>
            <a:r>
              <a:rPr lang="fi-FI" b="1">
                <a:latin typeface="Arial"/>
                <a:cs typeface="Arial"/>
              </a:rPr>
              <a:t>ongelmanratkaisutaitoa ja </a:t>
            </a:r>
            <a:endParaRPr lang="fi-FI"/>
          </a:p>
          <a:p>
            <a:pPr lvl="1"/>
            <a:r>
              <a:rPr lang="fi-FI" b="1">
                <a:latin typeface="Arial"/>
                <a:cs typeface="Arial"/>
              </a:rPr>
              <a:t>monilukutaitoa</a:t>
            </a:r>
            <a:endParaRPr lang="fi-FI"/>
          </a:p>
          <a:p>
            <a:r>
              <a:rPr lang="fi-FI" b="1">
                <a:latin typeface="Arial"/>
                <a:cs typeface="Arial"/>
              </a:rPr>
              <a:t> Koe edellyttää, että hakija osaa lukea ja tulkita erilaisia tekstejä, kuvioita ja taulukoita. </a:t>
            </a:r>
            <a:endParaRPr lang="fi-FI"/>
          </a:p>
          <a:p>
            <a:pPr marL="305435" indent="-305435">
              <a:spcBef>
                <a:spcPct val="20000"/>
              </a:spcBef>
              <a:spcAft>
                <a:spcPts val="600"/>
              </a:spcAft>
            </a:pPr>
            <a:r>
              <a:rPr lang="fi-FI">
                <a:latin typeface="Arial"/>
                <a:cs typeface="Arial"/>
              </a:rPr>
              <a:t>Tehtävät ovat erilaisia valintatehtäviä</a:t>
            </a:r>
            <a:endParaRPr lang="en-US">
              <a:latin typeface="Arial"/>
              <a:cs typeface="Arial"/>
            </a:endParaRPr>
          </a:p>
          <a:p>
            <a:pPr marL="305435" indent="-305435">
              <a:spcBef>
                <a:spcPct val="20000"/>
              </a:spcBef>
              <a:spcAft>
                <a:spcPts val="600"/>
              </a:spcAft>
            </a:pPr>
            <a:r>
              <a:rPr lang="fi-FI">
                <a:latin typeface="Arial"/>
                <a:cs typeface="Arial"/>
              </a:rPr>
              <a:t>Yleisen- ja aikuiskasvatustieteen ohjelmissa: Valintakokeesta on saatava vähintään 5% valtakunnallisesti parhaiten menestyneen hakijan pistemäärästä, jotta koe on hyväksytysti suoritettu</a:t>
            </a:r>
          </a:p>
          <a:p>
            <a:pPr marL="305435" indent="-305435">
              <a:spcBef>
                <a:spcPct val="20000"/>
              </a:spcBef>
              <a:spcAft>
                <a:spcPts val="600"/>
              </a:spcAft>
            </a:pPr>
            <a:r>
              <a:rPr lang="fi-FI">
                <a:latin typeface="Arial"/>
                <a:cs typeface="Arial"/>
              </a:rPr>
              <a:t>Kokeesta saatava pistemäärä otetaan huomioon kaikissa kasvatusalan yhteisvalintaan osallistuvissa koulutuksissa, joihin hakija on hakenut.</a:t>
            </a:r>
            <a:endParaRPr lang="en-US">
              <a:latin typeface="Arial"/>
              <a:cs typeface="Arial"/>
            </a:endParaRPr>
          </a:p>
          <a:p>
            <a:endParaRPr lang="fi-FI"/>
          </a:p>
        </p:txBody>
      </p:sp>
    </p:spTree>
    <p:extLst>
      <p:ext uri="{BB962C8B-B14F-4D97-AF65-F5344CB8AC3E}">
        <p14:creationId xmlns:p14="http://schemas.microsoft.com/office/powerpoint/2010/main" val="1555957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CA7DC3-24DA-C89B-7304-A2456F7AE6EA}"/>
              </a:ext>
            </a:extLst>
          </p:cNvPr>
          <p:cNvSpPr>
            <a:spLocks noGrp="1"/>
          </p:cNvSpPr>
          <p:nvPr>
            <p:ph type="title"/>
          </p:nvPr>
        </p:nvSpPr>
        <p:spPr/>
        <p:txBody>
          <a:bodyPr/>
          <a:lstStyle/>
          <a:p>
            <a:r>
              <a:rPr lang="fi-FI"/>
              <a:t>Millainen oli Valintakoe E keväällä 2025?</a:t>
            </a:r>
          </a:p>
        </p:txBody>
      </p:sp>
      <p:sp>
        <p:nvSpPr>
          <p:cNvPr id="3" name="Sisällön paikkamerkki 2">
            <a:extLst>
              <a:ext uri="{FF2B5EF4-FFF2-40B4-BE49-F238E27FC236}">
                <a16:creationId xmlns:a16="http://schemas.microsoft.com/office/drawing/2014/main" id="{DFE6C0C8-3D45-2161-622B-72A4DC35C84C}"/>
              </a:ext>
            </a:extLst>
          </p:cNvPr>
          <p:cNvSpPr>
            <a:spLocks noGrp="1"/>
          </p:cNvSpPr>
          <p:nvPr>
            <p:ph sz="quarter" idx="10"/>
          </p:nvPr>
        </p:nvSpPr>
        <p:spPr>
          <a:xfrm>
            <a:off x="341903" y="1205277"/>
            <a:ext cx="11609305" cy="5279147"/>
          </a:xfrm>
        </p:spPr>
        <p:txBody>
          <a:bodyPr vert="horz" lIns="91440" tIns="45720" rIns="91440" bIns="45720" rtlCol="0" anchor="t">
            <a:normAutofit fontScale="92500" lnSpcReduction="10000"/>
          </a:bodyPr>
          <a:lstStyle/>
          <a:p>
            <a:r>
              <a:rPr lang="fi-FI">
                <a:latin typeface="Arial"/>
                <a:cs typeface="Arial"/>
              </a:rPr>
              <a:t>Poikkeuksellisen pitkä ja työläs koe, jossa aiempia vuosia enemmän taulukko- ja kuvaajatehtäviä</a:t>
            </a:r>
          </a:p>
          <a:p>
            <a:r>
              <a:rPr lang="fi-FI">
                <a:latin typeface="Arial"/>
                <a:cs typeface="Arial"/>
              </a:rPr>
              <a:t>Ajankäyttö ja koetaktiikka aiempaakin korostuneempi</a:t>
            </a:r>
          </a:p>
          <a:p>
            <a:pPr marL="0" indent="0">
              <a:buNone/>
            </a:pPr>
            <a:endParaRPr lang="fi-FI">
              <a:latin typeface="Arial"/>
              <a:cs typeface="Arial"/>
            </a:endParaRPr>
          </a:p>
          <a:p>
            <a:r>
              <a:rPr lang="fi-FI">
                <a:latin typeface="Arial"/>
                <a:cs typeface="Arial"/>
              </a:rPr>
              <a:t>Kolme artikkelia, yhteensä 35 sivua luettavaa, kaksi empiirisiä tutkimusta ja yksi teoreettinen artikkeli</a:t>
            </a:r>
          </a:p>
          <a:p>
            <a:pPr lvl="1"/>
            <a:r>
              <a:rPr lang="fi-FI"/>
              <a:t>Tuominen, H., Kuusi, A., Pulkka, A.-T., Tapola, A., &amp; Niemivirta, M. (2021). Täydellisyyteen pyrkimistä ja huolta omista suorituksista? Lukiolaisten perfektionismi ja opiskeluhyvinvointi. Kasvatus, 52(2), 209– 222. </a:t>
            </a:r>
          </a:p>
          <a:p>
            <a:pPr lvl="1"/>
            <a:r>
              <a:rPr lang="fi-FI"/>
              <a:t>Hanhimäki, E., </a:t>
            </a:r>
            <a:r>
              <a:rPr lang="fi-FI" err="1"/>
              <a:t>Vähäsantanen</a:t>
            </a:r>
            <a:r>
              <a:rPr lang="fi-FI"/>
              <a:t>, K., &amp; Rantanen, J. (2021). Toimijuuden ja identiteetin yksilölliset ja sosiaaliset painotukset korkeakoulutettujen urapoluilla. Aikuiskasvatus, 41(4), 319–332. </a:t>
            </a:r>
          </a:p>
          <a:p>
            <a:pPr lvl="1"/>
            <a:r>
              <a:rPr lang="fi-FI"/>
              <a:t>Kauppi, V.-M., &amp; Pettersson, H. (2023). John </a:t>
            </a:r>
            <a:r>
              <a:rPr lang="fi-FI" err="1"/>
              <a:t>Deweyn</a:t>
            </a:r>
            <a:r>
              <a:rPr lang="fi-FI"/>
              <a:t> reflektiivinen ajattelu ja nykyinen kriittisen ajattelun kasvatusideaali. Kasvatus &amp; Aika, 17(1), 28–49.</a:t>
            </a:r>
          </a:p>
          <a:p>
            <a:r>
              <a:rPr lang="fi-FI">
                <a:latin typeface="Arial"/>
                <a:cs typeface="Arial"/>
              </a:rPr>
              <a:t>30 tehtäväkokonaisuutta, joissa 140 vastattavaa kohtaa</a:t>
            </a:r>
          </a:p>
          <a:p>
            <a:pPr lvl="1" indent="-305435"/>
            <a:r>
              <a:rPr lang="fi-FI">
                <a:latin typeface="Arial"/>
                <a:cs typeface="Arial"/>
              </a:rPr>
              <a:t>yksiosainen ja selkeä koerakenne: artikkelien tehtävät olivat peräkkäin (mekaaniset, soveltavat ja lopuksi kaikkia artikkeleja yhdistelevät)</a:t>
            </a:r>
          </a:p>
          <a:p>
            <a:pPr lvl="1" indent="-305435"/>
            <a:r>
              <a:rPr lang="fi-FI">
                <a:latin typeface="Arial"/>
                <a:cs typeface="Arial"/>
              </a:rPr>
              <a:t>1/3 soveltavia tehtäviä ja pistemäärältään eriarvoisia tehtäviä (oikea vastaus: +1 ja +2p., tyhjä: 0p., väärä vastaus: -0,11 ─ -1p.)</a:t>
            </a:r>
          </a:p>
          <a:p>
            <a:pPr lvl="1" indent="-305435"/>
            <a:r>
              <a:rPr lang="fi-FI">
                <a:latin typeface="Arial"/>
                <a:cs typeface="Arial"/>
              </a:rPr>
              <a:t>Tehtävät painottuivat tasaisesti artikkeleittain</a:t>
            </a:r>
          </a:p>
          <a:p>
            <a:r>
              <a:rPr lang="fi-FI">
                <a:latin typeface="Arial"/>
                <a:cs typeface="Arial"/>
              </a:rPr>
              <a:t>Olennaista mm.</a:t>
            </a:r>
            <a:endParaRPr lang="en-US">
              <a:cs typeface="Arial"/>
            </a:endParaRPr>
          </a:p>
          <a:p>
            <a:pPr marL="800100" lvl="1" indent="-305435"/>
            <a:r>
              <a:rPr lang="fi-FI">
                <a:latin typeface="Arial"/>
                <a:cs typeface="Arial"/>
              </a:rPr>
              <a:t>Tekstirakenteet, tutkimukset: kvantitatiiviset ja kvalitatiiviset piirteet</a:t>
            </a:r>
            <a:endParaRPr lang="en-US">
              <a:cs typeface="Arial"/>
            </a:endParaRPr>
          </a:p>
          <a:p>
            <a:pPr marL="800100" lvl="1" indent="-305435"/>
            <a:r>
              <a:rPr lang="fi-FI">
                <a:latin typeface="Arial"/>
                <a:cs typeface="Arial"/>
              </a:rPr>
              <a:t>Hakutoiminnon käyttö</a:t>
            </a:r>
          </a:p>
          <a:p>
            <a:pPr marL="800100" lvl="1" indent="-305435"/>
            <a:r>
              <a:rPr lang="fi-FI">
                <a:latin typeface="Arial"/>
                <a:cs typeface="Arial"/>
              </a:rPr>
              <a:t>Vastaustaktiikka: mihin kannattaa vastata, missä järjestyksessä miinuspisteet ja eriarvoiset tehtävät</a:t>
            </a:r>
          </a:p>
          <a:p>
            <a:pPr marL="800100" lvl="1" indent="-305435"/>
            <a:endParaRPr lang="fi-FI">
              <a:latin typeface="Arial"/>
              <a:cs typeface="Arial"/>
            </a:endParaRPr>
          </a:p>
          <a:p>
            <a:endParaRPr lang="fi-FI"/>
          </a:p>
        </p:txBody>
      </p:sp>
      <p:sp>
        <p:nvSpPr>
          <p:cNvPr id="4" name="Suorakulmio: Pyöristetyt kulmat 3">
            <a:extLst>
              <a:ext uri="{FF2B5EF4-FFF2-40B4-BE49-F238E27FC236}">
                <a16:creationId xmlns:a16="http://schemas.microsoft.com/office/drawing/2014/main" id="{910180D7-2714-00F6-E373-A5A3961D607D}"/>
              </a:ext>
            </a:extLst>
          </p:cNvPr>
          <p:cNvSpPr/>
          <p:nvPr/>
        </p:nvSpPr>
        <p:spPr>
          <a:xfrm>
            <a:off x="341048" y="1095727"/>
            <a:ext cx="11235255" cy="768096"/>
          </a:xfrm>
          <a:prstGeom prst="roundRect">
            <a:avLst/>
          </a:prstGeom>
          <a:noFill/>
          <a:ln w="19050">
            <a:solidFill>
              <a:srgbClr val="351F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750075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076A-615C-EAB8-C122-1CFB32CF07A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2E06937-3229-EF8A-0F42-0CD0112064AE}"/>
              </a:ext>
            </a:extLst>
          </p:cNvPr>
          <p:cNvSpPr>
            <a:spLocks noGrp="1"/>
          </p:cNvSpPr>
          <p:nvPr>
            <p:ph type="title"/>
          </p:nvPr>
        </p:nvSpPr>
        <p:spPr>
          <a:xfrm>
            <a:off x="6555086" y="342286"/>
            <a:ext cx="4630689" cy="1064320"/>
          </a:xfrm>
        </p:spPr>
        <p:txBody>
          <a:bodyPr>
            <a:normAutofit fontScale="90000"/>
          </a:bodyPr>
          <a:lstStyle/>
          <a:p>
            <a:r>
              <a:rPr lang="fi-FI">
                <a:latin typeface="Arial"/>
                <a:cs typeface="Arial"/>
              </a:rPr>
              <a:t>Tehtäväesimerkkejä Valintakoe E 2025</a:t>
            </a:r>
            <a:endParaRPr lang="fi-FI"/>
          </a:p>
        </p:txBody>
      </p:sp>
      <p:pic>
        <p:nvPicPr>
          <p:cNvPr id="5" name="Kuva 4" descr="Kuva, joka sisältää kohteen teksti, diagrammi, luonnos, Tekninen piirros&#10;&#10;Tekoälyllä luotu sisältö voi olla virheellistä.">
            <a:extLst>
              <a:ext uri="{FF2B5EF4-FFF2-40B4-BE49-F238E27FC236}">
                <a16:creationId xmlns:a16="http://schemas.microsoft.com/office/drawing/2014/main" id="{623A7951-6957-9DDD-BEDB-79FB6540D1C7}"/>
              </a:ext>
            </a:extLst>
          </p:cNvPr>
          <p:cNvPicPr>
            <a:picLocks noChangeAspect="1"/>
          </p:cNvPicPr>
          <p:nvPr/>
        </p:nvPicPr>
        <p:blipFill>
          <a:blip r:embed="rId3"/>
          <a:stretch>
            <a:fillRect/>
          </a:stretch>
        </p:blipFill>
        <p:spPr>
          <a:xfrm>
            <a:off x="429295" y="342286"/>
            <a:ext cx="5425549" cy="6203480"/>
          </a:xfrm>
          <a:prstGeom prst="rect">
            <a:avLst/>
          </a:prstGeom>
        </p:spPr>
      </p:pic>
      <p:pic>
        <p:nvPicPr>
          <p:cNvPr id="6" name="Kuva 5">
            <a:extLst>
              <a:ext uri="{FF2B5EF4-FFF2-40B4-BE49-F238E27FC236}">
                <a16:creationId xmlns:a16="http://schemas.microsoft.com/office/drawing/2014/main" id="{98894680-26A5-7F94-8E54-6B162C46E197}"/>
              </a:ext>
            </a:extLst>
          </p:cNvPr>
          <p:cNvPicPr>
            <a:picLocks noChangeAspect="1"/>
          </p:cNvPicPr>
          <p:nvPr/>
        </p:nvPicPr>
        <p:blipFill>
          <a:blip r:embed="rId4"/>
          <a:stretch>
            <a:fillRect/>
          </a:stretch>
        </p:blipFill>
        <p:spPr>
          <a:xfrm>
            <a:off x="5816009" y="1980438"/>
            <a:ext cx="6329162" cy="2485354"/>
          </a:xfrm>
          <a:prstGeom prst="rect">
            <a:avLst/>
          </a:prstGeom>
        </p:spPr>
      </p:pic>
    </p:spTree>
    <p:extLst>
      <p:ext uri="{BB962C8B-B14F-4D97-AF65-F5344CB8AC3E}">
        <p14:creationId xmlns:p14="http://schemas.microsoft.com/office/powerpoint/2010/main" val="1606818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1F3E89-54DE-4EF6-6728-635106463BE9}"/>
              </a:ext>
            </a:extLst>
          </p:cNvPr>
          <p:cNvSpPr>
            <a:spLocks noGrp="1"/>
          </p:cNvSpPr>
          <p:nvPr>
            <p:ph type="title"/>
          </p:nvPr>
        </p:nvSpPr>
        <p:spPr/>
        <p:txBody>
          <a:bodyPr>
            <a:normAutofit/>
          </a:bodyPr>
          <a:lstStyle/>
          <a:p>
            <a:r>
              <a:rPr lang="fi-FI" kern="0"/>
              <a:t>Valintakokeen E pisterajaesimerkkejä 2025</a:t>
            </a:r>
            <a:endParaRPr lang="fi-FI"/>
          </a:p>
        </p:txBody>
      </p:sp>
      <p:graphicFrame>
        <p:nvGraphicFramePr>
          <p:cNvPr id="4" name="Taulukko 3">
            <a:extLst>
              <a:ext uri="{FF2B5EF4-FFF2-40B4-BE49-F238E27FC236}">
                <a16:creationId xmlns:a16="http://schemas.microsoft.com/office/drawing/2014/main" id="{743E2067-EC83-CF98-E932-63BF273E5664}"/>
              </a:ext>
            </a:extLst>
          </p:cNvPr>
          <p:cNvGraphicFramePr>
            <a:graphicFrameLocks noGrp="1"/>
          </p:cNvGraphicFramePr>
          <p:nvPr>
            <p:extLst>
              <p:ext uri="{D42A27DB-BD31-4B8C-83A1-F6EECF244321}">
                <p14:modId xmlns:p14="http://schemas.microsoft.com/office/powerpoint/2010/main" val="3591383560"/>
              </p:ext>
            </p:extLst>
          </p:nvPr>
        </p:nvGraphicFramePr>
        <p:xfrm>
          <a:off x="341049" y="1349181"/>
          <a:ext cx="3499431" cy="5143695"/>
        </p:xfrm>
        <a:graphic>
          <a:graphicData uri="http://schemas.openxmlformats.org/drawingml/2006/table">
            <a:tbl>
              <a:tblPr firstRow="1" bandRow="1">
                <a:tableStyleId>{F5AB1C69-6EDB-4FF4-983F-18BD219EF322}</a:tableStyleId>
              </a:tblPr>
              <a:tblGrid>
                <a:gridCol w="1411040">
                  <a:extLst>
                    <a:ext uri="{9D8B030D-6E8A-4147-A177-3AD203B41FA5}">
                      <a16:colId xmlns:a16="http://schemas.microsoft.com/office/drawing/2014/main" val="20000"/>
                    </a:ext>
                  </a:extLst>
                </a:gridCol>
                <a:gridCol w="2088391">
                  <a:extLst>
                    <a:ext uri="{9D8B030D-6E8A-4147-A177-3AD203B41FA5}">
                      <a16:colId xmlns:a16="http://schemas.microsoft.com/office/drawing/2014/main" val="1235764754"/>
                    </a:ext>
                  </a:extLst>
                </a:gridCol>
              </a:tblGrid>
              <a:tr h="907594">
                <a:tc>
                  <a:txBody>
                    <a:bodyPr/>
                    <a:lstStyle/>
                    <a:p>
                      <a:pPr algn="l"/>
                      <a:r>
                        <a:rPr lang="en-GB" sz="1600" b="1" err="1"/>
                        <a:t>Valinta</a:t>
                      </a:r>
                      <a:r>
                        <a:rPr lang="en-GB" sz="1600" b="1"/>
                        <a:t>- </a:t>
                      </a:r>
                      <a:r>
                        <a:rPr lang="en-GB" sz="1600" b="1" err="1"/>
                        <a:t>yksikkö</a:t>
                      </a:r>
                      <a:endParaRPr lang="fi-FI" sz="1600">
                        <a:latin typeface="+mn-lt"/>
                      </a:endParaRPr>
                    </a:p>
                  </a:txBody>
                  <a:tcPr marL="121909" marR="121909" marT="60961" marB="60961">
                    <a:solidFill>
                      <a:srgbClr val="351F6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a:t>Min. </a:t>
                      </a:r>
                      <a:r>
                        <a:rPr lang="en-GB" sz="1600" b="1" err="1"/>
                        <a:t>pisteet</a:t>
                      </a:r>
                      <a:r>
                        <a:rPr lang="en-GB" sz="1600" b="1"/>
                        <a:t> 2025 (</a:t>
                      </a:r>
                      <a:r>
                        <a:rPr lang="en-GB" sz="1600" b="1" err="1"/>
                        <a:t>maks</a:t>
                      </a:r>
                      <a:r>
                        <a:rPr lang="en-GB" sz="1600" b="1"/>
                        <a:t>. 187)</a:t>
                      </a:r>
                      <a:endParaRPr lang="fi-FI" sz="1600"/>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1600">
                        <a:latin typeface="+mn-lt"/>
                      </a:endParaRPr>
                    </a:p>
                  </a:txBody>
                  <a:tcPr marL="121909" marR="121909" marT="60961" marB="60961">
                    <a:solidFill>
                      <a:srgbClr val="351F65"/>
                    </a:solidFill>
                  </a:tcPr>
                </a:tc>
                <a:extLst>
                  <a:ext uri="{0D108BD9-81ED-4DB2-BD59-A6C34878D82A}">
                    <a16:rowId xmlns:a16="http://schemas.microsoft.com/office/drawing/2014/main" val="10000"/>
                  </a:ext>
                </a:extLst>
              </a:tr>
              <a:tr h="5054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a:t>Helsinki lo</a:t>
                      </a:r>
                      <a:endParaRPr lang="fi-FI" sz="1600">
                        <a:latin typeface="+mn-lt"/>
                      </a:endParaRPr>
                    </a:p>
                  </a:txBody>
                  <a:tcPr marL="121909" marR="121909" marT="60961" marB="60961">
                    <a:solidFill>
                      <a:srgbClr val="F3E8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600" kern="1200">
                          <a:solidFill>
                            <a:schemeClr val="dk1"/>
                          </a:solidFill>
                        </a:rPr>
                        <a:t>99,32 / 121,46</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1"/>
                  </a:ext>
                </a:extLst>
              </a:tr>
              <a:tr h="506799">
                <a:tc>
                  <a:txBody>
                    <a:bodyPr/>
                    <a:lstStyle/>
                    <a:p>
                      <a:pPr algn="l"/>
                      <a:r>
                        <a:rPr lang="en-GB" sz="1600"/>
                        <a:t>Tampere lo</a:t>
                      </a:r>
                      <a:endParaRPr lang="fi-FI" sz="1600">
                        <a:latin typeface="+mn-lt"/>
                      </a:endParaRPr>
                    </a:p>
                  </a:txBody>
                  <a:tcPr marL="121909" marR="121909" marT="60961" marB="60961">
                    <a:solidFill>
                      <a:srgbClr val="F3E8FC"/>
                    </a:solidFill>
                  </a:tcPr>
                </a:tc>
                <a:tc>
                  <a:txBody>
                    <a:bodyPr/>
                    <a:lstStyle/>
                    <a:p>
                      <a:pPr marL="0" algn="l" defTabSz="914400" rtl="0" eaLnBrk="1" latinLnBrk="0" hangingPunct="1"/>
                      <a:r>
                        <a:rPr lang="fi-FI" sz="1600" kern="1200">
                          <a:solidFill>
                            <a:schemeClr val="dk1"/>
                          </a:solidFill>
                        </a:rPr>
                        <a:t>110,58 / 123,94</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2"/>
                  </a:ext>
                </a:extLst>
              </a:tr>
              <a:tr h="5160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600"/>
                        <a:t>Turku </a:t>
                      </a:r>
                      <a:r>
                        <a:rPr lang="fi-FI" sz="1600" err="1"/>
                        <a:t>lo</a:t>
                      </a:r>
                      <a:endParaRPr lang="fi-FI" sz="1600">
                        <a:latin typeface="+mn-lt"/>
                      </a:endParaRPr>
                    </a:p>
                  </a:txBody>
                  <a:tcPr marL="121909" marR="121909" marT="60961" marB="60961">
                    <a:solidFill>
                      <a:srgbClr val="F3E8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600" kern="1200">
                          <a:solidFill>
                            <a:schemeClr val="dk1"/>
                          </a:solidFill>
                        </a:rPr>
                        <a:t>99,86 / 111,81</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3"/>
                  </a:ext>
                </a:extLst>
              </a:tr>
              <a:tr h="500895">
                <a:tc>
                  <a:txBody>
                    <a:bodyPr/>
                    <a:lstStyle/>
                    <a:p>
                      <a:pPr algn="l"/>
                      <a:r>
                        <a:rPr lang="en-GB" sz="1600"/>
                        <a:t>Jyväskylä lo </a:t>
                      </a:r>
                      <a:endParaRPr lang="fi-FI" sz="1600">
                        <a:latin typeface="+mn-lt"/>
                      </a:endParaRPr>
                    </a:p>
                  </a:txBody>
                  <a:tcPr marL="121909" marR="121909" marT="60961" marB="60961">
                    <a:solidFill>
                      <a:srgbClr val="F3E8FC"/>
                    </a:solidFill>
                  </a:tcPr>
                </a:tc>
                <a:tc>
                  <a:txBody>
                    <a:bodyPr/>
                    <a:lstStyle/>
                    <a:p>
                      <a:pPr marL="0" algn="l" defTabSz="914400" rtl="0" eaLnBrk="1" latinLnBrk="0" hangingPunct="1"/>
                      <a:r>
                        <a:rPr lang="fi-FI" sz="1600" kern="1200">
                          <a:solidFill>
                            <a:schemeClr val="dk1"/>
                          </a:solidFill>
                        </a:rPr>
                        <a:t>100,23 / 116,07</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4"/>
                  </a:ext>
                </a:extLst>
              </a:tr>
              <a:tr h="515702">
                <a:tc>
                  <a:txBody>
                    <a:bodyPr/>
                    <a:lstStyle/>
                    <a:p>
                      <a:pPr algn="l"/>
                      <a:r>
                        <a:rPr lang="en-GB" sz="1600"/>
                        <a:t>Ra</a:t>
                      </a:r>
                      <a:r>
                        <a:rPr lang="en-GB" sz="1600" kern="1200">
                          <a:solidFill>
                            <a:schemeClr val="dk1"/>
                          </a:solidFill>
                        </a:rPr>
                        <a:t>uma lo</a:t>
                      </a:r>
                      <a:r>
                        <a:rPr lang="en-GB" sz="1600"/>
                        <a:t>	</a:t>
                      </a:r>
                      <a:endParaRPr lang="fi-FI" sz="1600">
                        <a:latin typeface="+mn-lt"/>
                      </a:endParaRPr>
                    </a:p>
                  </a:txBody>
                  <a:tcPr marL="121909" marR="121909" marT="60961" marB="60961">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kern="1200">
                          <a:solidFill>
                            <a:schemeClr val="dk1"/>
                          </a:solidFill>
                        </a:rPr>
                        <a:t>89,31 / 104,74</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5"/>
                  </a:ext>
                </a:extLst>
              </a:tr>
              <a:tr h="498099">
                <a:tc>
                  <a:txBody>
                    <a:bodyPr/>
                    <a:lstStyle/>
                    <a:p>
                      <a:pPr algn="l"/>
                      <a:r>
                        <a:rPr lang="en-GB" sz="1600"/>
                        <a:t>Oulu lo	</a:t>
                      </a:r>
                      <a:endParaRPr lang="fi-FI" sz="1600">
                        <a:latin typeface="+mn-lt"/>
                      </a:endParaRPr>
                    </a:p>
                  </a:txBody>
                  <a:tcPr marL="121909" marR="121909" marT="60961" marB="60961">
                    <a:solidFill>
                      <a:srgbClr val="F3E8FC"/>
                    </a:solidFill>
                  </a:tcPr>
                </a:tc>
                <a:tc>
                  <a:txBody>
                    <a:bodyPr/>
                    <a:lstStyle/>
                    <a:p>
                      <a:pPr marL="0" marR="0" lvl="0" indent="0" algn="l" defTabSz="914400" rtl="0" eaLnBrk="1" fontAlgn="auto" latinLnBrk="0" hangingPunct="1">
                        <a:lnSpc>
                          <a:spcPct val="100000"/>
                        </a:lnSpc>
                        <a:spcBef>
                          <a:spcPts val="5"/>
                        </a:spcBef>
                        <a:spcAft>
                          <a:spcPts val="0"/>
                        </a:spcAft>
                        <a:buClrTx/>
                        <a:buSzTx/>
                        <a:buFontTx/>
                        <a:buNone/>
                        <a:tabLst/>
                        <a:defRPr/>
                      </a:pPr>
                      <a:r>
                        <a:rPr lang="fi-FI" sz="1600" kern="1200">
                          <a:solidFill>
                            <a:schemeClr val="dk1"/>
                          </a:solidFill>
                        </a:rPr>
                        <a:t>  88,63 / 101,72</a:t>
                      </a:r>
                    </a:p>
                    <a:p>
                      <a:pPr marL="0" algn="l" defTabSz="914400" rtl="0" eaLnBrk="1" latinLnBrk="0" hangingPunct="1">
                        <a:spcBef>
                          <a:spcPts val="5"/>
                        </a:spcBef>
                        <a:buNone/>
                      </a:pPr>
                      <a:endParaRPr lang="fi-FI" sz="1600" kern="1200">
                        <a:solidFill>
                          <a:schemeClr val="dk1"/>
                        </a:solidFill>
                        <a:latin typeface="+mn-lt"/>
                        <a:ea typeface="+mn-ea"/>
                        <a:cs typeface="+mn-cs"/>
                      </a:endParaRPr>
                    </a:p>
                  </a:txBody>
                  <a:tcPr marL="0" marR="0" marT="0" marB="0">
                    <a:solidFill>
                      <a:srgbClr val="F3E8FC"/>
                    </a:solidFill>
                  </a:tcPr>
                </a:tc>
                <a:extLst>
                  <a:ext uri="{0D108BD9-81ED-4DB2-BD59-A6C34878D82A}">
                    <a16:rowId xmlns:a16="http://schemas.microsoft.com/office/drawing/2014/main" val="10006"/>
                  </a:ext>
                </a:extLst>
              </a:tr>
              <a:tr h="580514">
                <a:tc>
                  <a:txBody>
                    <a:bodyPr/>
                    <a:lstStyle/>
                    <a:p>
                      <a:pPr algn="l"/>
                      <a:r>
                        <a:rPr lang="en-GB" sz="1600"/>
                        <a:t>Joensuu lo</a:t>
                      </a:r>
                      <a:endParaRPr lang="fi-FI" sz="1600">
                        <a:latin typeface="+mn-lt"/>
                      </a:endParaRPr>
                    </a:p>
                  </a:txBody>
                  <a:tcPr marL="121909" marR="121909" marT="60961" marB="60961">
                    <a:solidFill>
                      <a:srgbClr val="F3E8FC"/>
                    </a:solidFill>
                  </a:tcPr>
                </a:tc>
                <a:tc>
                  <a:txBody>
                    <a:bodyPr/>
                    <a:lstStyle/>
                    <a:p>
                      <a:pPr marL="0" algn="l" defTabSz="914400" rtl="0" eaLnBrk="1" latinLnBrk="0" hangingPunct="1"/>
                      <a:r>
                        <a:rPr lang="fi-FI" sz="1600" kern="1200">
                          <a:solidFill>
                            <a:schemeClr val="dk1"/>
                          </a:solidFill>
                        </a:rPr>
                        <a:t>78,51 / 89,02</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7"/>
                  </a:ext>
                </a:extLst>
              </a:tr>
              <a:tr h="612605">
                <a:tc>
                  <a:txBody>
                    <a:bodyPr/>
                    <a:lstStyle/>
                    <a:p>
                      <a:pPr algn="l"/>
                      <a:r>
                        <a:rPr lang="en-GB" sz="1600"/>
                        <a:t>Rovaniemi lo</a:t>
                      </a:r>
                      <a:endParaRPr lang="fi-FI" sz="1600">
                        <a:latin typeface="+mn-lt"/>
                      </a:endParaRPr>
                    </a:p>
                  </a:txBody>
                  <a:tcPr marL="121909" marR="121909" marT="60961" marB="60961">
                    <a:solidFill>
                      <a:srgbClr val="F3E8FC"/>
                    </a:solidFill>
                  </a:tcPr>
                </a:tc>
                <a:tc>
                  <a:txBody>
                    <a:bodyPr/>
                    <a:lstStyle/>
                    <a:p>
                      <a:pPr marL="0" algn="l" defTabSz="914400" rtl="0" eaLnBrk="1" latinLnBrk="0" hangingPunct="1"/>
                      <a:r>
                        <a:rPr lang="fi-FI" sz="1600" kern="1200">
                          <a:solidFill>
                            <a:schemeClr val="dk1"/>
                          </a:solidFill>
                        </a:rPr>
                        <a:t>74,51 / 76,20</a:t>
                      </a:r>
                      <a:endParaRPr lang="fi-FI" sz="1600" kern="1200">
                        <a:solidFill>
                          <a:schemeClr val="dk1"/>
                        </a:solidFill>
                        <a:latin typeface="+mn-lt"/>
                        <a:ea typeface="+mn-ea"/>
                        <a:cs typeface="+mn-cs"/>
                      </a:endParaRPr>
                    </a:p>
                  </a:txBody>
                  <a:tcPr marL="121909" marR="121909" marT="60961" marB="60961">
                    <a:solidFill>
                      <a:srgbClr val="F3E8FC"/>
                    </a:solidFill>
                  </a:tcPr>
                </a:tc>
                <a:extLst>
                  <a:ext uri="{0D108BD9-81ED-4DB2-BD59-A6C34878D82A}">
                    <a16:rowId xmlns:a16="http://schemas.microsoft.com/office/drawing/2014/main" val="10008"/>
                  </a:ext>
                </a:extLst>
              </a:tr>
            </a:tbl>
          </a:graphicData>
        </a:graphic>
      </p:graphicFrame>
      <p:graphicFrame>
        <p:nvGraphicFramePr>
          <p:cNvPr id="5" name="Taulukko 4">
            <a:extLst>
              <a:ext uri="{FF2B5EF4-FFF2-40B4-BE49-F238E27FC236}">
                <a16:creationId xmlns:a16="http://schemas.microsoft.com/office/drawing/2014/main" id="{82F1DFA7-0476-E89C-2D0C-833C1AA3EB00}"/>
              </a:ext>
            </a:extLst>
          </p:cNvPr>
          <p:cNvGraphicFramePr>
            <a:graphicFrameLocks noGrp="1"/>
          </p:cNvGraphicFramePr>
          <p:nvPr>
            <p:extLst>
              <p:ext uri="{D42A27DB-BD31-4B8C-83A1-F6EECF244321}">
                <p14:modId xmlns:p14="http://schemas.microsoft.com/office/powerpoint/2010/main" val="2426067978"/>
              </p:ext>
            </p:extLst>
          </p:nvPr>
        </p:nvGraphicFramePr>
        <p:xfrm>
          <a:off x="4200728" y="1349180"/>
          <a:ext cx="3618723" cy="3781621"/>
        </p:xfrm>
        <a:graphic>
          <a:graphicData uri="http://schemas.openxmlformats.org/drawingml/2006/table">
            <a:tbl>
              <a:tblPr/>
              <a:tblGrid>
                <a:gridCol w="1661906">
                  <a:extLst>
                    <a:ext uri="{9D8B030D-6E8A-4147-A177-3AD203B41FA5}">
                      <a16:colId xmlns:a16="http://schemas.microsoft.com/office/drawing/2014/main" val="3471449014"/>
                    </a:ext>
                  </a:extLst>
                </a:gridCol>
                <a:gridCol w="1956817">
                  <a:extLst>
                    <a:ext uri="{9D8B030D-6E8A-4147-A177-3AD203B41FA5}">
                      <a16:colId xmlns:a16="http://schemas.microsoft.com/office/drawing/2014/main" val="2061700167"/>
                    </a:ext>
                  </a:extLst>
                </a:gridCol>
              </a:tblGrid>
              <a:tr h="858486">
                <a:tc>
                  <a:txBody>
                    <a:bodyPr/>
                    <a:lstStyle/>
                    <a:p>
                      <a:pPr algn="l" fontAlgn="base"/>
                      <a:r>
                        <a:rPr lang="en-GB" sz="1600" b="1" i="0" err="1">
                          <a:solidFill>
                            <a:srgbClr val="FFFFFF"/>
                          </a:solidFill>
                          <a:effectLst/>
                          <a:latin typeface="+mn-lt"/>
                        </a:rPr>
                        <a:t>Valinta-yksikkö</a:t>
                      </a:r>
                      <a:r>
                        <a:rPr lang="en-GB" sz="1600" b="1" i="0">
                          <a:solidFill>
                            <a:srgbClr val="FFFFFF"/>
                          </a:solidFill>
                          <a:effectLst/>
                          <a:latin typeface="+mn-lt"/>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51F65"/>
                    </a:solidFill>
                  </a:tcPr>
                </a:tc>
                <a:tc>
                  <a:txBody>
                    <a:bodyPr/>
                    <a:lstStyle/>
                    <a:p>
                      <a:pPr algn="l" fontAlgn="base"/>
                      <a:r>
                        <a:rPr lang="en-GB" sz="1600" b="1" i="0">
                          <a:solidFill>
                            <a:srgbClr val="FFFFFF"/>
                          </a:solidFill>
                          <a:effectLst/>
                          <a:latin typeface="+mn-lt"/>
                        </a:rPr>
                        <a:t>Min. </a:t>
                      </a:r>
                      <a:r>
                        <a:rPr lang="en-GB" sz="1600" b="1" i="0" err="1">
                          <a:solidFill>
                            <a:srgbClr val="FFFFFF"/>
                          </a:solidFill>
                          <a:effectLst/>
                          <a:latin typeface="+mn-lt"/>
                        </a:rPr>
                        <a:t>pisteet</a:t>
                      </a:r>
                      <a:r>
                        <a:rPr lang="en-GB" sz="1600" b="1" i="0">
                          <a:solidFill>
                            <a:srgbClr val="FFFFFF"/>
                          </a:solidFill>
                          <a:effectLst/>
                          <a:latin typeface="+mn-lt"/>
                        </a:rPr>
                        <a:t> 2025 (</a:t>
                      </a:r>
                      <a:r>
                        <a:rPr lang="en-GB" sz="1600" b="1" i="0" err="1">
                          <a:solidFill>
                            <a:srgbClr val="FFFFFF"/>
                          </a:solidFill>
                          <a:effectLst/>
                          <a:latin typeface="+mn-lt"/>
                        </a:rPr>
                        <a:t>maks</a:t>
                      </a:r>
                      <a:r>
                        <a:rPr lang="en-GB" sz="1600" b="1" i="0">
                          <a:solidFill>
                            <a:srgbClr val="FFFFFF"/>
                          </a:solidFill>
                          <a:effectLst/>
                          <a:latin typeface="+mn-lt"/>
                        </a:rPr>
                        <a:t>. 187)</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225412121"/>
                  </a:ext>
                </a:extLst>
              </a:tr>
              <a:tr h="519426">
                <a:tc>
                  <a:txBody>
                    <a:bodyPr/>
                    <a:lstStyle/>
                    <a:p>
                      <a:pPr algn="l" fontAlgn="base"/>
                      <a:r>
                        <a:rPr lang="en-GB" sz="1600" b="0" i="0">
                          <a:solidFill>
                            <a:schemeClr val="tx1"/>
                          </a:solidFill>
                          <a:effectLst/>
                          <a:latin typeface="+mn-lt"/>
                        </a:rPr>
                        <a:t>Helsinki </a:t>
                      </a:r>
                      <a:r>
                        <a:rPr lang="en-GB" sz="1600" b="0" i="0" err="1">
                          <a:solidFill>
                            <a:schemeClr val="tx1"/>
                          </a:solidFill>
                          <a:effectLst/>
                          <a:latin typeface="+mn-lt"/>
                        </a:rPr>
                        <a:t>erkka</a:t>
                      </a:r>
                      <a:r>
                        <a:rPr lang="en-GB" sz="1600" b="0" i="0">
                          <a:solidFill>
                            <a:schemeClr val="tx1"/>
                          </a:solidFill>
                          <a:effectLst/>
                          <a:latin typeface="+mn-lt"/>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105,06 / 121,57</a:t>
                      </a:r>
                      <a:endParaRPr lang="fi-FI" sz="1600" b="0" i="0">
                        <a:solidFill>
                          <a:schemeClr val="tx1"/>
                        </a:solidFill>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662952814"/>
                  </a:ext>
                </a:extLst>
              </a:tr>
              <a:tr h="694249">
                <a:tc>
                  <a:txBody>
                    <a:bodyPr/>
                    <a:lstStyle/>
                    <a:p>
                      <a:pPr algn="l" fontAlgn="base"/>
                      <a:r>
                        <a:rPr lang="en-GB" sz="1600" b="0" i="0" err="1">
                          <a:solidFill>
                            <a:schemeClr val="tx1"/>
                          </a:solidFill>
                          <a:effectLst/>
                          <a:latin typeface="+mn-lt"/>
                        </a:rPr>
                        <a:t>Jyväskylä</a:t>
                      </a:r>
                      <a:r>
                        <a:rPr lang="en-GB" sz="1600" b="0" i="0">
                          <a:solidFill>
                            <a:schemeClr val="tx1"/>
                          </a:solidFill>
                          <a:effectLst/>
                          <a:latin typeface="+mn-lt"/>
                        </a:rPr>
                        <a:t>          </a:t>
                      </a:r>
                      <a:r>
                        <a:rPr lang="en-GB" sz="1600" b="0" i="0" err="1">
                          <a:solidFill>
                            <a:schemeClr val="tx1"/>
                          </a:solidFill>
                          <a:effectLst/>
                          <a:latin typeface="+mn-lt"/>
                        </a:rPr>
                        <a:t>erkka</a:t>
                      </a:r>
                      <a:r>
                        <a:rPr lang="en-GB" sz="1600" b="0" i="0">
                          <a:solidFill>
                            <a:schemeClr val="tx1"/>
                          </a:solidFill>
                          <a:effectLst/>
                          <a:latin typeface="+mn-lt"/>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106,90 / 115,43</a:t>
                      </a:r>
                      <a:endParaRPr lang="fi-FI" sz="1600" b="0" i="0">
                        <a:solidFill>
                          <a:schemeClr val="tx1"/>
                        </a:solidFill>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984768086"/>
                  </a:ext>
                </a:extLst>
              </a:tr>
              <a:tr h="494563">
                <a:tc>
                  <a:txBody>
                    <a:bodyPr/>
                    <a:lstStyle/>
                    <a:p>
                      <a:pPr algn="l" fontAlgn="base"/>
                      <a:r>
                        <a:rPr lang="en-GB" sz="1600" b="0" i="0">
                          <a:solidFill>
                            <a:schemeClr val="tx1"/>
                          </a:solidFill>
                          <a:effectLst/>
                          <a:latin typeface="+mn-lt"/>
                        </a:rPr>
                        <a:t>Joensuu </a:t>
                      </a:r>
                      <a:r>
                        <a:rPr lang="en-GB" sz="1600" b="0" i="0" err="1">
                          <a:solidFill>
                            <a:schemeClr val="tx1"/>
                          </a:solidFill>
                          <a:effectLst/>
                          <a:latin typeface="+mn-lt"/>
                        </a:rPr>
                        <a:t>opo</a:t>
                      </a:r>
                      <a:r>
                        <a:rPr lang="en-GB" sz="1600" b="0" i="0">
                          <a:solidFill>
                            <a:schemeClr val="tx1"/>
                          </a:solidFill>
                          <a:effectLst/>
                          <a:latin typeface="+mn-lt"/>
                        </a:rPr>
                        <a:t> ​</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l" fontAlgn="base"/>
                      <a:r>
                        <a:rPr lang="fi-FI" sz="1600" kern="1200">
                          <a:solidFill>
                            <a:schemeClr val="tx1"/>
                          </a:solidFill>
                          <a:effectLst/>
                          <a:latin typeface="+mn-lt"/>
                          <a:ea typeface="+mn-ea"/>
                          <a:cs typeface="+mn-cs"/>
                        </a:rPr>
                        <a:t>102,33 / 119,05</a:t>
                      </a:r>
                      <a:endParaRPr lang="fi-FI" sz="1600" b="0" i="0">
                        <a:solidFill>
                          <a:schemeClr val="tx1"/>
                        </a:solidFill>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8323783"/>
                  </a:ext>
                </a:extLst>
              </a:tr>
              <a:tr h="520648">
                <a:tc>
                  <a:txBody>
                    <a:bodyPr/>
                    <a:lstStyle/>
                    <a:p>
                      <a:pPr algn="l" fontAlgn="base"/>
                      <a:r>
                        <a:rPr lang="en-GB" sz="1600" b="0" i="0">
                          <a:solidFill>
                            <a:schemeClr val="tx1"/>
                          </a:solidFill>
                          <a:effectLst/>
                          <a:latin typeface="+mn-lt"/>
                        </a:rPr>
                        <a:t>Tampere </a:t>
                      </a:r>
                      <a:r>
                        <a:rPr lang="en-GB" sz="1600" b="0" i="0" err="1">
                          <a:solidFill>
                            <a:schemeClr val="tx1"/>
                          </a:solidFill>
                          <a:effectLst/>
                          <a:latin typeface="+mn-lt"/>
                        </a:rPr>
                        <a:t>vaka</a:t>
                      </a:r>
                      <a:r>
                        <a:rPr lang="en-GB" sz="1600" b="0" i="0">
                          <a:solidFill>
                            <a:schemeClr val="tx1"/>
                          </a:solidFill>
                          <a:effectLst/>
                          <a:latin typeface="+mn-lt"/>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fi-FI" sz="1600" kern="1200">
                          <a:solidFill>
                            <a:schemeClr val="tx1"/>
                          </a:solidFill>
                          <a:effectLst/>
                          <a:latin typeface="+mn-lt"/>
                          <a:ea typeface="+mn-ea"/>
                          <a:cs typeface="+mn-cs"/>
                        </a:rPr>
                        <a:t>73,58 / 93,65</a:t>
                      </a:r>
                      <a:endParaRPr lang="fi-FI" sz="1600" b="0" i="0">
                        <a:solidFill>
                          <a:schemeClr val="tx1"/>
                        </a:solidFill>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382918172"/>
                  </a:ext>
                </a:extLst>
              </a:tr>
              <a:tr h="694249">
                <a:tc>
                  <a:txBody>
                    <a:bodyPr/>
                    <a:lstStyle/>
                    <a:p>
                      <a:pPr algn="l" fontAlgn="base"/>
                      <a:r>
                        <a:rPr lang="en-GB" sz="1600" b="0" i="0">
                          <a:solidFill>
                            <a:schemeClr val="tx1"/>
                          </a:solidFill>
                          <a:effectLst/>
                          <a:latin typeface="+mn-lt"/>
                        </a:rPr>
                        <a:t>Joensuu </a:t>
                      </a:r>
                      <a:r>
                        <a:rPr lang="en-GB" sz="1600" b="0" i="0" err="1">
                          <a:solidFill>
                            <a:schemeClr val="tx1"/>
                          </a:solidFill>
                          <a:effectLst/>
                          <a:latin typeface="+mn-lt"/>
                        </a:rPr>
                        <a:t>vaka</a:t>
                      </a:r>
                      <a:r>
                        <a:rPr lang="en-GB" sz="1600" b="0" i="0">
                          <a:solidFill>
                            <a:schemeClr val="tx1"/>
                          </a:solidFill>
                          <a:effectLst/>
                          <a:latin typeface="+mn-lt"/>
                        </a:rPr>
                        <a:t>​</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tc>
                  <a:txBody>
                    <a:bodyPr/>
                    <a:lstStyle/>
                    <a:p>
                      <a:pPr algn="l" fontAlgn="base"/>
                      <a:r>
                        <a:rPr lang="fi-FI" sz="1600" kern="1200">
                          <a:solidFill>
                            <a:schemeClr val="tx1"/>
                          </a:solidFill>
                          <a:effectLst/>
                          <a:latin typeface="+mn-lt"/>
                          <a:ea typeface="+mn-ea"/>
                          <a:cs typeface="+mn-cs"/>
                        </a:rPr>
                        <a:t>7,96 / 7,96</a:t>
                      </a:r>
                      <a:endParaRPr lang="fi-FI" sz="1600" b="0" i="0">
                        <a:solidFill>
                          <a:schemeClr val="tx1"/>
                        </a:solidFill>
                        <a:effectLst/>
                        <a:latin typeface="+mn-lt"/>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4000112118"/>
                  </a:ext>
                </a:extLst>
              </a:tr>
            </a:tbl>
          </a:graphicData>
        </a:graphic>
      </p:graphicFrame>
      <p:graphicFrame>
        <p:nvGraphicFramePr>
          <p:cNvPr id="6" name="Taulukko 5">
            <a:extLst>
              <a:ext uri="{FF2B5EF4-FFF2-40B4-BE49-F238E27FC236}">
                <a16:creationId xmlns:a16="http://schemas.microsoft.com/office/drawing/2014/main" id="{826E574C-EC5D-2259-B0FA-C8B0892F7099}"/>
              </a:ext>
            </a:extLst>
          </p:cNvPr>
          <p:cNvGraphicFramePr>
            <a:graphicFrameLocks noGrp="1"/>
          </p:cNvGraphicFramePr>
          <p:nvPr>
            <p:extLst>
              <p:ext uri="{D42A27DB-BD31-4B8C-83A1-F6EECF244321}">
                <p14:modId xmlns:p14="http://schemas.microsoft.com/office/powerpoint/2010/main" val="2201583185"/>
              </p:ext>
            </p:extLst>
          </p:nvPr>
        </p:nvGraphicFramePr>
        <p:xfrm>
          <a:off x="8179700" y="1349180"/>
          <a:ext cx="3671251" cy="5243643"/>
        </p:xfrm>
        <a:graphic>
          <a:graphicData uri="http://schemas.openxmlformats.org/drawingml/2006/table">
            <a:tbl>
              <a:tblPr/>
              <a:tblGrid>
                <a:gridCol w="1735630">
                  <a:extLst>
                    <a:ext uri="{9D8B030D-6E8A-4147-A177-3AD203B41FA5}">
                      <a16:colId xmlns:a16="http://schemas.microsoft.com/office/drawing/2014/main" val="1807918313"/>
                    </a:ext>
                  </a:extLst>
                </a:gridCol>
                <a:gridCol w="1935621">
                  <a:extLst>
                    <a:ext uri="{9D8B030D-6E8A-4147-A177-3AD203B41FA5}">
                      <a16:colId xmlns:a16="http://schemas.microsoft.com/office/drawing/2014/main" val="4283905563"/>
                    </a:ext>
                  </a:extLst>
                </a:gridCol>
              </a:tblGrid>
              <a:tr h="911063">
                <a:tc>
                  <a:txBody>
                    <a:bodyPr/>
                    <a:lstStyle/>
                    <a:p>
                      <a:pPr algn="l" fontAlgn="base"/>
                      <a:r>
                        <a:rPr lang="en-GB" sz="1600" b="1" i="0" err="1">
                          <a:solidFill>
                            <a:srgbClr val="FFFFFF"/>
                          </a:solidFill>
                          <a:effectLst/>
                          <a:latin typeface="+mn-lt"/>
                        </a:rPr>
                        <a:t>Valinta-yksikkö</a:t>
                      </a:r>
                      <a:r>
                        <a:rPr lang="en-GB" sz="1600" b="1" i="0">
                          <a:solidFill>
                            <a:srgbClr val="FFFFFF"/>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51F65"/>
                    </a:solidFill>
                  </a:tcPr>
                </a:tc>
                <a:tc>
                  <a:txBody>
                    <a:bodyPr/>
                    <a:lstStyle/>
                    <a:p>
                      <a:pPr algn="l" fontAlgn="base"/>
                      <a:r>
                        <a:rPr lang="en-GB" sz="1600" b="1" i="0">
                          <a:solidFill>
                            <a:srgbClr val="FFFFFF"/>
                          </a:solidFill>
                          <a:effectLst/>
                          <a:latin typeface="+mn-lt"/>
                        </a:rPr>
                        <a:t>Min. </a:t>
                      </a:r>
                      <a:r>
                        <a:rPr lang="en-GB" sz="1600" b="1" i="0" err="1">
                          <a:solidFill>
                            <a:srgbClr val="FFFFFF"/>
                          </a:solidFill>
                          <a:effectLst/>
                          <a:latin typeface="+mn-lt"/>
                        </a:rPr>
                        <a:t>pisteet</a:t>
                      </a:r>
                      <a:r>
                        <a:rPr lang="en-GB" sz="1600" b="1" i="0">
                          <a:solidFill>
                            <a:srgbClr val="FFFFFF"/>
                          </a:solidFill>
                          <a:effectLst/>
                          <a:latin typeface="+mn-lt"/>
                        </a:rPr>
                        <a:t> 2025​ (</a:t>
                      </a:r>
                      <a:r>
                        <a:rPr lang="en-GB" sz="1600" b="1" i="0" err="1">
                          <a:solidFill>
                            <a:srgbClr val="FFFFFF"/>
                          </a:solidFill>
                          <a:effectLst/>
                          <a:latin typeface="+mn-lt"/>
                        </a:rPr>
                        <a:t>maks</a:t>
                      </a:r>
                      <a:r>
                        <a:rPr lang="en-GB" sz="1600" b="1" i="0">
                          <a:solidFill>
                            <a:srgbClr val="FFFFFF"/>
                          </a:solidFill>
                          <a:effectLst/>
                          <a:latin typeface="+mn-lt"/>
                        </a:rPr>
                        <a:t>. 187)</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1809693992"/>
                  </a:ext>
                </a:extLst>
              </a:tr>
              <a:tr h="539234">
                <a:tc>
                  <a:txBody>
                    <a:bodyPr/>
                    <a:lstStyle/>
                    <a:p>
                      <a:pPr algn="l" fontAlgn="base"/>
                      <a:r>
                        <a:rPr lang="fi-FI" sz="1600" b="0" i="0">
                          <a:solidFill>
                            <a:schemeClr val="tx1"/>
                          </a:solidFill>
                          <a:effectLst/>
                          <a:latin typeface="+mn-lt"/>
                        </a:rPr>
                        <a:t>Turku </a:t>
                      </a:r>
                      <a:r>
                        <a:rPr lang="fi-FI" sz="1600" b="0" i="0" err="1">
                          <a:solidFill>
                            <a:schemeClr val="tx1"/>
                          </a:solidFill>
                          <a:effectLst/>
                          <a:latin typeface="+mn-lt"/>
                        </a:rPr>
                        <a:t>kasv</a:t>
                      </a:r>
                      <a:r>
                        <a:rPr lang="fi-FI"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103,61 / 118,68</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513613119"/>
                  </a:ext>
                </a:extLst>
              </a:tr>
              <a:tr h="491936">
                <a:tc>
                  <a:txBody>
                    <a:bodyPr/>
                    <a:lstStyle/>
                    <a:p>
                      <a:pPr algn="l" fontAlgn="base"/>
                      <a:r>
                        <a:rPr lang="en-GB" sz="1600" b="0" i="0">
                          <a:solidFill>
                            <a:schemeClr val="tx1"/>
                          </a:solidFill>
                          <a:effectLst/>
                          <a:latin typeface="+mn-lt"/>
                        </a:rPr>
                        <a:t>Oulu </a:t>
                      </a:r>
                      <a:r>
                        <a:rPr lang="en-GB" sz="1600" b="0" i="0" err="1">
                          <a:solidFill>
                            <a:schemeClr val="tx1"/>
                          </a:solidFill>
                          <a:effectLst/>
                          <a:latin typeface="+mn-lt"/>
                        </a:rPr>
                        <a:t>kasv</a:t>
                      </a:r>
                      <a:r>
                        <a:rPr lang="en-GB"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b="0" i="0">
                          <a:solidFill>
                            <a:schemeClr val="tx1"/>
                          </a:solidFill>
                          <a:effectLst/>
                          <a:latin typeface="+mn-lt"/>
                        </a:rPr>
                        <a:t>​</a:t>
                      </a:r>
                      <a:r>
                        <a:rPr lang="fi-FI" sz="1600" kern="1200">
                          <a:solidFill>
                            <a:schemeClr val="tx1"/>
                          </a:solidFill>
                          <a:effectLst/>
                          <a:latin typeface="+mn-lt"/>
                          <a:ea typeface="+mn-ea"/>
                          <a:cs typeface="+mn-cs"/>
                        </a:rPr>
                        <a:t>98,46 / 117,42</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734668878"/>
                  </a:ext>
                </a:extLst>
              </a:tr>
              <a:tr h="570717">
                <a:tc>
                  <a:txBody>
                    <a:bodyPr/>
                    <a:lstStyle/>
                    <a:p>
                      <a:pPr algn="l" fontAlgn="base"/>
                      <a:r>
                        <a:rPr lang="en-GB" sz="1600" b="0" i="0">
                          <a:solidFill>
                            <a:schemeClr val="tx1"/>
                          </a:solidFill>
                          <a:effectLst/>
                          <a:latin typeface="+mn-lt"/>
                        </a:rPr>
                        <a:t>Helsinki </a:t>
                      </a:r>
                      <a:r>
                        <a:rPr lang="en-GB" sz="1600" b="0" i="0" err="1">
                          <a:solidFill>
                            <a:schemeClr val="tx1"/>
                          </a:solidFill>
                          <a:effectLst/>
                          <a:latin typeface="+mn-lt"/>
                        </a:rPr>
                        <a:t>kasv</a:t>
                      </a:r>
                      <a:r>
                        <a:rPr lang="en-GB"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r>
                        <a:rPr lang="fi-FI" sz="1600" kern="1200">
                          <a:solidFill>
                            <a:schemeClr val="tx1"/>
                          </a:solidFill>
                          <a:effectLst/>
                          <a:latin typeface="+mn-lt"/>
                          <a:ea typeface="+mn-ea"/>
                          <a:cs typeface="+mn-cs"/>
                        </a:rPr>
                        <a:t>95,58 / 120,75</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635916962"/>
                  </a:ext>
                </a:extLst>
              </a:tr>
              <a:tr h="539480">
                <a:tc>
                  <a:txBody>
                    <a:bodyPr/>
                    <a:lstStyle/>
                    <a:p>
                      <a:pPr algn="l" fontAlgn="base"/>
                      <a:r>
                        <a:rPr lang="en-GB" sz="1600" b="0" i="0">
                          <a:solidFill>
                            <a:schemeClr val="tx1"/>
                          </a:solidFill>
                          <a:effectLst/>
                          <a:latin typeface="+mn-lt"/>
                        </a:rPr>
                        <a:t>Jyväskylä </a:t>
                      </a:r>
                      <a:r>
                        <a:rPr lang="en-GB" sz="1600" b="0" i="0" err="1">
                          <a:solidFill>
                            <a:schemeClr val="tx1"/>
                          </a:solidFill>
                          <a:effectLst/>
                          <a:latin typeface="+mn-lt"/>
                        </a:rPr>
                        <a:t>kasv</a:t>
                      </a:r>
                      <a:r>
                        <a:rPr lang="en-GB"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94,06 / 123,04</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376531609"/>
                  </a:ext>
                </a:extLst>
              </a:tr>
              <a:tr h="511228">
                <a:tc>
                  <a:txBody>
                    <a:bodyPr/>
                    <a:lstStyle/>
                    <a:p>
                      <a:pPr algn="l" fontAlgn="base"/>
                      <a:r>
                        <a:rPr lang="en-GB" sz="1600" b="0" i="0">
                          <a:solidFill>
                            <a:schemeClr val="tx1"/>
                          </a:solidFill>
                          <a:effectLst/>
                          <a:latin typeface="+mn-lt"/>
                        </a:rPr>
                        <a:t>Rovaniemi </a:t>
                      </a:r>
                      <a:r>
                        <a:rPr lang="en-GB" sz="1600" b="0" i="0" err="1">
                          <a:solidFill>
                            <a:schemeClr val="tx1"/>
                          </a:solidFill>
                          <a:effectLst/>
                          <a:latin typeface="+mn-lt"/>
                        </a:rPr>
                        <a:t>kasv</a:t>
                      </a:r>
                      <a:r>
                        <a:rPr lang="en-GB"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68,90 / 101,83</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373935871"/>
                  </a:ext>
                </a:extLst>
              </a:tr>
              <a:tr h="588795">
                <a:tc>
                  <a:txBody>
                    <a:bodyPr/>
                    <a:lstStyle/>
                    <a:p>
                      <a:pPr algn="l" fontAlgn="base"/>
                      <a:r>
                        <a:rPr lang="en-GB" sz="1600" b="0" i="0" err="1">
                          <a:solidFill>
                            <a:schemeClr val="tx1"/>
                          </a:solidFill>
                          <a:effectLst/>
                          <a:latin typeface="+mn-lt"/>
                        </a:rPr>
                        <a:t>Itä</a:t>
                      </a:r>
                      <a:r>
                        <a:rPr lang="en-GB" sz="1600" b="0" i="0">
                          <a:solidFill>
                            <a:schemeClr val="tx1"/>
                          </a:solidFill>
                          <a:effectLst/>
                          <a:latin typeface="+mn-lt"/>
                        </a:rPr>
                        <a:t>-Suomi (Joensuu) </a:t>
                      </a:r>
                      <a:r>
                        <a:rPr lang="en-GB" sz="1600" b="0" i="0" err="1">
                          <a:solidFill>
                            <a:schemeClr val="tx1"/>
                          </a:solidFill>
                          <a:effectLst/>
                          <a:latin typeface="+mn-lt"/>
                        </a:rPr>
                        <a:t>kasv</a:t>
                      </a:r>
                      <a:r>
                        <a:rPr lang="en-GB"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80,65 / 101,88</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35103128"/>
                  </a:ext>
                </a:extLst>
              </a:tr>
              <a:tr h="520473">
                <a:tc>
                  <a:txBody>
                    <a:bodyPr/>
                    <a:lstStyle/>
                    <a:p>
                      <a:pPr algn="l" fontAlgn="base"/>
                      <a:r>
                        <a:rPr lang="en-GB" sz="1600" b="0" i="0">
                          <a:solidFill>
                            <a:schemeClr val="tx1"/>
                          </a:solidFill>
                          <a:effectLst/>
                          <a:latin typeface="+mn-lt"/>
                        </a:rPr>
                        <a:t>Tampere </a:t>
                      </a:r>
                      <a:r>
                        <a:rPr lang="en-GB" sz="1600" b="0" i="0" err="1">
                          <a:solidFill>
                            <a:schemeClr val="tx1"/>
                          </a:solidFill>
                          <a:effectLst/>
                          <a:latin typeface="+mn-lt"/>
                        </a:rPr>
                        <a:t>elokas</a:t>
                      </a:r>
                      <a:endParaRPr lang="en-GB"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106,71 / 113,9</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4279748248"/>
                  </a:ext>
                </a:extLst>
              </a:tr>
              <a:tr h="570717">
                <a:tc>
                  <a:txBody>
                    <a:bodyPr/>
                    <a:lstStyle/>
                    <a:p>
                      <a:pPr algn="l" fontAlgn="base"/>
                      <a:r>
                        <a:rPr lang="fi-FI" sz="1600" b="0" i="0">
                          <a:solidFill>
                            <a:schemeClr val="tx1"/>
                          </a:solidFill>
                          <a:effectLst/>
                          <a:latin typeface="+mn-lt"/>
                        </a:rPr>
                        <a:t>Helsingfors </a:t>
                      </a:r>
                      <a:r>
                        <a:rPr lang="fi-FI" sz="1600" b="0" i="0" err="1">
                          <a:solidFill>
                            <a:schemeClr val="tx1"/>
                          </a:solidFill>
                          <a:effectLst/>
                          <a:latin typeface="+mn-lt"/>
                        </a:rPr>
                        <a:t>kasv</a:t>
                      </a:r>
                      <a:r>
                        <a:rPr lang="fi-FI" sz="1600" b="0" i="0">
                          <a:solidFill>
                            <a:schemeClr val="tx1"/>
                          </a:solidFill>
                          <a:effectLst/>
                          <a:latin typeface="+mn-lt"/>
                        </a:rPr>
                        <a:t>.</a:t>
                      </a: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tc>
                  <a:txBody>
                    <a:bodyPr/>
                    <a:lstStyle/>
                    <a:p>
                      <a:pPr algn="l" fontAlgn="base"/>
                      <a:r>
                        <a:rPr lang="fi-FI" sz="1600" kern="1200">
                          <a:solidFill>
                            <a:schemeClr val="tx1"/>
                          </a:solidFill>
                          <a:effectLst/>
                          <a:latin typeface="+mn-lt"/>
                          <a:ea typeface="+mn-ea"/>
                          <a:cs typeface="+mn-cs"/>
                        </a:rPr>
                        <a:t>58,1 / 75,78</a:t>
                      </a:r>
                      <a:endParaRPr lang="fi-FI" sz="1600" b="0" i="0">
                        <a:solidFill>
                          <a:schemeClr val="tx1"/>
                        </a:solidFill>
                        <a:effectLst/>
                        <a:latin typeface="+mn-lt"/>
                      </a:endParaRPr>
                    </a:p>
                  </a:txBody>
                  <a:tcPr marL="70485" marR="70485" marT="35242" marB="35242">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082059617"/>
                  </a:ext>
                </a:extLst>
              </a:tr>
            </a:tbl>
          </a:graphicData>
        </a:graphic>
      </p:graphicFrame>
    </p:spTree>
    <p:extLst>
      <p:ext uri="{BB962C8B-B14F-4D97-AF65-F5344CB8AC3E}">
        <p14:creationId xmlns:p14="http://schemas.microsoft.com/office/powerpoint/2010/main" val="1842558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D1DB73-DEF7-B7A6-FA14-DAD972AB345C}"/>
              </a:ext>
            </a:extLst>
          </p:cNvPr>
          <p:cNvSpPr>
            <a:spLocks noGrp="1"/>
          </p:cNvSpPr>
          <p:nvPr>
            <p:ph type="title"/>
          </p:nvPr>
        </p:nvSpPr>
        <p:spPr>
          <a:xfrm>
            <a:off x="286185" y="227965"/>
            <a:ext cx="11457373" cy="613283"/>
          </a:xfrm>
        </p:spPr>
        <p:txBody>
          <a:bodyPr>
            <a:normAutofit/>
          </a:bodyPr>
          <a:lstStyle/>
          <a:p>
            <a:r>
              <a:rPr lang="fi-FI">
                <a:latin typeface="Arial"/>
                <a:cs typeface="Arial"/>
              </a:rPr>
              <a:t>Kasvatustiede ja opettajankoulutus: avoin väylä</a:t>
            </a:r>
          </a:p>
        </p:txBody>
      </p:sp>
      <p:sp>
        <p:nvSpPr>
          <p:cNvPr id="3" name="Sisällön paikkamerkki 2">
            <a:extLst>
              <a:ext uri="{FF2B5EF4-FFF2-40B4-BE49-F238E27FC236}">
                <a16:creationId xmlns:a16="http://schemas.microsoft.com/office/drawing/2014/main" id="{5699E405-C763-8D84-618C-FEED4518AFE9}"/>
              </a:ext>
            </a:extLst>
          </p:cNvPr>
          <p:cNvSpPr>
            <a:spLocks noGrp="1"/>
          </p:cNvSpPr>
          <p:nvPr>
            <p:ph sz="quarter" idx="10"/>
          </p:nvPr>
        </p:nvSpPr>
        <p:spPr>
          <a:xfrm>
            <a:off x="368383" y="940101"/>
            <a:ext cx="11455234" cy="5174924"/>
          </a:xfrm>
        </p:spPr>
        <p:txBody>
          <a:bodyPr vert="horz" lIns="91440" tIns="45720" rIns="91440" bIns="45720" rtlCol="0" anchor="t">
            <a:noAutofit/>
          </a:bodyPr>
          <a:lstStyle/>
          <a:p>
            <a:r>
              <a:rPr lang="fi-FI">
                <a:latin typeface="Arial"/>
                <a:cs typeface="Arial"/>
              </a:rPr>
              <a:t>Opettajankoulutusohjelmissa 10% soveltuvuuskokeeseen kutsuttavista varataan avoimen väylän opiskelijoille, muissa koulutusohjelmissa sisäänottokiintiö 9-25%</a:t>
            </a:r>
          </a:p>
          <a:p>
            <a:r>
              <a:rPr lang="fi-FI">
                <a:latin typeface="Arial"/>
                <a:cs typeface="Arial"/>
              </a:rPr>
              <a:t>Avoimen väylässä voi hakea jos hakija:</a:t>
            </a:r>
            <a:endParaRPr lang="fi-FI"/>
          </a:p>
          <a:p>
            <a:pPr lvl="1"/>
            <a:r>
              <a:rPr lang="fi-FI">
                <a:latin typeface="Arial"/>
                <a:cs typeface="Arial"/>
              </a:rPr>
              <a:t>On suorittanut jonkin kasvatustieteellisen alan perusopinnot, 25op, (arvosana min. 3/5) maks. 5 pistettä </a:t>
            </a:r>
            <a:endParaRPr lang="fi-FI"/>
          </a:p>
          <a:p>
            <a:pPr lvl="2">
              <a:buFont typeface="Wingdings" panose="020B0604020202020204" pitchFamily="34" charset="0"/>
              <a:buChar char="§"/>
            </a:pPr>
            <a:r>
              <a:rPr lang="fi-FI" sz="1400">
                <a:latin typeface="Arial"/>
                <a:cs typeface="Arial"/>
              </a:rPr>
              <a:t>kasvatus- ja aikuiskasvatustieteiden perusopinnot </a:t>
            </a:r>
            <a:endParaRPr lang="fi-FI" sz="1400">
              <a:cs typeface="Arial"/>
            </a:endParaRPr>
          </a:p>
          <a:p>
            <a:pPr lvl="2">
              <a:buFont typeface="Wingdings" panose="020B0604020202020204" pitchFamily="34" charset="0"/>
              <a:buChar char="§"/>
            </a:pPr>
            <a:r>
              <a:rPr lang="fi-FI" sz="1400">
                <a:latin typeface="Arial"/>
                <a:cs typeface="Arial"/>
              </a:rPr>
              <a:t>kasvatustieteen perusopinnot </a:t>
            </a:r>
            <a:endParaRPr lang="fi-FI" sz="1400">
              <a:cs typeface="Arial"/>
            </a:endParaRPr>
          </a:p>
          <a:p>
            <a:pPr lvl="2">
              <a:buFont typeface="Wingdings" panose="020B0604020202020204" pitchFamily="34" charset="0"/>
              <a:buChar char="§"/>
            </a:pPr>
            <a:r>
              <a:rPr lang="fi-FI" sz="1400">
                <a:latin typeface="Arial"/>
                <a:cs typeface="Arial"/>
              </a:rPr>
              <a:t>aikuiskasvatustieteen perusopinnot </a:t>
            </a:r>
            <a:endParaRPr lang="fi-FI" sz="1400">
              <a:cs typeface="Arial"/>
            </a:endParaRPr>
          </a:p>
          <a:p>
            <a:pPr lvl="2">
              <a:buFont typeface="Wingdings" panose="020B0604020202020204" pitchFamily="34" charset="0"/>
              <a:buChar char="§"/>
            </a:pPr>
            <a:r>
              <a:rPr lang="fi-FI" sz="1400">
                <a:latin typeface="Arial"/>
                <a:cs typeface="Arial"/>
              </a:rPr>
              <a:t>varhaiskasvatustieteen perusopinnot </a:t>
            </a:r>
            <a:endParaRPr lang="fi-FI" sz="1400">
              <a:cs typeface="Arial"/>
            </a:endParaRPr>
          </a:p>
          <a:p>
            <a:pPr lvl="2">
              <a:buFont typeface="Wingdings" panose="020B0604020202020204" pitchFamily="34" charset="0"/>
              <a:buChar char="§"/>
            </a:pPr>
            <a:r>
              <a:rPr lang="fi-FI" sz="1400">
                <a:latin typeface="Arial"/>
                <a:cs typeface="Arial"/>
              </a:rPr>
              <a:t>erityispedagogiikan perusopinnot </a:t>
            </a:r>
            <a:endParaRPr lang="fi-FI" sz="1400">
              <a:cs typeface="Arial"/>
            </a:endParaRPr>
          </a:p>
          <a:p>
            <a:pPr lvl="2">
              <a:buFont typeface="Wingdings" panose="020B0604020202020204" pitchFamily="34" charset="0"/>
              <a:buChar char="§"/>
            </a:pPr>
            <a:r>
              <a:rPr lang="fi-FI" sz="1400">
                <a:latin typeface="Arial"/>
                <a:cs typeface="Arial"/>
              </a:rPr>
              <a:t>kasvatuspsykologian perusopinnot </a:t>
            </a:r>
            <a:endParaRPr lang="fi-FI" sz="1400">
              <a:cs typeface="Arial"/>
            </a:endParaRPr>
          </a:p>
          <a:p>
            <a:pPr lvl="1"/>
            <a:r>
              <a:rPr lang="fi-FI">
                <a:latin typeface="Arial"/>
                <a:cs typeface="Arial"/>
              </a:rPr>
              <a:t>Perusopinnoista tulee olla valmis kokonaismerkintä 30.4.2026 klo 15 mennessä</a:t>
            </a:r>
            <a:endParaRPr lang="fi-FI"/>
          </a:p>
          <a:p>
            <a:pPr lvl="1"/>
            <a:r>
              <a:rPr lang="fi-FI">
                <a:latin typeface="Arial"/>
                <a:cs typeface="Arial"/>
              </a:rPr>
              <a:t>Perusopintojen suoritus ei kuulu hakijan mahdollisesti aiemmin suorittamaan korkeakoulututkintoon</a:t>
            </a:r>
            <a:endParaRPr lang="fi-FI"/>
          </a:p>
          <a:p>
            <a:r>
              <a:rPr lang="fi-FI">
                <a:latin typeface="Arial"/>
                <a:cs typeface="Arial"/>
              </a:rPr>
              <a:t>Lisäpisteitä saa muista yliopisto-opinnoista (</a:t>
            </a:r>
            <a:r>
              <a:rPr lang="fi-FI" err="1">
                <a:latin typeface="Arial"/>
                <a:cs typeface="Arial"/>
              </a:rPr>
              <a:t>maks</a:t>
            </a:r>
            <a:r>
              <a:rPr lang="fi-FI">
                <a:latin typeface="Arial"/>
                <a:cs typeface="Arial"/>
              </a:rPr>
              <a:t> 7 pistettä) </a:t>
            </a:r>
            <a:endParaRPr lang="fi-FI"/>
          </a:p>
          <a:p>
            <a:r>
              <a:rPr lang="fi-FI">
                <a:latin typeface="Arial"/>
                <a:cs typeface="Arial"/>
              </a:rPr>
              <a:t>Avoimen väylän maksimipisteet: 12 pistettä </a:t>
            </a:r>
            <a:endParaRPr lang="fi-FI"/>
          </a:p>
          <a:p>
            <a:r>
              <a:rPr lang="fi-FI">
                <a:latin typeface="Arial"/>
                <a:cs typeface="Arial"/>
              </a:rPr>
              <a:t>Avoimen väylässä ei voi hakea, jos</a:t>
            </a:r>
          </a:p>
          <a:p>
            <a:pPr lvl="1"/>
            <a:r>
              <a:rPr lang="fi-FI">
                <a:latin typeface="Arial"/>
                <a:cs typeface="Arial"/>
              </a:rPr>
              <a:t>Hakijalla on hakuajan päättyessä opinto-oikeus suomalaiseen alempaan tai ylempään korkeakoulututkintoon </a:t>
            </a:r>
            <a:endParaRPr lang="fi-FI"/>
          </a:p>
          <a:p>
            <a:pPr lvl="1"/>
            <a:r>
              <a:rPr lang="fi-FI">
                <a:latin typeface="Arial"/>
                <a:cs typeface="Arial"/>
              </a:rPr>
              <a:t>Hakija on suorittanut opettajan pedagogiset opinnot tai ammatilliset opettajaopinnot</a:t>
            </a:r>
          </a:p>
          <a:p>
            <a:r>
              <a:rPr lang="en-US" err="1"/>
              <a:t>Avoimen</a:t>
            </a:r>
            <a:r>
              <a:rPr lang="en-US"/>
              <a:t> </a:t>
            </a:r>
            <a:r>
              <a:rPr lang="en-US" err="1"/>
              <a:t>väylän</a:t>
            </a:r>
            <a:r>
              <a:rPr lang="en-US"/>
              <a:t> </a:t>
            </a:r>
            <a:r>
              <a:rPr lang="en-US" err="1"/>
              <a:t>haku</a:t>
            </a:r>
            <a:r>
              <a:rPr lang="en-US"/>
              <a:t> </a:t>
            </a:r>
            <a:r>
              <a:rPr lang="en-US" err="1"/>
              <a:t>ei</a:t>
            </a:r>
            <a:r>
              <a:rPr lang="en-US"/>
              <a:t> </a:t>
            </a:r>
            <a:r>
              <a:rPr lang="en-US" err="1"/>
              <a:t>edellytä</a:t>
            </a:r>
            <a:r>
              <a:rPr lang="en-US"/>
              <a:t> </a:t>
            </a:r>
            <a:r>
              <a:rPr lang="en-US" err="1"/>
              <a:t>todistusvalinnan</a:t>
            </a:r>
            <a:r>
              <a:rPr lang="en-US"/>
              <a:t> ja </a:t>
            </a:r>
            <a:r>
              <a:rPr lang="en-US" err="1"/>
              <a:t>valintakokeen</a:t>
            </a:r>
            <a:r>
              <a:rPr lang="en-US"/>
              <a:t> </a:t>
            </a:r>
            <a:r>
              <a:rPr lang="en-US" err="1"/>
              <a:t>vaatimaa</a:t>
            </a:r>
            <a:r>
              <a:rPr lang="en-US"/>
              <a:t> </a:t>
            </a:r>
            <a:r>
              <a:rPr lang="en-US" err="1"/>
              <a:t>yleistä</a:t>
            </a:r>
            <a:r>
              <a:rPr lang="en-US"/>
              <a:t> </a:t>
            </a:r>
            <a:r>
              <a:rPr lang="en-US" err="1"/>
              <a:t>korkeakoulukelpoisuutta</a:t>
            </a:r>
            <a:endParaRPr lang="en-US"/>
          </a:p>
          <a:p>
            <a:endParaRPr lang="fi-FI">
              <a:cs typeface="Arial"/>
            </a:endParaRPr>
          </a:p>
          <a:p>
            <a:endParaRPr lang="fi-FI">
              <a:latin typeface="Arial"/>
              <a:cs typeface="Arial"/>
            </a:endParaRPr>
          </a:p>
          <a:p>
            <a:pPr>
              <a:spcBef>
                <a:spcPct val="20000"/>
              </a:spcBef>
              <a:spcAft>
                <a:spcPts val="600"/>
              </a:spcAft>
            </a:pPr>
            <a:endParaRPr lang="fi-FI">
              <a:latin typeface="Arial"/>
              <a:cs typeface="Arial"/>
            </a:endParaRPr>
          </a:p>
        </p:txBody>
      </p:sp>
      <p:sp>
        <p:nvSpPr>
          <p:cNvPr id="5" name="Suorakulmio: Pyöristetyt kulmat 4">
            <a:extLst>
              <a:ext uri="{FF2B5EF4-FFF2-40B4-BE49-F238E27FC236}">
                <a16:creationId xmlns:a16="http://schemas.microsoft.com/office/drawing/2014/main" id="{58C5F9B0-9FA1-990F-123C-25BDC3F45169}"/>
              </a:ext>
            </a:extLst>
          </p:cNvPr>
          <p:cNvSpPr/>
          <p:nvPr/>
        </p:nvSpPr>
        <p:spPr>
          <a:xfrm>
            <a:off x="7680960" y="2438400"/>
            <a:ext cx="4257040" cy="1341120"/>
          </a:xfrm>
          <a:prstGeom prst="round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a:solidFill>
                  <a:srgbClr val="FF0000"/>
                </a:solidFill>
                <a:latin typeface="Arial" panose="020B0604020202020204" pitchFamily="34" charset="0"/>
                <a:cs typeface="Arial" panose="020B0604020202020204" pitchFamily="34" charset="0"/>
              </a:rPr>
              <a:t>Avoimen opinnoista seuraavia perusopintoja ei hyväksytä: </a:t>
            </a:r>
            <a:r>
              <a:rPr lang="fi-FI" sz="1200">
                <a:solidFill>
                  <a:schemeClr val="tx1"/>
                </a:solidFill>
                <a:latin typeface="Arial" panose="020B0604020202020204" pitchFamily="34" charset="0"/>
                <a:cs typeface="Arial" panose="020B0604020202020204" pitchFamily="34" charset="0"/>
              </a:rPr>
              <a:t>draamakasvatus, esi- ja alkuopetus, ilmaisukasvatus, kasvatussosiologia, kotitalouskasvatus, kuvataidekasvatus, käsityökasvatus, liikuntapedagogiikka, mediakasvatus, musiikkikasvatus, psykologia, opettajan pedagogiset opinnot</a:t>
            </a:r>
          </a:p>
        </p:txBody>
      </p:sp>
    </p:spTree>
    <p:extLst>
      <p:ext uri="{BB962C8B-B14F-4D97-AF65-F5344CB8AC3E}">
        <p14:creationId xmlns:p14="http://schemas.microsoft.com/office/powerpoint/2010/main" val="962070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83BB68-89BC-D784-B400-BD70281C15DA}"/>
              </a:ext>
            </a:extLst>
          </p:cNvPr>
          <p:cNvSpPr>
            <a:spLocks noGrp="1"/>
          </p:cNvSpPr>
          <p:nvPr>
            <p:ph type="title"/>
          </p:nvPr>
        </p:nvSpPr>
        <p:spPr/>
        <p:txBody>
          <a:bodyPr/>
          <a:lstStyle/>
          <a:p>
            <a:r>
              <a:rPr lang="fi-FI">
                <a:latin typeface="Arial"/>
                <a:cs typeface="Arial"/>
              </a:rPr>
              <a:t>Soveltuvuuskoe 2026</a:t>
            </a:r>
            <a:endParaRPr lang="fi-FI"/>
          </a:p>
        </p:txBody>
      </p:sp>
      <p:sp>
        <p:nvSpPr>
          <p:cNvPr id="3" name="Sisällön paikkamerkki 2">
            <a:extLst>
              <a:ext uri="{FF2B5EF4-FFF2-40B4-BE49-F238E27FC236}">
                <a16:creationId xmlns:a16="http://schemas.microsoft.com/office/drawing/2014/main" id="{B20714A3-81A4-B7BE-60FC-9B77B36EE9EB}"/>
              </a:ext>
            </a:extLst>
          </p:cNvPr>
          <p:cNvSpPr>
            <a:spLocks noGrp="1"/>
          </p:cNvSpPr>
          <p:nvPr>
            <p:ph sz="quarter" idx="10"/>
          </p:nvPr>
        </p:nvSpPr>
        <p:spPr>
          <a:xfrm>
            <a:off x="342741" y="1205277"/>
            <a:ext cx="11455681" cy="4967648"/>
          </a:xfrm>
        </p:spPr>
        <p:txBody>
          <a:bodyPr vert="horz" lIns="91440" tIns="45720" rIns="91440" bIns="45720" rtlCol="0" anchor="t">
            <a:normAutofit lnSpcReduction="10000"/>
          </a:bodyPr>
          <a:lstStyle/>
          <a:p>
            <a:pPr>
              <a:spcBef>
                <a:spcPct val="20000"/>
              </a:spcBef>
              <a:spcAft>
                <a:spcPts val="600"/>
              </a:spcAft>
            </a:pPr>
            <a:r>
              <a:rPr lang="fi-FI">
                <a:latin typeface="Arial"/>
                <a:cs typeface="Arial"/>
              </a:rPr>
              <a:t>Opettajankoulutusten soveltuvuuskoe on kaikille yliopistoille ja koulutusohjelmille yhteinen </a:t>
            </a:r>
            <a:r>
              <a:rPr lang="fi-FI" err="1">
                <a:latin typeface="Arial"/>
                <a:cs typeface="Arial"/>
              </a:rPr>
              <a:t>lukuunottamatta</a:t>
            </a:r>
            <a:endParaRPr lang="fi-FI">
              <a:latin typeface="Arial"/>
              <a:cs typeface="Arial"/>
            </a:endParaRPr>
          </a:p>
          <a:p>
            <a:pPr lvl="1">
              <a:spcBef>
                <a:spcPct val="20000"/>
              </a:spcBef>
              <a:spcAft>
                <a:spcPts val="600"/>
              </a:spcAft>
            </a:pPr>
            <a:r>
              <a:rPr lang="fi-FI">
                <a:latin typeface="Arial"/>
                <a:cs typeface="Arial"/>
              </a:rPr>
              <a:t>liikuntapedagogiikan, </a:t>
            </a:r>
          </a:p>
          <a:p>
            <a:pPr lvl="1">
              <a:spcBef>
                <a:spcPct val="20000"/>
              </a:spcBef>
              <a:spcAft>
                <a:spcPts val="600"/>
              </a:spcAft>
            </a:pPr>
            <a:r>
              <a:rPr lang="fi-FI" err="1">
                <a:latin typeface="Arial"/>
                <a:cs typeface="Arial"/>
              </a:rPr>
              <a:t>interkulttuurisen</a:t>
            </a:r>
            <a:r>
              <a:rPr lang="fi-FI">
                <a:latin typeface="Arial"/>
                <a:cs typeface="Arial"/>
              </a:rPr>
              <a:t> luokanopettajan ja </a:t>
            </a:r>
          </a:p>
          <a:p>
            <a:pPr lvl="1">
              <a:spcBef>
                <a:spcPct val="20000"/>
              </a:spcBef>
              <a:spcAft>
                <a:spcPts val="600"/>
              </a:spcAft>
            </a:pPr>
            <a:r>
              <a:rPr lang="fi-FI">
                <a:latin typeface="Arial"/>
                <a:cs typeface="Arial"/>
              </a:rPr>
              <a:t>musiikkikasvatuksen koulutusohjelmia, joissa jokaisessa on oma koe</a:t>
            </a:r>
            <a:endParaRPr lang="fi-FI"/>
          </a:p>
          <a:p>
            <a:pPr marL="0" indent="0">
              <a:spcBef>
                <a:spcPct val="20000"/>
              </a:spcBef>
              <a:spcAft>
                <a:spcPts val="600"/>
              </a:spcAft>
              <a:buNone/>
            </a:pPr>
            <a:endParaRPr lang="fi-FI">
              <a:latin typeface="Arial"/>
              <a:cs typeface="Arial"/>
            </a:endParaRPr>
          </a:p>
          <a:p>
            <a:pPr marL="305435" indent="-305435">
              <a:spcBef>
                <a:spcPct val="20000"/>
              </a:spcBef>
              <a:spcAft>
                <a:spcPts val="600"/>
              </a:spcAft>
            </a:pPr>
            <a:r>
              <a:rPr lang="fi-FI">
                <a:latin typeface="Arial"/>
                <a:cs typeface="Arial"/>
              </a:rPr>
              <a:t>Hakija voi saada soveltuvuuskoekutsun yhteen tai useampaan hakukohteeseen ensimmäisen vaiheen menestyksestä (todistusvalinta, valintakoe E tai avoin väylä) riippuen</a:t>
            </a:r>
            <a:endParaRPr lang="en-US">
              <a:latin typeface="Arial"/>
              <a:cs typeface="Arial"/>
            </a:endParaRPr>
          </a:p>
          <a:p>
            <a:pPr marL="305435" indent="-305435">
              <a:spcBef>
                <a:spcPct val="20000"/>
              </a:spcBef>
              <a:spcAft>
                <a:spcPts val="600"/>
              </a:spcAft>
            </a:pPr>
            <a:r>
              <a:rPr lang="fi-FI" b="1">
                <a:latin typeface="Arial"/>
                <a:cs typeface="Arial"/>
              </a:rPr>
              <a:t>Kutsut lähetetään sähköpostitse</a:t>
            </a:r>
            <a:r>
              <a:rPr lang="fi-FI">
                <a:latin typeface="Arial"/>
                <a:cs typeface="Arial"/>
              </a:rPr>
              <a:t>:</a:t>
            </a:r>
            <a:endParaRPr lang="en-US">
              <a:latin typeface="Arial"/>
              <a:cs typeface="Arial"/>
            </a:endParaRPr>
          </a:p>
          <a:p>
            <a:pPr lvl="1" fontAlgn="base">
              <a:buClr>
                <a:schemeClr val="tx1"/>
              </a:buClr>
              <a:buSzPct val="92000"/>
              <a:defRPr/>
            </a:pPr>
            <a:r>
              <a:rPr lang="fi-FI" altLang="fi-FI">
                <a:cs typeface="Arial" panose="020B0604020202020204" pitchFamily="34" charset="0"/>
              </a:rPr>
              <a:t>Todistusvalinnalla ja avoimen väylän kautta hyväksytyille </a:t>
            </a:r>
            <a:r>
              <a:rPr lang="fi-FI">
                <a:cs typeface="Arial" panose="020B0604020202020204" pitchFamily="34" charset="0"/>
              </a:rPr>
              <a:t>21.5.2026, kuitenkin viimeistään 3.6.2026 mennessä.</a:t>
            </a:r>
          </a:p>
          <a:p>
            <a:pPr lvl="1" fontAlgn="base">
              <a:buClr>
                <a:schemeClr val="tx1"/>
              </a:buClr>
              <a:buSzPct val="92000"/>
              <a:defRPr/>
            </a:pPr>
            <a:r>
              <a:rPr lang="fi-FI" altLang="fi-FI">
                <a:cs typeface="Arial" panose="020B0604020202020204" pitchFamily="34" charset="0"/>
              </a:rPr>
              <a:t>Valintakoe E:llä hyväksytyille viimeistään 3.6.2026</a:t>
            </a:r>
          </a:p>
          <a:p>
            <a:pPr marL="305435" indent="-305435">
              <a:spcBef>
                <a:spcPct val="20000"/>
              </a:spcBef>
              <a:spcAft>
                <a:spcPts val="600"/>
              </a:spcAft>
            </a:pPr>
            <a:r>
              <a:rPr lang="fi-FI" b="1">
                <a:latin typeface="Arial"/>
                <a:cs typeface="Arial"/>
              </a:rPr>
              <a:t>Soveltuvuuskoe järjestetään </a:t>
            </a:r>
            <a:r>
              <a:rPr lang="fi-FI" b="1"/>
              <a:t>10.-12.6.2026 </a:t>
            </a:r>
          </a:p>
          <a:p>
            <a:pPr marL="305435" indent="-305435">
              <a:spcBef>
                <a:spcPct val="20000"/>
              </a:spcBef>
              <a:spcAft>
                <a:spcPts val="600"/>
              </a:spcAft>
            </a:pPr>
            <a:r>
              <a:rPr lang="fi-FI">
                <a:latin typeface="Arial"/>
                <a:cs typeface="Arial"/>
              </a:rPr>
              <a:t>Kokeen suorituspaikka ja kieli määräytyvät korkeimman hakuprioriteetin mukaan, johon hakija kutsutaan.</a:t>
            </a:r>
          </a:p>
          <a:p>
            <a:pPr marL="305435" indent="-305435">
              <a:spcBef>
                <a:spcPct val="20000"/>
              </a:spcBef>
              <a:spcAft>
                <a:spcPts val="600"/>
              </a:spcAft>
            </a:pPr>
            <a:r>
              <a:rPr lang="fi-FI">
                <a:latin typeface="Arial"/>
                <a:cs typeface="Arial"/>
              </a:rPr>
              <a:t>Koe suoritetaan vain kerran, ja sen pisteet huomioidaan kaikissa niissä hakukohteissa, joiden soveltuvuuskokeeseen hakija on kutsuttu.</a:t>
            </a:r>
          </a:p>
          <a:p>
            <a:pPr marL="305435" indent="-305435">
              <a:spcBef>
                <a:spcPct val="20000"/>
              </a:spcBef>
              <a:spcAft>
                <a:spcPts val="600"/>
              </a:spcAft>
            </a:pPr>
            <a:endParaRPr lang="en-US">
              <a:latin typeface="Arial"/>
              <a:cs typeface="Arial"/>
            </a:endParaRPr>
          </a:p>
          <a:p>
            <a:pPr marL="305435" indent="-305435">
              <a:spcBef>
                <a:spcPct val="20000"/>
              </a:spcBef>
              <a:spcAft>
                <a:spcPts val="600"/>
              </a:spcAft>
            </a:pPr>
            <a:endParaRPr lang="en-US">
              <a:latin typeface="Arial"/>
              <a:cs typeface="Arial"/>
            </a:endParaRPr>
          </a:p>
          <a:p>
            <a:pPr marL="305435" indent="-305435">
              <a:spcBef>
                <a:spcPct val="20000"/>
              </a:spcBef>
              <a:spcAft>
                <a:spcPts val="600"/>
              </a:spcAft>
            </a:pPr>
            <a:endParaRPr lang="fi-FI">
              <a:latin typeface="Arial"/>
              <a:cs typeface="Arial"/>
            </a:endParaRPr>
          </a:p>
        </p:txBody>
      </p:sp>
    </p:spTree>
    <p:extLst>
      <p:ext uri="{BB962C8B-B14F-4D97-AF65-F5344CB8AC3E}">
        <p14:creationId xmlns:p14="http://schemas.microsoft.com/office/powerpoint/2010/main" val="4227340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B8B46E-A42C-4DF1-1AC1-FA84381D26AB}"/>
              </a:ext>
            </a:extLst>
          </p:cNvPr>
          <p:cNvSpPr>
            <a:spLocks noGrp="1"/>
          </p:cNvSpPr>
          <p:nvPr>
            <p:ph type="title"/>
          </p:nvPr>
        </p:nvSpPr>
        <p:spPr/>
        <p:txBody>
          <a:bodyPr/>
          <a:lstStyle/>
          <a:p>
            <a:r>
              <a:rPr lang="fi-FI">
                <a:latin typeface="Arial"/>
                <a:cs typeface="Arial"/>
              </a:rPr>
              <a:t>Soveltuvuuskoe MAP-malli </a:t>
            </a:r>
            <a:endParaRPr lang="fi-FI"/>
          </a:p>
        </p:txBody>
      </p:sp>
      <p:sp>
        <p:nvSpPr>
          <p:cNvPr id="3" name="Sisällön paikkamerkki 2">
            <a:extLst>
              <a:ext uri="{FF2B5EF4-FFF2-40B4-BE49-F238E27FC236}">
                <a16:creationId xmlns:a16="http://schemas.microsoft.com/office/drawing/2014/main" id="{19FFC7D4-9F4B-4D5F-44D1-3718A5A36FFA}"/>
              </a:ext>
            </a:extLst>
          </p:cNvPr>
          <p:cNvSpPr>
            <a:spLocks noGrp="1"/>
          </p:cNvSpPr>
          <p:nvPr>
            <p:ph sz="quarter" idx="10"/>
          </p:nvPr>
        </p:nvSpPr>
        <p:spPr>
          <a:xfrm>
            <a:off x="341903" y="1205277"/>
            <a:ext cx="8209227" cy="5279147"/>
          </a:xfrm>
        </p:spPr>
        <p:txBody>
          <a:bodyPr vert="horz" lIns="91440" tIns="45720" rIns="91440" bIns="45720" rtlCol="0" anchor="t">
            <a:normAutofit lnSpcReduction="10000"/>
          </a:bodyPr>
          <a:lstStyle/>
          <a:p>
            <a:pPr>
              <a:spcBef>
                <a:spcPct val="20000"/>
              </a:spcBef>
              <a:spcAft>
                <a:spcPts val="600"/>
              </a:spcAft>
            </a:pPr>
            <a:r>
              <a:rPr lang="fi-FI">
                <a:latin typeface="Arial"/>
                <a:cs typeface="Arial"/>
              </a:rPr>
              <a:t>Soveltuvuuskokeen menetelmänä on haastattelu. </a:t>
            </a:r>
            <a:endParaRPr lang="en-US">
              <a:latin typeface="Arial"/>
              <a:cs typeface="Arial"/>
            </a:endParaRPr>
          </a:p>
          <a:p>
            <a:pPr>
              <a:spcBef>
                <a:spcPct val="20000"/>
              </a:spcBef>
              <a:spcAft>
                <a:spcPts val="600"/>
              </a:spcAft>
            </a:pPr>
            <a:r>
              <a:rPr lang="fi-FI">
                <a:latin typeface="Arial"/>
                <a:cs typeface="Arial"/>
              </a:rPr>
              <a:t>Kokeessa arvioidaan hakijan koulutettavuutta ja edellytyksiä omaksua kasvatusalalla tarvittavia tietoja ja taitoja, soveltuvuutta kasvatusalan työtehtäviin sekä sitoutuneisuutta suorittaa tutkinto.</a:t>
            </a:r>
          </a:p>
          <a:p>
            <a:pPr>
              <a:spcBef>
                <a:spcPct val="20000"/>
              </a:spcBef>
              <a:spcAft>
                <a:spcPts val="600"/>
              </a:spcAft>
            </a:pPr>
            <a:r>
              <a:rPr lang="fi-FI" b="1">
                <a:latin typeface="Arial"/>
                <a:cs typeface="Arial"/>
              </a:rPr>
              <a:t>Arviointi perustuu MAP –malliin </a:t>
            </a:r>
            <a:r>
              <a:rPr lang="fi-FI">
                <a:latin typeface="Arial"/>
                <a:cs typeface="Arial"/>
              </a:rPr>
              <a:t>(Moniulotteinen opettajan osaamisen prosessimalli)</a:t>
            </a:r>
            <a:endParaRPr lang="en-US">
              <a:latin typeface="Arial"/>
              <a:cs typeface="Arial"/>
            </a:endParaRPr>
          </a:p>
          <a:p>
            <a:pPr>
              <a:spcBef>
                <a:spcPct val="20000"/>
              </a:spcBef>
              <a:spcAft>
                <a:spcPts val="600"/>
              </a:spcAft>
            </a:pPr>
            <a:r>
              <a:rPr lang="fi-FI">
                <a:latin typeface="Arial"/>
                <a:cs typeface="Arial"/>
              </a:rPr>
              <a:t>Kolme-neljä haastattelupistettä (kesto 5 min / pysäkki) ja viisi arvioitavaa osa-aluetta: </a:t>
            </a:r>
            <a:endParaRPr lang="en-US">
              <a:latin typeface="Arial"/>
              <a:cs typeface="Arial"/>
            </a:endParaRPr>
          </a:p>
          <a:p>
            <a:pPr marL="457200" indent="-457200">
              <a:spcBef>
                <a:spcPct val="20000"/>
              </a:spcBef>
              <a:spcAft>
                <a:spcPts val="600"/>
              </a:spcAft>
              <a:buAutoNum type="arabicParenR"/>
            </a:pPr>
            <a:r>
              <a:rPr lang="fi-FI">
                <a:latin typeface="Arial"/>
                <a:cs typeface="Arial"/>
              </a:rPr>
              <a:t>Opetuksen ja oppimisen tietoperusta</a:t>
            </a:r>
            <a:endParaRPr lang="en-US">
              <a:latin typeface="Arial"/>
              <a:cs typeface="Arial"/>
            </a:endParaRPr>
          </a:p>
          <a:p>
            <a:pPr marL="457200" indent="-457200">
              <a:spcBef>
                <a:spcPct val="20000"/>
              </a:spcBef>
              <a:spcAft>
                <a:spcPts val="600"/>
              </a:spcAft>
              <a:buAutoNum type="arabicParenR"/>
            </a:pPr>
            <a:r>
              <a:rPr lang="fi-FI">
                <a:latin typeface="Arial"/>
                <a:cs typeface="Arial"/>
              </a:rPr>
              <a:t>Kognitiiviset taidot </a:t>
            </a:r>
          </a:p>
          <a:p>
            <a:pPr marL="457200" indent="-457200">
              <a:spcBef>
                <a:spcPct val="20000"/>
              </a:spcBef>
              <a:spcAft>
                <a:spcPts val="600"/>
              </a:spcAft>
              <a:buAutoNum type="arabicParenR"/>
            </a:pPr>
            <a:r>
              <a:rPr lang="fi-FI">
                <a:latin typeface="Arial"/>
                <a:cs typeface="Arial"/>
              </a:rPr>
              <a:t>Sosiaaliset taidot </a:t>
            </a:r>
          </a:p>
          <a:p>
            <a:pPr marL="457200" indent="-457200">
              <a:spcBef>
                <a:spcPct val="20000"/>
              </a:spcBef>
              <a:spcAft>
                <a:spcPts val="600"/>
              </a:spcAft>
              <a:buAutoNum type="arabicParenR"/>
            </a:pPr>
            <a:r>
              <a:rPr lang="fi-FI">
                <a:latin typeface="Arial"/>
                <a:cs typeface="Arial"/>
              </a:rPr>
              <a:t>Persoonalliset orientaatiot </a:t>
            </a:r>
          </a:p>
          <a:p>
            <a:pPr marL="457200" indent="-457200">
              <a:spcBef>
                <a:spcPct val="20000"/>
              </a:spcBef>
              <a:spcAft>
                <a:spcPts val="600"/>
              </a:spcAft>
              <a:buAutoNum type="arabicParenR"/>
            </a:pPr>
            <a:r>
              <a:rPr lang="fi-FI">
                <a:latin typeface="Arial"/>
                <a:cs typeface="Arial"/>
              </a:rPr>
              <a:t>Ammatillinen hyvinvointi </a:t>
            </a:r>
          </a:p>
          <a:p>
            <a:pPr>
              <a:spcBef>
                <a:spcPct val="20000"/>
              </a:spcBef>
              <a:spcAft>
                <a:spcPts val="600"/>
              </a:spcAft>
            </a:pPr>
            <a:r>
              <a:rPr lang="fi-FI">
                <a:latin typeface="Arial"/>
                <a:cs typeface="Arial"/>
              </a:rPr>
              <a:t>Pisteytys 0-120 p., josta kustakin osasta tulee saada 4 pistettä ja koko kokeesta 40 pistettä, jotta hakija voi tulla hyväksytyksi</a:t>
            </a:r>
            <a:endParaRPr lang="en-US">
              <a:latin typeface="Arial"/>
              <a:cs typeface="Arial"/>
            </a:endParaRPr>
          </a:p>
          <a:p>
            <a:endParaRPr lang="fi-FI"/>
          </a:p>
        </p:txBody>
      </p:sp>
      <p:sp>
        <p:nvSpPr>
          <p:cNvPr id="5" name="Suorakulmio: Pyöristetyt kulmat 4">
            <a:extLst>
              <a:ext uri="{FF2B5EF4-FFF2-40B4-BE49-F238E27FC236}">
                <a16:creationId xmlns:a16="http://schemas.microsoft.com/office/drawing/2014/main" id="{DC2655B2-13AA-5D06-629C-5DE13B885708}"/>
              </a:ext>
            </a:extLst>
          </p:cNvPr>
          <p:cNvSpPr/>
          <p:nvPr/>
        </p:nvSpPr>
        <p:spPr>
          <a:xfrm>
            <a:off x="8544256" y="1714894"/>
            <a:ext cx="3447611" cy="39378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latin typeface="Arial"/>
                <a:cs typeface="Arial"/>
              </a:rPr>
              <a:t>2025 soveltuvuuskokeen pysäkeillä käsiteltiin mm. seuraavia teemoja:</a:t>
            </a:r>
            <a:endParaRPr lang="fi-FI"/>
          </a:p>
          <a:p>
            <a:pPr algn="ctr"/>
            <a:endParaRPr lang="fi-FI">
              <a:latin typeface="Arial"/>
              <a:cs typeface="Arial"/>
            </a:endParaRPr>
          </a:p>
          <a:p>
            <a:r>
              <a:rPr lang="fi-FI">
                <a:latin typeface="Arial"/>
                <a:cs typeface="Arial"/>
              </a:rPr>
              <a:t>Pysäkki 1: Sitoutuneisuus ja motivaatio</a:t>
            </a:r>
          </a:p>
          <a:p>
            <a:r>
              <a:rPr lang="fi-FI">
                <a:latin typeface="Arial"/>
                <a:cs typeface="Arial"/>
              </a:rPr>
              <a:t>Pysäkki 2: oikeudenmukaisuus, moninaisuus, arvot ja etiikka</a:t>
            </a:r>
          </a:p>
          <a:p>
            <a:r>
              <a:rPr lang="fi-FI">
                <a:latin typeface="Arial"/>
                <a:cs typeface="Arial"/>
              </a:rPr>
              <a:t>Pysäkki 3: opetus- ja ohjaustyössä tarvittavat voimavarat</a:t>
            </a:r>
          </a:p>
          <a:p>
            <a:endParaRPr lang="fi-FI">
              <a:latin typeface="Arial"/>
              <a:cs typeface="Arial"/>
            </a:endParaRPr>
          </a:p>
        </p:txBody>
      </p:sp>
    </p:spTree>
    <p:extLst>
      <p:ext uri="{BB962C8B-B14F-4D97-AF65-F5344CB8AC3E}">
        <p14:creationId xmlns:p14="http://schemas.microsoft.com/office/powerpoint/2010/main" val="233272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3EBB62-C32C-29E4-BBD5-5F07B28C91E6}"/>
              </a:ext>
            </a:extLst>
          </p:cNvPr>
          <p:cNvSpPr>
            <a:spLocks noGrp="1"/>
          </p:cNvSpPr>
          <p:nvPr>
            <p:ph type="title"/>
          </p:nvPr>
        </p:nvSpPr>
        <p:spPr/>
        <p:txBody>
          <a:bodyPr/>
          <a:lstStyle/>
          <a:p>
            <a:r>
              <a:rPr lang="fi-FI"/>
              <a:t>AMK: valintamenettely</a:t>
            </a:r>
          </a:p>
        </p:txBody>
      </p:sp>
      <p:sp>
        <p:nvSpPr>
          <p:cNvPr id="4" name="Sisällön paikkamerkki 2">
            <a:extLst>
              <a:ext uri="{FF2B5EF4-FFF2-40B4-BE49-F238E27FC236}">
                <a16:creationId xmlns:a16="http://schemas.microsoft.com/office/drawing/2014/main" id="{7EAB329F-7684-9EBD-53D0-9D9F5FFDBECA}"/>
              </a:ext>
            </a:extLst>
          </p:cNvPr>
          <p:cNvSpPr txBox="1">
            <a:spLocks/>
          </p:cNvSpPr>
          <p:nvPr/>
        </p:nvSpPr>
        <p:spPr>
          <a:xfrm>
            <a:off x="341049" y="1231900"/>
            <a:ext cx="10873051" cy="4836741"/>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Valintatavat:</a:t>
            </a:r>
          </a:p>
          <a:p>
            <a:pPr lvl="1"/>
            <a:r>
              <a:rPr lang="fi-FI" sz="1800"/>
              <a:t>Todistusvalinta, ylioppilastutkinto (suomalainen tai kansainvälinen)</a:t>
            </a:r>
          </a:p>
          <a:p>
            <a:pPr lvl="1"/>
            <a:r>
              <a:rPr lang="fi-FI" sz="1800"/>
              <a:t>Todistusvalinta, ammatillinen perustutkinto</a:t>
            </a:r>
          </a:p>
          <a:p>
            <a:pPr lvl="2"/>
            <a:r>
              <a:rPr lang="fi-FI" sz="1800"/>
              <a:t>Ammattitutkinto (esim. näyttötutkinto, hierojan koulutus) ei käy</a:t>
            </a:r>
          </a:p>
          <a:p>
            <a:pPr lvl="1"/>
            <a:r>
              <a:rPr lang="fi-FI" sz="1800"/>
              <a:t>AMK-valintakoe </a:t>
            </a:r>
          </a:p>
          <a:p>
            <a:pPr lvl="2"/>
            <a:r>
              <a:rPr lang="fi-FI" sz="1700" err="1">
                <a:solidFill>
                  <a:srgbClr val="C00000"/>
                </a:solidFill>
              </a:rPr>
              <a:t>Huom</a:t>
            </a:r>
            <a:r>
              <a:rPr lang="fi-FI" sz="1700">
                <a:solidFill>
                  <a:srgbClr val="C00000"/>
                </a:solidFill>
              </a:rPr>
              <a:t>! joissain yksittäisissä hakukohteissa ja valtaosa kulttuurialan kohteista käyttää poikkeavia valintatapoja/omia valintakokeitaan</a:t>
            </a:r>
            <a:endParaRPr lang="fi-FI" sz="2200">
              <a:solidFill>
                <a:srgbClr val="C00000"/>
              </a:solidFill>
            </a:endParaRPr>
          </a:p>
          <a:p>
            <a:r>
              <a:rPr lang="fi-FI" sz="2000" b="1"/>
              <a:t>Ensikertalaiskiintiö ja kynnysehdot vaihtelevat hakukohteittain</a:t>
            </a:r>
          </a:p>
          <a:p>
            <a:pPr lvl="1"/>
            <a:r>
              <a:rPr lang="fi-FI" sz="1800"/>
              <a:t>Sosiaali- ja terveysalan, humanistisen alan ja kasvatusalan, liikunnan alan sekä merenkulun alan hakukohteissa on lisäksi terveyteen ja toimintakykyyn liittyviä vaatimuksia</a:t>
            </a:r>
          </a:p>
          <a:p>
            <a:pPr lvl="1"/>
            <a:r>
              <a:rPr lang="fi-FI" sz="1800"/>
              <a:t>Rakennusarkkitehdin ja merikapteeniin hakukohteisiin on lisäksi soveltuvuustesti (hyväksytty/hylätty) ja rakennusmestarin hakukohteeseen huomioidaan myös työkokemus</a:t>
            </a:r>
          </a:p>
        </p:txBody>
      </p:sp>
      <p:sp>
        <p:nvSpPr>
          <p:cNvPr id="5" name="Suorakulmio: Pyöristetyt kulmat 4">
            <a:extLst>
              <a:ext uri="{FF2B5EF4-FFF2-40B4-BE49-F238E27FC236}">
                <a16:creationId xmlns:a16="http://schemas.microsoft.com/office/drawing/2014/main" id="{F5D1C8BB-194A-4627-CBC5-2DDDCA093180}"/>
              </a:ext>
            </a:extLst>
          </p:cNvPr>
          <p:cNvSpPr/>
          <p:nvPr/>
        </p:nvSpPr>
        <p:spPr>
          <a:xfrm>
            <a:off x="341047" y="5931208"/>
            <a:ext cx="322765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2000">
                <a:solidFill>
                  <a:schemeClr val="tx1"/>
                </a:solidFill>
                <a:latin typeface="Arial"/>
                <a:cs typeface="Arial"/>
              </a:rPr>
              <a:t>ammattikorkeakouluun.fi</a:t>
            </a:r>
          </a:p>
        </p:txBody>
      </p:sp>
    </p:spTree>
    <p:extLst>
      <p:ext uri="{BB962C8B-B14F-4D97-AF65-F5344CB8AC3E}">
        <p14:creationId xmlns:p14="http://schemas.microsoft.com/office/powerpoint/2010/main" val="398159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E920367-AF06-1C37-1921-CE77617E6589}"/>
              </a:ext>
            </a:extLst>
          </p:cNvPr>
          <p:cNvSpPr>
            <a:spLocks noGrp="1"/>
          </p:cNvSpPr>
          <p:nvPr>
            <p:ph sz="quarter" idx="10"/>
          </p:nvPr>
        </p:nvSpPr>
        <p:spPr/>
        <p:txBody>
          <a:bodyPr>
            <a:normAutofit lnSpcReduction="10000"/>
          </a:bodyPr>
          <a:lstStyle/>
          <a:p>
            <a:r>
              <a:rPr lang="fi-FI"/>
              <a:t>Millainen kasvatusajattelu edistää sitä, että oppilailla on samat mahdollisuudet opiskella?</a:t>
            </a:r>
          </a:p>
          <a:p>
            <a:r>
              <a:rPr lang="fi-FI"/>
              <a:t>Mikä edistää yhdenvertaisuutta?</a:t>
            </a:r>
          </a:p>
          <a:p>
            <a:r>
              <a:rPr lang="fi-FI"/>
              <a:t>Arvioi miten vastasit edellisiin kysymyksiin.</a:t>
            </a:r>
          </a:p>
          <a:p>
            <a:r>
              <a:rPr lang="fi-FI"/>
              <a:t>Miten menestys opinnoissa näkyy sinun elämässäsi? / Mitä menestys opinnoissa tarkoittaa juuri sinulle?</a:t>
            </a:r>
          </a:p>
          <a:p>
            <a:r>
              <a:rPr lang="fi-FI"/>
              <a:t>Etä- ja lähiopetus: Millainen opetusmalli olisi sopiva yliopistoon?</a:t>
            </a:r>
          </a:p>
          <a:p>
            <a:r>
              <a:rPr lang="fi-FI"/>
              <a:t>Anna neuvot miten kokeeseen kannattaa valmistautua, jos on muitakin tehtäviä ja aikaa on kolme viikkoa.</a:t>
            </a:r>
          </a:p>
          <a:p>
            <a:r>
              <a:rPr lang="fi-FI"/>
              <a:t>Olet ravintolassa syömässä ja samassa ravintolassa on eräs oppilaasi perheensä kanssa. Oppilas on läikyttänyt juomaa pöydälle ja perhe toruu häntä kovaan ääneen samalla kun kävelet heidän ohitseen. Kuinka toimit?</a:t>
            </a:r>
          </a:p>
        </p:txBody>
      </p:sp>
      <p:pic>
        <p:nvPicPr>
          <p:cNvPr id="7" name="Kuvan paikkamerkki 6" descr="Kuva, joka sisältää kohteen henkilö, vaate, Ihmisen kasvot, sisä-&#10;&#10;Tekoälyllä luotu sisältö voi olla virheellistä.">
            <a:extLst>
              <a:ext uri="{FF2B5EF4-FFF2-40B4-BE49-F238E27FC236}">
                <a16:creationId xmlns:a16="http://schemas.microsoft.com/office/drawing/2014/main" id="{7FFC9DD4-108A-8CF4-4385-E5F9A89A92E6}"/>
              </a:ext>
            </a:extLst>
          </p:cNvPr>
          <p:cNvPicPr>
            <a:picLocks noGrp="1" noChangeAspect="1"/>
          </p:cNvPicPr>
          <p:nvPr>
            <p:ph type="pic" idx="13"/>
          </p:nvPr>
        </p:nvPicPr>
        <p:blipFill>
          <a:blip r:embed="rId2" cstate="screen">
            <a:extLst>
              <a:ext uri="{28A0092B-C50C-407E-A947-70E740481C1C}">
                <a14:useLocalDpi xmlns:a14="http://schemas.microsoft.com/office/drawing/2010/main" val="0"/>
              </a:ext>
            </a:extLst>
          </a:blip>
          <a:srcRect/>
          <a:stretch>
            <a:fillRect/>
          </a:stretch>
        </p:blipFill>
        <p:spPr/>
      </p:pic>
      <p:sp>
        <p:nvSpPr>
          <p:cNvPr id="5" name="Tekstin paikkamerkki 4">
            <a:extLst>
              <a:ext uri="{FF2B5EF4-FFF2-40B4-BE49-F238E27FC236}">
                <a16:creationId xmlns:a16="http://schemas.microsoft.com/office/drawing/2014/main" id="{2F1BC846-8E3E-E6F2-280A-243D48DCD485}"/>
              </a:ext>
            </a:extLst>
          </p:cNvPr>
          <p:cNvSpPr>
            <a:spLocks noGrp="1"/>
          </p:cNvSpPr>
          <p:nvPr>
            <p:ph type="body" sz="quarter" idx="15"/>
          </p:nvPr>
        </p:nvSpPr>
        <p:spPr/>
        <p:txBody>
          <a:bodyPr/>
          <a:lstStyle/>
          <a:p>
            <a:endParaRPr lang="fi-FI"/>
          </a:p>
        </p:txBody>
      </p:sp>
      <p:sp>
        <p:nvSpPr>
          <p:cNvPr id="2" name="Otsikko 1">
            <a:extLst>
              <a:ext uri="{FF2B5EF4-FFF2-40B4-BE49-F238E27FC236}">
                <a16:creationId xmlns:a16="http://schemas.microsoft.com/office/drawing/2014/main" id="{0A9810BA-0A5F-0BC4-67EC-63EB942B8636}"/>
              </a:ext>
            </a:extLst>
          </p:cNvPr>
          <p:cNvSpPr>
            <a:spLocks noGrp="1"/>
          </p:cNvSpPr>
          <p:nvPr>
            <p:ph type="title"/>
          </p:nvPr>
        </p:nvSpPr>
        <p:spPr/>
        <p:txBody>
          <a:bodyPr>
            <a:normAutofit fontScale="90000"/>
          </a:bodyPr>
          <a:lstStyle/>
          <a:p>
            <a:r>
              <a:rPr lang="fi-FI"/>
              <a:t>Esimerkkejä soveltuvuuskokeen kysymyksistä</a:t>
            </a:r>
          </a:p>
        </p:txBody>
      </p:sp>
    </p:spTree>
    <p:extLst>
      <p:ext uri="{BB962C8B-B14F-4D97-AF65-F5344CB8AC3E}">
        <p14:creationId xmlns:p14="http://schemas.microsoft.com/office/powerpoint/2010/main" val="8775562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613416-92AE-E027-5FBD-0F3626F078E3}"/>
              </a:ext>
            </a:extLst>
          </p:cNvPr>
          <p:cNvSpPr>
            <a:spLocks noGrp="1"/>
          </p:cNvSpPr>
          <p:nvPr>
            <p:ph type="title"/>
          </p:nvPr>
        </p:nvSpPr>
        <p:spPr/>
        <p:txBody>
          <a:bodyPr/>
          <a:lstStyle/>
          <a:p>
            <a:r>
              <a:rPr lang="fi-FI">
                <a:latin typeface="Arial"/>
                <a:cs typeface="Arial"/>
              </a:rPr>
              <a:t>Liikuntapedagogiikan soveltuvuuskoe</a:t>
            </a:r>
            <a:endParaRPr lang="fi-FI"/>
          </a:p>
        </p:txBody>
      </p:sp>
      <p:sp>
        <p:nvSpPr>
          <p:cNvPr id="3" name="Sisällön paikkamerkki 2">
            <a:extLst>
              <a:ext uri="{FF2B5EF4-FFF2-40B4-BE49-F238E27FC236}">
                <a16:creationId xmlns:a16="http://schemas.microsoft.com/office/drawing/2014/main" id="{C6079D99-A804-145A-5BFE-380F461CCF36}"/>
              </a:ext>
            </a:extLst>
          </p:cNvPr>
          <p:cNvSpPr>
            <a:spLocks noGrp="1"/>
          </p:cNvSpPr>
          <p:nvPr>
            <p:ph sz="quarter" idx="10"/>
          </p:nvPr>
        </p:nvSpPr>
        <p:spPr>
          <a:xfrm>
            <a:off x="343329" y="1377805"/>
            <a:ext cx="7078742" cy="4250835"/>
          </a:xfrm>
        </p:spPr>
        <p:txBody>
          <a:bodyPr vert="horz" lIns="91440" tIns="45720" rIns="91440" bIns="45720" rtlCol="0" anchor="t">
            <a:normAutofit/>
          </a:bodyPr>
          <a:lstStyle/>
          <a:p>
            <a:pPr marL="305435" indent="-305435">
              <a:spcBef>
                <a:spcPct val="20000"/>
              </a:spcBef>
              <a:spcAft>
                <a:spcPts val="600"/>
              </a:spcAft>
            </a:pPr>
            <a:r>
              <a:rPr lang="fi-FI">
                <a:latin typeface="Arial"/>
                <a:cs typeface="Arial"/>
              </a:rPr>
              <a:t>Soveltuvuuskokeen aika: </a:t>
            </a:r>
            <a:r>
              <a:rPr lang="fi-FI" b="1">
                <a:latin typeface="Arial"/>
                <a:cs typeface="Arial"/>
              </a:rPr>
              <a:t>15.-17.06.2026 klo 8–20.</a:t>
            </a:r>
            <a:r>
              <a:rPr lang="fi-FI">
                <a:latin typeface="Arial"/>
                <a:cs typeface="Arial"/>
              </a:rPr>
              <a:t> </a:t>
            </a:r>
          </a:p>
          <a:p>
            <a:pPr marL="762635" lvl="1" indent="-305435">
              <a:spcBef>
                <a:spcPct val="20000"/>
              </a:spcBef>
              <a:spcAft>
                <a:spcPts val="600"/>
              </a:spcAft>
            </a:pPr>
            <a:r>
              <a:rPr lang="fi-FI">
                <a:latin typeface="Arial"/>
                <a:cs typeface="Arial"/>
              </a:rPr>
              <a:t>Koe on hakijalle yksipäiväinen</a:t>
            </a:r>
          </a:p>
          <a:p>
            <a:pPr marL="305435" indent="-305435">
              <a:spcBef>
                <a:spcPct val="20000"/>
              </a:spcBef>
              <a:spcAft>
                <a:spcPts val="600"/>
              </a:spcAft>
            </a:pPr>
            <a:r>
              <a:rPr lang="fi-FI">
                <a:latin typeface="Arial"/>
                <a:cs typeface="Arial"/>
              </a:rPr>
              <a:t>Soveltuvuuskokeen ohje julkaistaan Jyväskylän yliopiston verkkosivuilla </a:t>
            </a:r>
            <a:r>
              <a:rPr lang="fi-FI" b="1">
                <a:latin typeface="Arial"/>
                <a:cs typeface="Arial"/>
              </a:rPr>
              <a:t>9.3.2026. </a:t>
            </a:r>
          </a:p>
          <a:p>
            <a:r>
              <a:rPr lang="fi-FI">
                <a:latin typeface="Arial"/>
                <a:ea typeface="Open Sans"/>
                <a:cs typeface="Open Sans"/>
              </a:rPr>
              <a:t>Soveltuvuuskokeeseen kutsuttavan hakijan tulee </a:t>
            </a:r>
            <a:r>
              <a:rPr lang="fi-FI" b="1">
                <a:latin typeface="Arial"/>
                <a:ea typeface="Open Sans"/>
                <a:cs typeface="Open Sans"/>
              </a:rPr>
              <a:t>vahvistaa osallistumisensa soveltuvuuskokeeseen 8.6.2026 klo 15.00</a:t>
            </a:r>
            <a:r>
              <a:rPr lang="fi-FI">
                <a:latin typeface="Arial"/>
                <a:ea typeface="Open Sans"/>
                <a:cs typeface="Open Sans"/>
              </a:rPr>
              <a:t> mennessä.</a:t>
            </a:r>
            <a:endParaRPr lang="fi-FI">
              <a:latin typeface="Arial"/>
            </a:endParaRPr>
          </a:p>
          <a:p>
            <a:pPr marL="305435" indent="-305435">
              <a:spcBef>
                <a:spcPct val="20000"/>
              </a:spcBef>
              <a:spcAft>
                <a:spcPts val="600"/>
              </a:spcAft>
            </a:pPr>
            <a:endParaRPr lang="fi-FI">
              <a:latin typeface="Arial"/>
              <a:cs typeface="Arial"/>
            </a:endParaRPr>
          </a:p>
          <a:p>
            <a:pPr marL="305435" indent="-305435">
              <a:spcBef>
                <a:spcPct val="20000"/>
              </a:spcBef>
              <a:spcAft>
                <a:spcPts val="600"/>
              </a:spcAft>
            </a:pPr>
            <a:r>
              <a:rPr lang="fi-FI">
                <a:latin typeface="Arial"/>
                <a:cs typeface="Arial"/>
              </a:rPr>
              <a:t>Lisäpisteitä voi saada:</a:t>
            </a:r>
          </a:p>
          <a:p>
            <a:pPr marL="629920" lvl="1" indent="-305435">
              <a:spcBef>
                <a:spcPct val="20000"/>
              </a:spcBef>
              <a:spcAft>
                <a:spcPts val="600"/>
              </a:spcAft>
            </a:pPr>
            <a:r>
              <a:rPr lang="fi-FI" sz="1800">
                <a:latin typeface="Arial"/>
                <a:cs typeface="Arial"/>
              </a:rPr>
              <a:t>Liikunnan lukiodiplomin arvosanasta 2–10 pistettä.</a:t>
            </a:r>
          </a:p>
          <a:p>
            <a:pPr marL="629920" lvl="1" indent="-305435">
              <a:spcBef>
                <a:spcPct val="20000"/>
              </a:spcBef>
              <a:spcAft>
                <a:spcPts val="600"/>
              </a:spcAft>
            </a:pPr>
            <a:r>
              <a:rPr lang="fi-FI" sz="1800">
                <a:latin typeface="Arial"/>
                <a:cs typeface="Arial"/>
              </a:rPr>
              <a:t>Liikunnanohjauksen perustutkinto (liikuntaneuvoja): 10 pistettä.</a:t>
            </a:r>
          </a:p>
        </p:txBody>
      </p:sp>
      <p:graphicFrame>
        <p:nvGraphicFramePr>
          <p:cNvPr id="5" name="Taulukko 4">
            <a:extLst>
              <a:ext uri="{FF2B5EF4-FFF2-40B4-BE49-F238E27FC236}">
                <a16:creationId xmlns:a16="http://schemas.microsoft.com/office/drawing/2014/main" id="{257D32DC-70F2-1BCB-2706-E6FFCAE1917C}"/>
              </a:ext>
            </a:extLst>
          </p:cNvPr>
          <p:cNvGraphicFramePr>
            <a:graphicFrameLocks noGrp="1"/>
          </p:cNvGraphicFramePr>
          <p:nvPr>
            <p:extLst>
              <p:ext uri="{D42A27DB-BD31-4B8C-83A1-F6EECF244321}">
                <p14:modId xmlns:p14="http://schemas.microsoft.com/office/powerpoint/2010/main" val="2257417788"/>
              </p:ext>
            </p:extLst>
          </p:nvPr>
        </p:nvGraphicFramePr>
        <p:xfrm>
          <a:off x="7723487" y="1381458"/>
          <a:ext cx="4267621" cy="4063380"/>
        </p:xfrm>
        <a:graphic>
          <a:graphicData uri="http://schemas.openxmlformats.org/drawingml/2006/table">
            <a:tbl>
              <a:tblPr bandRow="1">
                <a:tableStyleId>{5C22544A-7EE6-4342-B048-85BDC9FD1C3A}</a:tableStyleId>
              </a:tblPr>
              <a:tblGrid>
                <a:gridCol w="2802830">
                  <a:extLst>
                    <a:ext uri="{9D8B030D-6E8A-4147-A177-3AD203B41FA5}">
                      <a16:colId xmlns:a16="http://schemas.microsoft.com/office/drawing/2014/main" val="1235374735"/>
                    </a:ext>
                  </a:extLst>
                </a:gridCol>
                <a:gridCol w="1464791">
                  <a:extLst>
                    <a:ext uri="{9D8B030D-6E8A-4147-A177-3AD203B41FA5}">
                      <a16:colId xmlns:a16="http://schemas.microsoft.com/office/drawing/2014/main" val="2535125522"/>
                    </a:ext>
                  </a:extLst>
                </a:gridCol>
              </a:tblGrid>
              <a:tr h="658818">
                <a:tc>
                  <a:txBody>
                    <a:bodyPr/>
                    <a:lstStyle/>
                    <a:p>
                      <a:pPr fontAlgn="base">
                        <a:lnSpc>
                          <a:spcPts val="1650"/>
                        </a:lnSpc>
                      </a:pPr>
                      <a:r>
                        <a:rPr lang="fi-FI" sz="1600" b="1">
                          <a:solidFill>
                            <a:srgbClr val="FFFFFF"/>
                          </a:solidFill>
                          <a:effectLst/>
                          <a:latin typeface="Arial"/>
                        </a:rPr>
                        <a:t>Soveltuvuus-kokeen osiot</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Enimmäis-pistemäärä</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961212733"/>
                  </a:ext>
                </a:extLst>
              </a:tr>
              <a:tr h="709290">
                <a:tc>
                  <a:txBody>
                    <a:bodyPr/>
                    <a:lstStyle/>
                    <a:p>
                      <a:pPr fontAlgn="base">
                        <a:lnSpc>
                          <a:spcPts val="1950"/>
                        </a:lnSpc>
                      </a:pPr>
                      <a:r>
                        <a:rPr lang="fi-FI" sz="1600">
                          <a:solidFill>
                            <a:srgbClr val="1D1D1D"/>
                          </a:solidFill>
                          <a:effectLst/>
                          <a:latin typeface="Arial"/>
                        </a:rPr>
                        <a:t>Liikunnallinen  soveltuvuuskoe</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rgbClr val="1D1D1D"/>
                          </a:solidFill>
                          <a:effectLst/>
                          <a:latin typeface="Arial"/>
                        </a:rPr>
                        <a:t>100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9831955"/>
                  </a:ext>
                </a:extLst>
              </a:tr>
              <a:tr h="709290">
                <a:tc>
                  <a:txBody>
                    <a:bodyPr/>
                    <a:lstStyle/>
                    <a:p>
                      <a:pPr fontAlgn="base">
                        <a:lnSpc>
                          <a:spcPts val="1950"/>
                        </a:lnSpc>
                      </a:pPr>
                      <a:r>
                        <a:rPr lang="fi-FI" sz="1600">
                          <a:solidFill>
                            <a:srgbClr val="1D1D1D"/>
                          </a:solidFill>
                          <a:effectLst/>
                          <a:latin typeface="Arial"/>
                        </a:rPr>
                        <a:t>Kasvatuksellinen </a:t>
                      </a:r>
                      <a:endParaRPr lang="fi-FI" sz="1600">
                        <a:solidFill>
                          <a:srgbClr val="351F65"/>
                        </a:solidFill>
                        <a:effectLst/>
                        <a:latin typeface="Arial"/>
                      </a:endParaRPr>
                    </a:p>
                    <a:p>
                      <a:pPr lvl="0">
                        <a:lnSpc>
                          <a:spcPts val="1950"/>
                        </a:lnSpc>
                        <a:buNone/>
                      </a:pPr>
                      <a:r>
                        <a:rPr lang="fi-FI" sz="1600">
                          <a:solidFill>
                            <a:srgbClr val="1D1D1D"/>
                          </a:solidFill>
                          <a:effectLst/>
                          <a:latin typeface="Arial"/>
                        </a:rPr>
                        <a:t>soveltuvuuskoe</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rgbClr val="1D1D1D"/>
                          </a:solidFill>
                          <a:effectLst/>
                          <a:latin typeface="Arial"/>
                        </a:rPr>
                        <a:t>100</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37146395"/>
                  </a:ext>
                </a:extLst>
              </a:tr>
              <a:tr h="658818">
                <a:tc>
                  <a:txBody>
                    <a:bodyPr/>
                    <a:lstStyle/>
                    <a:p>
                      <a:pPr fontAlgn="base">
                        <a:lnSpc>
                          <a:spcPts val="1950"/>
                        </a:lnSpc>
                      </a:pPr>
                      <a:r>
                        <a:rPr lang="fi-FI" sz="1600">
                          <a:solidFill>
                            <a:srgbClr val="1D1D1D"/>
                          </a:solidFill>
                          <a:effectLst/>
                          <a:latin typeface="Arial"/>
                        </a:rPr>
                        <a:t>Liikunnan lukiodiplomi</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rgbClr val="1D1D1D"/>
                          </a:solidFill>
                          <a:effectLst/>
                          <a:latin typeface="Arial"/>
                        </a:rPr>
                        <a:t>10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874616046"/>
                  </a:ext>
                </a:extLst>
              </a:tr>
              <a:tr h="915645">
                <a:tc>
                  <a:txBody>
                    <a:bodyPr/>
                    <a:lstStyle/>
                    <a:p>
                      <a:pPr fontAlgn="base">
                        <a:lnSpc>
                          <a:spcPts val="1950"/>
                        </a:lnSpc>
                      </a:pPr>
                      <a:r>
                        <a:rPr lang="fi-FI" sz="1600">
                          <a:solidFill>
                            <a:srgbClr val="1D1D1D"/>
                          </a:solidFill>
                          <a:effectLst/>
                          <a:latin typeface="Arial"/>
                        </a:rPr>
                        <a:t>Liikunnanohjauksen perustutkinto (liikuntaneuvoja)</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rgbClr val="1D1D1D"/>
                          </a:solidFill>
                          <a:effectLst/>
                          <a:latin typeface="Arial"/>
                        </a:rPr>
                        <a:t>10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028917985"/>
                  </a:ext>
                </a:extLst>
              </a:tr>
              <a:tr h="411519">
                <a:tc>
                  <a:txBody>
                    <a:bodyPr/>
                    <a:lstStyle/>
                    <a:p>
                      <a:pPr fontAlgn="base">
                        <a:lnSpc>
                          <a:spcPts val="1950"/>
                        </a:lnSpc>
                      </a:pPr>
                      <a:r>
                        <a:rPr lang="fi-FI" sz="1600">
                          <a:solidFill>
                            <a:srgbClr val="1D1D1D"/>
                          </a:solidFill>
                          <a:effectLst/>
                          <a:latin typeface="Arial"/>
                        </a:rPr>
                        <a:t>Yhteispistemäärä</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tc>
                  <a:txBody>
                    <a:bodyPr/>
                    <a:lstStyle/>
                    <a:p>
                      <a:pPr fontAlgn="base">
                        <a:lnSpc>
                          <a:spcPts val="1950"/>
                        </a:lnSpc>
                      </a:pPr>
                      <a:r>
                        <a:rPr lang="fi-FI" sz="1600">
                          <a:solidFill>
                            <a:srgbClr val="1D1D1D"/>
                          </a:solidFill>
                          <a:effectLst/>
                          <a:latin typeface="Arial"/>
                        </a:rPr>
                        <a:t>220</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extLst>
                  <a:ext uri="{0D108BD9-81ED-4DB2-BD59-A6C34878D82A}">
                    <a16:rowId xmlns:a16="http://schemas.microsoft.com/office/drawing/2014/main" val="722584349"/>
                  </a:ext>
                </a:extLst>
              </a:tr>
            </a:tbl>
          </a:graphicData>
        </a:graphic>
      </p:graphicFrame>
    </p:spTree>
    <p:extLst>
      <p:ext uri="{BB962C8B-B14F-4D97-AF65-F5344CB8AC3E}">
        <p14:creationId xmlns:p14="http://schemas.microsoft.com/office/powerpoint/2010/main" val="1032151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F552-0FF3-B515-7EE6-C7843DAC2550}"/>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CA886E0-E7F5-FC54-AEAC-B42E00D70653}"/>
              </a:ext>
            </a:extLst>
          </p:cNvPr>
          <p:cNvSpPr>
            <a:spLocks noGrp="1"/>
          </p:cNvSpPr>
          <p:nvPr>
            <p:ph sz="quarter" idx="10"/>
          </p:nvPr>
        </p:nvSpPr>
        <p:spPr>
          <a:xfrm>
            <a:off x="341313" y="1150374"/>
            <a:ext cx="5580094" cy="5443465"/>
          </a:xfrm>
        </p:spPr>
        <p:txBody>
          <a:bodyPr/>
          <a:lstStyle/>
          <a:p>
            <a:pPr marL="0" indent="0">
              <a:buNone/>
            </a:pPr>
            <a:r>
              <a:rPr lang="fi-FI" sz="2000" b="1"/>
              <a:t>Valintakoetta F käyttävät koulutusalat</a:t>
            </a:r>
          </a:p>
          <a:p>
            <a:r>
              <a:rPr lang="fi-FI"/>
              <a:t>kauppatiede</a:t>
            </a:r>
          </a:p>
          <a:p>
            <a:r>
              <a:rPr lang="fi-FI"/>
              <a:t>taloustiede</a:t>
            </a:r>
          </a:p>
          <a:p>
            <a:r>
              <a:rPr lang="fi-FI"/>
              <a:t>tietojärjestelmätiede</a:t>
            </a:r>
          </a:p>
          <a:p>
            <a:r>
              <a:rPr lang="fi-FI"/>
              <a:t>ympäristö- ja elintarviketalous</a:t>
            </a:r>
          </a:p>
          <a:p>
            <a:pPr lvl="1"/>
            <a:r>
              <a:rPr lang="fi-FI"/>
              <a:t>Elintarviketalouden ja kulutuksen kandiohjelma</a:t>
            </a:r>
          </a:p>
          <a:p>
            <a:pPr lvl="1"/>
            <a:r>
              <a:rPr lang="fi-FI"/>
              <a:t>Ympäristön ja maatalouden taloustieteen kandiohjelma</a:t>
            </a:r>
          </a:p>
        </p:txBody>
      </p:sp>
      <p:pic>
        <p:nvPicPr>
          <p:cNvPr id="11" name="Kuvan paikkamerkki 10">
            <a:extLst>
              <a:ext uri="{FF2B5EF4-FFF2-40B4-BE49-F238E27FC236}">
                <a16:creationId xmlns:a16="http://schemas.microsoft.com/office/drawing/2014/main" id="{2E814095-C607-AEFC-09C9-D9ACF265D133}"/>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p:blipFill>
        <p:spPr>
          <a:xfrm>
            <a:off x="6094213" y="264160"/>
            <a:ext cx="5833625" cy="6329680"/>
          </a:xfrm>
        </p:spPr>
      </p:pic>
      <p:sp>
        <p:nvSpPr>
          <p:cNvPr id="5" name="Otsikko 4">
            <a:extLst>
              <a:ext uri="{FF2B5EF4-FFF2-40B4-BE49-F238E27FC236}">
                <a16:creationId xmlns:a16="http://schemas.microsoft.com/office/drawing/2014/main" id="{6A3E44FE-907E-EF1F-752F-7DD8990BF907}"/>
              </a:ext>
            </a:extLst>
          </p:cNvPr>
          <p:cNvSpPr>
            <a:spLocks noGrp="1"/>
          </p:cNvSpPr>
          <p:nvPr>
            <p:ph type="title"/>
          </p:nvPr>
        </p:nvSpPr>
        <p:spPr>
          <a:xfrm>
            <a:off x="341049" y="365125"/>
            <a:ext cx="5580095" cy="696759"/>
          </a:xfrm>
        </p:spPr>
        <p:txBody>
          <a:bodyPr/>
          <a:lstStyle/>
          <a:p>
            <a:r>
              <a:rPr lang="fi-FI"/>
              <a:t>Valintakoe F</a:t>
            </a:r>
          </a:p>
        </p:txBody>
      </p:sp>
      <p:pic>
        <p:nvPicPr>
          <p:cNvPr id="3" name="Kuva 2">
            <a:extLst>
              <a:ext uri="{FF2B5EF4-FFF2-40B4-BE49-F238E27FC236}">
                <a16:creationId xmlns:a16="http://schemas.microsoft.com/office/drawing/2014/main" id="{1902EEFF-5DAE-A3BB-D016-47164B7CBB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0962075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1C8E3-7290-6299-92A5-1B36A523C7B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1E67C86-2616-E496-FCBE-E0FECE72B88A}"/>
              </a:ext>
            </a:extLst>
          </p:cNvPr>
          <p:cNvSpPr>
            <a:spLocks noGrp="1"/>
          </p:cNvSpPr>
          <p:nvPr>
            <p:ph type="title"/>
          </p:nvPr>
        </p:nvSpPr>
        <p:spPr>
          <a:xfrm>
            <a:off x="341049" y="365125"/>
            <a:ext cx="11457373" cy="657225"/>
          </a:xfrm>
        </p:spPr>
        <p:txBody>
          <a:bodyPr/>
          <a:lstStyle/>
          <a:p>
            <a:r>
              <a:rPr lang="fi-FI"/>
              <a:t>Kauppatiede, aloituspaikat ja hakukohteet</a:t>
            </a:r>
          </a:p>
        </p:txBody>
      </p:sp>
      <p:graphicFrame>
        <p:nvGraphicFramePr>
          <p:cNvPr id="3" name="Taulukko 4">
            <a:extLst>
              <a:ext uri="{FF2B5EF4-FFF2-40B4-BE49-F238E27FC236}">
                <a16:creationId xmlns:a16="http://schemas.microsoft.com/office/drawing/2014/main" id="{B85059A0-DD95-C55A-5779-D918FC7EF28A}"/>
              </a:ext>
            </a:extLst>
          </p:cNvPr>
          <p:cNvGraphicFramePr>
            <a:graphicFrameLocks/>
          </p:cNvGraphicFramePr>
          <p:nvPr>
            <p:extLst>
              <p:ext uri="{D42A27DB-BD31-4B8C-83A1-F6EECF244321}">
                <p14:modId xmlns:p14="http://schemas.microsoft.com/office/powerpoint/2010/main" val="2077062932"/>
              </p:ext>
            </p:extLst>
          </p:nvPr>
        </p:nvGraphicFramePr>
        <p:xfrm>
          <a:off x="341049" y="985921"/>
          <a:ext cx="9859590" cy="5760720"/>
        </p:xfrm>
        <a:graphic>
          <a:graphicData uri="http://schemas.openxmlformats.org/drawingml/2006/table">
            <a:tbl>
              <a:tblPr firstRow="1" lastRow="1">
                <a:tableStyleId>{21E4AEA4-8DFA-4A89-87EB-49C32662AFE0}</a:tableStyleId>
              </a:tblPr>
              <a:tblGrid>
                <a:gridCol w="4056978">
                  <a:extLst>
                    <a:ext uri="{9D8B030D-6E8A-4147-A177-3AD203B41FA5}">
                      <a16:colId xmlns:a16="http://schemas.microsoft.com/office/drawing/2014/main" val="3045601374"/>
                    </a:ext>
                  </a:extLst>
                </a:gridCol>
                <a:gridCol w="1934204">
                  <a:extLst>
                    <a:ext uri="{9D8B030D-6E8A-4147-A177-3AD203B41FA5}">
                      <a16:colId xmlns:a16="http://schemas.microsoft.com/office/drawing/2014/main" val="1920432003"/>
                    </a:ext>
                  </a:extLst>
                </a:gridCol>
                <a:gridCol w="1934204">
                  <a:extLst>
                    <a:ext uri="{9D8B030D-6E8A-4147-A177-3AD203B41FA5}">
                      <a16:colId xmlns:a16="http://schemas.microsoft.com/office/drawing/2014/main" val="503105533"/>
                    </a:ext>
                  </a:extLst>
                </a:gridCol>
                <a:gridCol w="1934204">
                  <a:extLst>
                    <a:ext uri="{9D8B030D-6E8A-4147-A177-3AD203B41FA5}">
                      <a16:colId xmlns:a16="http://schemas.microsoft.com/office/drawing/2014/main" val="3418449617"/>
                    </a:ext>
                  </a:extLst>
                </a:gridCol>
              </a:tblGrid>
              <a:tr h="611884">
                <a:tc>
                  <a:txBody>
                    <a:bodyPr/>
                    <a:lstStyle/>
                    <a:p>
                      <a:endParaRPr lang="fi-FI" sz="1800"/>
                    </a:p>
                  </a:txBody>
                  <a:tcPr>
                    <a:solidFill>
                      <a:schemeClr val="accent1"/>
                    </a:solidFill>
                  </a:tcPr>
                </a:tc>
                <a:tc>
                  <a:txBody>
                    <a:bodyPr/>
                    <a:lstStyle/>
                    <a:p>
                      <a:pPr algn="ctr"/>
                      <a:r>
                        <a:rPr lang="fi-FI" sz="1800"/>
                        <a:t>Aloituspaikat yhteensä</a:t>
                      </a:r>
                    </a:p>
                  </a:txBody>
                  <a:tcPr anchor="ctr">
                    <a:solidFill>
                      <a:schemeClr val="accent1"/>
                    </a:solidFill>
                  </a:tcPr>
                </a:tc>
                <a:tc>
                  <a:txBody>
                    <a:bodyPr/>
                    <a:lstStyle/>
                    <a:p>
                      <a:pPr algn="ctr"/>
                      <a:r>
                        <a:rPr lang="fi-FI" sz="1800"/>
                        <a:t>Todistus</a:t>
                      </a:r>
                    </a:p>
                  </a:txBody>
                  <a:tcPr anchor="ctr">
                    <a:solidFill>
                      <a:schemeClr val="accent1"/>
                    </a:solidFill>
                  </a:tcPr>
                </a:tc>
                <a:tc>
                  <a:txBody>
                    <a:bodyPr/>
                    <a:lstStyle/>
                    <a:p>
                      <a:pPr algn="ctr"/>
                      <a:r>
                        <a:rPr lang="fi-FI" sz="1800"/>
                        <a:t>Valintakoe</a:t>
                      </a:r>
                    </a:p>
                  </a:txBody>
                  <a:tcPr anchor="ctr">
                    <a:solidFill>
                      <a:schemeClr val="accent1"/>
                    </a:solidFill>
                  </a:tcPr>
                </a:tc>
                <a:extLst>
                  <a:ext uri="{0D108BD9-81ED-4DB2-BD59-A6C34878D82A}">
                    <a16:rowId xmlns:a16="http://schemas.microsoft.com/office/drawing/2014/main" val="560975452"/>
                  </a:ext>
                </a:extLst>
              </a:tr>
              <a:tr h="349648">
                <a:tc>
                  <a:txBody>
                    <a:bodyPr/>
                    <a:lstStyle/>
                    <a:p>
                      <a:r>
                        <a:rPr lang="fi-FI" sz="1800"/>
                        <a:t>Aalto</a:t>
                      </a:r>
                    </a:p>
                  </a:txBody>
                  <a:tcPr/>
                </a:tc>
                <a:tc>
                  <a:txBody>
                    <a:bodyPr/>
                    <a:lstStyle/>
                    <a:p>
                      <a:pPr algn="ctr"/>
                      <a:r>
                        <a:rPr lang="fi-FI" sz="1800"/>
                        <a:t>369</a:t>
                      </a:r>
                    </a:p>
                  </a:txBody>
                  <a:tcPr/>
                </a:tc>
                <a:tc>
                  <a:txBody>
                    <a:bodyPr/>
                    <a:lstStyle/>
                    <a:p>
                      <a:pPr algn="ctr"/>
                      <a:r>
                        <a:rPr lang="fi-FI" sz="1800"/>
                        <a:t>221</a:t>
                      </a:r>
                    </a:p>
                  </a:txBody>
                  <a:tcPr/>
                </a:tc>
                <a:tc>
                  <a:txBody>
                    <a:bodyPr/>
                    <a:lstStyle/>
                    <a:p>
                      <a:pPr algn="ctr"/>
                      <a:r>
                        <a:rPr lang="fi-FI" sz="1800"/>
                        <a:t>148</a:t>
                      </a:r>
                    </a:p>
                  </a:txBody>
                  <a:tcPr/>
                </a:tc>
                <a:extLst>
                  <a:ext uri="{0D108BD9-81ED-4DB2-BD59-A6C34878D82A}">
                    <a16:rowId xmlns:a16="http://schemas.microsoft.com/office/drawing/2014/main" val="2761610982"/>
                  </a:ext>
                </a:extLst>
              </a:tr>
              <a:tr h="349648">
                <a:tc>
                  <a:txBody>
                    <a:bodyPr/>
                    <a:lstStyle/>
                    <a:p>
                      <a:r>
                        <a:rPr lang="fi-FI" sz="1800" err="1"/>
                        <a:t>Hanken</a:t>
                      </a:r>
                      <a:r>
                        <a:rPr lang="fi-FI" sz="1800"/>
                        <a:t>, Helsinki</a:t>
                      </a:r>
                    </a:p>
                  </a:txBody>
                  <a:tcPr/>
                </a:tc>
                <a:tc>
                  <a:txBody>
                    <a:bodyPr/>
                    <a:lstStyle/>
                    <a:p>
                      <a:pPr algn="ctr"/>
                      <a:r>
                        <a:rPr lang="fi-FI" sz="1800"/>
                        <a:t>177</a:t>
                      </a:r>
                    </a:p>
                  </a:txBody>
                  <a:tcPr/>
                </a:tc>
                <a:tc>
                  <a:txBody>
                    <a:bodyPr/>
                    <a:lstStyle/>
                    <a:p>
                      <a:pPr algn="ctr"/>
                      <a:r>
                        <a:rPr lang="fi-FI" sz="1800"/>
                        <a:t>124</a:t>
                      </a:r>
                    </a:p>
                  </a:txBody>
                  <a:tcPr/>
                </a:tc>
                <a:tc>
                  <a:txBody>
                    <a:bodyPr/>
                    <a:lstStyle/>
                    <a:p>
                      <a:pPr algn="ctr"/>
                      <a:r>
                        <a:rPr lang="fi-FI" sz="1800"/>
                        <a:t>53</a:t>
                      </a:r>
                    </a:p>
                  </a:txBody>
                  <a:tcPr/>
                </a:tc>
                <a:extLst>
                  <a:ext uri="{0D108BD9-81ED-4DB2-BD59-A6C34878D82A}">
                    <a16:rowId xmlns:a16="http://schemas.microsoft.com/office/drawing/2014/main" val="4198990502"/>
                  </a:ext>
                </a:extLst>
              </a:tr>
              <a:tr h="349648">
                <a:tc>
                  <a:txBody>
                    <a:bodyPr/>
                    <a:lstStyle/>
                    <a:p>
                      <a:r>
                        <a:rPr lang="fi-FI" sz="1800" err="1"/>
                        <a:t>Hanken</a:t>
                      </a:r>
                      <a:r>
                        <a:rPr lang="fi-FI" sz="1800"/>
                        <a:t>, Vaasa</a:t>
                      </a:r>
                    </a:p>
                  </a:txBody>
                  <a:tcPr/>
                </a:tc>
                <a:tc>
                  <a:txBody>
                    <a:bodyPr/>
                    <a:lstStyle/>
                    <a:p>
                      <a:pPr algn="ctr"/>
                      <a:r>
                        <a:rPr lang="fi-FI" sz="1800"/>
                        <a:t>73</a:t>
                      </a:r>
                    </a:p>
                  </a:txBody>
                  <a:tcPr/>
                </a:tc>
                <a:tc>
                  <a:txBody>
                    <a:bodyPr/>
                    <a:lstStyle/>
                    <a:p>
                      <a:pPr algn="ctr"/>
                      <a:r>
                        <a:rPr lang="fi-FI" sz="1800"/>
                        <a:t>51</a:t>
                      </a:r>
                    </a:p>
                  </a:txBody>
                  <a:tcPr/>
                </a:tc>
                <a:tc>
                  <a:txBody>
                    <a:bodyPr/>
                    <a:lstStyle/>
                    <a:p>
                      <a:pPr algn="ctr"/>
                      <a:r>
                        <a:rPr lang="fi-FI" sz="1800"/>
                        <a:t>22</a:t>
                      </a:r>
                    </a:p>
                  </a:txBody>
                  <a:tcPr/>
                </a:tc>
                <a:extLst>
                  <a:ext uri="{0D108BD9-81ED-4DB2-BD59-A6C34878D82A}">
                    <a16:rowId xmlns:a16="http://schemas.microsoft.com/office/drawing/2014/main" val="1934405074"/>
                  </a:ext>
                </a:extLst>
              </a:tr>
              <a:tr h="349648">
                <a:tc>
                  <a:txBody>
                    <a:bodyPr/>
                    <a:lstStyle/>
                    <a:p>
                      <a:r>
                        <a:rPr lang="fi-FI" sz="1800"/>
                        <a:t>Itä-Suomen yliopisto, Joensuu</a:t>
                      </a:r>
                    </a:p>
                  </a:txBody>
                  <a:tcPr/>
                </a:tc>
                <a:tc>
                  <a:txBody>
                    <a:bodyPr/>
                    <a:lstStyle/>
                    <a:p>
                      <a:pPr algn="ctr"/>
                      <a:r>
                        <a:rPr lang="fi-FI" sz="1800"/>
                        <a:t>70</a:t>
                      </a:r>
                    </a:p>
                  </a:txBody>
                  <a:tcPr/>
                </a:tc>
                <a:tc>
                  <a:txBody>
                    <a:bodyPr/>
                    <a:lstStyle/>
                    <a:p>
                      <a:pPr algn="ctr"/>
                      <a:r>
                        <a:rPr lang="fi-FI" sz="1800"/>
                        <a:t>42</a:t>
                      </a:r>
                    </a:p>
                  </a:txBody>
                  <a:tcPr/>
                </a:tc>
                <a:tc>
                  <a:txBody>
                    <a:bodyPr/>
                    <a:lstStyle/>
                    <a:p>
                      <a:pPr algn="ctr"/>
                      <a:r>
                        <a:rPr lang="fi-FI" sz="1800"/>
                        <a:t>28</a:t>
                      </a:r>
                    </a:p>
                  </a:txBody>
                  <a:tcPr/>
                </a:tc>
                <a:extLst>
                  <a:ext uri="{0D108BD9-81ED-4DB2-BD59-A6C34878D82A}">
                    <a16:rowId xmlns:a16="http://schemas.microsoft.com/office/drawing/2014/main" val="146358449"/>
                  </a:ext>
                </a:extLst>
              </a:tr>
              <a:tr h="349648">
                <a:tc>
                  <a:txBody>
                    <a:bodyPr/>
                    <a:lstStyle/>
                    <a:p>
                      <a:r>
                        <a:rPr lang="fi-FI" sz="1800"/>
                        <a:t>Itä-Suomen yliopisto, Kuopio</a:t>
                      </a:r>
                    </a:p>
                  </a:txBody>
                  <a:tcPr/>
                </a:tc>
                <a:tc>
                  <a:txBody>
                    <a:bodyPr/>
                    <a:lstStyle/>
                    <a:p>
                      <a:pPr algn="ctr"/>
                      <a:r>
                        <a:rPr lang="fi-FI" sz="1800"/>
                        <a:t>70</a:t>
                      </a:r>
                    </a:p>
                  </a:txBody>
                  <a:tcPr/>
                </a:tc>
                <a:tc>
                  <a:txBody>
                    <a:bodyPr/>
                    <a:lstStyle/>
                    <a:p>
                      <a:pPr algn="ctr"/>
                      <a:r>
                        <a:rPr lang="fi-FI" sz="1800"/>
                        <a:t>42</a:t>
                      </a:r>
                    </a:p>
                  </a:txBody>
                  <a:tcPr/>
                </a:tc>
                <a:tc>
                  <a:txBody>
                    <a:bodyPr/>
                    <a:lstStyle/>
                    <a:p>
                      <a:pPr algn="ctr"/>
                      <a:r>
                        <a:rPr lang="fi-FI" sz="1800"/>
                        <a:t>28</a:t>
                      </a:r>
                    </a:p>
                  </a:txBody>
                  <a:tcPr/>
                </a:tc>
                <a:extLst>
                  <a:ext uri="{0D108BD9-81ED-4DB2-BD59-A6C34878D82A}">
                    <a16:rowId xmlns:a16="http://schemas.microsoft.com/office/drawing/2014/main" val="2898485760"/>
                  </a:ext>
                </a:extLst>
              </a:tr>
              <a:tr h="349648">
                <a:tc>
                  <a:txBody>
                    <a:bodyPr/>
                    <a:lstStyle/>
                    <a:p>
                      <a:r>
                        <a:rPr lang="fi-FI" sz="1800"/>
                        <a:t>Jyväskylä</a:t>
                      </a:r>
                    </a:p>
                  </a:txBody>
                  <a:tcPr/>
                </a:tc>
                <a:tc>
                  <a:txBody>
                    <a:bodyPr/>
                    <a:lstStyle/>
                    <a:p>
                      <a:pPr algn="ctr"/>
                      <a:r>
                        <a:rPr lang="fi-FI" sz="1800"/>
                        <a:t>125</a:t>
                      </a:r>
                    </a:p>
                  </a:txBody>
                  <a:tcPr/>
                </a:tc>
                <a:tc>
                  <a:txBody>
                    <a:bodyPr/>
                    <a:lstStyle/>
                    <a:p>
                      <a:pPr algn="ctr"/>
                      <a:r>
                        <a:rPr lang="fi-FI" sz="1800"/>
                        <a:t>75</a:t>
                      </a:r>
                    </a:p>
                  </a:txBody>
                  <a:tcPr/>
                </a:tc>
                <a:tc>
                  <a:txBody>
                    <a:bodyPr/>
                    <a:lstStyle/>
                    <a:p>
                      <a:pPr algn="ctr"/>
                      <a:r>
                        <a:rPr lang="fi-FI" sz="1800"/>
                        <a:t>50</a:t>
                      </a:r>
                    </a:p>
                  </a:txBody>
                  <a:tcPr/>
                </a:tc>
                <a:extLst>
                  <a:ext uri="{0D108BD9-81ED-4DB2-BD59-A6C34878D82A}">
                    <a16:rowId xmlns:a16="http://schemas.microsoft.com/office/drawing/2014/main" val="4120935938"/>
                  </a:ext>
                </a:extLst>
              </a:tr>
              <a:tr h="349648">
                <a:tc>
                  <a:txBody>
                    <a:bodyPr/>
                    <a:lstStyle/>
                    <a:p>
                      <a:r>
                        <a:rPr lang="fi-FI" sz="1800"/>
                        <a:t>LUT</a:t>
                      </a:r>
                    </a:p>
                  </a:txBody>
                  <a:tcPr/>
                </a:tc>
                <a:tc>
                  <a:txBody>
                    <a:bodyPr/>
                    <a:lstStyle/>
                    <a:p>
                      <a:pPr algn="ctr"/>
                      <a:r>
                        <a:rPr lang="fi-FI" sz="1800"/>
                        <a:t>140</a:t>
                      </a:r>
                    </a:p>
                  </a:txBody>
                  <a:tcPr/>
                </a:tc>
                <a:tc>
                  <a:txBody>
                    <a:bodyPr/>
                    <a:lstStyle/>
                    <a:p>
                      <a:pPr algn="ctr"/>
                      <a:r>
                        <a:rPr lang="fi-FI" sz="1800"/>
                        <a:t>84</a:t>
                      </a:r>
                    </a:p>
                  </a:txBody>
                  <a:tcPr/>
                </a:tc>
                <a:tc>
                  <a:txBody>
                    <a:bodyPr/>
                    <a:lstStyle/>
                    <a:p>
                      <a:pPr algn="ctr"/>
                      <a:r>
                        <a:rPr lang="fi-FI" sz="1800"/>
                        <a:t>56</a:t>
                      </a:r>
                    </a:p>
                  </a:txBody>
                  <a:tcPr/>
                </a:tc>
                <a:extLst>
                  <a:ext uri="{0D108BD9-81ED-4DB2-BD59-A6C34878D82A}">
                    <a16:rowId xmlns:a16="http://schemas.microsoft.com/office/drawing/2014/main" val="1770152585"/>
                  </a:ext>
                </a:extLst>
              </a:tr>
              <a:tr h="349648">
                <a:tc>
                  <a:txBody>
                    <a:bodyPr/>
                    <a:lstStyle/>
                    <a:p>
                      <a:r>
                        <a:rPr lang="fi-FI" sz="1800"/>
                        <a:t>Oulu</a:t>
                      </a:r>
                    </a:p>
                  </a:txBody>
                  <a:tcPr/>
                </a:tc>
                <a:tc>
                  <a:txBody>
                    <a:bodyPr/>
                    <a:lstStyle/>
                    <a:p>
                      <a:pPr algn="ctr"/>
                      <a:r>
                        <a:rPr lang="fi-FI" sz="1800"/>
                        <a:t>170</a:t>
                      </a:r>
                    </a:p>
                  </a:txBody>
                  <a:tcPr/>
                </a:tc>
                <a:tc>
                  <a:txBody>
                    <a:bodyPr/>
                    <a:lstStyle/>
                    <a:p>
                      <a:pPr algn="ctr"/>
                      <a:r>
                        <a:rPr lang="fi-FI" sz="1800"/>
                        <a:t>102</a:t>
                      </a:r>
                    </a:p>
                  </a:txBody>
                  <a:tcPr/>
                </a:tc>
                <a:tc>
                  <a:txBody>
                    <a:bodyPr/>
                    <a:lstStyle/>
                    <a:p>
                      <a:pPr algn="ctr"/>
                      <a:r>
                        <a:rPr lang="fi-FI" sz="1800"/>
                        <a:t>68</a:t>
                      </a:r>
                    </a:p>
                  </a:txBody>
                  <a:tcPr/>
                </a:tc>
                <a:extLst>
                  <a:ext uri="{0D108BD9-81ED-4DB2-BD59-A6C34878D82A}">
                    <a16:rowId xmlns:a16="http://schemas.microsoft.com/office/drawing/2014/main" val="470128509"/>
                  </a:ext>
                </a:extLst>
              </a:tr>
              <a:tr h="349648">
                <a:tc>
                  <a:txBody>
                    <a:bodyPr/>
                    <a:lstStyle/>
                    <a:p>
                      <a:r>
                        <a:rPr lang="fi-FI" sz="1800"/>
                        <a:t>Tampere</a:t>
                      </a:r>
                    </a:p>
                  </a:txBody>
                  <a:tcPr/>
                </a:tc>
                <a:tc>
                  <a:txBody>
                    <a:bodyPr/>
                    <a:lstStyle/>
                    <a:p>
                      <a:pPr algn="ctr"/>
                      <a:r>
                        <a:rPr lang="fi-FI" sz="1800"/>
                        <a:t>200</a:t>
                      </a:r>
                    </a:p>
                  </a:txBody>
                  <a:tcPr/>
                </a:tc>
                <a:tc>
                  <a:txBody>
                    <a:bodyPr/>
                    <a:lstStyle/>
                    <a:p>
                      <a:pPr algn="ctr"/>
                      <a:r>
                        <a:rPr lang="fi-FI" sz="1800"/>
                        <a:t>120</a:t>
                      </a:r>
                    </a:p>
                  </a:txBody>
                  <a:tcPr/>
                </a:tc>
                <a:tc>
                  <a:txBody>
                    <a:bodyPr/>
                    <a:lstStyle/>
                    <a:p>
                      <a:pPr algn="ctr"/>
                      <a:r>
                        <a:rPr lang="fi-FI" sz="1800"/>
                        <a:t>80</a:t>
                      </a:r>
                    </a:p>
                  </a:txBody>
                  <a:tcPr/>
                </a:tc>
                <a:extLst>
                  <a:ext uri="{0D108BD9-81ED-4DB2-BD59-A6C34878D82A}">
                    <a16:rowId xmlns:a16="http://schemas.microsoft.com/office/drawing/2014/main" val="476250514"/>
                  </a:ext>
                </a:extLst>
              </a:tr>
              <a:tr h="349648">
                <a:tc>
                  <a:txBody>
                    <a:bodyPr/>
                    <a:lstStyle/>
                    <a:p>
                      <a:r>
                        <a:rPr lang="fi-FI" sz="1800"/>
                        <a:t>Turku</a:t>
                      </a:r>
                    </a:p>
                  </a:txBody>
                  <a:tcPr/>
                </a:tc>
                <a:tc>
                  <a:txBody>
                    <a:bodyPr/>
                    <a:lstStyle/>
                    <a:p>
                      <a:pPr algn="ctr"/>
                      <a:r>
                        <a:rPr lang="fi-FI" sz="1800"/>
                        <a:t>230</a:t>
                      </a:r>
                    </a:p>
                  </a:txBody>
                  <a:tcPr/>
                </a:tc>
                <a:tc>
                  <a:txBody>
                    <a:bodyPr/>
                    <a:lstStyle/>
                    <a:p>
                      <a:pPr algn="ctr"/>
                      <a:r>
                        <a:rPr lang="fi-FI" sz="1800"/>
                        <a:t>138</a:t>
                      </a:r>
                    </a:p>
                  </a:txBody>
                  <a:tcPr/>
                </a:tc>
                <a:tc>
                  <a:txBody>
                    <a:bodyPr/>
                    <a:lstStyle/>
                    <a:p>
                      <a:pPr algn="ctr"/>
                      <a:r>
                        <a:rPr lang="fi-FI" sz="1800"/>
                        <a:t>92</a:t>
                      </a:r>
                    </a:p>
                  </a:txBody>
                  <a:tcPr/>
                </a:tc>
                <a:extLst>
                  <a:ext uri="{0D108BD9-81ED-4DB2-BD59-A6C34878D82A}">
                    <a16:rowId xmlns:a16="http://schemas.microsoft.com/office/drawing/2014/main" val="350544960"/>
                  </a:ext>
                </a:extLst>
              </a:tr>
              <a:tr h="349648">
                <a:tc>
                  <a:txBody>
                    <a:bodyPr/>
                    <a:lstStyle/>
                    <a:p>
                      <a:r>
                        <a:rPr lang="fi-FI" sz="1800"/>
                        <a:t>Turun yliopisto, Pori</a:t>
                      </a:r>
                    </a:p>
                  </a:txBody>
                  <a:tcPr/>
                </a:tc>
                <a:tc>
                  <a:txBody>
                    <a:bodyPr/>
                    <a:lstStyle/>
                    <a:p>
                      <a:pPr algn="ctr"/>
                      <a:r>
                        <a:rPr lang="fi-FI" sz="1800"/>
                        <a:t>60</a:t>
                      </a:r>
                    </a:p>
                  </a:txBody>
                  <a:tcPr/>
                </a:tc>
                <a:tc>
                  <a:txBody>
                    <a:bodyPr/>
                    <a:lstStyle/>
                    <a:p>
                      <a:pPr algn="ctr"/>
                      <a:r>
                        <a:rPr lang="fi-FI" sz="1800"/>
                        <a:t>36</a:t>
                      </a:r>
                    </a:p>
                  </a:txBody>
                  <a:tcPr/>
                </a:tc>
                <a:tc>
                  <a:txBody>
                    <a:bodyPr/>
                    <a:lstStyle/>
                    <a:p>
                      <a:pPr algn="ctr"/>
                      <a:r>
                        <a:rPr lang="fi-FI" sz="1800"/>
                        <a:t>24</a:t>
                      </a:r>
                    </a:p>
                  </a:txBody>
                  <a:tcPr/>
                </a:tc>
                <a:extLst>
                  <a:ext uri="{0D108BD9-81ED-4DB2-BD59-A6C34878D82A}">
                    <a16:rowId xmlns:a16="http://schemas.microsoft.com/office/drawing/2014/main" val="867255477"/>
                  </a:ext>
                </a:extLst>
              </a:tr>
              <a:tr h="349648">
                <a:tc>
                  <a:txBody>
                    <a:bodyPr/>
                    <a:lstStyle/>
                    <a:p>
                      <a:r>
                        <a:rPr lang="fi-FI" sz="1800"/>
                        <a:t>Vaasa</a:t>
                      </a:r>
                    </a:p>
                  </a:txBody>
                  <a:tcPr/>
                </a:tc>
                <a:tc>
                  <a:txBody>
                    <a:bodyPr/>
                    <a:lstStyle/>
                    <a:p>
                      <a:pPr algn="ctr"/>
                      <a:r>
                        <a:rPr lang="fi-FI" sz="1800"/>
                        <a:t>350</a:t>
                      </a:r>
                    </a:p>
                  </a:txBody>
                  <a:tcPr/>
                </a:tc>
                <a:tc>
                  <a:txBody>
                    <a:bodyPr/>
                    <a:lstStyle/>
                    <a:p>
                      <a:pPr algn="ctr"/>
                      <a:r>
                        <a:rPr lang="fi-FI" sz="1800"/>
                        <a:t>210</a:t>
                      </a:r>
                    </a:p>
                  </a:txBody>
                  <a:tcPr/>
                </a:tc>
                <a:tc>
                  <a:txBody>
                    <a:bodyPr/>
                    <a:lstStyle/>
                    <a:p>
                      <a:pPr algn="ctr"/>
                      <a:r>
                        <a:rPr lang="fi-FI" sz="1800"/>
                        <a:t>140</a:t>
                      </a:r>
                    </a:p>
                  </a:txBody>
                  <a:tcPr/>
                </a:tc>
                <a:extLst>
                  <a:ext uri="{0D108BD9-81ED-4DB2-BD59-A6C34878D82A}">
                    <a16:rowId xmlns:a16="http://schemas.microsoft.com/office/drawing/2014/main" val="1507435321"/>
                  </a:ext>
                </a:extLst>
              </a:tr>
              <a:tr h="349648">
                <a:tc>
                  <a:txBody>
                    <a:bodyPr/>
                    <a:lstStyle/>
                    <a:p>
                      <a:r>
                        <a:rPr lang="fi-FI" sz="1800"/>
                        <a:t>Åbo</a:t>
                      </a:r>
                    </a:p>
                  </a:txBody>
                  <a:tcPr/>
                </a:tc>
                <a:tc>
                  <a:txBody>
                    <a:bodyPr/>
                    <a:lstStyle/>
                    <a:p>
                      <a:pPr algn="ctr"/>
                      <a:r>
                        <a:rPr lang="fi-FI" sz="1800"/>
                        <a:t>80</a:t>
                      </a:r>
                    </a:p>
                  </a:txBody>
                  <a:tcPr/>
                </a:tc>
                <a:tc>
                  <a:txBody>
                    <a:bodyPr/>
                    <a:lstStyle/>
                    <a:p>
                      <a:pPr algn="ctr"/>
                      <a:r>
                        <a:rPr lang="fi-FI" sz="1800"/>
                        <a:t>48</a:t>
                      </a:r>
                    </a:p>
                  </a:txBody>
                  <a:tcPr/>
                </a:tc>
                <a:tc>
                  <a:txBody>
                    <a:bodyPr/>
                    <a:lstStyle/>
                    <a:p>
                      <a:pPr algn="ctr"/>
                      <a:r>
                        <a:rPr lang="fi-FI" sz="1800"/>
                        <a:t>32</a:t>
                      </a:r>
                    </a:p>
                  </a:txBody>
                  <a:tcPr/>
                </a:tc>
                <a:extLst>
                  <a:ext uri="{0D108BD9-81ED-4DB2-BD59-A6C34878D82A}">
                    <a16:rowId xmlns:a16="http://schemas.microsoft.com/office/drawing/2014/main" val="4037707521"/>
                  </a:ext>
                </a:extLst>
              </a:tr>
              <a:tr h="349648">
                <a:tc>
                  <a:txBody>
                    <a:bodyPr/>
                    <a:lstStyle/>
                    <a:p>
                      <a:r>
                        <a:rPr lang="fi-FI" sz="1800" b="1">
                          <a:solidFill>
                            <a:schemeClr val="tx1"/>
                          </a:solidFill>
                        </a:rPr>
                        <a:t>Yhteensä</a:t>
                      </a:r>
                    </a:p>
                  </a:txBody>
                  <a:tcPr/>
                </a:tc>
                <a:tc>
                  <a:txBody>
                    <a:bodyPr/>
                    <a:lstStyle/>
                    <a:p>
                      <a:pPr algn="ctr"/>
                      <a:r>
                        <a:rPr lang="fi-FI" sz="1800" b="1">
                          <a:solidFill>
                            <a:schemeClr val="tx1"/>
                          </a:solidFill>
                        </a:rPr>
                        <a:t>2169</a:t>
                      </a:r>
                    </a:p>
                  </a:txBody>
                  <a:tcPr/>
                </a:tc>
                <a:tc>
                  <a:txBody>
                    <a:bodyPr/>
                    <a:lstStyle/>
                    <a:p>
                      <a:pPr algn="ctr"/>
                      <a:r>
                        <a:rPr lang="fi-FI" sz="1800" b="1">
                          <a:solidFill>
                            <a:schemeClr val="tx1"/>
                          </a:solidFill>
                        </a:rPr>
                        <a:t>1326</a:t>
                      </a:r>
                    </a:p>
                  </a:txBody>
                  <a:tcPr/>
                </a:tc>
                <a:tc>
                  <a:txBody>
                    <a:bodyPr/>
                    <a:lstStyle/>
                    <a:p>
                      <a:pPr algn="ctr"/>
                      <a:r>
                        <a:rPr lang="fi-FI" sz="1800" b="1">
                          <a:solidFill>
                            <a:schemeClr val="tx1"/>
                          </a:solidFill>
                        </a:rPr>
                        <a:t>843</a:t>
                      </a:r>
                    </a:p>
                  </a:txBody>
                  <a:tcPr/>
                </a:tc>
                <a:extLst>
                  <a:ext uri="{0D108BD9-81ED-4DB2-BD59-A6C34878D82A}">
                    <a16:rowId xmlns:a16="http://schemas.microsoft.com/office/drawing/2014/main" val="3944000420"/>
                  </a:ext>
                </a:extLst>
              </a:tr>
            </a:tbl>
          </a:graphicData>
        </a:graphic>
      </p:graphicFrame>
    </p:spTree>
    <p:extLst>
      <p:ext uri="{BB962C8B-B14F-4D97-AF65-F5344CB8AC3E}">
        <p14:creationId xmlns:p14="http://schemas.microsoft.com/office/powerpoint/2010/main" val="2537981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41CDC24-E4E8-316A-6F94-8B4120D8B1C6}"/>
              </a:ext>
            </a:extLst>
          </p:cNvPr>
          <p:cNvSpPr>
            <a:spLocks noGrp="1"/>
          </p:cNvSpPr>
          <p:nvPr>
            <p:ph sz="quarter" idx="10"/>
          </p:nvPr>
        </p:nvSpPr>
        <p:spPr>
          <a:xfrm>
            <a:off x="341312" y="1259840"/>
            <a:ext cx="8148052" cy="5598160"/>
          </a:xfrm>
        </p:spPr>
        <p:txBody>
          <a:bodyPr>
            <a:normAutofit lnSpcReduction="10000"/>
          </a:bodyPr>
          <a:lstStyle/>
          <a:p>
            <a:r>
              <a:rPr lang="fi-FI" sz="2400"/>
              <a:t>60 % todistusvalinnalla (vain ensikertalaisille)​</a:t>
            </a:r>
          </a:p>
          <a:p>
            <a:pPr lvl="1"/>
            <a:r>
              <a:rPr lang="fi-FI" sz="2000"/>
              <a:t>Hanken 70 % todistusvalinnalla </a:t>
            </a:r>
          </a:p>
          <a:p>
            <a:r>
              <a:rPr lang="fi-FI" sz="2400"/>
              <a:t>40 % valintakokeella​</a:t>
            </a:r>
          </a:p>
          <a:p>
            <a:pPr lvl="1"/>
            <a:r>
              <a:rPr lang="fi-FI" sz="2000"/>
              <a:t>Hanken 30 % valintakokeella </a:t>
            </a:r>
          </a:p>
          <a:p>
            <a:r>
              <a:rPr lang="fi-FI" sz="2400"/>
              <a:t>70 % kaikista aloituspaikoista on varattu ensikertalaisille hakijoille (= 100 % todistusvalinta- ja 25 % valintakoepaikoista)</a:t>
            </a:r>
          </a:p>
          <a:p>
            <a:r>
              <a:rPr lang="fi-FI" sz="2400"/>
              <a:t>Todistusvalinnan pisteytys (</a:t>
            </a:r>
            <a:r>
              <a:rPr lang="fi-FI" sz="2400" err="1"/>
              <a:t>max</a:t>
            </a:r>
            <a:r>
              <a:rPr lang="fi-FI" sz="2400"/>
              <a:t> 149,9 p.)</a:t>
            </a:r>
          </a:p>
          <a:p>
            <a:pPr lvl="1"/>
            <a:r>
              <a:rPr lang="fi-FI" sz="2200"/>
              <a:t>Äidinkieli ja kirjallisuus</a:t>
            </a:r>
          </a:p>
          <a:p>
            <a:pPr lvl="1"/>
            <a:r>
              <a:rPr lang="fi-FI" sz="2200"/>
              <a:t>Matematiikka (pitkä tai lyhyt)</a:t>
            </a:r>
          </a:p>
          <a:p>
            <a:pPr lvl="1"/>
            <a:r>
              <a:rPr lang="fi-FI" sz="2200"/>
              <a:t>Kolme muuta parhaat pisteet tuottavaa ainetta </a:t>
            </a:r>
          </a:p>
          <a:p>
            <a:pPr marL="457200" lvl="1" indent="0">
              <a:buNone/>
            </a:pPr>
            <a:r>
              <a:rPr lang="fi-FI" sz="2200"/>
              <a:t>	+ kynnysehto </a:t>
            </a:r>
            <a:r>
              <a:rPr lang="fi-FI" sz="2200" b="1"/>
              <a:t>matematiikka </a:t>
            </a:r>
            <a:r>
              <a:rPr lang="fi-FI" sz="2200"/>
              <a:t>suoritettu</a:t>
            </a:r>
            <a:r>
              <a:rPr lang="fi-FI" sz="2200" b="1"/>
              <a:t> hyväksytysti </a:t>
            </a:r>
          </a:p>
          <a:p>
            <a:pPr marL="0" indent="0">
              <a:buNone/>
            </a:pPr>
            <a:r>
              <a:rPr lang="fi-FI" i="1"/>
              <a:t>Valintakoetta F käyttävissä koulutusohjelmissa käytössä erilaisia todistusvalinnan pisteytyksiä esim. taloustiedossa (ainakin JKL) osa käyttää kauppatieteen pisteytystä ja osa ei</a:t>
            </a:r>
          </a:p>
          <a:p>
            <a:endParaRPr lang="fi-FI"/>
          </a:p>
        </p:txBody>
      </p:sp>
      <p:sp>
        <p:nvSpPr>
          <p:cNvPr id="5" name="Otsikko 4">
            <a:extLst>
              <a:ext uri="{FF2B5EF4-FFF2-40B4-BE49-F238E27FC236}">
                <a16:creationId xmlns:a16="http://schemas.microsoft.com/office/drawing/2014/main" id="{70F12512-980A-1ACD-16D2-3FE71FD5AA57}"/>
              </a:ext>
            </a:extLst>
          </p:cNvPr>
          <p:cNvSpPr>
            <a:spLocks noGrp="1"/>
          </p:cNvSpPr>
          <p:nvPr>
            <p:ph type="title"/>
          </p:nvPr>
        </p:nvSpPr>
        <p:spPr/>
        <p:txBody>
          <a:bodyPr/>
          <a:lstStyle/>
          <a:p>
            <a:r>
              <a:rPr lang="fi-FI"/>
              <a:t>Kauppatiede, valintamenettely</a:t>
            </a:r>
          </a:p>
        </p:txBody>
      </p:sp>
      <p:pic>
        <p:nvPicPr>
          <p:cNvPr id="11" name="Kuvan paikkamerkki 10" descr="Kuva, joka sisältää kohteen Ihmisen kasvot, vaate, henkilö, hymy&#10;&#10;Kuvaus luotu automaattisesti">
            <a:extLst>
              <a:ext uri="{FF2B5EF4-FFF2-40B4-BE49-F238E27FC236}">
                <a16:creationId xmlns:a16="http://schemas.microsoft.com/office/drawing/2014/main" id="{F3AFD693-425F-17D6-561F-FAC434DE7F40}"/>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a:fillRect/>
          </a:stretch>
        </p:blipFill>
        <p:spPr/>
      </p:pic>
      <p:sp>
        <p:nvSpPr>
          <p:cNvPr id="4" name="Tekstin paikkamerkki 3">
            <a:extLst>
              <a:ext uri="{FF2B5EF4-FFF2-40B4-BE49-F238E27FC236}">
                <a16:creationId xmlns:a16="http://schemas.microsoft.com/office/drawing/2014/main" id="{891271DC-85F5-96D1-5407-0F1E4904AEEC}"/>
              </a:ext>
            </a:extLst>
          </p:cNvPr>
          <p:cNvSpPr>
            <a:spLocks noGrp="1"/>
          </p:cNvSpPr>
          <p:nvPr>
            <p:ph type="body" sz="quarter" idx="15"/>
          </p:nvPr>
        </p:nvSpPr>
        <p:spPr/>
        <p:txBody>
          <a:bodyPr/>
          <a:lstStyle/>
          <a:p>
            <a:endParaRPr lang="fi-FI"/>
          </a:p>
        </p:txBody>
      </p:sp>
    </p:spTree>
    <p:extLst>
      <p:ext uri="{BB962C8B-B14F-4D97-AF65-F5344CB8AC3E}">
        <p14:creationId xmlns:p14="http://schemas.microsoft.com/office/powerpoint/2010/main" val="1607009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741CA-4480-BE5F-4169-8FF94B4B402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0453C9C-5F9F-E830-E0ED-A7DB2F2F0679}"/>
              </a:ext>
            </a:extLst>
          </p:cNvPr>
          <p:cNvSpPr>
            <a:spLocks noGrp="1"/>
          </p:cNvSpPr>
          <p:nvPr>
            <p:ph type="title"/>
          </p:nvPr>
        </p:nvSpPr>
        <p:spPr>
          <a:xfrm>
            <a:off x="341049" y="365125"/>
            <a:ext cx="11457373" cy="657225"/>
          </a:xfrm>
        </p:spPr>
        <p:txBody>
          <a:bodyPr/>
          <a:lstStyle/>
          <a:p>
            <a:r>
              <a:rPr lang="fi-FI"/>
              <a:t>Kauppatiede | todistusvalinnan pisterajat</a:t>
            </a:r>
          </a:p>
        </p:txBody>
      </p:sp>
      <p:sp>
        <p:nvSpPr>
          <p:cNvPr id="4" name="Sisällön paikkamerkki 1">
            <a:extLst>
              <a:ext uri="{FF2B5EF4-FFF2-40B4-BE49-F238E27FC236}">
                <a16:creationId xmlns:a16="http://schemas.microsoft.com/office/drawing/2014/main" id="{E0ADE02F-AC5A-8491-FCC7-EAD498F235C7}"/>
              </a:ext>
            </a:extLst>
          </p:cNvPr>
          <p:cNvSpPr>
            <a:spLocks noGrp="1"/>
          </p:cNvSpPr>
          <p:nvPr>
            <p:ph sz="quarter" idx="10"/>
          </p:nvPr>
        </p:nvSpPr>
        <p:spPr>
          <a:xfrm>
            <a:off x="341048" y="1133282"/>
            <a:ext cx="11210873" cy="5443465"/>
          </a:xfrm>
        </p:spPr>
        <p:txBody>
          <a:bodyPr>
            <a:normAutofit/>
          </a:bodyPr>
          <a:lstStyle/>
          <a:p>
            <a:pPr marL="0" indent="0">
              <a:buNone/>
            </a:pPr>
            <a:r>
              <a:rPr lang="fi-FI" sz="2000"/>
              <a:t>Todistusvalinnan maksimipistemäärä ollut 154 eli vaadittu n. 60-77 % </a:t>
            </a:r>
            <a:r>
              <a:rPr lang="fi-FI" sz="2000" err="1"/>
              <a:t>max</a:t>
            </a:r>
            <a:r>
              <a:rPr lang="fi-FI" sz="2000"/>
              <a:t>. pisteistä </a:t>
            </a:r>
            <a:endParaRPr lang="fi-FI" sz="1700"/>
          </a:p>
        </p:txBody>
      </p:sp>
      <p:sp>
        <p:nvSpPr>
          <p:cNvPr id="5" name="Tekstiruutu 4">
            <a:extLst>
              <a:ext uri="{FF2B5EF4-FFF2-40B4-BE49-F238E27FC236}">
                <a16:creationId xmlns:a16="http://schemas.microsoft.com/office/drawing/2014/main" id="{6BDF68F7-46B4-81E8-EF92-82849FB17003}"/>
              </a:ext>
            </a:extLst>
          </p:cNvPr>
          <p:cNvSpPr txBox="1"/>
          <p:nvPr/>
        </p:nvSpPr>
        <p:spPr>
          <a:xfrm>
            <a:off x="8197393" y="2063270"/>
            <a:ext cx="3495041"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742950" lvl="1" indent="-285750">
              <a:buFont typeface="Arial" panose="020B0604020202020204" pitchFamily="34" charset="0"/>
              <a:buChar char="•"/>
            </a:pPr>
            <a:r>
              <a:rPr lang="fi-FI">
                <a:latin typeface="Arial    "/>
              </a:rPr>
              <a:t>Äidinkieli E</a:t>
            </a:r>
          </a:p>
          <a:p>
            <a:pPr marL="742950" lvl="1" indent="-285750">
              <a:buFont typeface="Arial" panose="020B0604020202020204" pitchFamily="34" charset="0"/>
              <a:buChar char="•"/>
            </a:pPr>
            <a:r>
              <a:rPr lang="fi-FI">
                <a:latin typeface="Arial    "/>
              </a:rPr>
              <a:t>Pitkä matematiikka E</a:t>
            </a:r>
          </a:p>
          <a:p>
            <a:pPr marL="742950" lvl="1" indent="-285750">
              <a:buFont typeface="Arial" panose="020B0604020202020204" pitchFamily="34" charset="0"/>
              <a:buChar char="•"/>
            </a:pPr>
            <a:r>
              <a:rPr lang="fi-FI">
                <a:latin typeface="Arial    "/>
              </a:rPr>
              <a:t>Pitkä kieli E</a:t>
            </a:r>
          </a:p>
          <a:p>
            <a:pPr marL="742950" lvl="1" indent="-285750">
              <a:buFont typeface="Arial" panose="020B0604020202020204" pitchFamily="34" charset="0"/>
              <a:buChar char="•"/>
            </a:pPr>
            <a:r>
              <a:rPr lang="fi-FI">
                <a:latin typeface="Arial    "/>
              </a:rPr>
              <a:t>Historia E</a:t>
            </a:r>
          </a:p>
          <a:p>
            <a:pPr marL="742950" lvl="1" indent="-285750">
              <a:buFont typeface="Arial" panose="020B0604020202020204" pitchFamily="34" charset="0"/>
              <a:buChar char="•"/>
            </a:pPr>
            <a:r>
              <a:rPr lang="fi-FI">
                <a:latin typeface="Arial    "/>
              </a:rPr>
              <a:t>Filosofia E</a:t>
            </a:r>
          </a:p>
          <a:p>
            <a:pPr>
              <a:spcBef>
                <a:spcPts val="600"/>
              </a:spcBef>
            </a:pPr>
            <a:r>
              <a:rPr lang="fi-FI">
                <a:latin typeface="Arial    "/>
              </a:rPr>
              <a:t>       ➡ </a:t>
            </a:r>
            <a:r>
              <a:rPr lang="fi-FI" b="1">
                <a:latin typeface="Arial    "/>
              </a:rPr>
              <a:t>Yht. 113,5 pistettä</a:t>
            </a:r>
          </a:p>
        </p:txBody>
      </p:sp>
      <p:sp>
        <p:nvSpPr>
          <p:cNvPr id="9" name="Tekstiruutu 8">
            <a:extLst>
              <a:ext uri="{FF2B5EF4-FFF2-40B4-BE49-F238E27FC236}">
                <a16:creationId xmlns:a16="http://schemas.microsoft.com/office/drawing/2014/main" id="{8766C602-E32C-0888-B17F-C6BF59B6FBE0}"/>
              </a:ext>
            </a:extLst>
          </p:cNvPr>
          <p:cNvSpPr txBox="1"/>
          <p:nvPr/>
        </p:nvSpPr>
        <p:spPr>
          <a:xfrm>
            <a:off x="8312105" y="4504020"/>
            <a:ext cx="3239816" cy="1169551"/>
          </a:xfrm>
          <a:prstGeom prst="rect">
            <a:avLst/>
          </a:prstGeom>
          <a:noFill/>
        </p:spPr>
        <p:txBody>
          <a:bodyPr wrap="square" lIns="91440" tIns="45720" rIns="91440" bIns="45720" anchor="t">
            <a:spAutoFit/>
          </a:bodyPr>
          <a:lstStyle/>
          <a:p>
            <a:r>
              <a:rPr lang="fi-FI">
                <a:latin typeface="Arial    "/>
              </a:rPr>
              <a:t>Tällä todistuksella päässyt kaikkiin muihin hakukohteisiin paitsi Aalto-yliopistoon</a:t>
            </a:r>
          </a:p>
          <a:p>
            <a:endParaRPr lang="fi-FI" sz="1600">
              <a:latin typeface="Arial    "/>
            </a:endParaRPr>
          </a:p>
        </p:txBody>
      </p:sp>
      <p:graphicFrame>
        <p:nvGraphicFramePr>
          <p:cNvPr id="3" name="Taulukko 2">
            <a:extLst>
              <a:ext uri="{FF2B5EF4-FFF2-40B4-BE49-F238E27FC236}">
                <a16:creationId xmlns:a16="http://schemas.microsoft.com/office/drawing/2014/main" id="{395C3AA0-E329-5D6C-58BC-2EC4BF41F83A}"/>
              </a:ext>
            </a:extLst>
          </p:cNvPr>
          <p:cNvGraphicFramePr>
            <a:graphicFrameLocks noGrp="1"/>
          </p:cNvGraphicFramePr>
          <p:nvPr>
            <p:extLst>
              <p:ext uri="{D42A27DB-BD31-4B8C-83A1-F6EECF244321}">
                <p14:modId xmlns:p14="http://schemas.microsoft.com/office/powerpoint/2010/main" val="4025134748"/>
              </p:ext>
            </p:extLst>
          </p:nvPr>
        </p:nvGraphicFramePr>
        <p:xfrm>
          <a:off x="200535" y="1574757"/>
          <a:ext cx="7515717" cy="5029200"/>
        </p:xfrm>
        <a:graphic>
          <a:graphicData uri="http://schemas.openxmlformats.org/drawingml/2006/table">
            <a:tbl>
              <a:tblPr firstRow="1" bandRow="1">
                <a:tableStyleId>{93296810-A885-4BE3-A3E7-6D5BEEA58F35}</a:tableStyleId>
              </a:tblPr>
              <a:tblGrid>
                <a:gridCol w="2259480">
                  <a:extLst>
                    <a:ext uri="{9D8B030D-6E8A-4147-A177-3AD203B41FA5}">
                      <a16:colId xmlns:a16="http://schemas.microsoft.com/office/drawing/2014/main" val="3106146602"/>
                    </a:ext>
                  </a:extLst>
                </a:gridCol>
                <a:gridCol w="1752079">
                  <a:extLst>
                    <a:ext uri="{9D8B030D-6E8A-4147-A177-3AD203B41FA5}">
                      <a16:colId xmlns:a16="http://schemas.microsoft.com/office/drawing/2014/main" val="1992779268"/>
                    </a:ext>
                  </a:extLst>
                </a:gridCol>
                <a:gridCol w="1752079">
                  <a:extLst>
                    <a:ext uri="{9D8B030D-6E8A-4147-A177-3AD203B41FA5}">
                      <a16:colId xmlns:a16="http://schemas.microsoft.com/office/drawing/2014/main" val="1629090324"/>
                    </a:ext>
                  </a:extLst>
                </a:gridCol>
                <a:gridCol w="1752079">
                  <a:extLst>
                    <a:ext uri="{9D8B030D-6E8A-4147-A177-3AD203B41FA5}">
                      <a16:colId xmlns:a16="http://schemas.microsoft.com/office/drawing/2014/main" val="480633695"/>
                    </a:ext>
                  </a:extLst>
                </a:gridCol>
              </a:tblGrid>
              <a:tr h="307833">
                <a:tc>
                  <a:txBody>
                    <a:bodyPr/>
                    <a:lstStyle/>
                    <a:p>
                      <a:endParaRPr lang="fi-FI" sz="1600"/>
                    </a:p>
                  </a:txBody>
                  <a:tcPr>
                    <a:solidFill>
                      <a:srgbClr val="351F65"/>
                    </a:solidFill>
                  </a:tcPr>
                </a:tc>
                <a:tc>
                  <a:txBody>
                    <a:bodyPr/>
                    <a:lstStyle/>
                    <a:p>
                      <a:pPr algn="ctr"/>
                      <a:r>
                        <a:rPr lang="fi-FI" sz="1600">
                          <a:solidFill>
                            <a:schemeClr val="bg1"/>
                          </a:solidFill>
                        </a:rPr>
                        <a:t>2023</a:t>
                      </a:r>
                    </a:p>
                  </a:txBody>
                  <a:tcPr>
                    <a:solidFill>
                      <a:srgbClr val="351F65"/>
                    </a:solidFill>
                  </a:tcPr>
                </a:tc>
                <a:tc>
                  <a:txBody>
                    <a:bodyPr/>
                    <a:lstStyle/>
                    <a:p>
                      <a:pPr algn="ctr"/>
                      <a:r>
                        <a:rPr lang="fi-FI" sz="1600">
                          <a:solidFill>
                            <a:schemeClr val="bg1"/>
                          </a:solidFill>
                        </a:rPr>
                        <a:t>2024</a:t>
                      </a:r>
                    </a:p>
                  </a:txBody>
                  <a:tcPr>
                    <a:solidFill>
                      <a:srgbClr val="351F65"/>
                    </a:solidFill>
                  </a:tcPr>
                </a:tc>
                <a:tc>
                  <a:txBody>
                    <a:bodyPr/>
                    <a:lstStyle/>
                    <a:p>
                      <a:pPr algn="ctr"/>
                      <a:r>
                        <a:rPr lang="fi-FI" sz="1600">
                          <a:solidFill>
                            <a:schemeClr val="bg1"/>
                          </a:solidFill>
                        </a:rPr>
                        <a:t>2025</a:t>
                      </a:r>
                    </a:p>
                  </a:txBody>
                  <a:tcPr>
                    <a:solidFill>
                      <a:srgbClr val="351F65"/>
                    </a:solidFill>
                  </a:tcPr>
                </a:tc>
                <a:extLst>
                  <a:ext uri="{0D108BD9-81ED-4DB2-BD59-A6C34878D82A}">
                    <a16:rowId xmlns:a16="http://schemas.microsoft.com/office/drawing/2014/main" val="2575222500"/>
                  </a:ext>
                </a:extLst>
              </a:tr>
              <a:tr h="307833">
                <a:tc>
                  <a:txBody>
                    <a:bodyPr/>
                    <a:lstStyle/>
                    <a:p>
                      <a:r>
                        <a:rPr lang="fi-FI" sz="1600"/>
                        <a:t>Aalto</a:t>
                      </a:r>
                    </a:p>
                  </a:txBody>
                  <a:tcPr>
                    <a:solidFill>
                      <a:srgbClr val="F3E8FC"/>
                    </a:solidFill>
                  </a:tcPr>
                </a:tc>
                <a:tc>
                  <a:txBody>
                    <a:bodyPr/>
                    <a:lstStyle/>
                    <a:p>
                      <a:pPr algn="ctr"/>
                      <a:r>
                        <a:rPr lang="fi-FI" sz="1600"/>
                        <a:t>117</a:t>
                      </a:r>
                    </a:p>
                  </a:txBody>
                  <a:tcPr>
                    <a:solidFill>
                      <a:srgbClr val="F3E8FC"/>
                    </a:solidFill>
                  </a:tcPr>
                </a:tc>
                <a:tc>
                  <a:txBody>
                    <a:bodyPr/>
                    <a:lstStyle/>
                    <a:p>
                      <a:pPr algn="ctr"/>
                      <a:r>
                        <a:rPr lang="fi-FI" sz="1600"/>
                        <a:t>118,6</a:t>
                      </a:r>
                    </a:p>
                  </a:txBody>
                  <a:tcPr>
                    <a:solidFill>
                      <a:srgbClr val="F3E8FC"/>
                    </a:solidFill>
                  </a:tcPr>
                </a:tc>
                <a:tc>
                  <a:txBody>
                    <a:bodyPr/>
                    <a:lstStyle/>
                    <a:p>
                      <a:pPr algn="ctr"/>
                      <a:r>
                        <a:rPr lang="fi-FI" sz="1600"/>
                        <a:t>118,7</a:t>
                      </a:r>
                    </a:p>
                  </a:txBody>
                  <a:tcPr>
                    <a:solidFill>
                      <a:srgbClr val="F3E8FC"/>
                    </a:solidFill>
                  </a:tcPr>
                </a:tc>
                <a:extLst>
                  <a:ext uri="{0D108BD9-81ED-4DB2-BD59-A6C34878D82A}">
                    <a16:rowId xmlns:a16="http://schemas.microsoft.com/office/drawing/2014/main" val="2224840688"/>
                  </a:ext>
                </a:extLst>
              </a:tr>
              <a:tr h="307833">
                <a:tc>
                  <a:txBody>
                    <a:bodyPr/>
                    <a:lstStyle/>
                    <a:p>
                      <a:r>
                        <a:rPr lang="fi-FI" sz="1600"/>
                        <a:t>Tampere</a:t>
                      </a:r>
                    </a:p>
                  </a:txBody>
                  <a:tcPr>
                    <a:solidFill>
                      <a:srgbClr val="F3E8FC"/>
                    </a:solidFill>
                  </a:tcPr>
                </a:tc>
                <a:tc>
                  <a:txBody>
                    <a:bodyPr/>
                    <a:lstStyle/>
                    <a:p>
                      <a:pPr algn="ctr"/>
                      <a:r>
                        <a:rPr lang="fi-FI" sz="1600"/>
                        <a:t>110,5</a:t>
                      </a:r>
                    </a:p>
                  </a:txBody>
                  <a:tcPr>
                    <a:solidFill>
                      <a:srgbClr val="F3E8FC"/>
                    </a:solidFill>
                  </a:tcPr>
                </a:tc>
                <a:tc>
                  <a:txBody>
                    <a:bodyPr/>
                    <a:lstStyle/>
                    <a:p>
                      <a:pPr algn="ctr"/>
                      <a:r>
                        <a:rPr lang="fi-FI" sz="1600"/>
                        <a:t>112,2</a:t>
                      </a:r>
                    </a:p>
                  </a:txBody>
                  <a:tcPr>
                    <a:solidFill>
                      <a:srgbClr val="F3E8FC"/>
                    </a:solidFill>
                  </a:tcPr>
                </a:tc>
                <a:tc>
                  <a:txBody>
                    <a:bodyPr/>
                    <a:lstStyle/>
                    <a:p>
                      <a:pPr algn="ctr"/>
                      <a:r>
                        <a:rPr lang="fi-FI" sz="1600"/>
                        <a:t>111,5</a:t>
                      </a:r>
                    </a:p>
                  </a:txBody>
                  <a:tcPr>
                    <a:solidFill>
                      <a:srgbClr val="F3E8FC"/>
                    </a:solidFill>
                  </a:tcPr>
                </a:tc>
                <a:extLst>
                  <a:ext uri="{0D108BD9-81ED-4DB2-BD59-A6C34878D82A}">
                    <a16:rowId xmlns:a16="http://schemas.microsoft.com/office/drawing/2014/main" val="374809829"/>
                  </a:ext>
                </a:extLst>
              </a:tr>
              <a:tr h="307833">
                <a:tc>
                  <a:txBody>
                    <a:bodyPr/>
                    <a:lstStyle/>
                    <a:p>
                      <a:r>
                        <a:rPr lang="fi-FI" sz="1600"/>
                        <a:t>Turku</a:t>
                      </a:r>
                    </a:p>
                  </a:txBody>
                  <a:tcPr>
                    <a:solidFill>
                      <a:srgbClr val="F3E8FC"/>
                    </a:solidFill>
                  </a:tcPr>
                </a:tc>
                <a:tc>
                  <a:txBody>
                    <a:bodyPr/>
                    <a:lstStyle/>
                    <a:p>
                      <a:pPr algn="ctr"/>
                      <a:r>
                        <a:rPr lang="fi-FI" sz="1600"/>
                        <a:t>111,2</a:t>
                      </a:r>
                    </a:p>
                  </a:txBody>
                  <a:tcPr>
                    <a:solidFill>
                      <a:srgbClr val="F3E8FC"/>
                    </a:solidFill>
                  </a:tcPr>
                </a:tc>
                <a:tc>
                  <a:txBody>
                    <a:bodyPr/>
                    <a:lstStyle/>
                    <a:p>
                      <a:pPr algn="ctr"/>
                      <a:r>
                        <a:rPr lang="fi-FI" sz="1600"/>
                        <a:t>111,4</a:t>
                      </a:r>
                    </a:p>
                  </a:txBody>
                  <a:tcPr>
                    <a:solidFill>
                      <a:srgbClr val="F3E8FC"/>
                    </a:solidFill>
                  </a:tcPr>
                </a:tc>
                <a:tc>
                  <a:txBody>
                    <a:bodyPr/>
                    <a:lstStyle/>
                    <a:p>
                      <a:pPr algn="ctr"/>
                      <a:r>
                        <a:rPr lang="fi-FI" sz="1600"/>
                        <a:t>111,5</a:t>
                      </a:r>
                    </a:p>
                  </a:txBody>
                  <a:tcPr>
                    <a:solidFill>
                      <a:srgbClr val="F3E8FC"/>
                    </a:solidFill>
                  </a:tcPr>
                </a:tc>
                <a:extLst>
                  <a:ext uri="{0D108BD9-81ED-4DB2-BD59-A6C34878D82A}">
                    <a16:rowId xmlns:a16="http://schemas.microsoft.com/office/drawing/2014/main" val="3811560255"/>
                  </a:ext>
                </a:extLst>
              </a:tr>
              <a:tr h="307833">
                <a:tc>
                  <a:txBody>
                    <a:bodyPr/>
                    <a:lstStyle/>
                    <a:p>
                      <a:r>
                        <a:rPr lang="fi-FI" sz="1600"/>
                        <a:t>Hanken, </a:t>
                      </a:r>
                      <a:r>
                        <a:rPr lang="fi-FI" sz="1600" err="1"/>
                        <a:t>Hki</a:t>
                      </a:r>
                      <a:endParaRPr lang="fi-FI" sz="1600"/>
                    </a:p>
                  </a:txBody>
                  <a:tcPr>
                    <a:solidFill>
                      <a:srgbClr val="F3E8FC"/>
                    </a:solidFill>
                  </a:tcPr>
                </a:tc>
                <a:tc>
                  <a:txBody>
                    <a:bodyPr/>
                    <a:lstStyle/>
                    <a:p>
                      <a:pPr algn="ctr"/>
                      <a:r>
                        <a:rPr lang="fi-FI" sz="1600"/>
                        <a:t>103,8</a:t>
                      </a:r>
                    </a:p>
                  </a:txBody>
                  <a:tcPr>
                    <a:solidFill>
                      <a:srgbClr val="F3E8FC"/>
                    </a:solidFill>
                  </a:tcPr>
                </a:tc>
                <a:tc>
                  <a:txBody>
                    <a:bodyPr/>
                    <a:lstStyle/>
                    <a:p>
                      <a:pPr algn="ctr"/>
                      <a:r>
                        <a:rPr lang="fi-FI" sz="1600"/>
                        <a:t>106</a:t>
                      </a:r>
                    </a:p>
                  </a:txBody>
                  <a:tcPr>
                    <a:solidFill>
                      <a:srgbClr val="F3E8FC"/>
                    </a:solidFill>
                  </a:tcPr>
                </a:tc>
                <a:tc>
                  <a:txBody>
                    <a:bodyPr/>
                    <a:lstStyle/>
                    <a:p>
                      <a:pPr algn="ctr"/>
                      <a:r>
                        <a:rPr lang="fi-FI" sz="1600"/>
                        <a:t>105,3</a:t>
                      </a:r>
                    </a:p>
                  </a:txBody>
                  <a:tcPr>
                    <a:solidFill>
                      <a:srgbClr val="F3E8FC"/>
                    </a:solidFill>
                  </a:tcPr>
                </a:tc>
                <a:extLst>
                  <a:ext uri="{0D108BD9-81ED-4DB2-BD59-A6C34878D82A}">
                    <a16:rowId xmlns:a16="http://schemas.microsoft.com/office/drawing/2014/main" val="3443447001"/>
                  </a:ext>
                </a:extLst>
              </a:tr>
              <a:tr h="307833">
                <a:tc>
                  <a:txBody>
                    <a:bodyPr/>
                    <a:lstStyle/>
                    <a:p>
                      <a:r>
                        <a:rPr lang="fi-FI" sz="1600" err="1"/>
                        <a:t>Jkylä</a:t>
                      </a:r>
                      <a:r>
                        <a:rPr lang="fi-FI" sz="1600"/>
                        <a:t>, kauppatiede</a:t>
                      </a:r>
                    </a:p>
                  </a:txBody>
                  <a:tcPr>
                    <a:solidFill>
                      <a:srgbClr val="F3E8FC"/>
                    </a:solidFill>
                  </a:tcPr>
                </a:tc>
                <a:tc>
                  <a:txBody>
                    <a:bodyPr/>
                    <a:lstStyle/>
                    <a:p>
                      <a:pPr algn="ctr"/>
                      <a:r>
                        <a:rPr lang="fi-FI" sz="1600"/>
                        <a:t>102,1</a:t>
                      </a:r>
                    </a:p>
                  </a:txBody>
                  <a:tcPr>
                    <a:solidFill>
                      <a:srgbClr val="F3E8FC"/>
                    </a:solidFill>
                  </a:tcPr>
                </a:tc>
                <a:tc>
                  <a:txBody>
                    <a:bodyPr/>
                    <a:lstStyle/>
                    <a:p>
                      <a:pPr algn="ctr"/>
                      <a:r>
                        <a:rPr lang="fi-FI" sz="1600"/>
                        <a:t>102,8</a:t>
                      </a:r>
                    </a:p>
                  </a:txBody>
                  <a:tcPr>
                    <a:solidFill>
                      <a:srgbClr val="F3E8FC"/>
                    </a:solidFill>
                  </a:tcPr>
                </a:tc>
                <a:tc>
                  <a:txBody>
                    <a:bodyPr/>
                    <a:lstStyle/>
                    <a:p>
                      <a:pPr algn="ctr"/>
                      <a:r>
                        <a:rPr lang="fi-FI" sz="1600"/>
                        <a:t>103</a:t>
                      </a:r>
                    </a:p>
                  </a:txBody>
                  <a:tcPr>
                    <a:solidFill>
                      <a:srgbClr val="F3E8FC"/>
                    </a:solidFill>
                  </a:tcPr>
                </a:tc>
                <a:extLst>
                  <a:ext uri="{0D108BD9-81ED-4DB2-BD59-A6C34878D82A}">
                    <a16:rowId xmlns:a16="http://schemas.microsoft.com/office/drawing/2014/main" val="4240432060"/>
                  </a:ext>
                </a:extLst>
              </a:tr>
              <a:tr h="307833">
                <a:tc>
                  <a:txBody>
                    <a:bodyPr/>
                    <a:lstStyle/>
                    <a:p>
                      <a:r>
                        <a:rPr lang="fi-FI" sz="1600"/>
                        <a:t>Åbo</a:t>
                      </a:r>
                    </a:p>
                  </a:txBody>
                  <a:tcPr>
                    <a:solidFill>
                      <a:srgbClr val="F3E8FC"/>
                    </a:solidFill>
                  </a:tcPr>
                </a:tc>
                <a:tc>
                  <a:txBody>
                    <a:bodyPr/>
                    <a:lstStyle/>
                    <a:p>
                      <a:pPr algn="ctr"/>
                      <a:r>
                        <a:rPr lang="fi-FI" sz="1600"/>
                        <a:t>97,4</a:t>
                      </a:r>
                    </a:p>
                  </a:txBody>
                  <a:tcPr>
                    <a:solidFill>
                      <a:srgbClr val="F3E8FC"/>
                    </a:solidFill>
                  </a:tcPr>
                </a:tc>
                <a:tc>
                  <a:txBody>
                    <a:bodyPr/>
                    <a:lstStyle/>
                    <a:p>
                      <a:pPr algn="ctr"/>
                      <a:r>
                        <a:rPr lang="fi-FI" sz="1600"/>
                        <a:t>98,9</a:t>
                      </a:r>
                    </a:p>
                  </a:txBody>
                  <a:tcPr>
                    <a:solidFill>
                      <a:srgbClr val="F3E8FC"/>
                    </a:solidFill>
                  </a:tcPr>
                </a:tc>
                <a:tc>
                  <a:txBody>
                    <a:bodyPr/>
                    <a:lstStyle/>
                    <a:p>
                      <a:pPr algn="ctr"/>
                      <a:r>
                        <a:rPr lang="fi-FI" sz="1600"/>
                        <a:t>96,7</a:t>
                      </a:r>
                    </a:p>
                  </a:txBody>
                  <a:tcPr>
                    <a:solidFill>
                      <a:srgbClr val="F3E8FC"/>
                    </a:solidFill>
                  </a:tcPr>
                </a:tc>
                <a:extLst>
                  <a:ext uri="{0D108BD9-81ED-4DB2-BD59-A6C34878D82A}">
                    <a16:rowId xmlns:a16="http://schemas.microsoft.com/office/drawing/2014/main" val="50675182"/>
                  </a:ext>
                </a:extLst>
              </a:tr>
              <a:tr h="307833">
                <a:tc>
                  <a:txBody>
                    <a:bodyPr/>
                    <a:lstStyle/>
                    <a:p>
                      <a:r>
                        <a:rPr lang="fi-FI" sz="1600"/>
                        <a:t>Kuopio</a:t>
                      </a:r>
                    </a:p>
                  </a:txBody>
                  <a:tcPr>
                    <a:solidFill>
                      <a:srgbClr val="F3E8FC"/>
                    </a:solidFill>
                  </a:tcPr>
                </a:tc>
                <a:tc>
                  <a:txBody>
                    <a:bodyPr/>
                    <a:lstStyle/>
                    <a:p>
                      <a:pPr algn="ctr"/>
                      <a:r>
                        <a:rPr lang="fi-FI" sz="1600"/>
                        <a:t>97,2</a:t>
                      </a:r>
                    </a:p>
                  </a:txBody>
                  <a:tcPr>
                    <a:solidFill>
                      <a:srgbClr val="F3E8FC"/>
                    </a:solidFill>
                  </a:tcPr>
                </a:tc>
                <a:tc>
                  <a:txBody>
                    <a:bodyPr/>
                    <a:lstStyle/>
                    <a:p>
                      <a:pPr algn="ctr"/>
                      <a:r>
                        <a:rPr lang="fi-FI" sz="1600"/>
                        <a:t>97</a:t>
                      </a:r>
                    </a:p>
                  </a:txBody>
                  <a:tcPr>
                    <a:solidFill>
                      <a:srgbClr val="F3E8FC"/>
                    </a:solidFill>
                  </a:tcPr>
                </a:tc>
                <a:tc>
                  <a:txBody>
                    <a:bodyPr/>
                    <a:lstStyle/>
                    <a:p>
                      <a:pPr algn="ctr"/>
                      <a:r>
                        <a:rPr lang="fi-FI" sz="1600"/>
                        <a:t>96,8</a:t>
                      </a:r>
                    </a:p>
                  </a:txBody>
                  <a:tcPr>
                    <a:solidFill>
                      <a:srgbClr val="F3E8FC"/>
                    </a:solidFill>
                  </a:tcPr>
                </a:tc>
                <a:extLst>
                  <a:ext uri="{0D108BD9-81ED-4DB2-BD59-A6C34878D82A}">
                    <a16:rowId xmlns:a16="http://schemas.microsoft.com/office/drawing/2014/main" val="938161743"/>
                  </a:ext>
                </a:extLst>
              </a:tr>
              <a:tr h="307833">
                <a:tc>
                  <a:txBody>
                    <a:bodyPr/>
                    <a:lstStyle/>
                    <a:p>
                      <a:r>
                        <a:rPr lang="fi-FI" sz="1600"/>
                        <a:t>LUT</a:t>
                      </a:r>
                    </a:p>
                  </a:txBody>
                  <a:tcPr>
                    <a:solidFill>
                      <a:srgbClr val="F3E8FC"/>
                    </a:solidFill>
                  </a:tcPr>
                </a:tc>
                <a:tc>
                  <a:txBody>
                    <a:bodyPr/>
                    <a:lstStyle/>
                    <a:p>
                      <a:pPr algn="ctr"/>
                      <a:r>
                        <a:rPr lang="fi-FI" sz="1600"/>
                        <a:t>94,1</a:t>
                      </a:r>
                    </a:p>
                  </a:txBody>
                  <a:tcPr>
                    <a:solidFill>
                      <a:srgbClr val="F3E8FC"/>
                    </a:solidFill>
                  </a:tcPr>
                </a:tc>
                <a:tc>
                  <a:txBody>
                    <a:bodyPr/>
                    <a:lstStyle/>
                    <a:p>
                      <a:pPr algn="ctr"/>
                      <a:r>
                        <a:rPr lang="fi-FI" sz="1600"/>
                        <a:t>96,6</a:t>
                      </a:r>
                    </a:p>
                  </a:txBody>
                  <a:tcPr>
                    <a:solidFill>
                      <a:srgbClr val="F3E8FC"/>
                    </a:solidFill>
                  </a:tcPr>
                </a:tc>
                <a:tc>
                  <a:txBody>
                    <a:bodyPr/>
                    <a:lstStyle/>
                    <a:p>
                      <a:pPr algn="ctr"/>
                      <a:r>
                        <a:rPr lang="fi-FI" sz="1600"/>
                        <a:t>96,7</a:t>
                      </a:r>
                    </a:p>
                  </a:txBody>
                  <a:tcPr>
                    <a:solidFill>
                      <a:srgbClr val="F3E8FC"/>
                    </a:solidFill>
                  </a:tcPr>
                </a:tc>
                <a:extLst>
                  <a:ext uri="{0D108BD9-81ED-4DB2-BD59-A6C34878D82A}">
                    <a16:rowId xmlns:a16="http://schemas.microsoft.com/office/drawing/2014/main" val="1270353621"/>
                  </a:ext>
                </a:extLst>
              </a:tr>
              <a:tr h="307833">
                <a:tc>
                  <a:txBody>
                    <a:bodyPr/>
                    <a:lstStyle/>
                    <a:p>
                      <a:r>
                        <a:rPr lang="fi-FI" sz="1600"/>
                        <a:t>Oulu</a:t>
                      </a:r>
                    </a:p>
                  </a:txBody>
                  <a:tcPr>
                    <a:solidFill>
                      <a:srgbClr val="F3E8FC"/>
                    </a:solidFill>
                  </a:tcPr>
                </a:tc>
                <a:tc>
                  <a:txBody>
                    <a:bodyPr/>
                    <a:lstStyle/>
                    <a:p>
                      <a:pPr algn="ctr"/>
                      <a:r>
                        <a:rPr lang="fi-FI" sz="1600"/>
                        <a:t>97,4</a:t>
                      </a:r>
                    </a:p>
                  </a:txBody>
                  <a:tcPr>
                    <a:solidFill>
                      <a:srgbClr val="F3E8FC"/>
                    </a:solidFill>
                  </a:tcPr>
                </a:tc>
                <a:tc>
                  <a:txBody>
                    <a:bodyPr/>
                    <a:lstStyle/>
                    <a:p>
                      <a:pPr algn="ctr"/>
                      <a:r>
                        <a:rPr lang="fi-FI" sz="1600"/>
                        <a:t>94,5</a:t>
                      </a:r>
                    </a:p>
                  </a:txBody>
                  <a:tcPr>
                    <a:solidFill>
                      <a:srgbClr val="F3E8FC"/>
                    </a:solidFill>
                  </a:tcPr>
                </a:tc>
                <a:tc>
                  <a:txBody>
                    <a:bodyPr/>
                    <a:lstStyle/>
                    <a:p>
                      <a:pPr algn="ctr"/>
                      <a:r>
                        <a:rPr lang="fi-FI" sz="1600"/>
                        <a:t>93,8</a:t>
                      </a:r>
                    </a:p>
                  </a:txBody>
                  <a:tcPr>
                    <a:solidFill>
                      <a:srgbClr val="F3E8FC"/>
                    </a:solidFill>
                  </a:tcPr>
                </a:tc>
                <a:extLst>
                  <a:ext uri="{0D108BD9-81ED-4DB2-BD59-A6C34878D82A}">
                    <a16:rowId xmlns:a16="http://schemas.microsoft.com/office/drawing/2014/main" val="3708813219"/>
                  </a:ext>
                </a:extLst>
              </a:tr>
              <a:tr h="307833">
                <a:tc>
                  <a:txBody>
                    <a:bodyPr/>
                    <a:lstStyle/>
                    <a:p>
                      <a:r>
                        <a:rPr lang="fi-FI" sz="1600"/>
                        <a:t>Vaasa</a:t>
                      </a:r>
                    </a:p>
                  </a:txBody>
                  <a:tcPr>
                    <a:solidFill>
                      <a:srgbClr val="F3E8FC"/>
                    </a:solidFill>
                  </a:tcPr>
                </a:tc>
                <a:tc>
                  <a:txBody>
                    <a:bodyPr/>
                    <a:lstStyle/>
                    <a:p>
                      <a:pPr algn="ctr"/>
                      <a:r>
                        <a:rPr lang="fi-FI" sz="1600"/>
                        <a:t>92,8</a:t>
                      </a:r>
                    </a:p>
                  </a:txBody>
                  <a:tcPr>
                    <a:solidFill>
                      <a:srgbClr val="F3E8FC"/>
                    </a:solidFill>
                  </a:tcPr>
                </a:tc>
                <a:tc>
                  <a:txBody>
                    <a:bodyPr/>
                    <a:lstStyle/>
                    <a:p>
                      <a:pPr algn="ctr"/>
                      <a:r>
                        <a:rPr lang="fi-FI" sz="1600"/>
                        <a:t>94</a:t>
                      </a:r>
                    </a:p>
                  </a:txBody>
                  <a:tcPr>
                    <a:solidFill>
                      <a:srgbClr val="F3E8FC"/>
                    </a:solidFill>
                  </a:tcPr>
                </a:tc>
                <a:tc>
                  <a:txBody>
                    <a:bodyPr/>
                    <a:lstStyle/>
                    <a:p>
                      <a:pPr algn="ctr"/>
                      <a:r>
                        <a:rPr lang="fi-FI" sz="1600"/>
                        <a:t>93,2</a:t>
                      </a:r>
                    </a:p>
                  </a:txBody>
                  <a:tcPr>
                    <a:solidFill>
                      <a:srgbClr val="F3E8FC"/>
                    </a:solidFill>
                  </a:tcPr>
                </a:tc>
                <a:extLst>
                  <a:ext uri="{0D108BD9-81ED-4DB2-BD59-A6C34878D82A}">
                    <a16:rowId xmlns:a16="http://schemas.microsoft.com/office/drawing/2014/main" val="2399219848"/>
                  </a:ext>
                </a:extLst>
              </a:tr>
              <a:tr h="307833">
                <a:tc>
                  <a:txBody>
                    <a:bodyPr/>
                    <a:lstStyle/>
                    <a:p>
                      <a:r>
                        <a:rPr lang="fi-FI" sz="1600"/>
                        <a:t>Pori</a:t>
                      </a:r>
                    </a:p>
                  </a:txBody>
                  <a:tcPr>
                    <a:solidFill>
                      <a:srgbClr val="F3E8FC"/>
                    </a:solidFill>
                  </a:tcPr>
                </a:tc>
                <a:tc>
                  <a:txBody>
                    <a:bodyPr/>
                    <a:lstStyle/>
                    <a:p>
                      <a:pPr algn="ctr"/>
                      <a:r>
                        <a:rPr lang="fi-FI" sz="1600"/>
                        <a:t>92,5</a:t>
                      </a:r>
                    </a:p>
                  </a:txBody>
                  <a:tcPr>
                    <a:solidFill>
                      <a:srgbClr val="F3E8FC"/>
                    </a:solidFill>
                  </a:tcPr>
                </a:tc>
                <a:tc>
                  <a:txBody>
                    <a:bodyPr/>
                    <a:lstStyle/>
                    <a:p>
                      <a:pPr algn="ctr"/>
                      <a:r>
                        <a:rPr lang="fi-FI" sz="1600"/>
                        <a:t>91,8</a:t>
                      </a:r>
                    </a:p>
                  </a:txBody>
                  <a:tcPr>
                    <a:solidFill>
                      <a:srgbClr val="F3E8FC"/>
                    </a:solidFill>
                  </a:tcPr>
                </a:tc>
                <a:tc>
                  <a:txBody>
                    <a:bodyPr/>
                    <a:lstStyle/>
                    <a:p>
                      <a:pPr algn="ctr"/>
                      <a:r>
                        <a:rPr lang="fi-FI" sz="1600"/>
                        <a:t>94</a:t>
                      </a:r>
                    </a:p>
                  </a:txBody>
                  <a:tcPr>
                    <a:solidFill>
                      <a:srgbClr val="F3E8FC"/>
                    </a:solidFill>
                  </a:tcPr>
                </a:tc>
                <a:extLst>
                  <a:ext uri="{0D108BD9-81ED-4DB2-BD59-A6C34878D82A}">
                    <a16:rowId xmlns:a16="http://schemas.microsoft.com/office/drawing/2014/main" val="3470864709"/>
                  </a:ext>
                </a:extLst>
              </a:tr>
              <a:tr h="307833">
                <a:tc>
                  <a:txBody>
                    <a:bodyPr/>
                    <a:lstStyle/>
                    <a:p>
                      <a:r>
                        <a:rPr lang="fi-FI" sz="1600"/>
                        <a:t>Joensuu</a:t>
                      </a:r>
                    </a:p>
                  </a:txBody>
                  <a:tcPr>
                    <a:solidFill>
                      <a:srgbClr val="F3E8FC"/>
                    </a:solidFill>
                  </a:tcPr>
                </a:tc>
                <a:tc>
                  <a:txBody>
                    <a:bodyPr/>
                    <a:lstStyle/>
                    <a:p>
                      <a:pPr algn="ctr"/>
                      <a:r>
                        <a:rPr lang="fi-FI" sz="1600"/>
                        <a:t>92,1</a:t>
                      </a:r>
                    </a:p>
                  </a:txBody>
                  <a:tcPr>
                    <a:solidFill>
                      <a:srgbClr val="F3E8FC"/>
                    </a:solidFill>
                  </a:tcPr>
                </a:tc>
                <a:tc>
                  <a:txBody>
                    <a:bodyPr/>
                    <a:lstStyle/>
                    <a:p>
                      <a:pPr algn="ctr"/>
                      <a:r>
                        <a:rPr lang="fi-FI" sz="1600"/>
                        <a:t>94,1</a:t>
                      </a:r>
                    </a:p>
                  </a:txBody>
                  <a:tcPr>
                    <a:solidFill>
                      <a:srgbClr val="F3E8FC"/>
                    </a:solidFill>
                  </a:tcPr>
                </a:tc>
                <a:tc>
                  <a:txBody>
                    <a:bodyPr/>
                    <a:lstStyle/>
                    <a:p>
                      <a:pPr algn="ctr"/>
                      <a:r>
                        <a:rPr lang="fi-FI" sz="1600"/>
                        <a:t>93,6</a:t>
                      </a:r>
                    </a:p>
                  </a:txBody>
                  <a:tcPr>
                    <a:solidFill>
                      <a:srgbClr val="F3E8FC"/>
                    </a:solidFill>
                  </a:tcPr>
                </a:tc>
                <a:extLst>
                  <a:ext uri="{0D108BD9-81ED-4DB2-BD59-A6C34878D82A}">
                    <a16:rowId xmlns:a16="http://schemas.microsoft.com/office/drawing/2014/main" val="2444765667"/>
                  </a:ext>
                </a:extLst>
              </a:tr>
              <a:tr h="307833">
                <a:tc>
                  <a:txBody>
                    <a:bodyPr/>
                    <a:lstStyle/>
                    <a:p>
                      <a:r>
                        <a:rPr lang="fi-FI" sz="1600"/>
                        <a:t>Hanken, Vaasa</a:t>
                      </a:r>
                    </a:p>
                  </a:txBody>
                  <a:tcPr>
                    <a:solidFill>
                      <a:srgbClr val="F3E8FC"/>
                    </a:solidFill>
                  </a:tcPr>
                </a:tc>
                <a:tc>
                  <a:txBody>
                    <a:bodyPr/>
                    <a:lstStyle/>
                    <a:p>
                      <a:pPr algn="ctr"/>
                      <a:r>
                        <a:rPr lang="fi-FI" sz="1600"/>
                        <a:t>90,5</a:t>
                      </a:r>
                    </a:p>
                  </a:txBody>
                  <a:tcPr>
                    <a:solidFill>
                      <a:srgbClr val="F3E8FC"/>
                    </a:solidFill>
                  </a:tcPr>
                </a:tc>
                <a:tc>
                  <a:txBody>
                    <a:bodyPr/>
                    <a:lstStyle/>
                    <a:p>
                      <a:pPr algn="ctr"/>
                      <a:r>
                        <a:rPr lang="fi-FI" sz="1600"/>
                        <a:t>94,3</a:t>
                      </a:r>
                    </a:p>
                  </a:txBody>
                  <a:tcPr>
                    <a:solidFill>
                      <a:srgbClr val="F3E8FC"/>
                    </a:solidFill>
                  </a:tcPr>
                </a:tc>
                <a:tc>
                  <a:txBody>
                    <a:bodyPr/>
                    <a:lstStyle/>
                    <a:p>
                      <a:pPr algn="ctr"/>
                      <a:r>
                        <a:rPr lang="fi-FI" sz="1600"/>
                        <a:t>93,5</a:t>
                      </a:r>
                    </a:p>
                  </a:txBody>
                  <a:tcPr>
                    <a:solidFill>
                      <a:srgbClr val="F3E8FC"/>
                    </a:solidFill>
                  </a:tcPr>
                </a:tc>
                <a:extLst>
                  <a:ext uri="{0D108BD9-81ED-4DB2-BD59-A6C34878D82A}">
                    <a16:rowId xmlns:a16="http://schemas.microsoft.com/office/drawing/2014/main" val="1979365993"/>
                  </a:ext>
                </a:extLst>
              </a:tr>
              <a:tr h="307833">
                <a:tc>
                  <a:txBody>
                    <a:bodyPr/>
                    <a:lstStyle/>
                    <a:p>
                      <a:r>
                        <a:rPr lang="fi-FI" sz="1600" err="1"/>
                        <a:t>Jkylä</a:t>
                      </a:r>
                      <a:r>
                        <a:rPr lang="fi-FI" sz="1600"/>
                        <a:t>, taloustiede</a:t>
                      </a:r>
                    </a:p>
                  </a:txBody>
                  <a:tcPr>
                    <a:solidFill>
                      <a:srgbClr val="F3E8FC"/>
                    </a:solidFill>
                  </a:tcPr>
                </a:tc>
                <a:tc>
                  <a:txBody>
                    <a:bodyPr/>
                    <a:lstStyle/>
                    <a:p>
                      <a:pPr algn="ctr"/>
                      <a:r>
                        <a:rPr lang="fi-FI" sz="1600"/>
                        <a:t>90,2</a:t>
                      </a:r>
                    </a:p>
                  </a:txBody>
                  <a:tcPr>
                    <a:solidFill>
                      <a:srgbClr val="F3E8FC"/>
                    </a:solidFill>
                  </a:tcPr>
                </a:tc>
                <a:tc>
                  <a:txBody>
                    <a:bodyPr/>
                    <a:lstStyle/>
                    <a:p>
                      <a:pPr algn="ctr"/>
                      <a:r>
                        <a:rPr lang="fi-FI" sz="1600"/>
                        <a:t>89,3</a:t>
                      </a:r>
                    </a:p>
                  </a:txBody>
                  <a:tcPr>
                    <a:solidFill>
                      <a:srgbClr val="F3E8FC"/>
                    </a:solidFill>
                  </a:tcPr>
                </a:tc>
                <a:tc>
                  <a:txBody>
                    <a:bodyPr/>
                    <a:lstStyle/>
                    <a:p>
                      <a:pPr algn="ctr"/>
                      <a:r>
                        <a:rPr lang="fi-FI" sz="1600"/>
                        <a:t>94,4</a:t>
                      </a:r>
                    </a:p>
                  </a:txBody>
                  <a:tcPr>
                    <a:solidFill>
                      <a:srgbClr val="F3E8FC"/>
                    </a:solidFill>
                  </a:tcPr>
                </a:tc>
                <a:extLst>
                  <a:ext uri="{0D108BD9-81ED-4DB2-BD59-A6C34878D82A}">
                    <a16:rowId xmlns:a16="http://schemas.microsoft.com/office/drawing/2014/main" val="1358372021"/>
                  </a:ext>
                </a:extLst>
              </a:tr>
            </a:tbl>
          </a:graphicData>
        </a:graphic>
      </p:graphicFrame>
    </p:spTree>
    <p:extLst>
      <p:ext uri="{BB962C8B-B14F-4D97-AF65-F5344CB8AC3E}">
        <p14:creationId xmlns:p14="http://schemas.microsoft.com/office/powerpoint/2010/main" val="2541319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DB810-926F-AB37-ABB1-3EED4084566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1D2CCF-7F27-3DB8-2872-1F60DF8BBF30}"/>
              </a:ext>
            </a:extLst>
          </p:cNvPr>
          <p:cNvSpPr>
            <a:spLocks noGrp="1"/>
          </p:cNvSpPr>
          <p:nvPr>
            <p:ph type="title"/>
          </p:nvPr>
        </p:nvSpPr>
        <p:spPr>
          <a:xfrm>
            <a:off x="178489" y="216826"/>
            <a:ext cx="11457373" cy="657225"/>
          </a:xfrm>
        </p:spPr>
        <p:txBody>
          <a:bodyPr/>
          <a:lstStyle/>
          <a:p>
            <a:r>
              <a:rPr lang="fi-FI"/>
              <a:t>Kauppatiede | valintakoevalinnan pisterajat</a:t>
            </a:r>
          </a:p>
        </p:txBody>
      </p:sp>
      <p:graphicFrame>
        <p:nvGraphicFramePr>
          <p:cNvPr id="4" name="Sisällön paikkamerkki 9">
            <a:extLst>
              <a:ext uri="{FF2B5EF4-FFF2-40B4-BE49-F238E27FC236}">
                <a16:creationId xmlns:a16="http://schemas.microsoft.com/office/drawing/2014/main" id="{32B527D4-5BAD-1B49-A909-FEEDDAB762AD}"/>
              </a:ext>
            </a:extLst>
          </p:cNvPr>
          <p:cNvGraphicFramePr>
            <a:graphicFrameLocks/>
          </p:cNvGraphicFramePr>
          <p:nvPr>
            <p:extLst>
              <p:ext uri="{D42A27DB-BD31-4B8C-83A1-F6EECF244321}">
                <p14:modId xmlns:p14="http://schemas.microsoft.com/office/powerpoint/2010/main" val="3284270152"/>
              </p:ext>
            </p:extLst>
          </p:nvPr>
        </p:nvGraphicFramePr>
        <p:xfrm>
          <a:off x="341049" y="874051"/>
          <a:ext cx="8178800" cy="5882349"/>
        </p:xfrm>
        <a:graphic>
          <a:graphicData uri="http://schemas.openxmlformats.org/drawingml/2006/table">
            <a:tbl>
              <a:tblPr firstRow="1" bandRow="1">
                <a:tableStyleId>{93296810-A885-4BE3-A3E7-6D5BEEA58F35}</a:tableStyleId>
              </a:tblPr>
              <a:tblGrid>
                <a:gridCol w="2044700">
                  <a:extLst>
                    <a:ext uri="{9D8B030D-6E8A-4147-A177-3AD203B41FA5}">
                      <a16:colId xmlns:a16="http://schemas.microsoft.com/office/drawing/2014/main" val="636848781"/>
                    </a:ext>
                  </a:extLst>
                </a:gridCol>
                <a:gridCol w="2044700">
                  <a:extLst>
                    <a:ext uri="{9D8B030D-6E8A-4147-A177-3AD203B41FA5}">
                      <a16:colId xmlns:a16="http://schemas.microsoft.com/office/drawing/2014/main" val="1839136155"/>
                    </a:ext>
                  </a:extLst>
                </a:gridCol>
                <a:gridCol w="2044700">
                  <a:extLst>
                    <a:ext uri="{9D8B030D-6E8A-4147-A177-3AD203B41FA5}">
                      <a16:colId xmlns:a16="http://schemas.microsoft.com/office/drawing/2014/main" val="3315061625"/>
                    </a:ext>
                  </a:extLst>
                </a:gridCol>
                <a:gridCol w="2044700">
                  <a:extLst>
                    <a:ext uri="{9D8B030D-6E8A-4147-A177-3AD203B41FA5}">
                      <a16:colId xmlns:a16="http://schemas.microsoft.com/office/drawing/2014/main" val="2000169989"/>
                    </a:ext>
                  </a:extLst>
                </a:gridCol>
              </a:tblGrid>
              <a:tr h="324829">
                <a:tc>
                  <a:txBody>
                    <a:bodyPr/>
                    <a:lstStyle/>
                    <a:p>
                      <a:endParaRPr lang="fi-FI" sz="2000">
                        <a:latin typeface="+mn-lt"/>
                      </a:endParaRPr>
                    </a:p>
                  </a:txBody>
                  <a:tcPr>
                    <a:solidFill>
                      <a:schemeClr val="accent1"/>
                    </a:solidFill>
                  </a:tcPr>
                </a:tc>
                <a:tc>
                  <a:txBody>
                    <a:bodyPr/>
                    <a:lstStyle/>
                    <a:p>
                      <a:pPr algn="ctr"/>
                      <a:r>
                        <a:rPr lang="fi-FI" sz="2000">
                          <a:latin typeface="+mn-lt"/>
                        </a:rPr>
                        <a:t>2023</a:t>
                      </a:r>
                    </a:p>
                  </a:txBody>
                  <a:tcPr>
                    <a:solidFill>
                      <a:schemeClr val="accent1"/>
                    </a:solidFill>
                  </a:tcPr>
                </a:tc>
                <a:tc>
                  <a:txBody>
                    <a:bodyPr/>
                    <a:lstStyle/>
                    <a:p>
                      <a:pPr algn="ctr"/>
                      <a:r>
                        <a:rPr lang="fi-FI" sz="2000">
                          <a:latin typeface="+mn-lt"/>
                        </a:rPr>
                        <a:t>2024</a:t>
                      </a:r>
                    </a:p>
                  </a:txBody>
                  <a:tcPr>
                    <a:solidFill>
                      <a:schemeClr val="accent1"/>
                    </a:solidFill>
                  </a:tcPr>
                </a:tc>
                <a:tc>
                  <a:txBody>
                    <a:bodyPr/>
                    <a:lstStyle/>
                    <a:p>
                      <a:pPr algn="ctr"/>
                      <a:r>
                        <a:rPr lang="fi-FI" sz="2000">
                          <a:latin typeface="+mn-lt"/>
                        </a:rPr>
                        <a:t>2025</a:t>
                      </a:r>
                    </a:p>
                  </a:txBody>
                  <a:tcPr>
                    <a:solidFill>
                      <a:schemeClr val="accent1"/>
                    </a:solidFill>
                  </a:tcPr>
                </a:tc>
                <a:extLst>
                  <a:ext uri="{0D108BD9-81ED-4DB2-BD59-A6C34878D82A}">
                    <a16:rowId xmlns:a16="http://schemas.microsoft.com/office/drawing/2014/main" val="2975639806"/>
                  </a:ext>
                </a:extLst>
              </a:tr>
              <a:tr h="399178">
                <a:tc>
                  <a:txBody>
                    <a:bodyPr/>
                    <a:lstStyle/>
                    <a:p>
                      <a:r>
                        <a:rPr lang="fi-FI" sz="1800">
                          <a:latin typeface="+mn-lt"/>
                        </a:rPr>
                        <a:t>Aalto</a:t>
                      </a:r>
                    </a:p>
                  </a:txBody>
                  <a:tcPr>
                    <a:solidFill>
                      <a:srgbClr val="F3E8FC"/>
                    </a:solidFill>
                  </a:tcPr>
                </a:tc>
                <a:tc>
                  <a:txBody>
                    <a:bodyPr/>
                    <a:lstStyle/>
                    <a:p>
                      <a:pPr algn="ctr"/>
                      <a:r>
                        <a:rPr lang="fi-FI" sz="1800">
                          <a:latin typeface="+mn-lt"/>
                        </a:rPr>
                        <a:t>25,47</a:t>
                      </a:r>
                    </a:p>
                  </a:txBody>
                  <a:tcPr>
                    <a:solidFill>
                      <a:srgbClr val="F3E8FC"/>
                    </a:solidFill>
                  </a:tcPr>
                </a:tc>
                <a:tc>
                  <a:txBody>
                    <a:bodyPr/>
                    <a:lstStyle/>
                    <a:p>
                      <a:pPr algn="ctr"/>
                      <a:r>
                        <a:rPr lang="fi-FI" sz="1800">
                          <a:latin typeface="+mn-lt"/>
                        </a:rPr>
                        <a:t>26,45</a:t>
                      </a:r>
                    </a:p>
                  </a:txBody>
                  <a:tcPr>
                    <a:solidFill>
                      <a:srgbClr val="F3E8FC"/>
                    </a:solidFill>
                  </a:tcPr>
                </a:tc>
                <a:tc>
                  <a:txBody>
                    <a:bodyPr/>
                    <a:lstStyle/>
                    <a:p>
                      <a:pPr algn="ctr"/>
                      <a:r>
                        <a:rPr lang="fi-FI" sz="1800">
                          <a:latin typeface="+mn-lt"/>
                        </a:rPr>
                        <a:t>28,5</a:t>
                      </a:r>
                    </a:p>
                  </a:txBody>
                  <a:tcPr>
                    <a:solidFill>
                      <a:srgbClr val="F3E8FC"/>
                    </a:solidFill>
                  </a:tcPr>
                </a:tc>
                <a:extLst>
                  <a:ext uri="{0D108BD9-81ED-4DB2-BD59-A6C34878D82A}">
                    <a16:rowId xmlns:a16="http://schemas.microsoft.com/office/drawing/2014/main" val="1401376436"/>
                  </a:ext>
                </a:extLst>
              </a:tr>
              <a:tr h="399178">
                <a:tc>
                  <a:txBody>
                    <a:bodyPr/>
                    <a:lstStyle/>
                    <a:p>
                      <a:r>
                        <a:rPr lang="fi-FI" sz="1800">
                          <a:latin typeface="+mn-lt"/>
                        </a:rPr>
                        <a:t>Tampere</a:t>
                      </a:r>
                    </a:p>
                  </a:txBody>
                  <a:tcPr>
                    <a:solidFill>
                      <a:srgbClr val="F3E8FC"/>
                    </a:solidFill>
                  </a:tcPr>
                </a:tc>
                <a:tc>
                  <a:txBody>
                    <a:bodyPr/>
                    <a:lstStyle/>
                    <a:p>
                      <a:pPr algn="ctr"/>
                      <a:r>
                        <a:rPr lang="fi-FI" sz="1800">
                          <a:latin typeface="+mn-lt"/>
                        </a:rPr>
                        <a:t>24,47</a:t>
                      </a:r>
                    </a:p>
                  </a:txBody>
                  <a:tcPr>
                    <a:solidFill>
                      <a:srgbClr val="F3E8FC"/>
                    </a:solidFill>
                  </a:tcPr>
                </a:tc>
                <a:tc>
                  <a:txBody>
                    <a:bodyPr/>
                    <a:lstStyle/>
                    <a:p>
                      <a:pPr algn="ctr"/>
                      <a:r>
                        <a:rPr lang="fi-FI" sz="1800">
                          <a:latin typeface="+mn-lt"/>
                        </a:rPr>
                        <a:t>24,96</a:t>
                      </a:r>
                    </a:p>
                  </a:txBody>
                  <a:tcPr>
                    <a:solidFill>
                      <a:srgbClr val="F3E8FC"/>
                    </a:solidFill>
                  </a:tcPr>
                </a:tc>
                <a:tc>
                  <a:txBody>
                    <a:bodyPr/>
                    <a:lstStyle/>
                    <a:p>
                      <a:pPr algn="ctr"/>
                      <a:r>
                        <a:rPr lang="fi-FI" sz="1800">
                          <a:latin typeface="+mn-lt"/>
                        </a:rPr>
                        <a:t>26,5</a:t>
                      </a:r>
                    </a:p>
                  </a:txBody>
                  <a:tcPr>
                    <a:solidFill>
                      <a:srgbClr val="F3E8FC"/>
                    </a:solidFill>
                  </a:tcPr>
                </a:tc>
                <a:extLst>
                  <a:ext uri="{0D108BD9-81ED-4DB2-BD59-A6C34878D82A}">
                    <a16:rowId xmlns:a16="http://schemas.microsoft.com/office/drawing/2014/main" val="970964644"/>
                  </a:ext>
                </a:extLst>
              </a:tr>
              <a:tr h="399178">
                <a:tc>
                  <a:txBody>
                    <a:bodyPr/>
                    <a:lstStyle/>
                    <a:p>
                      <a:r>
                        <a:rPr lang="fi-FI" sz="1800">
                          <a:latin typeface="+mn-lt"/>
                        </a:rPr>
                        <a:t>Turku</a:t>
                      </a:r>
                    </a:p>
                  </a:txBody>
                  <a:tcPr>
                    <a:solidFill>
                      <a:srgbClr val="F3E8FC"/>
                    </a:solidFill>
                  </a:tcPr>
                </a:tc>
                <a:tc>
                  <a:txBody>
                    <a:bodyPr/>
                    <a:lstStyle/>
                    <a:p>
                      <a:pPr algn="ctr"/>
                      <a:r>
                        <a:rPr lang="fi-FI" sz="1800">
                          <a:latin typeface="+mn-lt"/>
                        </a:rPr>
                        <a:t>24,43</a:t>
                      </a:r>
                    </a:p>
                  </a:txBody>
                  <a:tcPr>
                    <a:solidFill>
                      <a:srgbClr val="F3E8FC"/>
                    </a:solidFill>
                  </a:tcPr>
                </a:tc>
                <a:tc>
                  <a:txBody>
                    <a:bodyPr/>
                    <a:lstStyle/>
                    <a:p>
                      <a:pPr algn="ctr"/>
                      <a:r>
                        <a:rPr lang="fi-FI" sz="1800">
                          <a:latin typeface="+mn-lt"/>
                        </a:rPr>
                        <a:t>24,94</a:t>
                      </a:r>
                    </a:p>
                  </a:txBody>
                  <a:tcPr>
                    <a:solidFill>
                      <a:srgbClr val="F3E8FC"/>
                    </a:solidFill>
                  </a:tcPr>
                </a:tc>
                <a:tc>
                  <a:txBody>
                    <a:bodyPr/>
                    <a:lstStyle/>
                    <a:p>
                      <a:pPr algn="ctr"/>
                      <a:r>
                        <a:rPr lang="fi-FI" sz="1800">
                          <a:latin typeface="+mn-lt"/>
                        </a:rPr>
                        <a:t>26</a:t>
                      </a:r>
                    </a:p>
                  </a:txBody>
                  <a:tcPr>
                    <a:solidFill>
                      <a:srgbClr val="F3E8FC"/>
                    </a:solidFill>
                  </a:tcPr>
                </a:tc>
                <a:extLst>
                  <a:ext uri="{0D108BD9-81ED-4DB2-BD59-A6C34878D82A}">
                    <a16:rowId xmlns:a16="http://schemas.microsoft.com/office/drawing/2014/main" val="785821493"/>
                  </a:ext>
                </a:extLst>
              </a:tr>
              <a:tr h="695973">
                <a:tc>
                  <a:txBody>
                    <a:bodyPr/>
                    <a:lstStyle/>
                    <a:p>
                      <a:r>
                        <a:rPr lang="fi-FI" sz="1800" err="1">
                          <a:latin typeface="+mn-lt"/>
                        </a:rPr>
                        <a:t>Jkylä</a:t>
                      </a:r>
                      <a:r>
                        <a:rPr lang="fi-FI" sz="1800">
                          <a:latin typeface="+mn-lt"/>
                        </a:rPr>
                        <a:t>, kauppatiede</a:t>
                      </a:r>
                    </a:p>
                  </a:txBody>
                  <a:tcPr>
                    <a:solidFill>
                      <a:srgbClr val="F3E8FC"/>
                    </a:solidFill>
                  </a:tcPr>
                </a:tc>
                <a:tc>
                  <a:txBody>
                    <a:bodyPr/>
                    <a:lstStyle/>
                    <a:p>
                      <a:pPr algn="ctr"/>
                      <a:r>
                        <a:rPr lang="fi-FI" sz="1800">
                          <a:latin typeface="+mn-lt"/>
                        </a:rPr>
                        <a:t>22,43</a:t>
                      </a:r>
                    </a:p>
                  </a:txBody>
                  <a:tcPr>
                    <a:solidFill>
                      <a:srgbClr val="F3E8FC"/>
                    </a:solidFill>
                  </a:tcPr>
                </a:tc>
                <a:tc>
                  <a:txBody>
                    <a:bodyPr/>
                    <a:lstStyle/>
                    <a:p>
                      <a:pPr algn="ctr"/>
                      <a:r>
                        <a:rPr lang="fi-FI" sz="1800">
                          <a:latin typeface="+mn-lt"/>
                        </a:rPr>
                        <a:t>23,45</a:t>
                      </a:r>
                    </a:p>
                  </a:txBody>
                  <a:tcPr>
                    <a:solidFill>
                      <a:srgbClr val="F3E8FC"/>
                    </a:solidFill>
                  </a:tcPr>
                </a:tc>
                <a:tc>
                  <a:txBody>
                    <a:bodyPr/>
                    <a:lstStyle/>
                    <a:p>
                      <a:pPr algn="ctr"/>
                      <a:r>
                        <a:rPr lang="fi-FI" sz="1800">
                          <a:latin typeface="+mn-lt"/>
                        </a:rPr>
                        <a:t>24,5</a:t>
                      </a:r>
                    </a:p>
                  </a:txBody>
                  <a:tcPr>
                    <a:solidFill>
                      <a:srgbClr val="F3E8FC"/>
                    </a:solidFill>
                  </a:tcPr>
                </a:tc>
                <a:extLst>
                  <a:ext uri="{0D108BD9-81ED-4DB2-BD59-A6C34878D82A}">
                    <a16:rowId xmlns:a16="http://schemas.microsoft.com/office/drawing/2014/main" val="87945507"/>
                  </a:ext>
                </a:extLst>
              </a:tr>
              <a:tr h="399178">
                <a:tc>
                  <a:txBody>
                    <a:bodyPr/>
                    <a:lstStyle/>
                    <a:p>
                      <a:r>
                        <a:rPr lang="fi-FI" sz="1800">
                          <a:latin typeface="+mn-lt"/>
                        </a:rPr>
                        <a:t>LUT</a:t>
                      </a:r>
                    </a:p>
                  </a:txBody>
                  <a:tcPr>
                    <a:solidFill>
                      <a:srgbClr val="F3E8FC"/>
                    </a:solidFill>
                  </a:tcPr>
                </a:tc>
                <a:tc>
                  <a:txBody>
                    <a:bodyPr/>
                    <a:lstStyle/>
                    <a:p>
                      <a:pPr algn="ctr"/>
                      <a:r>
                        <a:rPr lang="fi-FI" sz="1800">
                          <a:latin typeface="+mn-lt"/>
                        </a:rPr>
                        <a:t>20,94</a:t>
                      </a:r>
                    </a:p>
                  </a:txBody>
                  <a:tcPr>
                    <a:solidFill>
                      <a:srgbClr val="F3E8FC"/>
                    </a:solidFill>
                  </a:tcPr>
                </a:tc>
                <a:tc>
                  <a:txBody>
                    <a:bodyPr/>
                    <a:lstStyle/>
                    <a:p>
                      <a:pPr algn="ctr"/>
                      <a:r>
                        <a:rPr lang="fi-FI" sz="1800">
                          <a:latin typeface="+mn-lt"/>
                        </a:rPr>
                        <a:t>22,47</a:t>
                      </a:r>
                    </a:p>
                  </a:txBody>
                  <a:tcPr>
                    <a:solidFill>
                      <a:srgbClr val="F3E8FC"/>
                    </a:solidFill>
                  </a:tcPr>
                </a:tc>
                <a:tc>
                  <a:txBody>
                    <a:bodyPr/>
                    <a:lstStyle/>
                    <a:p>
                      <a:pPr algn="ctr"/>
                      <a:r>
                        <a:rPr lang="fi-FI" sz="1800">
                          <a:latin typeface="+mn-lt"/>
                        </a:rPr>
                        <a:t>23,5</a:t>
                      </a:r>
                    </a:p>
                  </a:txBody>
                  <a:tcPr>
                    <a:solidFill>
                      <a:srgbClr val="F3E8FC"/>
                    </a:solidFill>
                  </a:tcPr>
                </a:tc>
                <a:extLst>
                  <a:ext uri="{0D108BD9-81ED-4DB2-BD59-A6C34878D82A}">
                    <a16:rowId xmlns:a16="http://schemas.microsoft.com/office/drawing/2014/main" val="2650298730"/>
                  </a:ext>
                </a:extLst>
              </a:tr>
              <a:tr h="399178">
                <a:tc>
                  <a:txBody>
                    <a:bodyPr/>
                    <a:lstStyle/>
                    <a:p>
                      <a:r>
                        <a:rPr lang="fi-FI" sz="1800">
                          <a:latin typeface="+mn-lt"/>
                        </a:rPr>
                        <a:t>Kuopio</a:t>
                      </a:r>
                    </a:p>
                  </a:txBody>
                  <a:tcPr>
                    <a:solidFill>
                      <a:srgbClr val="F3E8FC"/>
                    </a:solidFill>
                  </a:tcPr>
                </a:tc>
                <a:tc>
                  <a:txBody>
                    <a:bodyPr/>
                    <a:lstStyle/>
                    <a:p>
                      <a:pPr algn="ctr"/>
                      <a:r>
                        <a:rPr lang="fi-FI" sz="1800">
                          <a:latin typeface="+mn-lt"/>
                        </a:rPr>
                        <a:t>21,41</a:t>
                      </a:r>
                    </a:p>
                  </a:txBody>
                  <a:tcPr>
                    <a:solidFill>
                      <a:srgbClr val="F3E8FC"/>
                    </a:solidFill>
                  </a:tcPr>
                </a:tc>
                <a:tc>
                  <a:txBody>
                    <a:bodyPr/>
                    <a:lstStyle/>
                    <a:p>
                      <a:pPr algn="ctr"/>
                      <a:r>
                        <a:rPr lang="fi-FI" sz="1800">
                          <a:latin typeface="+mn-lt"/>
                        </a:rPr>
                        <a:t>21,94</a:t>
                      </a:r>
                    </a:p>
                  </a:txBody>
                  <a:tcPr>
                    <a:solidFill>
                      <a:srgbClr val="F3E8FC"/>
                    </a:solidFill>
                  </a:tcPr>
                </a:tc>
                <a:tc>
                  <a:txBody>
                    <a:bodyPr/>
                    <a:lstStyle/>
                    <a:p>
                      <a:pPr algn="ctr"/>
                      <a:r>
                        <a:rPr lang="fi-FI" sz="1800">
                          <a:latin typeface="+mn-lt"/>
                        </a:rPr>
                        <a:t>22</a:t>
                      </a:r>
                    </a:p>
                  </a:txBody>
                  <a:tcPr>
                    <a:solidFill>
                      <a:srgbClr val="F3E8FC"/>
                    </a:solidFill>
                  </a:tcPr>
                </a:tc>
                <a:extLst>
                  <a:ext uri="{0D108BD9-81ED-4DB2-BD59-A6C34878D82A}">
                    <a16:rowId xmlns:a16="http://schemas.microsoft.com/office/drawing/2014/main" val="1282760679"/>
                  </a:ext>
                </a:extLst>
              </a:tr>
              <a:tr h="399178">
                <a:tc>
                  <a:txBody>
                    <a:bodyPr/>
                    <a:lstStyle/>
                    <a:p>
                      <a:r>
                        <a:rPr lang="fi-FI" sz="1800">
                          <a:latin typeface="+mn-lt"/>
                        </a:rPr>
                        <a:t>Pori</a:t>
                      </a:r>
                    </a:p>
                  </a:txBody>
                  <a:tcPr>
                    <a:solidFill>
                      <a:srgbClr val="F3E8FC"/>
                    </a:solidFill>
                  </a:tcPr>
                </a:tc>
                <a:tc>
                  <a:txBody>
                    <a:bodyPr/>
                    <a:lstStyle/>
                    <a:p>
                      <a:pPr algn="ctr"/>
                      <a:r>
                        <a:rPr lang="fi-FI" sz="1800">
                          <a:latin typeface="+mn-lt"/>
                        </a:rPr>
                        <a:t>19,96</a:t>
                      </a:r>
                    </a:p>
                  </a:txBody>
                  <a:tcPr>
                    <a:solidFill>
                      <a:srgbClr val="F3E8FC"/>
                    </a:solidFill>
                  </a:tcPr>
                </a:tc>
                <a:tc>
                  <a:txBody>
                    <a:bodyPr/>
                    <a:lstStyle/>
                    <a:p>
                      <a:pPr algn="ctr"/>
                      <a:r>
                        <a:rPr lang="fi-FI" sz="1800">
                          <a:latin typeface="+mn-lt"/>
                        </a:rPr>
                        <a:t>21,43</a:t>
                      </a:r>
                    </a:p>
                  </a:txBody>
                  <a:tcPr>
                    <a:solidFill>
                      <a:srgbClr val="F3E8FC"/>
                    </a:solidFill>
                  </a:tcPr>
                </a:tc>
                <a:tc>
                  <a:txBody>
                    <a:bodyPr/>
                    <a:lstStyle/>
                    <a:p>
                      <a:pPr algn="ctr"/>
                      <a:r>
                        <a:rPr lang="fi-FI" sz="1800">
                          <a:latin typeface="+mn-lt"/>
                        </a:rPr>
                        <a:t>21,5</a:t>
                      </a:r>
                    </a:p>
                  </a:txBody>
                  <a:tcPr>
                    <a:solidFill>
                      <a:srgbClr val="F3E8FC"/>
                    </a:solidFill>
                  </a:tcPr>
                </a:tc>
                <a:extLst>
                  <a:ext uri="{0D108BD9-81ED-4DB2-BD59-A6C34878D82A}">
                    <a16:rowId xmlns:a16="http://schemas.microsoft.com/office/drawing/2014/main" val="834220897"/>
                  </a:ext>
                </a:extLst>
              </a:tr>
              <a:tr h="399178">
                <a:tc>
                  <a:txBody>
                    <a:bodyPr/>
                    <a:lstStyle/>
                    <a:p>
                      <a:r>
                        <a:rPr lang="fi-FI" sz="1800">
                          <a:latin typeface="+mn-lt"/>
                        </a:rPr>
                        <a:t>Vaasa</a:t>
                      </a:r>
                    </a:p>
                  </a:txBody>
                  <a:tcPr>
                    <a:solidFill>
                      <a:srgbClr val="F3E8FC"/>
                    </a:solidFill>
                  </a:tcPr>
                </a:tc>
                <a:tc>
                  <a:txBody>
                    <a:bodyPr/>
                    <a:lstStyle/>
                    <a:p>
                      <a:pPr algn="ctr"/>
                      <a:r>
                        <a:rPr lang="fi-FI" sz="1800">
                          <a:latin typeface="+mn-lt"/>
                        </a:rPr>
                        <a:t>19,94</a:t>
                      </a:r>
                    </a:p>
                  </a:txBody>
                  <a:tcPr>
                    <a:solidFill>
                      <a:srgbClr val="F3E8FC"/>
                    </a:solidFill>
                  </a:tcPr>
                </a:tc>
                <a:tc>
                  <a:txBody>
                    <a:bodyPr/>
                    <a:lstStyle/>
                    <a:p>
                      <a:pPr algn="ctr"/>
                      <a:r>
                        <a:rPr lang="fi-FI" sz="1800">
                          <a:latin typeface="+mn-lt"/>
                        </a:rPr>
                        <a:t>20,96</a:t>
                      </a:r>
                    </a:p>
                  </a:txBody>
                  <a:tcPr>
                    <a:solidFill>
                      <a:srgbClr val="F3E8FC"/>
                    </a:solidFill>
                  </a:tcPr>
                </a:tc>
                <a:tc>
                  <a:txBody>
                    <a:bodyPr/>
                    <a:lstStyle/>
                    <a:p>
                      <a:pPr algn="ctr"/>
                      <a:r>
                        <a:rPr lang="fi-FI" sz="1800">
                          <a:latin typeface="+mn-lt"/>
                        </a:rPr>
                        <a:t>21</a:t>
                      </a:r>
                    </a:p>
                  </a:txBody>
                  <a:tcPr>
                    <a:solidFill>
                      <a:srgbClr val="F3E8FC"/>
                    </a:solidFill>
                  </a:tcPr>
                </a:tc>
                <a:extLst>
                  <a:ext uri="{0D108BD9-81ED-4DB2-BD59-A6C34878D82A}">
                    <a16:rowId xmlns:a16="http://schemas.microsoft.com/office/drawing/2014/main" val="3552312302"/>
                  </a:ext>
                </a:extLst>
              </a:tr>
              <a:tr h="399178">
                <a:tc>
                  <a:txBody>
                    <a:bodyPr/>
                    <a:lstStyle/>
                    <a:p>
                      <a:r>
                        <a:rPr lang="fi-FI" sz="1800">
                          <a:latin typeface="+mn-lt"/>
                        </a:rPr>
                        <a:t>Oulu</a:t>
                      </a:r>
                    </a:p>
                  </a:txBody>
                  <a:tcPr>
                    <a:solidFill>
                      <a:srgbClr val="F3E8FC"/>
                    </a:solidFill>
                  </a:tcPr>
                </a:tc>
                <a:tc>
                  <a:txBody>
                    <a:bodyPr/>
                    <a:lstStyle/>
                    <a:p>
                      <a:pPr algn="ctr"/>
                      <a:r>
                        <a:rPr lang="fi-FI" sz="1800">
                          <a:latin typeface="+mn-lt"/>
                        </a:rPr>
                        <a:t>19,90</a:t>
                      </a:r>
                    </a:p>
                  </a:txBody>
                  <a:tcPr>
                    <a:solidFill>
                      <a:srgbClr val="F3E8FC"/>
                    </a:solidFill>
                  </a:tcPr>
                </a:tc>
                <a:tc>
                  <a:txBody>
                    <a:bodyPr/>
                    <a:lstStyle/>
                    <a:p>
                      <a:pPr algn="ctr"/>
                      <a:r>
                        <a:rPr lang="fi-FI" sz="1800">
                          <a:latin typeface="+mn-lt"/>
                        </a:rPr>
                        <a:t>20,92</a:t>
                      </a:r>
                    </a:p>
                  </a:txBody>
                  <a:tcPr>
                    <a:solidFill>
                      <a:srgbClr val="F3E8FC"/>
                    </a:solidFill>
                  </a:tcPr>
                </a:tc>
                <a:tc>
                  <a:txBody>
                    <a:bodyPr/>
                    <a:lstStyle/>
                    <a:p>
                      <a:pPr algn="ctr"/>
                      <a:r>
                        <a:rPr lang="fi-FI" sz="1800">
                          <a:latin typeface="+mn-lt"/>
                        </a:rPr>
                        <a:t>21</a:t>
                      </a:r>
                    </a:p>
                  </a:txBody>
                  <a:tcPr>
                    <a:solidFill>
                      <a:srgbClr val="F3E8FC"/>
                    </a:solidFill>
                  </a:tcPr>
                </a:tc>
                <a:extLst>
                  <a:ext uri="{0D108BD9-81ED-4DB2-BD59-A6C34878D82A}">
                    <a16:rowId xmlns:a16="http://schemas.microsoft.com/office/drawing/2014/main" val="2351176081"/>
                  </a:ext>
                </a:extLst>
              </a:tr>
              <a:tr h="399178">
                <a:tc>
                  <a:txBody>
                    <a:bodyPr/>
                    <a:lstStyle/>
                    <a:p>
                      <a:r>
                        <a:rPr lang="fi-FI" sz="1800">
                          <a:latin typeface="+mn-lt"/>
                        </a:rPr>
                        <a:t>Joensuu</a:t>
                      </a:r>
                    </a:p>
                  </a:txBody>
                  <a:tcPr>
                    <a:solidFill>
                      <a:srgbClr val="F3E8FC"/>
                    </a:solidFill>
                  </a:tcPr>
                </a:tc>
                <a:tc>
                  <a:txBody>
                    <a:bodyPr/>
                    <a:lstStyle/>
                    <a:p>
                      <a:pPr algn="ctr"/>
                      <a:r>
                        <a:rPr lang="fi-FI" sz="1800">
                          <a:latin typeface="+mn-lt"/>
                        </a:rPr>
                        <a:t>19,92</a:t>
                      </a:r>
                    </a:p>
                  </a:txBody>
                  <a:tcPr>
                    <a:solidFill>
                      <a:srgbClr val="F3E8FC"/>
                    </a:solidFill>
                  </a:tcPr>
                </a:tc>
                <a:tc>
                  <a:txBody>
                    <a:bodyPr/>
                    <a:lstStyle/>
                    <a:p>
                      <a:pPr algn="ctr"/>
                      <a:r>
                        <a:rPr lang="fi-FI" sz="1800">
                          <a:latin typeface="+mn-lt"/>
                        </a:rPr>
                        <a:t>20,47</a:t>
                      </a:r>
                    </a:p>
                  </a:txBody>
                  <a:tcPr>
                    <a:solidFill>
                      <a:srgbClr val="F3E8FC"/>
                    </a:solidFill>
                  </a:tcPr>
                </a:tc>
                <a:tc>
                  <a:txBody>
                    <a:bodyPr/>
                    <a:lstStyle/>
                    <a:p>
                      <a:pPr algn="ctr"/>
                      <a:r>
                        <a:rPr lang="fi-FI" sz="1800">
                          <a:latin typeface="+mn-lt"/>
                        </a:rPr>
                        <a:t>21</a:t>
                      </a:r>
                    </a:p>
                  </a:txBody>
                  <a:tcPr>
                    <a:solidFill>
                      <a:srgbClr val="F3E8FC"/>
                    </a:solidFill>
                  </a:tcPr>
                </a:tc>
                <a:extLst>
                  <a:ext uri="{0D108BD9-81ED-4DB2-BD59-A6C34878D82A}">
                    <a16:rowId xmlns:a16="http://schemas.microsoft.com/office/drawing/2014/main" val="4200912012"/>
                  </a:ext>
                </a:extLst>
              </a:tr>
              <a:tr h="399178">
                <a:tc>
                  <a:txBody>
                    <a:bodyPr/>
                    <a:lstStyle/>
                    <a:p>
                      <a:r>
                        <a:rPr lang="fi-FI" sz="1800">
                          <a:latin typeface="+mn-lt"/>
                        </a:rPr>
                        <a:t>Hanken, HKI </a:t>
                      </a:r>
                    </a:p>
                  </a:txBody>
                  <a:tcPr>
                    <a:solidFill>
                      <a:srgbClr val="F3E8FC"/>
                    </a:solidFill>
                  </a:tcPr>
                </a:tc>
                <a:tc>
                  <a:txBody>
                    <a:bodyPr/>
                    <a:lstStyle/>
                    <a:p>
                      <a:pPr algn="ctr"/>
                      <a:r>
                        <a:rPr lang="fi-FI" sz="1800">
                          <a:latin typeface="+mn-lt"/>
                        </a:rPr>
                        <a:t>14,43</a:t>
                      </a:r>
                    </a:p>
                  </a:txBody>
                  <a:tcPr>
                    <a:solidFill>
                      <a:srgbClr val="F3E8FC"/>
                    </a:solidFill>
                  </a:tcPr>
                </a:tc>
                <a:tc>
                  <a:txBody>
                    <a:bodyPr/>
                    <a:lstStyle/>
                    <a:p>
                      <a:pPr algn="ctr"/>
                      <a:r>
                        <a:rPr lang="fi-FI" sz="1800">
                          <a:latin typeface="+mn-lt"/>
                        </a:rPr>
                        <a:t>17</a:t>
                      </a:r>
                    </a:p>
                  </a:txBody>
                  <a:tcPr>
                    <a:solidFill>
                      <a:srgbClr val="F3E8FC"/>
                    </a:solidFill>
                  </a:tcPr>
                </a:tc>
                <a:tc>
                  <a:txBody>
                    <a:bodyPr/>
                    <a:lstStyle/>
                    <a:p>
                      <a:pPr algn="ctr"/>
                      <a:r>
                        <a:rPr lang="fi-FI" sz="1800">
                          <a:latin typeface="+mn-lt"/>
                        </a:rPr>
                        <a:t>20</a:t>
                      </a:r>
                    </a:p>
                  </a:txBody>
                  <a:tcPr>
                    <a:solidFill>
                      <a:srgbClr val="F3E8FC"/>
                    </a:solidFill>
                  </a:tcPr>
                </a:tc>
                <a:extLst>
                  <a:ext uri="{0D108BD9-81ED-4DB2-BD59-A6C34878D82A}">
                    <a16:rowId xmlns:a16="http://schemas.microsoft.com/office/drawing/2014/main" val="169129056"/>
                  </a:ext>
                </a:extLst>
              </a:tr>
              <a:tr h="399178">
                <a:tc>
                  <a:txBody>
                    <a:bodyPr/>
                    <a:lstStyle/>
                    <a:p>
                      <a:r>
                        <a:rPr lang="fi-FI" sz="1800">
                          <a:latin typeface="+mn-lt"/>
                        </a:rPr>
                        <a:t>Åbo</a:t>
                      </a:r>
                    </a:p>
                  </a:txBody>
                  <a:tcPr>
                    <a:solidFill>
                      <a:srgbClr val="F3E8FC"/>
                    </a:solidFill>
                  </a:tcPr>
                </a:tc>
                <a:tc>
                  <a:txBody>
                    <a:bodyPr/>
                    <a:lstStyle/>
                    <a:p>
                      <a:pPr algn="ctr"/>
                      <a:r>
                        <a:rPr lang="fi-FI" sz="1800">
                          <a:latin typeface="+mn-lt"/>
                        </a:rPr>
                        <a:t>11,86</a:t>
                      </a:r>
                    </a:p>
                  </a:txBody>
                  <a:tcPr>
                    <a:solidFill>
                      <a:srgbClr val="F3E8FC"/>
                    </a:solidFill>
                  </a:tcPr>
                </a:tc>
                <a:tc>
                  <a:txBody>
                    <a:bodyPr/>
                    <a:lstStyle/>
                    <a:p>
                      <a:pPr algn="ctr"/>
                      <a:r>
                        <a:rPr lang="fi-FI" sz="1800">
                          <a:latin typeface="+mn-lt"/>
                        </a:rPr>
                        <a:t>14,96</a:t>
                      </a:r>
                    </a:p>
                  </a:txBody>
                  <a:tcPr>
                    <a:solidFill>
                      <a:srgbClr val="F3E8FC"/>
                    </a:solidFill>
                  </a:tcPr>
                </a:tc>
                <a:tc>
                  <a:txBody>
                    <a:bodyPr/>
                    <a:lstStyle/>
                    <a:p>
                      <a:pPr algn="ctr"/>
                      <a:r>
                        <a:rPr lang="fi-FI" sz="1800">
                          <a:latin typeface="+mn-lt"/>
                        </a:rPr>
                        <a:t>16</a:t>
                      </a:r>
                    </a:p>
                  </a:txBody>
                  <a:tcPr>
                    <a:solidFill>
                      <a:srgbClr val="F3E8FC"/>
                    </a:solidFill>
                  </a:tcPr>
                </a:tc>
                <a:extLst>
                  <a:ext uri="{0D108BD9-81ED-4DB2-BD59-A6C34878D82A}">
                    <a16:rowId xmlns:a16="http://schemas.microsoft.com/office/drawing/2014/main" val="2684051029"/>
                  </a:ext>
                </a:extLst>
              </a:tr>
              <a:tr h="399178">
                <a:tc>
                  <a:txBody>
                    <a:bodyPr/>
                    <a:lstStyle/>
                    <a:p>
                      <a:r>
                        <a:rPr lang="fi-FI" sz="1800">
                          <a:latin typeface="+mn-lt"/>
                        </a:rPr>
                        <a:t>Hanken, Vaasa</a:t>
                      </a:r>
                    </a:p>
                  </a:txBody>
                  <a:tcPr>
                    <a:solidFill>
                      <a:srgbClr val="F3E8FC"/>
                    </a:solidFill>
                  </a:tcPr>
                </a:tc>
                <a:tc>
                  <a:txBody>
                    <a:bodyPr/>
                    <a:lstStyle/>
                    <a:p>
                      <a:pPr algn="ctr"/>
                      <a:r>
                        <a:rPr lang="fi-FI" sz="1800">
                          <a:latin typeface="+mn-lt"/>
                        </a:rPr>
                        <a:t>10,39</a:t>
                      </a:r>
                    </a:p>
                  </a:txBody>
                  <a:tcPr>
                    <a:solidFill>
                      <a:srgbClr val="F3E8FC"/>
                    </a:solidFill>
                  </a:tcPr>
                </a:tc>
                <a:tc>
                  <a:txBody>
                    <a:bodyPr/>
                    <a:lstStyle/>
                    <a:p>
                      <a:pPr algn="ctr"/>
                      <a:r>
                        <a:rPr lang="fi-FI" sz="1800">
                          <a:latin typeface="+mn-lt"/>
                        </a:rPr>
                        <a:t>13,92</a:t>
                      </a:r>
                    </a:p>
                  </a:txBody>
                  <a:tcPr>
                    <a:solidFill>
                      <a:srgbClr val="F3E8FC"/>
                    </a:solidFill>
                  </a:tcPr>
                </a:tc>
                <a:tc>
                  <a:txBody>
                    <a:bodyPr/>
                    <a:lstStyle/>
                    <a:p>
                      <a:pPr algn="ctr"/>
                      <a:r>
                        <a:rPr lang="fi-FI" sz="1800">
                          <a:latin typeface="+mn-lt"/>
                        </a:rPr>
                        <a:t>15,5</a:t>
                      </a:r>
                    </a:p>
                  </a:txBody>
                  <a:tcPr>
                    <a:solidFill>
                      <a:srgbClr val="F3E8FC"/>
                    </a:solidFill>
                  </a:tcPr>
                </a:tc>
                <a:extLst>
                  <a:ext uri="{0D108BD9-81ED-4DB2-BD59-A6C34878D82A}">
                    <a16:rowId xmlns:a16="http://schemas.microsoft.com/office/drawing/2014/main" val="4157727997"/>
                  </a:ext>
                </a:extLst>
              </a:tr>
            </a:tbl>
          </a:graphicData>
        </a:graphic>
      </p:graphicFrame>
    </p:spTree>
    <p:extLst>
      <p:ext uri="{BB962C8B-B14F-4D97-AF65-F5344CB8AC3E}">
        <p14:creationId xmlns:p14="http://schemas.microsoft.com/office/powerpoint/2010/main" val="3970583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1C37-EAD8-7627-9F78-1C2D5FE09C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B042AC5-FFE1-7BA9-F138-26913294AC62}"/>
              </a:ext>
            </a:extLst>
          </p:cNvPr>
          <p:cNvSpPr>
            <a:spLocks noGrp="1"/>
          </p:cNvSpPr>
          <p:nvPr>
            <p:ph type="title"/>
          </p:nvPr>
        </p:nvSpPr>
        <p:spPr>
          <a:xfrm>
            <a:off x="341049" y="365125"/>
            <a:ext cx="11457373" cy="657225"/>
          </a:xfrm>
        </p:spPr>
        <p:txBody>
          <a:bodyPr/>
          <a:lstStyle/>
          <a:p>
            <a:r>
              <a:rPr lang="fi-FI"/>
              <a:t>Valintakoe F | 3.6.2026 klo 9-12</a:t>
            </a:r>
          </a:p>
        </p:txBody>
      </p:sp>
      <p:sp>
        <p:nvSpPr>
          <p:cNvPr id="3" name="Sisällön paikkamerkki 1">
            <a:extLst>
              <a:ext uri="{FF2B5EF4-FFF2-40B4-BE49-F238E27FC236}">
                <a16:creationId xmlns:a16="http://schemas.microsoft.com/office/drawing/2014/main" id="{AE2EE4EE-D292-4048-98E5-BFA88FE4FD4C}"/>
              </a:ext>
            </a:extLst>
          </p:cNvPr>
          <p:cNvSpPr>
            <a:spLocks noGrp="1"/>
          </p:cNvSpPr>
          <p:nvPr>
            <p:ph sz="quarter" idx="10"/>
          </p:nvPr>
        </p:nvSpPr>
        <p:spPr>
          <a:xfrm>
            <a:off x="341049" y="1247651"/>
            <a:ext cx="11457372" cy="5245224"/>
          </a:xfrm>
        </p:spPr>
        <p:txBody>
          <a:bodyPr>
            <a:normAutofit/>
          </a:bodyPr>
          <a:lstStyle/>
          <a:p>
            <a:r>
              <a:rPr lang="fi-FI" sz="2000" b="1"/>
              <a:t>Kokeen rakenne ja kesto​</a:t>
            </a:r>
          </a:p>
          <a:p>
            <a:pPr lvl="1"/>
            <a:r>
              <a:rPr lang="fi-FI" sz="1800"/>
              <a:t>Kaikille yksi yhteinen koeosio, kesto 3 tuntia </a:t>
            </a:r>
          </a:p>
          <a:p>
            <a:pPr lvl="1"/>
            <a:r>
              <a:rPr lang="fi-FI" sz="1800"/>
              <a:t>Valintakoe sisältää automaattitarkisteisia tehtäviä </a:t>
            </a:r>
          </a:p>
          <a:p>
            <a:pPr lvl="1"/>
            <a:r>
              <a:rPr lang="fi-FI" sz="1800"/>
              <a:t>Käytössä valintakoejärjestelmän sähköinen funktiolaskin </a:t>
            </a:r>
          </a:p>
          <a:p>
            <a:endParaRPr lang="fi-FI" sz="2000"/>
          </a:p>
          <a:p>
            <a:r>
              <a:rPr lang="fi-FI" sz="2000" b="1"/>
              <a:t>Vaatimukset</a:t>
            </a:r>
            <a:r>
              <a:rPr lang="fi-FI" sz="2000"/>
              <a:t>​ (samat kuin vuonna 2025)</a:t>
            </a:r>
          </a:p>
          <a:p>
            <a:pPr lvl="1"/>
            <a:r>
              <a:rPr lang="fi-FI" sz="1800"/>
              <a:t>Kokeessa annettava aineisto </a:t>
            </a:r>
          </a:p>
          <a:p>
            <a:pPr lvl="1"/>
            <a:r>
              <a:rPr lang="fi-FI" sz="1800"/>
              <a:t>Lukion tilastomatematiikka (moduulit MAA8 tai MAB5). Vaatimusten mukaan riittää vain jompikumpi. </a:t>
            </a:r>
          </a:p>
          <a:p>
            <a:pPr lvl="2"/>
            <a:r>
              <a:rPr lang="fi-FI" sz="1700" i="1"/>
              <a:t>Joskus kokeessa ollut tehtäviä, jotka on ollut ratkaistavissa vain toisen moduulin tiedoilla (ei keväällä 2025)</a:t>
            </a:r>
          </a:p>
          <a:p>
            <a:pPr lvl="1"/>
            <a:r>
              <a:rPr lang="fi-FI" sz="1800"/>
              <a:t>Lukion taloustieto (moduuli YH2)</a:t>
            </a:r>
            <a:r>
              <a:rPr lang="fi-FI" sz="1800" b="1"/>
              <a:t> </a:t>
            </a:r>
          </a:p>
          <a:p>
            <a:pPr lvl="1"/>
            <a:r>
              <a:rPr lang="fi-FI" sz="1800"/>
              <a:t>Mitataan hakijan kykyä omaksua ja soveltaa yhteiskunta-, kauppa- ja taloustieteellistä tietoa.</a:t>
            </a:r>
          </a:p>
          <a:p>
            <a:pPr lvl="1"/>
            <a:r>
              <a:rPr lang="fi-FI" sz="1800"/>
              <a:t>Valintakokeessa mitataan myös matemaattista ja loogista ajattelukykyä. </a:t>
            </a:r>
          </a:p>
          <a:p>
            <a:pPr marL="457200" lvl="1" indent="0">
              <a:buNone/>
            </a:pPr>
            <a:endParaRPr lang="fi-FI" sz="1800" b="1"/>
          </a:p>
          <a:p>
            <a:pPr lvl="1"/>
            <a:endParaRPr lang="fi-FI" sz="1800"/>
          </a:p>
        </p:txBody>
      </p:sp>
      <p:sp>
        <p:nvSpPr>
          <p:cNvPr id="6" name="Sisällön paikkamerkki 1">
            <a:extLst>
              <a:ext uri="{FF2B5EF4-FFF2-40B4-BE49-F238E27FC236}">
                <a16:creationId xmlns:a16="http://schemas.microsoft.com/office/drawing/2014/main" id="{BE45A881-0E7C-34E9-94BC-EF26C11F6F17}"/>
              </a:ext>
            </a:extLst>
          </p:cNvPr>
          <p:cNvSpPr txBox="1">
            <a:spLocks/>
          </p:cNvSpPr>
          <p:nvPr/>
        </p:nvSpPr>
        <p:spPr>
          <a:xfrm>
            <a:off x="341047" y="4230804"/>
            <a:ext cx="11457373" cy="23982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2795292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86A992-80C0-1D00-40FC-225E4CAA9797}"/>
              </a:ext>
            </a:extLst>
          </p:cNvPr>
          <p:cNvSpPr>
            <a:spLocks noGrp="1"/>
          </p:cNvSpPr>
          <p:nvPr>
            <p:ph type="title"/>
          </p:nvPr>
        </p:nvSpPr>
        <p:spPr/>
        <p:txBody>
          <a:bodyPr/>
          <a:lstStyle/>
          <a:p>
            <a:r>
              <a:rPr lang="fi-FI"/>
              <a:t>Valintakoe F | Katsaus kevään 2025 kokeeseen</a:t>
            </a:r>
          </a:p>
        </p:txBody>
      </p:sp>
      <p:sp>
        <p:nvSpPr>
          <p:cNvPr id="3" name="Sisällön paikkamerkki 2">
            <a:extLst>
              <a:ext uri="{FF2B5EF4-FFF2-40B4-BE49-F238E27FC236}">
                <a16:creationId xmlns:a16="http://schemas.microsoft.com/office/drawing/2014/main" id="{D5ABDC02-00E7-E148-9736-5549EF515559}"/>
              </a:ext>
            </a:extLst>
          </p:cNvPr>
          <p:cNvSpPr>
            <a:spLocks noGrp="1"/>
          </p:cNvSpPr>
          <p:nvPr>
            <p:ph sz="quarter" idx="10"/>
          </p:nvPr>
        </p:nvSpPr>
        <p:spPr>
          <a:xfrm>
            <a:off x="341049" y="1060882"/>
            <a:ext cx="11768965" cy="6073709"/>
          </a:xfrm>
        </p:spPr>
        <p:txBody>
          <a:bodyPr>
            <a:normAutofit/>
          </a:bodyPr>
          <a:lstStyle/>
          <a:p>
            <a:r>
              <a:rPr lang="fi-FI" sz="2000"/>
              <a:t>Valintakoeuudistuksen jälkeen valintakokeen rakenne pysyi samana kuin aiemmin </a:t>
            </a:r>
          </a:p>
          <a:p>
            <a:pPr lvl="1"/>
            <a:r>
              <a:rPr lang="fi-FI" sz="1800"/>
              <a:t>40 monivalintatehtävää</a:t>
            </a:r>
          </a:p>
          <a:p>
            <a:pPr lvl="1"/>
            <a:r>
              <a:rPr lang="fi-FI" sz="1800"/>
              <a:t>Oikeasta vastauksesta +1 pistettä ja väärästä -0,5 pistettä (ennen -0,51 pistettä)</a:t>
            </a:r>
          </a:p>
          <a:p>
            <a:pPr lvl="1"/>
            <a:r>
              <a:rPr lang="fi-FI" sz="1800"/>
              <a:t>Vastaamatta jättämisestä 0 pistettä</a:t>
            </a:r>
            <a:endParaRPr lang="fi-FI" sz="2000"/>
          </a:p>
          <a:p>
            <a:r>
              <a:rPr lang="fi-FI" sz="2000"/>
              <a:t>Historian osuus jäi pois, mutta mukana edelleen Suomen taloushistoriaa (osana YH2)</a:t>
            </a:r>
          </a:p>
          <a:p>
            <a:r>
              <a:rPr lang="fi-FI" sz="2000" b="1"/>
              <a:t>Keskeisin muutos: </a:t>
            </a:r>
            <a:r>
              <a:rPr lang="fi-FI" sz="2000"/>
              <a:t>valintakokeessa aiempaa enemmän matematiikkaa ja taloustietoa yhdisteleviä tehtäviä, esim. </a:t>
            </a:r>
          </a:p>
          <a:p>
            <a:pPr lvl="1"/>
            <a:r>
              <a:rPr lang="fi-FI" sz="1800"/>
              <a:t>tehtävän konteksti oli taloustiedosta, mutta ratkaisussa vaadittiin matematiikkaa</a:t>
            </a:r>
          </a:p>
          <a:p>
            <a:pPr lvl="1"/>
            <a:r>
              <a:rPr lang="fi-FI" sz="1800"/>
              <a:t>osa yksittäisen tehtävän väitteistä ratkesi matematiikalla ja osa taloustiedon osaamisella</a:t>
            </a:r>
          </a:p>
          <a:p>
            <a:r>
              <a:rPr lang="fi-FI" sz="2000"/>
              <a:t>Matemaattinen ja looginen päättely tuli viime keväänä vaatimuksiin &gt; kokeessa yksi puhtaasti loogisen päättelyn tehtävä ja lisäksi päättelykykyä testattiin osana muita tehtäviä</a:t>
            </a:r>
          </a:p>
          <a:p>
            <a:r>
              <a:rPr lang="fi-FI" sz="2000"/>
              <a:t>Taloustiedon tehtävien sisällöissä samoja aiheita kuin aiempina vuosina mm.</a:t>
            </a:r>
          </a:p>
          <a:p>
            <a:pPr lvl="1"/>
            <a:r>
              <a:rPr lang="fi-FI"/>
              <a:t>Jakamis- ja kiertotalous</a:t>
            </a:r>
          </a:p>
          <a:p>
            <a:pPr lvl="1"/>
            <a:r>
              <a:rPr lang="fi-FI"/>
              <a:t>Kysyntä- ja tarjonta</a:t>
            </a:r>
          </a:p>
          <a:p>
            <a:pPr lvl="1"/>
            <a:r>
              <a:rPr lang="fi-FI"/>
              <a:t>Valuuttakurssit</a:t>
            </a:r>
          </a:p>
          <a:p>
            <a:pPr lvl="1"/>
            <a:r>
              <a:rPr lang="fi-FI"/>
              <a:t>Yrityksen yritysmuodot ja yrityksen perustaminen</a:t>
            </a:r>
          </a:p>
          <a:p>
            <a:endParaRPr lang="fi-FI" sz="2000"/>
          </a:p>
          <a:p>
            <a:endParaRPr lang="fi-FI" sz="2000"/>
          </a:p>
          <a:p>
            <a:pPr marL="0" indent="0">
              <a:buNone/>
            </a:pPr>
            <a:endParaRPr lang="fi-FI" sz="2000"/>
          </a:p>
        </p:txBody>
      </p:sp>
    </p:spTree>
    <p:extLst>
      <p:ext uri="{BB962C8B-B14F-4D97-AF65-F5344CB8AC3E}">
        <p14:creationId xmlns:p14="http://schemas.microsoft.com/office/powerpoint/2010/main" val="1755783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3A1AA-E956-5955-9E24-5F71CDEF2E1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44C8ACB-0339-CF57-B7B3-EE3871345CFD}"/>
              </a:ext>
            </a:extLst>
          </p:cNvPr>
          <p:cNvSpPr>
            <a:spLocks noGrp="1"/>
          </p:cNvSpPr>
          <p:nvPr>
            <p:ph type="title"/>
          </p:nvPr>
        </p:nvSpPr>
        <p:spPr/>
        <p:txBody>
          <a:bodyPr/>
          <a:lstStyle/>
          <a:p>
            <a:r>
              <a:rPr lang="fi-FI"/>
              <a:t>Valintakoe F | Katsaus kevään 2025 kokeeseen</a:t>
            </a:r>
          </a:p>
        </p:txBody>
      </p:sp>
      <p:sp>
        <p:nvSpPr>
          <p:cNvPr id="3" name="Sisällön paikkamerkki 2">
            <a:extLst>
              <a:ext uri="{FF2B5EF4-FFF2-40B4-BE49-F238E27FC236}">
                <a16:creationId xmlns:a16="http://schemas.microsoft.com/office/drawing/2014/main" id="{4BC5798F-BCC7-EA71-D3CB-58D6D80B9495}"/>
              </a:ext>
            </a:extLst>
          </p:cNvPr>
          <p:cNvSpPr>
            <a:spLocks noGrp="1"/>
          </p:cNvSpPr>
          <p:nvPr>
            <p:ph sz="quarter" idx="10"/>
          </p:nvPr>
        </p:nvSpPr>
        <p:spPr>
          <a:xfrm>
            <a:off x="353624" y="1205277"/>
            <a:ext cx="11726081" cy="5821166"/>
          </a:xfrm>
        </p:spPr>
        <p:txBody>
          <a:bodyPr>
            <a:normAutofit lnSpcReduction="10000"/>
          </a:bodyPr>
          <a:lstStyle/>
          <a:p>
            <a:r>
              <a:rPr lang="fi-FI" sz="2000"/>
              <a:t>Useammassa tehtävässä aihe ohi lukion taloustiedon sisällön</a:t>
            </a:r>
          </a:p>
          <a:p>
            <a:pPr lvl="1">
              <a:buFont typeface="Wingdings" panose="05000000000000000000" pitchFamily="2" charset="2"/>
              <a:buChar char="Ø"/>
            </a:pPr>
            <a:r>
              <a:rPr lang="fi-FI" sz="1800"/>
              <a:t>tehtävänannossa oli selitetty asia &gt; luetun ymmärtäminen (ei siis vaatinut aiheen tuntemista etukäteen, sillä asia oli esitetty tehtävänannossa, mutta toki helpotti jos asia oli tuttu) </a:t>
            </a:r>
          </a:p>
          <a:p>
            <a:r>
              <a:rPr lang="fi-FI" sz="2000"/>
              <a:t>Vain muutama kuvaajatehtävä (näitä ollut välillä enemmän)</a:t>
            </a:r>
          </a:p>
          <a:p>
            <a:r>
              <a:rPr lang="fi-FI" sz="2000"/>
              <a:t>Ei yhtään pitkää luetun ymmärtämistä – lyhyitä tekstikatkelmia</a:t>
            </a:r>
          </a:p>
          <a:p>
            <a:r>
              <a:rPr lang="fi-FI" sz="2000"/>
              <a:t>Tehtävissä voidaan antaa vaikeita kaavoja tai muuta aineistoa, jota ei välttämättä tarvitset hyödyntää tehtävään vastaamisessa</a:t>
            </a:r>
          </a:p>
          <a:p>
            <a:pPr lvl="1"/>
            <a:r>
              <a:rPr lang="fi-FI" sz="1800"/>
              <a:t>Hyvä luetunymmärtäminen ja ”hoksaaminen” &gt; looginen ajattelu </a:t>
            </a:r>
            <a:endParaRPr lang="fi-FI" sz="2000"/>
          </a:p>
          <a:p>
            <a:endParaRPr lang="fi-FI" sz="2000"/>
          </a:p>
          <a:p>
            <a:pPr marL="0" indent="0">
              <a:buNone/>
            </a:pPr>
            <a:r>
              <a:rPr lang="fi-FI" sz="2400" b="1"/>
              <a:t>Miten harjoitella valintakokeeseen F?</a:t>
            </a:r>
          </a:p>
          <a:p>
            <a:r>
              <a:rPr lang="fi-FI" sz="2000"/>
              <a:t>Vaikka perustuu lukiomoduuleihin, ei kokeen vaativuutta kannata aliarvioida</a:t>
            </a:r>
          </a:p>
          <a:p>
            <a:r>
              <a:rPr lang="fi-FI" sz="2000"/>
              <a:t>Eri kustantajien lukiokirjojen opiskelu (erityisesti taloustieto)</a:t>
            </a:r>
          </a:p>
          <a:p>
            <a:r>
              <a:rPr lang="fi-FI" sz="2000"/>
              <a:t>Ajankohtaisten talousaiheiden seuraaminen</a:t>
            </a:r>
          </a:p>
          <a:p>
            <a:r>
              <a:rPr lang="fi-FI" sz="2000"/>
              <a:t>Luetun ymmärtäminen, erilaisten taulukoiden ja kuvaajien tulkinta</a:t>
            </a:r>
          </a:p>
          <a:p>
            <a:r>
              <a:rPr lang="fi-FI" sz="2000"/>
              <a:t>Matemaattisen ja loogisen ajattelun kehittäminen sisältöharjoittelun ohella</a:t>
            </a:r>
          </a:p>
          <a:p>
            <a:r>
              <a:rPr lang="fi-FI" sz="2000"/>
              <a:t>Vanhat kauppatieteen valintakokeet </a:t>
            </a:r>
          </a:p>
          <a:p>
            <a:endParaRPr lang="fi-FI" sz="2000"/>
          </a:p>
          <a:p>
            <a:pPr marL="0" indent="0">
              <a:buNone/>
            </a:pPr>
            <a:endParaRPr lang="fi-FI" sz="2000"/>
          </a:p>
        </p:txBody>
      </p:sp>
    </p:spTree>
    <p:extLst>
      <p:ext uri="{BB962C8B-B14F-4D97-AF65-F5344CB8AC3E}">
        <p14:creationId xmlns:p14="http://schemas.microsoft.com/office/powerpoint/2010/main" val="317572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616654-4DC4-4020-A38B-5F9EC3298BB2}"/>
              </a:ext>
            </a:extLst>
          </p:cNvPr>
          <p:cNvSpPr>
            <a:spLocks noGrp="1"/>
          </p:cNvSpPr>
          <p:nvPr>
            <p:ph type="title"/>
          </p:nvPr>
        </p:nvSpPr>
        <p:spPr/>
        <p:txBody>
          <a:bodyPr/>
          <a:lstStyle/>
          <a:p>
            <a:r>
              <a:rPr lang="fi-FI"/>
              <a:t>AMK: yo-todistuksen pisteytys</a:t>
            </a:r>
          </a:p>
        </p:txBody>
      </p:sp>
      <p:sp>
        <p:nvSpPr>
          <p:cNvPr id="3" name="Sisällön paikkamerkki 2">
            <a:extLst>
              <a:ext uri="{FF2B5EF4-FFF2-40B4-BE49-F238E27FC236}">
                <a16:creationId xmlns:a16="http://schemas.microsoft.com/office/drawing/2014/main" id="{06D68B72-B261-15C0-EA75-04F92EE8E77A}"/>
              </a:ext>
            </a:extLst>
          </p:cNvPr>
          <p:cNvSpPr>
            <a:spLocks noGrp="1"/>
          </p:cNvSpPr>
          <p:nvPr>
            <p:ph sz="quarter" idx="10"/>
          </p:nvPr>
        </p:nvSpPr>
        <p:spPr>
          <a:xfrm>
            <a:off x="353626" y="1205278"/>
            <a:ext cx="11444796" cy="908658"/>
          </a:xfrm>
        </p:spPr>
        <p:txBody>
          <a:bodyPr>
            <a:normAutofit/>
          </a:bodyPr>
          <a:lstStyle/>
          <a:p>
            <a:r>
              <a:rPr lang="fi-FI" sz="2000"/>
              <a:t>5 pisteytettävää ainetta </a:t>
            </a:r>
            <a:r>
              <a:rPr lang="fi-FI" sz="2000" err="1"/>
              <a:t>max</a:t>
            </a:r>
            <a:r>
              <a:rPr lang="fi-FI" sz="2000"/>
              <a:t>.</a:t>
            </a:r>
          </a:p>
          <a:p>
            <a:r>
              <a:rPr lang="fi-FI" sz="2000" err="1"/>
              <a:t>max</a:t>
            </a:r>
            <a:r>
              <a:rPr lang="fi-FI" sz="2000"/>
              <a:t>. 198 pistettä</a:t>
            </a:r>
          </a:p>
        </p:txBody>
      </p:sp>
      <p:graphicFrame>
        <p:nvGraphicFramePr>
          <p:cNvPr id="4" name="Taulukko 3">
            <a:extLst>
              <a:ext uri="{FF2B5EF4-FFF2-40B4-BE49-F238E27FC236}">
                <a16:creationId xmlns:a16="http://schemas.microsoft.com/office/drawing/2014/main" id="{4390E3A4-8435-B915-D1F6-1E00E9F4A158}"/>
              </a:ext>
            </a:extLst>
          </p:cNvPr>
          <p:cNvGraphicFramePr>
            <a:graphicFrameLocks noGrp="1"/>
          </p:cNvGraphicFramePr>
          <p:nvPr>
            <p:extLst>
              <p:ext uri="{D42A27DB-BD31-4B8C-83A1-F6EECF244321}">
                <p14:modId xmlns:p14="http://schemas.microsoft.com/office/powerpoint/2010/main" val="984148312"/>
              </p:ext>
            </p:extLst>
          </p:nvPr>
        </p:nvGraphicFramePr>
        <p:xfrm>
          <a:off x="353625" y="2258332"/>
          <a:ext cx="11457374" cy="4138888"/>
        </p:xfrm>
        <a:graphic>
          <a:graphicData uri="http://schemas.openxmlformats.org/drawingml/2006/table">
            <a:tbl>
              <a:tblPr firstRow="1" bandRow="1">
                <a:tableStyleId>{5C22544A-7EE6-4342-B048-85BDC9FD1C3A}</a:tableStyleId>
              </a:tblPr>
              <a:tblGrid>
                <a:gridCol w="3740702">
                  <a:extLst>
                    <a:ext uri="{9D8B030D-6E8A-4147-A177-3AD203B41FA5}">
                      <a16:colId xmlns:a16="http://schemas.microsoft.com/office/drawing/2014/main" val="3589998765"/>
                    </a:ext>
                  </a:extLst>
                </a:gridCol>
                <a:gridCol w="1742010">
                  <a:extLst>
                    <a:ext uri="{9D8B030D-6E8A-4147-A177-3AD203B41FA5}">
                      <a16:colId xmlns:a16="http://schemas.microsoft.com/office/drawing/2014/main" val="948674298"/>
                    </a:ext>
                  </a:extLst>
                </a:gridCol>
                <a:gridCol w="995777">
                  <a:extLst>
                    <a:ext uri="{9D8B030D-6E8A-4147-A177-3AD203B41FA5}">
                      <a16:colId xmlns:a16="http://schemas.microsoft.com/office/drawing/2014/main" val="238692874"/>
                    </a:ext>
                  </a:extLst>
                </a:gridCol>
                <a:gridCol w="995777">
                  <a:extLst>
                    <a:ext uri="{9D8B030D-6E8A-4147-A177-3AD203B41FA5}">
                      <a16:colId xmlns:a16="http://schemas.microsoft.com/office/drawing/2014/main" val="2615093726"/>
                    </a:ext>
                  </a:extLst>
                </a:gridCol>
                <a:gridCol w="995777">
                  <a:extLst>
                    <a:ext uri="{9D8B030D-6E8A-4147-A177-3AD203B41FA5}">
                      <a16:colId xmlns:a16="http://schemas.microsoft.com/office/drawing/2014/main" val="2486196688"/>
                    </a:ext>
                  </a:extLst>
                </a:gridCol>
                <a:gridCol w="995777">
                  <a:extLst>
                    <a:ext uri="{9D8B030D-6E8A-4147-A177-3AD203B41FA5}">
                      <a16:colId xmlns:a16="http://schemas.microsoft.com/office/drawing/2014/main" val="765378629"/>
                    </a:ext>
                  </a:extLst>
                </a:gridCol>
                <a:gridCol w="995777">
                  <a:extLst>
                    <a:ext uri="{9D8B030D-6E8A-4147-A177-3AD203B41FA5}">
                      <a16:colId xmlns:a16="http://schemas.microsoft.com/office/drawing/2014/main" val="2814239223"/>
                    </a:ext>
                  </a:extLst>
                </a:gridCol>
                <a:gridCol w="995777">
                  <a:extLst>
                    <a:ext uri="{9D8B030D-6E8A-4147-A177-3AD203B41FA5}">
                      <a16:colId xmlns:a16="http://schemas.microsoft.com/office/drawing/2014/main" val="1392773571"/>
                    </a:ext>
                  </a:extLst>
                </a:gridCol>
              </a:tblGrid>
              <a:tr h="444952">
                <a:tc>
                  <a:txBody>
                    <a:bodyPr/>
                    <a:lstStyle/>
                    <a:p>
                      <a:r>
                        <a:rPr lang="fi-FI"/>
                        <a:t>Aine</a:t>
                      </a:r>
                    </a:p>
                  </a:txBody>
                  <a:tcPr anchor="ctr"/>
                </a:tc>
                <a:tc>
                  <a:txBody>
                    <a:bodyPr/>
                    <a:lstStyle/>
                    <a:p>
                      <a:r>
                        <a:rPr lang="fi-FI"/>
                        <a:t>Taso</a:t>
                      </a:r>
                    </a:p>
                  </a:txBody>
                  <a:tcPr anchor="ctr"/>
                </a:tc>
                <a:tc>
                  <a:txBody>
                    <a:bodyPr/>
                    <a:lstStyle/>
                    <a:p>
                      <a:pPr algn="ctr"/>
                      <a:r>
                        <a:rPr lang="fi-FI"/>
                        <a:t>L</a:t>
                      </a:r>
                    </a:p>
                  </a:txBody>
                  <a:tcPr anchor="ctr"/>
                </a:tc>
                <a:tc>
                  <a:txBody>
                    <a:bodyPr/>
                    <a:lstStyle/>
                    <a:p>
                      <a:pPr algn="ctr"/>
                      <a:r>
                        <a:rPr lang="fi-FI"/>
                        <a:t>E</a:t>
                      </a:r>
                    </a:p>
                  </a:txBody>
                  <a:tcPr anchor="ctr"/>
                </a:tc>
                <a:tc>
                  <a:txBody>
                    <a:bodyPr/>
                    <a:lstStyle/>
                    <a:p>
                      <a:pPr algn="ctr"/>
                      <a:r>
                        <a:rPr lang="fi-FI"/>
                        <a:t>M</a:t>
                      </a:r>
                    </a:p>
                  </a:txBody>
                  <a:tcPr anchor="ctr"/>
                </a:tc>
                <a:tc>
                  <a:txBody>
                    <a:bodyPr/>
                    <a:lstStyle/>
                    <a:p>
                      <a:pPr algn="ctr"/>
                      <a:r>
                        <a:rPr lang="fi-FI"/>
                        <a:t>C</a:t>
                      </a:r>
                    </a:p>
                  </a:txBody>
                  <a:tcPr anchor="ctr"/>
                </a:tc>
                <a:tc>
                  <a:txBody>
                    <a:bodyPr/>
                    <a:lstStyle/>
                    <a:p>
                      <a:pPr algn="ctr"/>
                      <a:r>
                        <a:rPr lang="fi-FI"/>
                        <a:t>B</a:t>
                      </a:r>
                    </a:p>
                  </a:txBody>
                  <a:tcPr anchor="ctr"/>
                </a:tc>
                <a:tc>
                  <a:txBody>
                    <a:bodyPr/>
                    <a:lstStyle/>
                    <a:p>
                      <a:pPr algn="ctr"/>
                      <a:r>
                        <a:rPr lang="fi-FI"/>
                        <a:t>A</a:t>
                      </a:r>
                    </a:p>
                  </a:txBody>
                  <a:tcPr anchor="ctr"/>
                </a:tc>
                <a:extLst>
                  <a:ext uri="{0D108BD9-81ED-4DB2-BD59-A6C34878D82A}">
                    <a16:rowId xmlns:a16="http://schemas.microsoft.com/office/drawing/2014/main" val="1468343955"/>
                  </a:ext>
                </a:extLst>
              </a:tr>
              <a:tr h="444952">
                <a:tc>
                  <a:txBody>
                    <a:bodyPr/>
                    <a:lstStyle/>
                    <a:p>
                      <a:r>
                        <a:rPr lang="fi-FI">
                          <a:solidFill>
                            <a:schemeClr val="tx1"/>
                          </a:solidFill>
                          <a:latin typeface="Arial"/>
                        </a:rPr>
                        <a:t>Äidinkieli </a:t>
                      </a:r>
                      <a:r>
                        <a:rPr lang="fi-FI" sz="1800" b="0" i="0" kern="1200">
                          <a:solidFill>
                            <a:schemeClr val="dk1"/>
                          </a:solidFill>
                          <a:effectLst/>
                          <a:latin typeface="+mn-lt"/>
                          <a:ea typeface="+mn-ea"/>
                          <a:cs typeface="+mn-cs"/>
                        </a:rPr>
                        <a:t>(suomi, ruotsi, saame, suomi toisena kielenä tai ruotsi toisena kielenä)</a:t>
                      </a:r>
                      <a:endParaRPr lang="fi-FI">
                        <a:solidFill>
                          <a:schemeClr val="tx1"/>
                        </a:solidFill>
                        <a:latin typeface="Arial"/>
                      </a:endParaRPr>
                    </a:p>
                  </a:txBody>
                  <a:tcPr anchor="ctr">
                    <a:solidFill>
                      <a:srgbClr val="D4B59E">
                        <a:alpha val="30196"/>
                      </a:srgbClr>
                    </a:solidFill>
                  </a:tcPr>
                </a:tc>
                <a:tc>
                  <a:txBody>
                    <a:bodyPr/>
                    <a:lstStyle/>
                    <a:p>
                      <a:r>
                        <a:rPr lang="fi-FI">
                          <a:solidFill>
                            <a:schemeClr val="tx1"/>
                          </a:solidFill>
                          <a:latin typeface="Arial"/>
                        </a:rPr>
                        <a:t>-</a:t>
                      </a:r>
                    </a:p>
                  </a:txBody>
                  <a:tcPr anchor="ctr">
                    <a:solidFill>
                      <a:srgbClr val="D4B59E">
                        <a:alpha val="30196"/>
                      </a:srgbClr>
                    </a:solidFill>
                  </a:tcPr>
                </a:tc>
                <a:tc>
                  <a:txBody>
                    <a:bodyPr/>
                    <a:lstStyle/>
                    <a:p>
                      <a:pPr algn="ctr"/>
                      <a:r>
                        <a:rPr lang="fi-FI">
                          <a:solidFill>
                            <a:schemeClr val="tx1"/>
                          </a:solidFill>
                          <a:latin typeface="Arial"/>
                        </a:rPr>
                        <a:t>46</a:t>
                      </a:r>
                    </a:p>
                  </a:txBody>
                  <a:tcPr anchor="ctr">
                    <a:solidFill>
                      <a:srgbClr val="D4B59E">
                        <a:alpha val="30196"/>
                      </a:srgbClr>
                    </a:solidFill>
                  </a:tcPr>
                </a:tc>
                <a:tc>
                  <a:txBody>
                    <a:bodyPr/>
                    <a:lstStyle/>
                    <a:p>
                      <a:pPr algn="ctr"/>
                      <a:r>
                        <a:rPr lang="fi-FI">
                          <a:solidFill>
                            <a:schemeClr val="tx1"/>
                          </a:solidFill>
                          <a:latin typeface="Arial"/>
                        </a:rPr>
                        <a:t>41</a:t>
                      </a:r>
                    </a:p>
                  </a:txBody>
                  <a:tcPr anchor="ctr">
                    <a:solidFill>
                      <a:srgbClr val="D4B59E">
                        <a:alpha val="30196"/>
                      </a:srgbClr>
                    </a:solidFill>
                  </a:tcPr>
                </a:tc>
                <a:tc>
                  <a:txBody>
                    <a:bodyPr/>
                    <a:lstStyle/>
                    <a:p>
                      <a:pPr algn="ctr"/>
                      <a:r>
                        <a:rPr lang="fi-FI">
                          <a:solidFill>
                            <a:schemeClr val="tx1"/>
                          </a:solidFill>
                          <a:latin typeface="Arial"/>
                        </a:rPr>
                        <a:t>34</a:t>
                      </a:r>
                    </a:p>
                  </a:txBody>
                  <a:tcPr anchor="ctr">
                    <a:solidFill>
                      <a:srgbClr val="D4B59E">
                        <a:alpha val="30196"/>
                      </a:srgbClr>
                    </a:solidFill>
                  </a:tcPr>
                </a:tc>
                <a:tc>
                  <a:txBody>
                    <a:bodyPr/>
                    <a:lstStyle/>
                    <a:p>
                      <a:pPr algn="ctr"/>
                      <a:r>
                        <a:rPr lang="fi-FI">
                          <a:solidFill>
                            <a:schemeClr val="tx1"/>
                          </a:solidFill>
                          <a:latin typeface="Arial"/>
                        </a:rPr>
                        <a:t>26</a:t>
                      </a:r>
                    </a:p>
                  </a:txBody>
                  <a:tcPr anchor="ctr">
                    <a:solidFill>
                      <a:srgbClr val="D4B59E">
                        <a:alpha val="30196"/>
                      </a:srgbClr>
                    </a:solidFill>
                  </a:tcPr>
                </a:tc>
                <a:tc>
                  <a:txBody>
                    <a:bodyPr/>
                    <a:lstStyle/>
                    <a:p>
                      <a:pPr algn="ctr"/>
                      <a:r>
                        <a:rPr lang="fi-FI">
                          <a:solidFill>
                            <a:schemeClr val="tx1"/>
                          </a:solidFill>
                          <a:latin typeface="Arial"/>
                        </a:rPr>
                        <a:t>18</a:t>
                      </a:r>
                    </a:p>
                  </a:txBody>
                  <a:tcPr anchor="ctr">
                    <a:solidFill>
                      <a:srgbClr val="D4B59E">
                        <a:alpha val="30196"/>
                      </a:srgbClr>
                    </a:solidFill>
                  </a:tcPr>
                </a:tc>
                <a:tc>
                  <a:txBody>
                    <a:bodyPr/>
                    <a:lstStyle/>
                    <a:p>
                      <a:pPr algn="ctr"/>
                      <a:r>
                        <a:rPr lang="fi-FI">
                          <a:solidFill>
                            <a:schemeClr val="tx1"/>
                          </a:solidFill>
                          <a:latin typeface="Arial"/>
                        </a:rPr>
                        <a:t>10</a:t>
                      </a:r>
                    </a:p>
                  </a:txBody>
                  <a:tcPr anchor="ctr">
                    <a:solidFill>
                      <a:srgbClr val="D4B59E">
                        <a:alpha val="30196"/>
                      </a:srgbClr>
                    </a:solidFill>
                  </a:tcPr>
                </a:tc>
                <a:extLst>
                  <a:ext uri="{0D108BD9-81ED-4DB2-BD59-A6C34878D82A}">
                    <a16:rowId xmlns:a16="http://schemas.microsoft.com/office/drawing/2014/main" val="1815749390"/>
                  </a:ext>
                </a:extLst>
              </a:tr>
              <a:tr h="767997">
                <a:tc>
                  <a:txBody>
                    <a:bodyPr/>
                    <a:lstStyle/>
                    <a:p>
                      <a:r>
                        <a:rPr lang="fi-FI">
                          <a:solidFill>
                            <a:schemeClr val="tx1"/>
                          </a:solidFill>
                          <a:latin typeface="Arial"/>
                        </a:rPr>
                        <a:t>matematiikka</a:t>
                      </a:r>
                    </a:p>
                  </a:txBody>
                  <a:tcPr anchor="ctr">
                    <a:solidFill>
                      <a:srgbClr val="D7B4F5">
                        <a:alpha val="30196"/>
                      </a:srgbClr>
                    </a:solidFill>
                  </a:tcPr>
                </a:tc>
                <a:tc>
                  <a:txBody>
                    <a:bodyPr/>
                    <a:lstStyle/>
                    <a:p>
                      <a:r>
                        <a:rPr lang="fi-FI">
                          <a:solidFill>
                            <a:schemeClr val="tx1"/>
                          </a:solidFill>
                          <a:latin typeface="Arial"/>
                        </a:rPr>
                        <a:t>pitkä</a:t>
                      </a:r>
                    </a:p>
                    <a:p>
                      <a:r>
                        <a:rPr lang="fi-FI">
                          <a:solidFill>
                            <a:schemeClr val="tx1"/>
                          </a:solidFill>
                          <a:latin typeface="Arial"/>
                        </a:rPr>
                        <a:t>lyhyt</a:t>
                      </a:r>
                    </a:p>
                  </a:txBody>
                  <a:tcPr anchor="ctr">
                    <a:solidFill>
                      <a:srgbClr val="D7B4F5">
                        <a:alpha val="30196"/>
                      </a:srgbClr>
                    </a:solidFill>
                  </a:tcPr>
                </a:tc>
                <a:tc>
                  <a:txBody>
                    <a:bodyPr/>
                    <a:lstStyle/>
                    <a:p>
                      <a:pPr algn="ctr"/>
                      <a:r>
                        <a:rPr lang="fi-FI">
                          <a:solidFill>
                            <a:schemeClr val="tx1"/>
                          </a:solidFill>
                          <a:latin typeface="Arial"/>
                        </a:rPr>
                        <a:t>46</a:t>
                      </a:r>
                    </a:p>
                    <a:p>
                      <a:pPr algn="ctr"/>
                      <a:r>
                        <a:rPr lang="fi-FI">
                          <a:solidFill>
                            <a:schemeClr val="tx1"/>
                          </a:solidFill>
                          <a:latin typeface="Arial"/>
                        </a:rPr>
                        <a:t>40</a:t>
                      </a:r>
                    </a:p>
                  </a:txBody>
                  <a:tcPr anchor="ctr">
                    <a:solidFill>
                      <a:srgbClr val="D7B4F5">
                        <a:alpha val="30196"/>
                      </a:srgbClr>
                    </a:solidFill>
                  </a:tcPr>
                </a:tc>
                <a:tc>
                  <a:txBody>
                    <a:bodyPr/>
                    <a:lstStyle/>
                    <a:p>
                      <a:pPr algn="ctr"/>
                      <a:r>
                        <a:rPr lang="fi-FI">
                          <a:solidFill>
                            <a:schemeClr val="tx1"/>
                          </a:solidFill>
                          <a:latin typeface="Arial"/>
                        </a:rPr>
                        <a:t>43</a:t>
                      </a:r>
                    </a:p>
                    <a:p>
                      <a:pPr algn="ctr"/>
                      <a:r>
                        <a:rPr lang="fi-FI">
                          <a:solidFill>
                            <a:schemeClr val="tx1"/>
                          </a:solidFill>
                          <a:latin typeface="Arial"/>
                        </a:rPr>
                        <a:t>35</a:t>
                      </a:r>
                    </a:p>
                  </a:txBody>
                  <a:tcPr anchor="ctr">
                    <a:solidFill>
                      <a:srgbClr val="D7B4F5">
                        <a:alpha val="30196"/>
                      </a:srgbClr>
                    </a:solidFill>
                  </a:tcPr>
                </a:tc>
                <a:tc>
                  <a:txBody>
                    <a:bodyPr/>
                    <a:lstStyle/>
                    <a:p>
                      <a:pPr algn="ctr"/>
                      <a:r>
                        <a:rPr lang="fi-FI">
                          <a:solidFill>
                            <a:schemeClr val="tx1"/>
                          </a:solidFill>
                          <a:latin typeface="Arial"/>
                        </a:rPr>
                        <a:t>40</a:t>
                      </a:r>
                    </a:p>
                    <a:p>
                      <a:pPr algn="ctr"/>
                      <a:r>
                        <a:rPr lang="fi-FI">
                          <a:solidFill>
                            <a:schemeClr val="tx1"/>
                          </a:solidFill>
                          <a:latin typeface="Arial"/>
                        </a:rPr>
                        <a:t>27</a:t>
                      </a:r>
                    </a:p>
                  </a:txBody>
                  <a:tcPr anchor="ctr">
                    <a:solidFill>
                      <a:srgbClr val="D7B4F5">
                        <a:alpha val="30196"/>
                      </a:srgbClr>
                    </a:solidFill>
                  </a:tcPr>
                </a:tc>
                <a:tc>
                  <a:txBody>
                    <a:bodyPr/>
                    <a:lstStyle/>
                    <a:p>
                      <a:pPr algn="ctr"/>
                      <a:r>
                        <a:rPr lang="fi-FI">
                          <a:solidFill>
                            <a:schemeClr val="tx1"/>
                          </a:solidFill>
                          <a:latin typeface="Arial"/>
                        </a:rPr>
                        <a:t>35</a:t>
                      </a:r>
                    </a:p>
                    <a:p>
                      <a:pPr algn="ctr"/>
                      <a:r>
                        <a:rPr lang="fi-FI">
                          <a:solidFill>
                            <a:schemeClr val="tx1"/>
                          </a:solidFill>
                          <a:latin typeface="Arial"/>
                        </a:rPr>
                        <a:t>19</a:t>
                      </a:r>
                    </a:p>
                  </a:txBody>
                  <a:tcPr anchor="ctr">
                    <a:solidFill>
                      <a:srgbClr val="D7B4F5">
                        <a:alpha val="30196"/>
                      </a:srgbClr>
                    </a:solidFill>
                  </a:tcPr>
                </a:tc>
                <a:tc>
                  <a:txBody>
                    <a:bodyPr/>
                    <a:lstStyle/>
                    <a:p>
                      <a:pPr algn="ctr"/>
                      <a:r>
                        <a:rPr lang="fi-FI">
                          <a:solidFill>
                            <a:schemeClr val="tx1"/>
                          </a:solidFill>
                          <a:latin typeface="Arial"/>
                        </a:rPr>
                        <a:t>27</a:t>
                      </a:r>
                    </a:p>
                    <a:p>
                      <a:pPr algn="ctr"/>
                      <a:r>
                        <a:rPr lang="fi-FI">
                          <a:solidFill>
                            <a:schemeClr val="tx1"/>
                          </a:solidFill>
                          <a:latin typeface="Arial"/>
                        </a:rPr>
                        <a:t>13</a:t>
                      </a:r>
                    </a:p>
                  </a:txBody>
                  <a:tcPr anchor="ctr">
                    <a:solidFill>
                      <a:srgbClr val="D7B4F5">
                        <a:alpha val="30196"/>
                      </a:srgbClr>
                    </a:solidFill>
                  </a:tcPr>
                </a:tc>
                <a:tc>
                  <a:txBody>
                    <a:bodyPr/>
                    <a:lstStyle/>
                    <a:p>
                      <a:pPr algn="ctr"/>
                      <a:r>
                        <a:rPr lang="fi-FI">
                          <a:solidFill>
                            <a:schemeClr val="tx1"/>
                          </a:solidFill>
                          <a:latin typeface="Arial"/>
                        </a:rPr>
                        <a:t>19</a:t>
                      </a:r>
                    </a:p>
                    <a:p>
                      <a:pPr algn="ctr"/>
                      <a:r>
                        <a:rPr lang="fi-FI">
                          <a:solidFill>
                            <a:schemeClr val="tx1"/>
                          </a:solidFill>
                          <a:latin typeface="Arial"/>
                        </a:rPr>
                        <a:t>6</a:t>
                      </a:r>
                    </a:p>
                  </a:txBody>
                  <a:tcPr anchor="ctr">
                    <a:solidFill>
                      <a:srgbClr val="D7B4F5">
                        <a:alpha val="30196"/>
                      </a:srgbClr>
                    </a:solidFill>
                  </a:tcPr>
                </a:tc>
                <a:extLst>
                  <a:ext uri="{0D108BD9-81ED-4DB2-BD59-A6C34878D82A}">
                    <a16:rowId xmlns:a16="http://schemas.microsoft.com/office/drawing/2014/main" val="4082142498"/>
                  </a:ext>
                </a:extLst>
              </a:tr>
              <a:tr h="1097139">
                <a:tc>
                  <a:txBody>
                    <a:bodyPr/>
                    <a:lstStyle/>
                    <a:p>
                      <a:r>
                        <a:rPr lang="fi-FI">
                          <a:solidFill>
                            <a:schemeClr val="tx1"/>
                          </a:solidFill>
                          <a:latin typeface="Arial"/>
                        </a:rPr>
                        <a:t>vieras / toinen kotimainen kieli</a:t>
                      </a:r>
                    </a:p>
                  </a:txBody>
                  <a:tcPr anchor="ctr">
                    <a:solidFill>
                      <a:srgbClr val="D4B59E">
                        <a:alpha val="30196"/>
                      </a:srgbClr>
                    </a:solidFill>
                  </a:tcPr>
                </a:tc>
                <a:tc>
                  <a:txBody>
                    <a:bodyPr/>
                    <a:lstStyle/>
                    <a:p>
                      <a:r>
                        <a:rPr lang="fi-FI">
                          <a:solidFill>
                            <a:schemeClr val="tx1"/>
                          </a:solidFill>
                          <a:latin typeface="Arial"/>
                        </a:rPr>
                        <a:t>pitkä</a:t>
                      </a:r>
                    </a:p>
                    <a:p>
                      <a:r>
                        <a:rPr lang="fi-FI">
                          <a:solidFill>
                            <a:schemeClr val="tx1"/>
                          </a:solidFill>
                          <a:latin typeface="Arial"/>
                        </a:rPr>
                        <a:t>keskipitkä</a:t>
                      </a:r>
                    </a:p>
                    <a:p>
                      <a:r>
                        <a:rPr lang="fi-FI">
                          <a:solidFill>
                            <a:schemeClr val="tx1"/>
                          </a:solidFill>
                          <a:latin typeface="Arial"/>
                        </a:rPr>
                        <a:t>lyhyt</a:t>
                      </a:r>
                    </a:p>
                  </a:txBody>
                  <a:tcPr anchor="ctr">
                    <a:solidFill>
                      <a:srgbClr val="D4B59E">
                        <a:alpha val="30196"/>
                      </a:srgbClr>
                    </a:solidFill>
                  </a:tcPr>
                </a:tc>
                <a:tc>
                  <a:txBody>
                    <a:bodyPr/>
                    <a:lstStyle/>
                    <a:p>
                      <a:pPr algn="ctr"/>
                      <a:r>
                        <a:rPr lang="fi-FI">
                          <a:solidFill>
                            <a:schemeClr val="tx1"/>
                          </a:solidFill>
                          <a:latin typeface="Arial"/>
                        </a:rPr>
                        <a:t>46</a:t>
                      </a:r>
                    </a:p>
                    <a:p>
                      <a:pPr algn="ctr"/>
                      <a:r>
                        <a:rPr lang="fi-FI">
                          <a:solidFill>
                            <a:schemeClr val="tx1"/>
                          </a:solidFill>
                          <a:latin typeface="Arial"/>
                        </a:rPr>
                        <a:t>38</a:t>
                      </a:r>
                    </a:p>
                    <a:p>
                      <a:pPr algn="ctr"/>
                      <a:r>
                        <a:rPr lang="fi-FI">
                          <a:solidFill>
                            <a:schemeClr val="tx1"/>
                          </a:solidFill>
                          <a:latin typeface="Arial"/>
                        </a:rPr>
                        <a:t>30</a:t>
                      </a:r>
                    </a:p>
                  </a:txBody>
                  <a:tcPr anchor="ctr">
                    <a:solidFill>
                      <a:srgbClr val="D4B59E">
                        <a:alpha val="30196"/>
                      </a:srgbClr>
                    </a:solidFill>
                  </a:tcPr>
                </a:tc>
                <a:tc>
                  <a:txBody>
                    <a:bodyPr/>
                    <a:lstStyle/>
                    <a:p>
                      <a:pPr algn="ctr"/>
                      <a:r>
                        <a:rPr lang="fi-FI">
                          <a:solidFill>
                            <a:schemeClr val="tx1"/>
                          </a:solidFill>
                          <a:latin typeface="Arial"/>
                        </a:rPr>
                        <a:t>41</a:t>
                      </a:r>
                    </a:p>
                    <a:p>
                      <a:pPr algn="ctr"/>
                      <a:r>
                        <a:rPr lang="fi-FI">
                          <a:solidFill>
                            <a:schemeClr val="tx1"/>
                          </a:solidFill>
                          <a:latin typeface="Arial"/>
                        </a:rPr>
                        <a:t>34</a:t>
                      </a:r>
                    </a:p>
                    <a:p>
                      <a:pPr algn="ctr"/>
                      <a:r>
                        <a:rPr lang="fi-FI">
                          <a:solidFill>
                            <a:schemeClr val="tx1"/>
                          </a:solidFill>
                          <a:latin typeface="Arial"/>
                        </a:rPr>
                        <a:t>27</a:t>
                      </a:r>
                    </a:p>
                  </a:txBody>
                  <a:tcPr anchor="ctr">
                    <a:solidFill>
                      <a:srgbClr val="D4B59E">
                        <a:alpha val="30196"/>
                      </a:srgbClr>
                    </a:solidFill>
                  </a:tcPr>
                </a:tc>
                <a:tc>
                  <a:txBody>
                    <a:bodyPr/>
                    <a:lstStyle/>
                    <a:p>
                      <a:pPr algn="ctr"/>
                      <a:r>
                        <a:rPr lang="fi-FI">
                          <a:solidFill>
                            <a:schemeClr val="tx1"/>
                          </a:solidFill>
                          <a:latin typeface="Arial"/>
                        </a:rPr>
                        <a:t>34</a:t>
                      </a:r>
                    </a:p>
                    <a:p>
                      <a:pPr algn="ctr"/>
                      <a:r>
                        <a:rPr lang="fi-FI">
                          <a:solidFill>
                            <a:schemeClr val="tx1"/>
                          </a:solidFill>
                          <a:latin typeface="Arial"/>
                        </a:rPr>
                        <a:t>26</a:t>
                      </a:r>
                    </a:p>
                    <a:p>
                      <a:pPr algn="ctr"/>
                      <a:r>
                        <a:rPr lang="fi-FI">
                          <a:solidFill>
                            <a:schemeClr val="tx1"/>
                          </a:solidFill>
                          <a:latin typeface="Arial"/>
                        </a:rPr>
                        <a:t>21</a:t>
                      </a:r>
                    </a:p>
                  </a:txBody>
                  <a:tcPr anchor="ctr">
                    <a:solidFill>
                      <a:srgbClr val="D4B59E">
                        <a:alpha val="30196"/>
                      </a:srgbClr>
                    </a:solidFill>
                  </a:tcPr>
                </a:tc>
                <a:tc>
                  <a:txBody>
                    <a:bodyPr/>
                    <a:lstStyle/>
                    <a:p>
                      <a:pPr algn="ctr"/>
                      <a:r>
                        <a:rPr lang="fi-FI">
                          <a:solidFill>
                            <a:schemeClr val="tx1"/>
                          </a:solidFill>
                          <a:latin typeface="Arial"/>
                        </a:rPr>
                        <a:t>26</a:t>
                      </a:r>
                    </a:p>
                    <a:p>
                      <a:pPr algn="ctr"/>
                      <a:r>
                        <a:rPr lang="fi-FI">
                          <a:solidFill>
                            <a:schemeClr val="tx1"/>
                          </a:solidFill>
                          <a:latin typeface="Arial"/>
                        </a:rPr>
                        <a:t>18</a:t>
                      </a:r>
                    </a:p>
                    <a:p>
                      <a:pPr algn="ctr"/>
                      <a:r>
                        <a:rPr lang="fi-FI">
                          <a:solidFill>
                            <a:schemeClr val="tx1"/>
                          </a:solidFill>
                          <a:latin typeface="Arial"/>
                        </a:rPr>
                        <a:t>15</a:t>
                      </a:r>
                    </a:p>
                  </a:txBody>
                  <a:tcPr anchor="ctr">
                    <a:solidFill>
                      <a:srgbClr val="D4B59E">
                        <a:alpha val="30196"/>
                      </a:srgbClr>
                    </a:solidFill>
                  </a:tcPr>
                </a:tc>
                <a:tc>
                  <a:txBody>
                    <a:bodyPr/>
                    <a:lstStyle/>
                    <a:p>
                      <a:pPr algn="ctr"/>
                      <a:r>
                        <a:rPr lang="fi-FI">
                          <a:solidFill>
                            <a:schemeClr val="tx1"/>
                          </a:solidFill>
                          <a:latin typeface="Arial"/>
                        </a:rPr>
                        <a:t>18</a:t>
                      </a:r>
                    </a:p>
                    <a:p>
                      <a:pPr algn="ctr"/>
                      <a:r>
                        <a:rPr lang="fi-FI">
                          <a:solidFill>
                            <a:schemeClr val="tx1"/>
                          </a:solidFill>
                          <a:latin typeface="Arial"/>
                        </a:rPr>
                        <a:t>12</a:t>
                      </a:r>
                    </a:p>
                    <a:p>
                      <a:pPr algn="ctr"/>
                      <a:r>
                        <a:rPr lang="fi-FI">
                          <a:solidFill>
                            <a:schemeClr val="tx1"/>
                          </a:solidFill>
                          <a:latin typeface="Arial"/>
                        </a:rPr>
                        <a:t>9</a:t>
                      </a:r>
                    </a:p>
                  </a:txBody>
                  <a:tcPr anchor="ctr">
                    <a:solidFill>
                      <a:srgbClr val="D4B59E">
                        <a:alpha val="30196"/>
                      </a:srgbClr>
                    </a:solidFill>
                  </a:tcPr>
                </a:tc>
                <a:tc>
                  <a:txBody>
                    <a:bodyPr/>
                    <a:lstStyle/>
                    <a:p>
                      <a:pPr algn="ctr"/>
                      <a:r>
                        <a:rPr lang="fi-FI">
                          <a:solidFill>
                            <a:schemeClr val="tx1"/>
                          </a:solidFill>
                          <a:latin typeface="Arial"/>
                        </a:rPr>
                        <a:t>10</a:t>
                      </a:r>
                    </a:p>
                    <a:p>
                      <a:pPr algn="ctr"/>
                      <a:r>
                        <a:rPr lang="fi-FI">
                          <a:solidFill>
                            <a:schemeClr val="tx1"/>
                          </a:solidFill>
                          <a:latin typeface="Arial"/>
                        </a:rPr>
                        <a:t>5</a:t>
                      </a:r>
                    </a:p>
                    <a:p>
                      <a:pPr algn="ctr"/>
                      <a:r>
                        <a:rPr lang="fi-FI">
                          <a:solidFill>
                            <a:schemeClr val="tx1"/>
                          </a:solidFill>
                          <a:latin typeface="Arial"/>
                        </a:rPr>
                        <a:t>3</a:t>
                      </a:r>
                    </a:p>
                  </a:txBody>
                  <a:tcPr anchor="ctr">
                    <a:solidFill>
                      <a:srgbClr val="D4B59E">
                        <a:alpha val="30196"/>
                      </a:srgbClr>
                    </a:solidFill>
                  </a:tcPr>
                </a:tc>
                <a:extLst>
                  <a:ext uri="{0D108BD9-81ED-4DB2-BD59-A6C34878D82A}">
                    <a16:rowId xmlns:a16="http://schemas.microsoft.com/office/drawing/2014/main" val="15635993"/>
                  </a:ext>
                </a:extLst>
              </a:tr>
              <a:tr h="767997">
                <a:tc>
                  <a:txBody>
                    <a:bodyPr/>
                    <a:lstStyle/>
                    <a:p>
                      <a:r>
                        <a:rPr lang="fi-FI">
                          <a:solidFill>
                            <a:schemeClr val="tx1"/>
                          </a:solidFill>
                          <a:latin typeface="Arial"/>
                        </a:rPr>
                        <a:t>ainereaali tai vieras kieli </a:t>
                      </a:r>
                    </a:p>
                    <a:p>
                      <a:r>
                        <a:rPr lang="fi-FI">
                          <a:solidFill>
                            <a:schemeClr val="tx1"/>
                          </a:solidFill>
                          <a:latin typeface="Arial"/>
                        </a:rPr>
                        <a:t>(pitkä / keskipitkä / lyhyt</a:t>
                      </a:r>
                    </a:p>
                    <a:p>
                      <a:r>
                        <a:rPr lang="fi-FI">
                          <a:solidFill>
                            <a:schemeClr val="tx1"/>
                          </a:solidFill>
                          <a:latin typeface="Arial"/>
                        </a:rPr>
                        <a:t>huom</a:t>
                      </a:r>
                      <a:r>
                        <a:rPr lang="fi-FI" err="1">
                          <a:solidFill>
                            <a:schemeClr val="tx1"/>
                          </a:solidFill>
                          <a:latin typeface="Arial"/>
                        </a:rPr>
                        <a:t>.</a:t>
                      </a:r>
                      <a:r>
                        <a:rPr lang="fi-FI" sz="1800" b="0" i="0" kern="1200" err="1">
                          <a:solidFill>
                            <a:schemeClr val="dk1"/>
                          </a:solidFill>
                          <a:effectLst/>
                          <a:latin typeface="+mn-lt"/>
                          <a:ea typeface="+mn-ea"/>
                          <a:cs typeface="+mn-cs"/>
                        </a:rPr>
                        <a:t>ei</a:t>
                      </a:r>
                      <a:r>
                        <a:rPr lang="fi-FI" sz="1800" b="0" i="0" kern="1200">
                          <a:solidFill>
                            <a:schemeClr val="dk1"/>
                          </a:solidFill>
                          <a:effectLst/>
                          <a:latin typeface="+mn-lt"/>
                          <a:ea typeface="+mn-ea"/>
                          <a:cs typeface="+mn-cs"/>
                        </a:rPr>
                        <a:t> toinen kotimainen kieli)</a:t>
                      </a:r>
                      <a:endParaRPr lang="fi-FI">
                        <a:solidFill>
                          <a:schemeClr val="tx1"/>
                        </a:solidFill>
                        <a:latin typeface="Arial"/>
                      </a:endParaRPr>
                    </a:p>
                  </a:txBody>
                  <a:tcPr anchor="ctr">
                    <a:solidFill>
                      <a:srgbClr val="D7B4F5">
                        <a:alpha val="30196"/>
                      </a:srgbClr>
                    </a:solidFill>
                  </a:tcPr>
                </a:tc>
                <a:tc>
                  <a:txBody>
                    <a:bodyPr/>
                    <a:lstStyle/>
                    <a:p>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30</a:t>
                      </a:r>
                    </a:p>
                  </a:txBody>
                  <a:tcPr anchor="ctr">
                    <a:solidFill>
                      <a:srgbClr val="D7B4F5">
                        <a:alpha val="30196"/>
                      </a:srgbClr>
                    </a:solidFill>
                  </a:tcPr>
                </a:tc>
                <a:tc>
                  <a:txBody>
                    <a:bodyPr/>
                    <a:lstStyle/>
                    <a:p>
                      <a:pPr algn="ctr"/>
                      <a:r>
                        <a:rPr lang="fi-FI">
                          <a:solidFill>
                            <a:schemeClr val="tx1"/>
                          </a:solidFill>
                          <a:latin typeface="Arial"/>
                        </a:rPr>
                        <a:t>27</a:t>
                      </a:r>
                    </a:p>
                  </a:txBody>
                  <a:tcPr anchor="ctr">
                    <a:solidFill>
                      <a:srgbClr val="D7B4F5">
                        <a:alpha val="30196"/>
                      </a:srgbClr>
                    </a:solidFill>
                  </a:tcPr>
                </a:tc>
                <a:tc>
                  <a:txBody>
                    <a:bodyPr/>
                    <a:lstStyle/>
                    <a:p>
                      <a:pPr algn="ctr"/>
                      <a:r>
                        <a:rPr lang="fi-FI">
                          <a:solidFill>
                            <a:schemeClr val="tx1"/>
                          </a:solidFill>
                          <a:latin typeface="Arial"/>
                        </a:rPr>
                        <a:t>21</a:t>
                      </a:r>
                    </a:p>
                  </a:txBody>
                  <a:tcPr anchor="ctr">
                    <a:solidFill>
                      <a:srgbClr val="D7B4F5">
                        <a:alpha val="30196"/>
                      </a:srgbClr>
                    </a:solidFill>
                  </a:tcPr>
                </a:tc>
                <a:tc>
                  <a:txBody>
                    <a:bodyPr/>
                    <a:lstStyle/>
                    <a:p>
                      <a:pPr algn="ctr"/>
                      <a:r>
                        <a:rPr lang="fi-FI">
                          <a:solidFill>
                            <a:schemeClr val="tx1"/>
                          </a:solidFill>
                          <a:latin typeface="Arial"/>
                        </a:rPr>
                        <a:t>15</a:t>
                      </a:r>
                    </a:p>
                  </a:txBody>
                  <a:tcPr anchor="ctr">
                    <a:solidFill>
                      <a:srgbClr val="D7B4F5">
                        <a:alpha val="30196"/>
                      </a:srgbClr>
                    </a:solidFill>
                  </a:tcPr>
                </a:tc>
                <a:tc>
                  <a:txBody>
                    <a:bodyPr/>
                    <a:lstStyle/>
                    <a:p>
                      <a:pPr algn="ctr"/>
                      <a:r>
                        <a:rPr lang="fi-FI">
                          <a:solidFill>
                            <a:schemeClr val="tx1"/>
                          </a:solidFill>
                          <a:latin typeface="Arial"/>
                        </a:rPr>
                        <a:t>9</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extLst>
                  <a:ext uri="{0D108BD9-81ED-4DB2-BD59-A6C34878D82A}">
                    <a16:rowId xmlns:a16="http://schemas.microsoft.com/office/drawing/2014/main" val="2331455473"/>
                  </a:ext>
                </a:extLst>
              </a:tr>
            </a:tbl>
          </a:graphicData>
        </a:graphic>
      </p:graphicFrame>
    </p:spTree>
    <p:extLst>
      <p:ext uri="{BB962C8B-B14F-4D97-AF65-F5344CB8AC3E}">
        <p14:creationId xmlns:p14="http://schemas.microsoft.com/office/powerpoint/2010/main" val="13221142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C0FB-B491-2D79-EC9A-3C919C998C67}"/>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CA041E6E-69CF-3AEC-024C-C19BCE058C38}"/>
              </a:ext>
            </a:extLst>
          </p:cNvPr>
          <p:cNvSpPr>
            <a:spLocks noGrp="1"/>
          </p:cNvSpPr>
          <p:nvPr>
            <p:ph type="title"/>
          </p:nvPr>
        </p:nvSpPr>
        <p:spPr/>
        <p:txBody>
          <a:bodyPr/>
          <a:lstStyle/>
          <a:p>
            <a:r>
              <a:rPr lang="fi-FI"/>
              <a:t>Valintakoe G</a:t>
            </a:r>
          </a:p>
        </p:txBody>
      </p:sp>
      <p:pic>
        <p:nvPicPr>
          <p:cNvPr id="3" name="Kuva 2">
            <a:extLst>
              <a:ext uri="{FF2B5EF4-FFF2-40B4-BE49-F238E27FC236}">
                <a16:creationId xmlns:a16="http://schemas.microsoft.com/office/drawing/2014/main" id="{8C672A72-290D-F8F6-711F-7B63AC1724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341" y="5915656"/>
            <a:ext cx="2771924" cy="694809"/>
          </a:xfrm>
          <a:prstGeom prst="rect">
            <a:avLst/>
          </a:prstGeom>
        </p:spPr>
      </p:pic>
      <p:sp>
        <p:nvSpPr>
          <p:cNvPr id="7" name="Tekstiruutu 6">
            <a:extLst>
              <a:ext uri="{FF2B5EF4-FFF2-40B4-BE49-F238E27FC236}">
                <a16:creationId xmlns:a16="http://schemas.microsoft.com/office/drawing/2014/main" id="{CA2A755B-9980-00E1-9566-E0165FBBB2D0}"/>
              </a:ext>
            </a:extLst>
          </p:cNvPr>
          <p:cNvSpPr txBox="1"/>
          <p:nvPr/>
        </p:nvSpPr>
        <p:spPr>
          <a:xfrm>
            <a:off x="196735" y="5915656"/>
            <a:ext cx="10278424" cy="1015663"/>
          </a:xfrm>
          <a:prstGeom prst="rect">
            <a:avLst/>
          </a:prstGeom>
          <a:noFill/>
        </p:spPr>
        <p:txBody>
          <a:bodyPr wrap="square" lIns="91440" tIns="45720" rIns="91440" bIns="45720" anchor="t">
            <a:spAutoFit/>
          </a:bodyPr>
          <a:lstStyle/>
          <a:p>
            <a:r>
              <a:rPr lang="fi-FI">
                <a:latin typeface="Arial    "/>
              </a:rPr>
              <a:t>*</a:t>
            </a:r>
            <a:r>
              <a:rPr lang="fi-FI" sz="1400">
                <a:latin typeface="Arial    "/>
              </a:rPr>
              <a:t>Jyväskylän yliopisto: Journalistiikan kandidaatti- ja maisteriohjelma ja Viestinnän kandidaatti- ja maisteriohjelma </a:t>
            </a:r>
          </a:p>
          <a:p>
            <a:r>
              <a:rPr lang="fi-FI" sz="1400">
                <a:latin typeface="Arial    "/>
              </a:rPr>
              <a:t>Tampereen yliopisto: Journalistiikka ja Viestintä</a:t>
            </a:r>
          </a:p>
          <a:p>
            <a:r>
              <a:rPr lang="fi-FI" sz="1400">
                <a:latin typeface="Arial    "/>
              </a:rPr>
              <a:t>Vaasan yliopisto: Viestintätieteiden kandiohjelma</a:t>
            </a:r>
          </a:p>
          <a:p>
            <a:r>
              <a:rPr lang="fi-FI" sz="1400">
                <a:latin typeface="Arial    "/>
              </a:rPr>
              <a:t>Itä-Suomen yliopisto Joensuu: viestintätieteet</a:t>
            </a:r>
          </a:p>
        </p:txBody>
      </p:sp>
      <p:pic>
        <p:nvPicPr>
          <p:cNvPr id="2" name="Kuva 1">
            <a:extLst>
              <a:ext uri="{FF2B5EF4-FFF2-40B4-BE49-F238E27FC236}">
                <a16:creationId xmlns:a16="http://schemas.microsoft.com/office/drawing/2014/main" id="{ED5E207C-4B40-7D2A-8B70-AB66A9AAEE6F}"/>
              </a:ext>
            </a:extLst>
          </p:cNvPr>
          <p:cNvPicPr>
            <a:picLocks noChangeAspect="1"/>
          </p:cNvPicPr>
          <p:nvPr/>
        </p:nvPicPr>
        <p:blipFill>
          <a:blip r:embed="rId5"/>
          <a:stretch>
            <a:fillRect/>
          </a:stretch>
        </p:blipFill>
        <p:spPr>
          <a:xfrm>
            <a:off x="936101" y="1041741"/>
            <a:ext cx="9922572" cy="4893056"/>
          </a:xfrm>
          <a:prstGeom prst="rect">
            <a:avLst/>
          </a:prstGeom>
        </p:spPr>
      </p:pic>
      <p:sp>
        <p:nvSpPr>
          <p:cNvPr id="6" name="Sisällön paikkamerkki 5">
            <a:extLst>
              <a:ext uri="{FF2B5EF4-FFF2-40B4-BE49-F238E27FC236}">
                <a16:creationId xmlns:a16="http://schemas.microsoft.com/office/drawing/2014/main" id="{495D0B90-C6ED-4187-426D-FBBB3C3F7A74}"/>
              </a:ext>
            </a:extLst>
          </p:cNvPr>
          <p:cNvSpPr>
            <a:spLocks noGrp="1"/>
          </p:cNvSpPr>
          <p:nvPr>
            <p:ph sz="quarter" idx="10"/>
          </p:nvPr>
        </p:nvSpPr>
        <p:spPr/>
        <p:txBody>
          <a:bodyPr/>
          <a:lstStyle/>
          <a:p>
            <a:endParaRPr lang="fi-FI"/>
          </a:p>
        </p:txBody>
      </p:sp>
    </p:spTree>
    <p:extLst>
      <p:ext uri="{BB962C8B-B14F-4D97-AF65-F5344CB8AC3E}">
        <p14:creationId xmlns:p14="http://schemas.microsoft.com/office/powerpoint/2010/main" val="8325320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127B-972D-041C-E051-E9FA84E5E9C6}"/>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DAA0557-9658-7AE3-690B-010BD2F982C4}"/>
              </a:ext>
            </a:extLst>
          </p:cNvPr>
          <p:cNvSpPr>
            <a:spLocks noGrp="1"/>
          </p:cNvSpPr>
          <p:nvPr>
            <p:ph sz="quarter" idx="10"/>
          </p:nvPr>
        </p:nvSpPr>
        <p:spPr>
          <a:xfrm>
            <a:off x="341313" y="1150374"/>
            <a:ext cx="5580094" cy="5443465"/>
          </a:xfrm>
        </p:spPr>
        <p:txBody>
          <a:bodyPr>
            <a:normAutofit lnSpcReduction="10000"/>
          </a:bodyPr>
          <a:lstStyle/>
          <a:p>
            <a:pPr marL="457200" indent="-457200">
              <a:buFont typeface="Arial" panose="020B0604020202020204" pitchFamily="34" charset="0"/>
              <a:buChar char="•"/>
            </a:pPr>
            <a:r>
              <a:rPr lang="fi-FI">
                <a:solidFill>
                  <a:schemeClr val="tx1"/>
                </a:solidFill>
              </a:rPr>
              <a:t>Oikeustiedettä voi opiskella suomeksi 5 kohteessa</a:t>
            </a:r>
          </a:p>
          <a:p>
            <a:pPr marL="1143000" lvl="1" indent="-457200"/>
            <a:r>
              <a:rPr lang="fi-FI">
                <a:solidFill>
                  <a:schemeClr val="tx1"/>
                </a:solidFill>
              </a:rPr>
              <a:t>Helsingin yliopisto (Helsinki), </a:t>
            </a:r>
            <a:r>
              <a:rPr lang="fi-FI">
                <a:solidFill>
                  <a:srgbClr val="FF0000"/>
                </a:solidFill>
              </a:rPr>
              <a:t>203 (+30)</a:t>
            </a:r>
            <a:r>
              <a:rPr lang="fi-FI">
                <a:solidFill>
                  <a:schemeClr val="tx1"/>
                </a:solidFill>
              </a:rPr>
              <a:t> aloituspaikkaa</a:t>
            </a:r>
          </a:p>
          <a:p>
            <a:pPr marL="1143000" lvl="1" indent="-457200"/>
            <a:r>
              <a:rPr lang="fi-FI"/>
              <a:t>Helsingin yliopisto (Vaasa), 40 aloituspaikkaa</a:t>
            </a:r>
            <a:endParaRPr lang="fi-FI">
              <a:solidFill>
                <a:schemeClr val="tx1"/>
              </a:solidFill>
            </a:endParaRPr>
          </a:p>
          <a:p>
            <a:pPr marL="1143000" lvl="1" indent="-457200"/>
            <a:r>
              <a:rPr lang="fi-FI"/>
              <a:t>Lapin yliopisto (Rovaniemi), </a:t>
            </a:r>
            <a:r>
              <a:rPr lang="fi-FI">
                <a:solidFill>
                  <a:srgbClr val="FF0000"/>
                </a:solidFill>
              </a:rPr>
              <a:t>150 (+10)</a:t>
            </a:r>
            <a:r>
              <a:rPr lang="fi-FI"/>
              <a:t> aloituspaikkaa</a:t>
            </a:r>
          </a:p>
          <a:p>
            <a:pPr marL="1143000" lvl="1" indent="-457200"/>
            <a:r>
              <a:rPr lang="fi-FI"/>
              <a:t>Turun yliopisto, 120 aloituspaikkaa</a:t>
            </a:r>
            <a:endParaRPr lang="fi-FI">
              <a:solidFill>
                <a:schemeClr val="tx1"/>
              </a:solidFill>
            </a:endParaRPr>
          </a:p>
          <a:p>
            <a:pPr marL="1143000" lvl="1" indent="-457200"/>
            <a:r>
              <a:rPr lang="fi-FI">
                <a:solidFill>
                  <a:schemeClr val="tx1"/>
                </a:solidFill>
              </a:rPr>
              <a:t>Itä-Suomen yliopisto (Joensuu), 50 aloituspaikkaa</a:t>
            </a:r>
          </a:p>
          <a:p>
            <a:pPr marL="457200" indent="-457200">
              <a:buFont typeface="Arial" panose="020B0604020202020204" pitchFamily="34" charset="0"/>
              <a:buChar char="•"/>
            </a:pPr>
            <a:r>
              <a:rPr lang="fi-FI">
                <a:solidFill>
                  <a:schemeClr val="tx1"/>
                </a:solidFill>
              </a:rPr>
              <a:t>Ruotsiksi 3 kohteessa</a:t>
            </a:r>
          </a:p>
          <a:p>
            <a:pPr marL="1143000" lvl="1" indent="-457200"/>
            <a:r>
              <a:rPr lang="fi-FI">
                <a:solidFill>
                  <a:schemeClr val="tx1"/>
                </a:solidFill>
              </a:rPr>
              <a:t>Helsingin yliopisto (Helsinki), 22</a:t>
            </a:r>
          </a:p>
          <a:p>
            <a:pPr marL="1143000" lvl="1" indent="-457200"/>
            <a:r>
              <a:rPr lang="fi-FI">
                <a:solidFill>
                  <a:schemeClr val="tx1"/>
                </a:solidFill>
              </a:rPr>
              <a:t>Helsingin yliopisto (Vaasa), 20</a:t>
            </a:r>
          </a:p>
          <a:p>
            <a:pPr marL="1143000" lvl="1" indent="-457200"/>
            <a:r>
              <a:rPr lang="fi-FI"/>
              <a:t>Åbo Akademi, 33</a:t>
            </a:r>
          </a:p>
          <a:p>
            <a:pPr marL="514350" indent="-285750">
              <a:buFont typeface="Wingdings" panose="05000000000000000000" pitchFamily="2" charset="2"/>
              <a:buChar char="à"/>
            </a:pPr>
            <a:r>
              <a:rPr lang="fi-FI">
                <a:solidFill>
                  <a:schemeClr val="tx1"/>
                </a:solidFill>
              </a:rPr>
              <a:t>Aloituspaikkoja yhteensä </a:t>
            </a:r>
            <a:r>
              <a:rPr lang="fi-FI">
                <a:solidFill>
                  <a:srgbClr val="FF0000"/>
                </a:solidFill>
              </a:rPr>
              <a:t>638, joista 314 jaossa valintakokeen perusteella eli n. 49,2% (edellisenä vuotena 55%)</a:t>
            </a:r>
          </a:p>
          <a:p>
            <a:pPr marL="514350" indent="-285750">
              <a:buFont typeface="Wingdings" panose="05000000000000000000" pitchFamily="2" charset="2"/>
              <a:buChar char="à"/>
            </a:pPr>
            <a:r>
              <a:rPr lang="fi-FI">
                <a:solidFill>
                  <a:schemeClr val="tx1"/>
                </a:solidFill>
              </a:rPr>
              <a:t>75-80 % aloituspaikoista varattu ensikertalaisille</a:t>
            </a:r>
          </a:p>
          <a:p>
            <a:pPr indent="0">
              <a:buNone/>
            </a:pPr>
            <a:endParaRPr lang="fi-FI">
              <a:solidFill>
                <a:schemeClr val="tx1"/>
              </a:solidFill>
            </a:endParaRPr>
          </a:p>
          <a:p>
            <a:pPr marL="514350" indent="-285750">
              <a:buFont typeface="Wingdings" panose="05000000000000000000" pitchFamily="2" charset="2"/>
              <a:buChar char="à"/>
            </a:pPr>
            <a:endParaRPr lang="fi-FI">
              <a:solidFill>
                <a:schemeClr val="tx1"/>
              </a:solidFill>
            </a:endParaRPr>
          </a:p>
          <a:p>
            <a:pPr marL="685800" indent="-457200"/>
            <a:endParaRPr lang="fi-FI">
              <a:solidFill>
                <a:schemeClr val="tx1"/>
              </a:solidFill>
            </a:endParaRPr>
          </a:p>
          <a:p>
            <a:pPr marL="0" indent="0">
              <a:buNone/>
            </a:pPr>
            <a:endParaRPr lang="fi-FI"/>
          </a:p>
        </p:txBody>
      </p:sp>
      <p:pic>
        <p:nvPicPr>
          <p:cNvPr id="11" name="Kuvan paikkamerkki 10" descr="Kuva, joka sisältää kohteen henkilö, vaate, tietokone, kannettava tietokone&#10;&#10;Kuvaus luotu automaattisesti">
            <a:extLst>
              <a:ext uri="{FF2B5EF4-FFF2-40B4-BE49-F238E27FC236}">
                <a16:creationId xmlns:a16="http://schemas.microsoft.com/office/drawing/2014/main" id="{CB90891C-056E-66D9-D13D-5146EC1AC6AA}"/>
              </a:ext>
            </a:extLst>
          </p:cNvPr>
          <p:cNvPicPr>
            <a:picLocks noGrp="1" noChangeAspect="1"/>
          </p:cNvPicPr>
          <p:nvPr>
            <p:ph type="pic" idx="13"/>
          </p:nvPr>
        </p:nvPicPr>
        <p:blipFill>
          <a:blip r:embed="rId3"/>
          <a:srcRect l="19238" r="19238"/>
          <a:stretch/>
        </p:blipFill>
        <p:spPr>
          <a:xfrm>
            <a:off x="6094213" y="264160"/>
            <a:ext cx="5833625" cy="6329680"/>
          </a:xfrm>
        </p:spPr>
      </p:pic>
      <p:sp>
        <p:nvSpPr>
          <p:cNvPr id="5" name="Otsikko 4">
            <a:extLst>
              <a:ext uri="{FF2B5EF4-FFF2-40B4-BE49-F238E27FC236}">
                <a16:creationId xmlns:a16="http://schemas.microsoft.com/office/drawing/2014/main" id="{516132AF-CA4B-8662-189B-184C142059A6}"/>
              </a:ext>
            </a:extLst>
          </p:cNvPr>
          <p:cNvSpPr>
            <a:spLocks noGrp="1"/>
          </p:cNvSpPr>
          <p:nvPr>
            <p:ph type="title"/>
          </p:nvPr>
        </p:nvSpPr>
        <p:spPr>
          <a:xfrm>
            <a:off x="341049" y="365125"/>
            <a:ext cx="5580095" cy="696759"/>
          </a:xfrm>
        </p:spPr>
        <p:txBody>
          <a:bodyPr>
            <a:normAutofit fontScale="90000"/>
          </a:bodyPr>
          <a:lstStyle/>
          <a:p>
            <a:r>
              <a:rPr lang="fi-FI"/>
              <a:t>Valintakoe G - oikeustiede</a:t>
            </a:r>
          </a:p>
        </p:txBody>
      </p:sp>
      <p:pic>
        <p:nvPicPr>
          <p:cNvPr id="3" name="Kuva 2">
            <a:extLst>
              <a:ext uri="{FF2B5EF4-FFF2-40B4-BE49-F238E27FC236}">
                <a16:creationId xmlns:a16="http://schemas.microsoft.com/office/drawing/2014/main" id="{8B8DB7D9-B42E-4CA1-BBA9-41F1F9BA873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2697021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939AA51-2147-2A38-9D04-6D810BE076CD}"/>
              </a:ext>
            </a:extLst>
          </p:cNvPr>
          <p:cNvSpPr>
            <a:spLocks noGrp="1"/>
          </p:cNvSpPr>
          <p:nvPr>
            <p:ph sz="quarter" idx="10"/>
          </p:nvPr>
        </p:nvSpPr>
        <p:spPr/>
        <p:txBody>
          <a:bodyPr>
            <a:normAutofit/>
          </a:bodyPr>
          <a:lstStyle/>
          <a:p>
            <a:pPr marL="0" indent="0">
              <a:buNone/>
            </a:pPr>
            <a:endParaRPr lang="fi-FI"/>
          </a:p>
          <a:p>
            <a:r>
              <a:rPr lang="fi-FI"/>
              <a:t>Oikeustieteellisen alan valintayhteistyö: 8 hakukohdetta (suomen- ja ruotsinkieliset)</a:t>
            </a:r>
          </a:p>
          <a:p>
            <a:r>
              <a:rPr lang="fi-FI"/>
              <a:t>Todistusvalinta</a:t>
            </a:r>
          </a:p>
          <a:p>
            <a:r>
              <a:rPr lang="fi-FI"/>
              <a:t>Valintakoevalinta</a:t>
            </a:r>
          </a:p>
          <a:p>
            <a:r>
              <a:rPr lang="fi-FI"/>
              <a:t>Avoimen väylä</a:t>
            </a:r>
          </a:p>
          <a:p>
            <a:endParaRPr lang="fi-FI"/>
          </a:p>
          <a:p>
            <a:endParaRPr lang="fi-FI"/>
          </a:p>
          <a:p>
            <a:r>
              <a:rPr lang="fi-FI" sz="1400"/>
              <a:t>Oikeusguru-kilpailu (finaaliin valittu ja osallistunut)</a:t>
            </a:r>
          </a:p>
          <a:p>
            <a:pPr lvl="1"/>
            <a:r>
              <a:rPr lang="fi-FI" sz="1200"/>
              <a:t>Lappi 1 paikka</a:t>
            </a:r>
          </a:p>
          <a:p>
            <a:pPr lvl="1"/>
            <a:r>
              <a:rPr lang="fi-FI" sz="1200"/>
              <a:t>Itä-Suomi 1 paikka</a:t>
            </a:r>
          </a:p>
        </p:txBody>
      </p:sp>
      <p:pic>
        <p:nvPicPr>
          <p:cNvPr id="7" name="Kuvan paikkamerkki 6" descr="Kuva, joka sisältää kohteen henkilö, vaate, Ihmisen kasvot, sisä-&#10;&#10;Kuvaus luotu automaattisesti">
            <a:extLst>
              <a:ext uri="{FF2B5EF4-FFF2-40B4-BE49-F238E27FC236}">
                <a16:creationId xmlns:a16="http://schemas.microsoft.com/office/drawing/2014/main" id="{374D60F5-93E7-A656-C5BD-DFB0B7D9E969}"/>
              </a:ext>
            </a:extLst>
          </p:cNvPr>
          <p:cNvPicPr>
            <a:picLocks noGrp="1" noChangeAspect="1"/>
          </p:cNvPicPr>
          <p:nvPr>
            <p:ph type="pic" idx="13"/>
          </p:nvPr>
        </p:nvPicPr>
        <p:blipFill>
          <a:blip r:embed="rId3" cstate="screen">
            <a:extLst>
              <a:ext uri="{28A0092B-C50C-407E-A947-70E740481C1C}">
                <a14:useLocalDpi xmlns:a14="http://schemas.microsoft.com/office/drawing/2010/main" val="0"/>
              </a:ext>
            </a:extLst>
          </a:blip>
          <a:srcRect/>
          <a:stretch>
            <a:fillRect/>
          </a:stretch>
        </p:blipFill>
        <p:spPr/>
      </p:pic>
      <p:sp>
        <p:nvSpPr>
          <p:cNvPr id="5" name="Otsikko 4">
            <a:extLst>
              <a:ext uri="{FF2B5EF4-FFF2-40B4-BE49-F238E27FC236}">
                <a16:creationId xmlns:a16="http://schemas.microsoft.com/office/drawing/2014/main" id="{8C8D7F59-3D14-315E-6900-B4573A2D1161}"/>
              </a:ext>
            </a:extLst>
          </p:cNvPr>
          <p:cNvSpPr>
            <a:spLocks noGrp="1"/>
          </p:cNvSpPr>
          <p:nvPr>
            <p:ph type="title"/>
          </p:nvPr>
        </p:nvSpPr>
        <p:spPr/>
        <p:txBody>
          <a:bodyPr/>
          <a:lstStyle/>
          <a:p>
            <a:r>
              <a:rPr lang="fi-FI"/>
              <a:t>Valintakoe G – oikeustiede, valintatavat</a:t>
            </a:r>
          </a:p>
        </p:txBody>
      </p:sp>
      <p:pic>
        <p:nvPicPr>
          <p:cNvPr id="3" name="Kuva 2">
            <a:extLst>
              <a:ext uri="{FF2B5EF4-FFF2-40B4-BE49-F238E27FC236}">
                <a16:creationId xmlns:a16="http://schemas.microsoft.com/office/drawing/2014/main" id="{9985017C-EB16-785B-9A91-1DC8A3DD5B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5640548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F4A130E-A8AC-3822-F615-66A6B52250F4}"/>
              </a:ext>
            </a:extLst>
          </p:cNvPr>
          <p:cNvSpPr>
            <a:spLocks noGrp="1"/>
          </p:cNvSpPr>
          <p:nvPr>
            <p:ph sz="quarter" idx="10"/>
          </p:nvPr>
        </p:nvSpPr>
        <p:spPr>
          <a:xfrm>
            <a:off x="341313" y="1788160"/>
            <a:ext cx="5580094" cy="4805679"/>
          </a:xfrm>
        </p:spPr>
        <p:txBody>
          <a:bodyPr>
            <a:normAutofit/>
          </a:bodyPr>
          <a:lstStyle/>
          <a:p>
            <a:r>
              <a:rPr lang="fi-FI" sz="2000"/>
              <a:t>Todistusvalinta on rajattu ensikertalaisiin hakijoihin</a:t>
            </a:r>
          </a:p>
          <a:p>
            <a:r>
              <a:rPr lang="fi-FI" sz="2000"/>
              <a:t>N. 50,8 % aloituspaikoista jaetaan todistusvalinnan perusteella </a:t>
            </a:r>
          </a:p>
          <a:p>
            <a:r>
              <a:rPr lang="fi-FI" sz="2000"/>
              <a:t>Pisteitä saa äidinkielestä + 4 hakijalle parhaat pisteet tuottavaa ainetta (</a:t>
            </a:r>
            <a:r>
              <a:rPr lang="fi-FI" sz="2000" err="1"/>
              <a:t>max</a:t>
            </a:r>
            <a:r>
              <a:rPr lang="fi-FI" sz="2000"/>
              <a:t> 149,9)</a:t>
            </a:r>
          </a:p>
          <a:p>
            <a:r>
              <a:rPr lang="fi-FI" sz="2000"/>
              <a:t>Pisteitä voi saada useammasta samantasoisesta kielestä </a:t>
            </a:r>
          </a:p>
          <a:p>
            <a:endParaRPr lang="fi-FI" sz="2000"/>
          </a:p>
          <a:p>
            <a:endParaRPr lang="fi-FI"/>
          </a:p>
        </p:txBody>
      </p:sp>
      <p:pic>
        <p:nvPicPr>
          <p:cNvPr id="6" name="Kuvan paikkamerkki 5">
            <a:extLst>
              <a:ext uri="{FF2B5EF4-FFF2-40B4-BE49-F238E27FC236}">
                <a16:creationId xmlns:a16="http://schemas.microsoft.com/office/drawing/2014/main" id="{3A404575-FE40-C776-9C56-ADD2DBB5FC1A}"/>
              </a:ext>
            </a:extLst>
          </p:cNvPr>
          <p:cNvPicPr>
            <a:picLocks noGrp="1" noChangeAspect="1"/>
          </p:cNvPicPr>
          <p:nvPr>
            <p:ph type="pic" idx="13"/>
          </p:nvPr>
        </p:nvPicPr>
        <p:blipFill>
          <a:blip r:embed="rId3"/>
          <a:srcRect r="-2" b="175"/>
          <a:stretch/>
        </p:blipFill>
        <p:spPr>
          <a:xfrm>
            <a:off x="6094213" y="264160"/>
            <a:ext cx="5833625" cy="6329680"/>
          </a:xfrm>
          <a:prstGeom prst="rect">
            <a:avLst/>
          </a:prstGeom>
          <a:noFill/>
        </p:spPr>
      </p:pic>
      <p:sp>
        <p:nvSpPr>
          <p:cNvPr id="5" name="Otsikko 4">
            <a:extLst>
              <a:ext uri="{FF2B5EF4-FFF2-40B4-BE49-F238E27FC236}">
                <a16:creationId xmlns:a16="http://schemas.microsoft.com/office/drawing/2014/main" id="{F9A865F9-CF1F-1052-8D15-036DB37D2169}"/>
              </a:ext>
            </a:extLst>
          </p:cNvPr>
          <p:cNvSpPr>
            <a:spLocks noGrp="1"/>
          </p:cNvSpPr>
          <p:nvPr>
            <p:ph type="title"/>
          </p:nvPr>
        </p:nvSpPr>
        <p:spPr>
          <a:xfrm>
            <a:off x="341049" y="365125"/>
            <a:ext cx="5580095" cy="1199515"/>
          </a:xfrm>
        </p:spPr>
        <p:txBody>
          <a:bodyPr anchor="ctr">
            <a:normAutofit/>
          </a:bodyPr>
          <a:lstStyle/>
          <a:p>
            <a:r>
              <a:rPr lang="fi-FI" sz="2500"/>
              <a:t>Valintakoe G – oikeustiede</a:t>
            </a:r>
            <a:br>
              <a:rPr lang="fi-FI" sz="2500"/>
            </a:br>
            <a:r>
              <a:rPr lang="fi-FI" sz="2500"/>
              <a:t>Todistusvalinta</a:t>
            </a:r>
            <a:br>
              <a:rPr lang="fi-FI" sz="2500"/>
            </a:br>
            <a:endParaRPr lang="fi-FI" sz="2500"/>
          </a:p>
        </p:txBody>
      </p:sp>
      <p:pic>
        <p:nvPicPr>
          <p:cNvPr id="3" name="Kuva 2">
            <a:extLst>
              <a:ext uri="{FF2B5EF4-FFF2-40B4-BE49-F238E27FC236}">
                <a16:creationId xmlns:a16="http://schemas.microsoft.com/office/drawing/2014/main" id="{751852E5-D9A2-2301-A615-580538B52A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1620051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D99428-AF96-3959-875F-BB39ACC44CA4}"/>
              </a:ext>
            </a:extLst>
          </p:cNvPr>
          <p:cNvSpPr>
            <a:spLocks noGrp="1"/>
          </p:cNvSpPr>
          <p:nvPr>
            <p:ph type="title"/>
          </p:nvPr>
        </p:nvSpPr>
        <p:spPr>
          <a:xfrm>
            <a:off x="341049" y="365125"/>
            <a:ext cx="11457373" cy="695757"/>
          </a:xfrm>
        </p:spPr>
        <p:txBody>
          <a:bodyPr anchor="ctr">
            <a:normAutofit fontScale="90000"/>
          </a:bodyPr>
          <a:lstStyle/>
          <a:p>
            <a:r>
              <a:rPr lang="en-US" err="1"/>
              <a:t>Todistusvalinnan</a:t>
            </a:r>
            <a:r>
              <a:rPr lang="en-US"/>
              <a:t> </a:t>
            </a:r>
            <a:r>
              <a:rPr lang="en-US" err="1"/>
              <a:t>pistetaulukko</a:t>
            </a:r>
            <a:r>
              <a:rPr lang="en-US"/>
              <a:t> </a:t>
            </a:r>
            <a:r>
              <a:rPr lang="en-US" err="1"/>
              <a:t>oikeustiede</a:t>
            </a:r>
            <a:r>
              <a:rPr lang="en-US"/>
              <a:t> 2026 </a:t>
            </a:r>
            <a:r>
              <a:rPr lang="en-US" err="1"/>
              <a:t>alkaen</a:t>
            </a:r>
            <a:r>
              <a:rPr lang="en-US"/>
              <a:t>, max 149,9 p</a:t>
            </a:r>
          </a:p>
        </p:txBody>
      </p:sp>
      <p:pic>
        <p:nvPicPr>
          <p:cNvPr id="4" name="Kuva 3">
            <a:extLst>
              <a:ext uri="{FF2B5EF4-FFF2-40B4-BE49-F238E27FC236}">
                <a16:creationId xmlns:a16="http://schemas.microsoft.com/office/drawing/2014/main" id="{95A5FA2C-B84C-C083-5C56-5255DE10199A}"/>
              </a:ext>
            </a:extLst>
          </p:cNvPr>
          <p:cNvPicPr>
            <a:picLocks noChangeAspect="1"/>
          </p:cNvPicPr>
          <p:nvPr/>
        </p:nvPicPr>
        <p:blipFill>
          <a:blip r:embed="rId3"/>
          <a:stretch>
            <a:fillRect/>
          </a:stretch>
        </p:blipFill>
        <p:spPr>
          <a:xfrm>
            <a:off x="478972" y="1373347"/>
            <a:ext cx="8697686" cy="4766196"/>
          </a:xfrm>
          <a:prstGeom prst="rect">
            <a:avLst/>
          </a:prstGeom>
          <a:noFill/>
        </p:spPr>
      </p:pic>
    </p:spTree>
    <p:extLst>
      <p:ext uri="{BB962C8B-B14F-4D97-AF65-F5344CB8AC3E}">
        <p14:creationId xmlns:p14="http://schemas.microsoft.com/office/powerpoint/2010/main" val="8138534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A81986-9561-4AB0-E464-58AF4F37722D}"/>
              </a:ext>
            </a:extLst>
          </p:cNvPr>
          <p:cNvSpPr>
            <a:spLocks noGrp="1"/>
          </p:cNvSpPr>
          <p:nvPr>
            <p:ph type="title"/>
          </p:nvPr>
        </p:nvSpPr>
        <p:spPr>
          <a:xfrm>
            <a:off x="341049" y="365125"/>
            <a:ext cx="11457373" cy="695757"/>
          </a:xfrm>
        </p:spPr>
        <p:txBody>
          <a:bodyPr/>
          <a:lstStyle/>
          <a:p>
            <a:r>
              <a:rPr lang="en-US" err="1"/>
              <a:t>Pisterajoja</a:t>
            </a:r>
            <a:r>
              <a:rPr lang="en-US"/>
              <a:t> </a:t>
            </a:r>
            <a:r>
              <a:rPr lang="en-US" err="1"/>
              <a:t>ennen</a:t>
            </a:r>
            <a:r>
              <a:rPr lang="en-US"/>
              <a:t> </a:t>
            </a:r>
            <a:r>
              <a:rPr lang="en-US" err="1"/>
              <a:t>uudistuksia</a:t>
            </a:r>
            <a:r>
              <a:rPr lang="en-US"/>
              <a:t> - </a:t>
            </a:r>
            <a:r>
              <a:rPr lang="en-US" err="1"/>
              <a:t>Oikeustiede</a:t>
            </a:r>
            <a:endParaRPr lang="en-US"/>
          </a:p>
        </p:txBody>
      </p:sp>
      <p:graphicFrame>
        <p:nvGraphicFramePr>
          <p:cNvPr id="4" name="Taulukko 3">
            <a:extLst>
              <a:ext uri="{FF2B5EF4-FFF2-40B4-BE49-F238E27FC236}">
                <a16:creationId xmlns:a16="http://schemas.microsoft.com/office/drawing/2014/main" id="{05D4C30C-6B9B-EFC8-AB0B-91181F295EDD}"/>
              </a:ext>
            </a:extLst>
          </p:cNvPr>
          <p:cNvGraphicFramePr>
            <a:graphicFrameLocks noGrp="1"/>
          </p:cNvGraphicFramePr>
          <p:nvPr>
            <p:extLst>
              <p:ext uri="{D42A27DB-BD31-4B8C-83A1-F6EECF244321}">
                <p14:modId xmlns:p14="http://schemas.microsoft.com/office/powerpoint/2010/main" val="1425300644"/>
              </p:ext>
            </p:extLst>
          </p:nvPr>
        </p:nvGraphicFramePr>
        <p:xfrm>
          <a:off x="412377" y="1209719"/>
          <a:ext cx="11386044" cy="4468664"/>
        </p:xfrm>
        <a:graphic>
          <a:graphicData uri="http://schemas.openxmlformats.org/drawingml/2006/table">
            <a:tbl>
              <a:tblPr firstRow="1" bandRow="1">
                <a:tableStyleId>{5C22544A-7EE6-4342-B048-85BDC9FD1C3A}</a:tableStyleId>
              </a:tblPr>
              <a:tblGrid>
                <a:gridCol w="2371099">
                  <a:extLst>
                    <a:ext uri="{9D8B030D-6E8A-4147-A177-3AD203B41FA5}">
                      <a16:colId xmlns:a16="http://schemas.microsoft.com/office/drawing/2014/main" val="444086582"/>
                    </a:ext>
                  </a:extLst>
                </a:gridCol>
                <a:gridCol w="1802989">
                  <a:extLst>
                    <a:ext uri="{9D8B030D-6E8A-4147-A177-3AD203B41FA5}">
                      <a16:colId xmlns:a16="http://schemas.microsoft.com/office/drawing/2014/main" val="19943825"/>
                    </a:ext>
                  </a:extLst>
                </a:gridCol>
                <a:gridCol w="1802989">
                  <a:extLst>
                    <a:ext uri="{9D8B030D-6E8A-4147-A177-3AD203B41FA5}">
                      <a16:colId xmlns:a16="http://schemas.microsoft.com/office/drawing/2014/main" val="4119298562"/>
                    </a:ext>
                  </a:extLst>
                </a:gridCol>
                <a:gridCol w="1802989">
                  <a:extLst>
                    <a:ext uri="{9D8B030D-6E8A-4147-A177-3AD203B41FA5}">
                      <a16:colId xmlns:a16="http://schemas.microsoft.com/office/drawing/2014/main" val="3409998507"/>
                    </a:ext>
                  </a:extLst>
                </a:gridCol>
                <a:gridCol w="1802989">
                  <a:extLst>
                    <a:ext uri="{9D8B030D-6E8A-4147-A177-3AD203B41FA5}">
                      <a16:colId xmlns:a16="http://schemas.microsoft.com/office/drawing/2014/main" val="2215367328"/>
                    </a:ext>
                  </a:extLst>
                </a:gridCol>
                <a:gridCol w="1802989">
                  <a:extLst>
                    <a:ext uri="{9D8B030D-6E8A-4147-A177-3AD203B41FA5}">
                      <a16:colId xmlns:a16="http://schemas.microsoft.com/office/drawing/2014/main" val="2856990615"/>
                    </a:ext>
                  </a:extLst>
                </a:gridCol>
              </a:tblGrid>
              <a:tr h="663155">
                <a:tc>
                  <a:txBody>
                    <a:bodyPr/>
                    <a:lstStyle/>
                    <a:p>
                      <a:r>
                        <a:rPr lang="fi-FI">
                          <a:latin typeface="Arial"/>
                        </a:rPr>
                        <a:t>Hakukohde</a:t>
                      </a:r>
                    </a:p>
                  </a:txBody>
                  <a:tcPr anchor="ctr"/>
                </a:tc>
                <a:tc>
                  <a:txBody>
                    <a:bodyPr/>
                    <a:lstStyle/>
                    <a:p>
                      <a:pPr algn="ctr"/>
                      <a:r>
                        <a:rPr lang="fi-FI">
                          <a:latin typeface="Arial"/>
                        </a:rPr>
                        <a:t>Todistus</a:t>
                      </a:r>
                    </a:p>
                    <a:p>
                      <a:pPr algn="ctr"/>
                      <a:r>
                        <a:rPr lang="fi-FI">
                          <a:latin typeface="Arial"/>
                        </a:rPr>
                        <a:t>2023</a:t>
                      </a:r>
                    </a:p>
                  </a:txBody>
                  <a:tcPr anchor="ctr"/>
                </a:tc>
                <a:tc>
                  <a:txBody>
                    <a:bodyPr/>
                    <a:lstStyle/>
                    <a:p>
                      <a:pPr algn="ctr"/>
                      <a:r>
                        <a:rPr lang="fi-FI">
                          <a:latin typeface="Arial"/>
                        </a:rPr>
                        <a:t>Todistus</a:t>
                      </a:r>
                    </a:p>
                    <a:p>
                      <a:pPr algn="ctr"/>
                      <a:r>
                        <a:rPr lang="fi-FI">
                          <a:latin typeface="Arial"/>
                        </a:rPr>
                        <a:t>2024</a:t>
                      </a:r>
                    </a:p>
                  </a:txBody>
                  <a:tcPr anchor="ctr"/>
                </a:tc>
                <a:tc>
                  <a:txBody>
                    <a:bodyPr/>
                    <a:lstStyle/>
                    <a:p>
                      <a:pPr algn="ctr"/>
                      <a:r>
                        <a:rPr lang="fi-FI">
                          <a:latin typeface="Arial"/>
                        </a:rPr>
                        <a:t>Todistus</a:t>
                      </a:r>
                    </a:p>
                    <a:p>
                      <a:pPr algn="ctr"/>
                      <a:r>
                        <a:rPr lang="fi-FI">
                          <a:latin typeface="Arial"/>
                        </a:rPr>
                        <a:t>2025</a:t>
                      </a:r>
                    </a:p>
                  </a:txBody>
                  <a:tcPr anchor="ctr"/>
                </a:tc>
                <a:tc>
                  <a:txBody>
                    <a:bodyPr/>
                    <a:lstStyle/>
                    <a:p>
                      <a:pPr algn="ctr"/>
                      <a:r>
                        <a:rPr lang="fi-FI">
                          <a:latin typeface="Arial"/>
                        </a:rPr>
                        <a:t>Valintakoe</a:t>
                      </a:r>
                    </a:p>
                    <a:p>
                      <a:pPr algn="ctr"/>
                      <a:r>
                        <a:rPr lang="fi-FI">
                          <a:latin typeface="Arial"/>
                        </a:rPr>
                        <a:t>2023</a:t>
                      </a:r>
                    </a:p>
                  </a:txBody>
                  <a:tcPr anchor="ctr"/>
                </a:tc>
                <a:tc>
                  <a:txBody>
                    <a:bodyPr/>
                    <a:lstStyle/>
                    <a:p>
                      <a:pPr algn="ctr"/>
                      <a:r>
                        <a:rPr lang="fi-FI">
                          <a:latin typeface="Arial"/>
                        </a:rPr>
                        <a:t>Valintakoe</a:t>
                      </a:r>
                    </a:p>
                    <a:p>
                      <a:pPr algn="ctr"/>
                      <a:r>
                        <a:rPr lang="fi-FI">
                          <a:latin typeface="Arial"/>
                        </a:rPr>
                        <a:t>2024</a:t>
                      </a:r>
                    </a:p>
                  </a:txBody>
                  <a:tcPr anchor="ctr"/>
                </a:tc>
                <a:extLst>
                  <a:ext uri="{0D108BD9-81ED-4DB2-BD59-A6C34878D82A}">
                    <a16:rowId xmlns:a16="http://schemas.microsoft.com/office/drawing/2014/main" val="687396775"/>
                  </a:ext>
                </a:extLst>
              </a:tr>
              <a:tr h="663155">
                <a:tc>
                  <a:txBody>
                    <a:bodyPr/>
                    <a:lstStyle/>
                    <a:p>
                      <a:r>
                        <a:rPr lang="fi-FI">
                          <a:latin typeface="Arial"/>
                        </a:rPr>
                        <a:t>Helsingin yliopisto HKI</a:t>
                      </a:r>
                    </a:p>
                  </a:txBody>
                  <a:tcPr anchor="ctr">
                    <a:solidFill>
                      <a:srgbClr val="F3E8FC"/>
                    </a:solidFill>
                  </a:tcPr>
                </a:tc>
                <a:tc>
                  <a:txBody>
                    <a:bodyPr/>
                    <a:lstStyle/>
                    <a:p>
                      <a:pPr algn="ctr"/>
                      <a:r>
                        <a:rPr lang="fi-FI" sz="1700">
                          <a:latin typeface="Arial"/>
                        </a:rPr>
                        <a:t>130,5</a:t>
                      </a:r>
                    </a:p>
                  </a:txBody>
                  <a:tcPr anchor="ctr">
                    <a:solidFill>
                      <a:schemeClr val="bg2"/>
                    </a:solidFill>
                  </a:tcPr>
                </a:tc>
                <a:tc>
                  <a:txBody>
                    <a:bodyPr/>
                    <a:lstStyle/>
                    <a:p>
                      <a:pPr algn="ctr"/>
                      <a:r>
                        <a:rPr lang="fi-FI" sz="1700">
                          <a:latin typeface="Arial"/>
                        </a:rPr>
                        <a:t>132,3</a:t>
                      </a:r>
                    </a:p>
                  </a:txBody>
                  <a:tcPr anchor="ctr">
                    <a:solidFill>
                      <a:schemeClr val="bg2"/>
                    </a:solidFill>
                  </a:tcPr>
                </a:tc>
                <a:tc>
                  <a:txBody>
                    <a:bodyPr/>
                    <a:lstStyle/>
                    <a:p>
                      <a:pPr algn="ctr"/>
                      <a:r>
                        <a:rPr lang="fi-FI" sz="1700">
                          <a:latin typeface="Arial"/>
                        </a:rPr>
                        <a:t>133,6</a:t>
                      </a:r>
                    </a:p>
                  </a:txBody>
                  <a:tcPr anchor="ctr">
                    <a:solidFill>
                      <a:schemeClr val="bg2"/>
                    </a:solidFill>
                  </a:tcPr>
                </a:tc>
                <a:tc>
                  <a:txBody>
                    <a:bodyPr/>
                    <a:lstStyle/>
                    <a:p>
                      <a:pPr algn="ctr"/>
                      <a:r>
                        <a:rPr lang="fi-FI" sz="1700">
                          <a:latin typeface="Arial"/>
                        </a:rPr>
                        <a:t>43</a:t>
                      </a:r>
                    </a:p>
                  </a:txBody>
                  <a:tcPr anchor="ctr">
                    <a:solidFill>
                      <a:srgbClr val="F3E8FC"/>
                    </a:solidFill>
                  </a:tcPr>
                </a:tc>
                <a:tc>
                  <a:txBody>
                    <a:bodyPr/>
                    <a:lstStyle/>
                    <a:p>
                      <a:pPr algn="ctr"/>
                      <a:r>
                        <a:rPr lang="fi-FI" sz="1700">
                          <a:latin typeface="Arial"/>
                        </a:rPr>
                        <a:t>58</a:t>
                      </a:r>
                    </a:p>
                  </a:txBody>
                  <a:tcPr anchor="ctr">
                    <a:solidFill>
                      <a:srgbClr val="F3E8FC"/>
                    </a:solidFill>
                  </a:tcPr>
                </a:tc>
                <a:extLst>
                  <a:ext uri="{0D108BD9-81ED-4DB2-BD59-A6C34878D82A}">
                    <a16:rowId xmlns:a16="http://schemas.microsoft.com/office/drawing/2014/main" val="1853940862"/>
                  </a:ext>
                </a:extLst>
              </a:tr>
              <a:tr h="663155">
                <a:tc>
                  <a:txBody>
                    <a:bodyPr/>
                    <a:lstStyle/>
                    <a:p>
                      <a:r>
                        <a:rPr lang="fi-FI">
                          <a:latin typeface="Arial"/>
                        </a:rPr>
                        <a:t>Turun yliopisto</a:t>
                      </a:r>
                    </a:p>
                  </a:txBody>
                  <a:tcPr anchor="ctr">
                    <a:solidFill>
                      <a:srgbClr val="F3E8FC"/>
                    </a:solidFill>
                  </a:tcPr>
                </a:tc>
                <a:tc>
                  <a:txBody>
                    <a:bodyPr/>
                    <a:lstStyle/>
                    <a:p>
                      <a:pPr algn="ctr"/>
                      <a:r>
                        <a:rPr lang="fi-FI" sz="1700">
                          <a:latin typeface="Arial"/>
                        </a:rPr>
                        <a:t>128,1</a:t>
                      </a:r>
                    </a:p>
                  </a:txBody>
                  <a:tcPr anchor="ctr">
                    <a:solidFill>
                      <a:schemeClr val="bg2"/>
                    </a:solidFill>
                  </a:tcPr>
                </a:tc>
                <a:tc>
                  <a:txBody>
                    <a:bodyPr/>
                    <a:lstStyle/>
                    <a:p>
                      <a:pPr algn="ctr"/>
                      <a:r>
                        <a:rPr lang="fi-FI" sz="1700">
                          <a:latin typeface="Arial"/>
                        </a:rPr>
                        <a:t>129,6</a:t>
                      </a:r>
                    </a:p>
                  </a:txBody>
                  <a:tcPr anchor="ctr">
                    <a:solidFill>
                      <a:schemeClr val="bg2"/>
                    </a:solidFill>
                  </a:tcPr>
                </a:tc>
                <a:tc>
                  <a:txBody>
                    <a:bodyPr/>
                    <a:lstStyle/>
                    <a:p>
                      <a:pPr algn="ctr"/>
                      <a:r>
                        <a:rPr lang="fi-FI" sz="1700">
                          <a:latin typeface="Arial"/>
                        </a:rPr>
                        <a:t>131,1</a:t>
                      </a:r>
                    </a:p>
                  </a:txBody>
                  <a:tcPr anchor="ctr">
                    <a:solidFill>
                      <a:schemeClr val="bg2"/>
                    </a:solidFill>
                  </a:tcPr>
                </a:tc>
                <a:tc>
                  <a:txBody>
                    <a:bodyPr/>
                    <a:lstStyle/>
                    <a:p>
                      <a:pPr algn="ctr"/>
                      <a:r>
                        <a:rPr lang="fi-FI" sz="1700">
                          <a:latin typeface="Arial"/>
                        </a:rPr>
                        <a:t>41</a:t>
                      </a:r>
                    </a:p>
                  </a:txBody>
                  <a:tcPr anchor="ctr">
                    <a:solidFill>
                      <a:srgbClr val="F3E8FC"/>
                    </a:solidFill>
                  </a:tcPr>
                </a:tc>
                <a:tc>
                  <a:txBody>
                    <a:bodyPr/>
                    <a:lstStyle/>
                    <a:p>
                      <a:pPr algn="ctr"/>
                      <a:r>
                        <a:rPr lang="fi-FI" sz="1700">
                          <a:latin typeface="Arial"/>
                        </a:rPr>
                        <a:t>56</a:t>
                      </a:r>
                    </a:p>
                  </a:txBody>
                  <a:tcPr anchor="ctr">
                    <a:solidFill>
                      <a:srgbClr val="F3E8FC"/>
                    </a:solidFill>
                  </a:tcPr>
                </a:tc>
                <a:extLst>
                  <a:ext uri="{0D108BD9-81ED-4DB2-BD59-A6C34878D82A}">
                    <a16:rowId xmlns:a16="http://schemas.microsoft.com/office/drawing/2014/main" val="993122885"/>
                  </a:ext>
                </a:extLst>
              </a:tr>
              <a:tr h="947364">
                <a:tc>
                  <a:txBody>
                    <a:bodyPr/>
                    <a:lstStyle/>
                    <a:p>
                      <a:r>
                        <a:rPr lang="fi-FI">
                          <a:latin typeface="Arial"/>
                        </a:rPr>
                        <a:t>Helsingin yliopisto Vaasa</a:t>
                      </a:r>
                    </a:p>
                  </a:txBody>
                  <a:tcPr anchor="ctr">
                    <a:solidFill>
                      <a:srgbClr val="F3E8FC"/>
                    </a:solidFill>
                  </a:tcPr>
                </a:tc>
                <a:tc>
                  <a:txBody>
                    <a:bodyPr/>
                    <a:lstStyle/>
                    <a:p>
                      <a:pPr algn="ctr"/>
                      <a:r>
                        <a:rPr lang="fi-FI" sz="1700">
                          <a:latin typeface="Arial"/>
                        </a:rPr>
                        <a:t>123,2</a:t>
                      </a:r>
                    </a:p>
                  </a:txBody>
                  <a:tcPr anchor="ctr">
                    <a:solidFill>
                      <a:schemeClr val="bg2"/>
                    </a:solidFill>
                  </a:tcPr>
                </a:tc>
                <a:tc>
                  <a:txBody>
                    <a:bodyPr/>
                    <a:lstStyle/>
                    <a:p>
                      <a:pPr algn="ctr"/>
                      <a:r>
                        <a:rPr lang="fi-FI" sz="1700">
                          <a:latin typeface="Arial"/>
                        </a:rPr>
                        <a:t>125,7</a:t>
                      </a:r>
                    </a:p>
                  </a:txBody>
                  <a:tcPr anchor="ctr">
                    <a:solidFill>
                      <a:schemeClr val="bg2"/>
                    </a:solidFill>
                  </a:tcPr>
                </a:tc>
                <a:tc>
                  <a:txBody>
                    <a:bodyPr/>
                    <a:lstStyle/>
                    <a:p>
                      <a:pPr algn="ctr"/>
                      <a:r>
                        <a:rPr lang="fi-FI" sz="1700">
                          <a:latin typeface="Arial"/>
                        </a:rPr>
                        <a:t>126,5</a:t>
                      </a:r>
                    </a:p>
                  </a:txBody>
                  <a:tcPr anchor="ctr">
                    <a:solidFill>
                      <a:schemeClr val="bg2"/>
                    </a:solidFill>
                  </a:tcPr>
                </a:tc>
                <a:tc>
                  <a:txBody>
                    <a:bodyPr/>
                    <a:lstStyle/>
                    <a:p>
                      <a:pPr algn="ctr"/>
                      <a:r>
                        <a:rPr lang="fi-FI" sz="1700">
                          <a:latin typeface="Arial"/>
                        </a:rPr>
                        <a:t>35</a:t>
                      </a:r>
                    </a:p>
                  </a:txBody>
                  <a:tcPr anchor="ctr">
                    <a:solidFill>
                      <a:srgbClr val="F3E8FC"/>
                    </a:solidFill>
                  </a:tcPr>
                </a:tc>
                <a:tc>
                  <a:txBody>
                    <a:bodyPr/>
                    <a:lstStyle/>
                    <a:p>
                      <a:pPr algn="ctr"/>
                      <a:r>
                        <a:rPr lang="fi-FI" sz="1700">
                          <a:latin typeface="Arial"/>
                        </a:rPr>
                        <a:t>55 (ensikertalaiset)</a:t>
                      </a:r>
                    </a:p>
                    <a:p>
                      <a:pPr algn="ctr"/>
                      <a:r>
                        <a:rPr lang="fi-FI" sz="1700">
                          <a:latin typeface="Arial"/>
                        </a:rPr>
                        <a:t>56 (kaikki)</a:t>
                      </a:r>
                    </a:p>
                  </a:txBody>
                  <a:tcPr anchor="ctr">
                    <a:solidFill>
                      <a:srgbClr val="F3E8FC"/>
                    </a:solidFill>
                  </a:tcPr>
                </a:tc>
                <a:extLst>
                  <a:ext uri="{0D108BD9-81ED-4DB2-BD59-A6C34878D82A}">
                    <a16:rowId xmlns:a16="http://schemas.microsoft.com/office/drawing/2014/main" val="2592622043"/>
                  </a:ext>
                </a:extLst>
              </a:tr>
              <a:tr h="663155">
                <a:tc>
                  <a:txBody>
                    <a:bodyPr/>
                    <a:lstStyle/>
                    <a:p>
                      <a:r>
                        <a:rPr lang="fi-FI">
                          <a:latin typeface="Arial"/>
                        </a:rPr>
                        <a:t>Itä-Suomen yliopisto</a:t>
                      </a:r>
                    </a:p>
                  </a:txBody>
                  <a:tcPr anchor="ctr">
                    <a:solidFill>
                      <a:srgbClr val="F3E8FC"/>
                    </a:solidFill>
                  </a:tcPr>
                </a:tc>
                <a:tc>
                  <a:txBody>
                    <a:bodyPr/>
                    <a:lstStyle/>
                    <a:p>
                      <a:pPr algn="ctr"/>
                      <a:r>
                        <a:rPr lang="fi-FI" sz="1700">
                          <a:latin typeface="Arial"/>
                        </a:rPr>
                        <a:t>123,1</a:t>
                      </a:r>
                    </a:p>
                  </a:txBody>
                  <a:tcPr anchor="ctr">
                    <a:solidFill>
                      <a:schemeClr val="bg2"/>
                    </a:solidFill>
                  </a:tcPr>
                </a:tc>
                <a:tc>
                  <a:txBody>
                    <a:bodyPr/>
                    <a:lstStyle/>
                    <a:p>
                      <a:pPr algn="ctr"/>
                      <a:r>
                        <a:rPr lang="fi-FI" sz="1700">
                          <a:latin typeface="Arial"/>
                        </a:rPr>
                        <a:t>122,4</a:t>
                      </a:r>
                    </a:p>
                  </a:txBody>
                  <a:tcPr anchor="ctr">
                    <a:solidFill>
                      <a:schemeClr val="bg2"/>
                    </a:solidFill>
                  </a:tcPr>
                </a:tc>
                <a:tc>
                  <a:txBody>
                    <a:bodyPr/>
                    <a:lstStyle/>
                    <a:p>
                      <a:pPr algn="ctr"/>
                      <a:r>
                        <a:rPr lang="fi-FI" sz="1700">
                          <a:latin typeface="Arial"/>
                        </a:rPr>
                        <a:t>125,7</a:t>
                      </a:r>
                    </a:p>
                  </a:txBody>
                  <a:tcPr anchor="ctr">
                    <a:solidFill>
                      <a:schemeClr val="bg2"/>
                    </a:solidFill>
                  </a:tcPr>
                </a:tc>
                <a:tc>
                  <a:txBody>
                    <a:bodyPr/>
                    <a:lstStyle/>
                    <a:p>
                      <a:pPr algn="ctr"/>
                      <a:r>
                        <a:rPr lang="fi-FI" sz="1700">
                          <a:latin typeface="Arial"/>
                        </a:rPr>
                        <a:t>38 (ensikertalaiset)</a:t>
                      </a:r>
                    </a:p>
                    <a:p>
                      <a:pPr algn="ctr"/>
                      <a:r>
                        <a:rPr lang="fi-FI" sz="1700">
                          <a:latin typeface="Arial"/>
                        </a:rPr>
                        <a:t>45 (kaikki)</a:t>
                      </a:r>
                    </a:p>
                  </a:txBody>
                  <a:tcPr anchor="ctr">
                    <a:solidFill>
                      <a:srgbClr val="F3E8FC"/>
                    </a:solidFill>
                  </a:tcPr>
                </a:tc>
                <a:tc>
                  <a:txBody>
                    <a:bodyPr/>
                    <a:lstStyle/>
                    <a:p>
                      <a:pPr algn="ctr"/>
                      <a:r>
                        <a:rPr lang="fi-FI" sz="1700">
                          <a:latin typeface="Arial"/>
                        </a:rPr>
                        <a:t>56 (ensikertalaiset)</a:t>
                      </a:r>
                    </a:p>
                    <a:p>
                      <a:pPr algn="ctr"/>
                      <a:r>
                        <a:rPr lang="fi-FI" sz="1700">
                          <a:latin typeface="Arial"/>
                        </a:rPr>
                        <a:t>58 (kaikki)</a:t>
                      </a:r>
                    </a:p>
                  </a:txBody>
                  <a:tcPr anchor="ctr">
                    <a:solidFill>
                      <a:srgbClr val="F3E8FC"/>
                    </a:solidFill>
                  </a:tcPr>
                </a:tc>
                <a:extLst>
                  <a:ext uri="{0D108BD9-81ED-4DB2-BD59-A6C34878D82A}">
                    <a16:rowId xmlns:a16="http://schemas.microsoft.com/office/drawing/2014/main" val="2848334940"/>
                  </a:ext>
                </a:extLst>
              </a:tr>
              <a:tr h="663155">
                <a:tc>
                  <a:txBody>
                    <a:bodyPr/>
                    <a:lstStyle/>
                    <a:p>
                      <a:r>
                        <a:rPr lang="fi-FI">
                          <a:latin typeface="Arial"/>
                        </a:rPr>
                        <a:t>Lapin yliopisto</a:t>
                      </a:r>
                    </a:p>
                  </a:txBody>
                  <a:tcPr anchor="ctr">
                    <a:solidFill>
                      <a:srgbClr val="F3E8FC"/>
                    </a:solidFill>
                  </a:tcPr>
                </a:tc>
                <a:tc>
                  <a:txBody>
                    <a:bodyPr/>
                    <a:lstStyle/>
                    <a:p>
                      <a:pPr algn="ctr"/>
                      <a:r>
                        <a:rPr lang="fi-FI" sz="1700">
                          <a:latin typeface="Arial"/>
                        </a:rPr>
                        <a:t>116</a:t>
                      </a:r>
                    </a:p>
                  </a:txBody>
                  <a:tcPr anchor="ctr">
                    <a:solidFill>
                      <a:schemeClr val="bg2"/>
                    </a:solidFill>
                  </a:tcPr>
                </a:tc>
                <a:tc>
                  <a:txBody>
                    <a:bodyPr/>
                    <a:lstStyle/>
                    <a:p>
                      <a:pPr algn="ctr"/>
                      <a:r>
                        <a:rPr lang="fi-FI" sz="1700">
                          <a:latin typeface="Arial"/>
                        </a:rPr>
                        <a:t>118,4</a:t>
                      </a:r>
                    </a:p>
                  </a:txBody>
                  <a:tcPr anchor="ctr">
                    <a:solidFill>
                      <a:schemeClr val="bg2"/>
                    </a:solidFill>
                  </a:tcPr>
                </a:tc>
                <a:tc>
                  <a:txBody>
                    <a:bodyPr/>
                    <a:lstStyle/>
                    <a:p>
                      <a:pPr algn="ctr"/>
                      <a:r>
                        <a:rPr lang="fi-FI" sz="1700">
                          <a:latin typeface="Arial"/>
                        </a:rPr>
                        <a:t>119,1</a:t>
                      </a:r>
                    </a:p>
                  </a:txBody>
                  <a:tcPr anchor="ctr">
                    <a:solidFill>
                      <a:schemeClr val="bg2"/>
                    </a:solidFill>
                  </a:tcPr>
                </a:tc>
                <a:tc>
                  <a:txBody>
                    <a:bodyPr/>
                    <a:lstStyle/>
                    <a:p>
                      <a:pPr algn="ctr"/>
                      <a:r>
                        <a:rPr lang="fi-FI" sz="1700">
                          <a:latin typeface="Arial"/>
                        </a:rPr>
                        <a:t>35</a:t>
                      </a:r>
                    </a:p>
                  </a:txBody>
                  <a:tcPr anchor="ctr">
                    <a:solidFill>
                      <a:srgbClr val="F3E8FC"/>
                    </a:solidFill>
                  </a:tcPr>
                </a:tc>
                <a:tc>
                  <a:txBody>
                    <a:bodyPr/>
                    <a:lstStyle/>
                    <a:p>
                      <a:pPr algn="ctr"/>
                      <a:r>
                        <a:rPr lang="fi-FI" sz="1700">
                          <a:latin typeface="Arial"/>
                        </a:rPr>
                        <a:t>53</a:t>
                      </a:r>
                    </a:p>
                  </a:txBody>
                  <a:tcPr anchor="ctr">
                    <a:solidFill>
                      <a:srgbClr val="F3E8FC"/>
                    </a:solidFill>
                  </a:tcPr>
                </a:tc>
                <a:extLst>
                  <a:ext uri="{0D108BD9-81ED-4DB2-BD59-A6C34878D82A}">
                    <a16:rowId xmlns:a16="http://schemas.microsoft.com/office/drawing/2014/main" val="2745248064"/>
                  </a:ext>
                </a:extLst>
              </a:tr>
            </a:tbl>
          </a:graphicData>
        </a:graphic>
      </p:graphicFrame>
      <p:sp>
        <p:nvSpPr>
          <p:cNvPr id="7" name="Sisällön paikkamerkki 6">
            <a:extLst>
              <a:ext uri="{FF2B5EF4-FFF2-40B4-BE49-F238E27FC236}">
                <a16:creationId xmlns:a16="http://schemas.microsoft.com/office/drawing/2014/main" id="{42EA5D80-D94C-AB4D-6DC8-7C62305EFF57}"/>
              </a:ext>
            </a:extLst>
          </p:cNvPr>
          <p:cNvSpPr>
            <a:spLocks noGrp="1"/>
          </p:cNvSpPr>
          <p:nvPr>
            <p:ph sz="quarter" idx="10"/>
          </p:nvPr>
        </p:nvSpPr>
        <p:spPr>
          <a:xfrm>
            <a:off x="341049" y="5835600"/>
            <a:ext cx="13825629" cy="886532"/>
          </a:xfrm>
        </p:spPr>
        <p:txBody>
          <a:bodyPr/>
          <a:lstStyle/>
          <a:p>
            <a:r>
              <a:rPr lang="fi-FI"/>
              <a:t>Todistuspisteet </a:t>
            </a:r>
            <a:r>
              <a:rPr lang="fi-FI" err="1"/>
              <a:t>max</a:t>
            </a:r>
            <a:r>
              <a:rPr lang="fi-FI"/>
              <a:t> 154</a:t>
            </a:r>
          </a:p>
          <a:p>
            <a:r>
              <a:rPr lang="fi-FI"/>
              <a:t>Valintakoepisteet </a:t>
            </a:r>
            <a:r>
              <a:rPr lang="fi-FI" err="1"/>
              <a:t>max</a:t>
            </a:r>
            <a:r>
              <a:rPr lang="fi-FI"/>
              <a:t> 80</a:t>
            </a:r>
          </a:p>
        </p:txBody>
      </p:sp>
    </p:spTree>
    <p:extLst>
      <p:ext uri="{BB962C8B-B14F-4D97-AF65-F5344CB8AC3E}">
        <p14:creationId xmlns:p14="http://schemas.microsoft.com/office/powerpoint/2010/main" val="15285724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E08B23-7840-41AC-EAEA-F7B312CDE4DC}"/>
              </a:ext>
            </a:extLst>
          </p:cNvPr>
          <p:cNvSpPr>
            <a:spLocks noGrp="1"/>
          </p:cNvSpPr>
          <p:nvPr>
            <p:ph type="title"/>
          </p:nvPr>
        </p:nvSpPr>
        <p:spPr>
          <a:xfrm>
            <a:off x="341049" y="365125"/>
            <a:ext cx="11457373" cy="695757"/>
          </a:xfrm>
        </p:spPr>
        <p:txBody>
          <a:bodyPr anchor="ctr">
            <a:normAutofit/>
          </a:bodyPr>
          <a:lstStyle/>
          <a:p>
            <a:r>
              <a:rPr lang="fi-FI" sz="2800"/>
              <a:t>Valintakoevalinnan pisterajat 2025 – uusi valintakoe (</a:t>
            </a:r>
            <a:r>
              <a:rPr lang="fi-FI" sz="2800" err="1"/>
              <a:t>max</a:t>
            </a:r>
            <a:r>
              <a:rPr lang="fi-FI" sz="2800"/>
              <a:t>. 100p.)</a:t>
            </a:r>
          </a:p>
        </p:txBody>
      </p:sp>
      <p:pic>
        <p:nvPicPr>
          <p:cNvPr id="5" name="Sisällön paikkamerkki 4">
            <a:extLst>
              <a:ext uri="{FF2B5EF4-FFF2-40B4-BE49-F238E27FC236}">
                <a16:creationId xmlns:a16="http://schemas.microsoft.com/office/drawing/2014/main" id="{369DADAE-F279-4D31-5D7A-0CB107B5124C}"/>
              </a:ext>
            </a:extLst>
          </p:cNvPr>
          <p:cNvPicPr>
            <a:picLocks noGrp="1" noChangeAspect="1"/>
          </p:cNvPicPr>
          <p:nvPr>
            <p:ph sz="quarter" idx="10"/>
          </p:nvPr>
        </p:nvPicPr>
        <p:blipFill>
          <a:blip r:embed="rId3"/>
          <a:stretch>
            <a:fillRect/>
          </a:stretch>
        </p:blipFill>
        <p:spPr>
          <a:xfrm>
            <a:off x="353626" y="1275363"/>
            <a:ext cx="11444796" cy="4283191"/>
          </a:xfrm>
          <a:prstGeom prst="rect">
            <a:avLst/>
          </a:prstGeom>
          <a:noFill/>
        </p:spPr>
      </p:pic>
    </p:spTree>
    <p:extLst>
      <p:ext uri="{BB962C8B-B14F-4D97-AF65-F5344CB8AC3E}">
        <p14:creationId xmlns:p14="http://schemas.microsoft.com/office/powerpoint/2010/main" val="2202247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2EC52F2-A1A2-4F73-64C9-A49FD4E52C91}"/>
              </a:ext>
            </a:extLst>
          </p:cNvPr>
          <p:cNvSpPr>
            <a:spLocks noGrp="1"/>
          </p:cNvSpPr>
          <p:nvPr>
            <p:ph type="title"/>
          </p:nvPr>
        </p:nvSpPr>
        <p:spPr>
          <a:xfrm>
            <a:off x="341049" y="365126"/>
            <a:ext cx="10588209" cy="756104"/>
          </a:xfrm>
        </p:spPr>
        <p:txBody>
          <a:bodyPr/>
          <a:lstStyle/>
          <a:p>
            <a:r>
              <a:rPr lang="fi-FI"/>
              <a:t>Hakijamääriä - Oikeustiede</a:t>
            </a:r>
          </a:p>
        </p:txBody>
      </p:sp>
      <p:graphicFrame>
        <p:nvGraphicFramePr>
          <p:cNvPr id="4" name="Taulukko 3">
            <a:extLst>
              <a:ext uri="{FF2B5EF4-FFF2-40B4-BE49-F238E27FC236}">
                <a16:creationId xmlns:a16="http://schemas.microsoft.com/office/drawing/2014/main" id="{9857E239-427E-0AA5-0010-7D288625EEF2}"/>
              </a:ext>
            </a:extLst>
          </p:cNvPr>
          <p:cNvGraphicFramePr>
            <a:graphicFrameLocks noGrp="1"/>
          </p:cNvGraphicFramePr>
          <p:nvPr>
            <p:extLst>
              <p:ext uri="{D42A27DB-BD31-4B8C-83A1-F6EECF244321}">
                <p14:modId xmlns:p14="http://schemas.microsoft.com/office/powerpoint/2010/main" val="4281259260"/>
              </p:ext>
            </p:extLst>
          </p:nvPr>
        </p:nvGraphicFramePr>
        <p:xfrm>
          <a:off x="432670" y="1229360"/>
          <a:ext cx="10834045" cy="3299097"/>
        </p:xfrm>
        <a:graphic>
          <a:graphicData uri="http://schemas.openxmlformats.org/drawingml/2006/table">
            <a:tbl>
              <a:tblPr firstRow="1" bandRow="1">
                <a:tableStyleId>{5C22544A-7EE6-4342-B048-85BDC9FD1C3A}</a:tableStyleId>
              </a:tblPr>
              <a:tblGrid>
                <a:gridCol w="2166809">
                  <a:extLst>
                    <a:ext uri="{9D8B030D-6E8A-4147-A177-3AD203B41FA5}">
                      <a16:colId xmlns:a16="http://schemas.microsoft.com/office/drawing/2014/main" val="912352853"/>
                    </a:ext>
                  </a:extLst>
                </a:gridCol>
                <a:gridCol w="2166809">
                  <a:extLst>
                    <a:ext uri="{9D8B030D-6E8A-4147-A177-3AD203B41FA5}">
                      <a16:colId xmlns:a16="http://schemas.microsoft.com/office/drawing/2014/main" val="2796896976"/>
                    </a:ext>
                  </a:extLst>
                </a:gridCol>
                <a:gridCol w="2166809">
                  <a:extLst>
                    <a:ext uri="{9D8B030D-6E8A-4147-A177-3AD203B41FA5}">
                      <a16:colId xmlns:a16="http://schemas.microsoft.com/office/drawing/2014/main" val="1069824826"/>
                    </a:ext>
                  </a:extLst>
                </a:gridCol>
                <a:gridCol w="2166809">
                  <a:extLst>
                    <a:ext uri="{9D8B030D-6E8A-4147-A177-3AD203B41FA5}">
                      <a16:colId xmlns:a16="http://schemas.microsoft.com/office/drawing/2014/main" val="2212647304"/>
                    </a:ext>
                  </a:extLst>
                </a:gridCol>
                <a:gridCol w="2166809">
                  <a:extLst>
                    <a:ext uri="{9D8B030D-6E8A-4147-A177-3AD203B41FA5}">
                      <a16:colId xmlns:a16="http://schemas.microsoft.com/office/drawing/2014/main" val="2772995455"/>
                    </a:ext>
                  </a:extLst>
                </a:gridCol>
              </a:tblGrid>
              <a:tr h="894201">
                <a:tc>
                  <a:txBody>
                    <a:bodyPr/>
                    <a:lstStyle/>
                    <a:p>
                      <a:r>
                        <a:rPr lang="fi-FI"/>
                        <a:t>Hakukohde</a:t>
                      </a:r>
                    </a:p>
                  </a:txBody>
                  <a:tcPr/>
                </a:tc>
                <a:tc>
                  <a:txBody>
                    <a:bodyPr/>
                    <a:lstStyle/>
                    <a:p>
                      <a:r>
                        <a:rPr lang="fi-FI"/>
                        <a:t>Kaikki hakijat 2024</a:t>
                      </a:r>
                    </a:p>
                  </a:txBody>
                  <a:tcPr/>
                </a:tc>
                <a:tc>
                  <a:txBody>
                    <a:bodyPr/>
                    <a:lstStyle/>
                    <a:p>
                      <a:r>
                        <a:rPr lang="fi-FI"/>
                        <a:t>Kaikki hakijat 2025</a:t>
                      </a:r>
                    </a:p>
                  </a:txBody>
                  <a:tcPr/>
                </a:tc>
                <a:tc>
                  <a:txBody>
                    <a:bodyPr/>
                    <a:lstStyle/>
                    <a:p>
                      <a:r>
                        <a:rPr lang="fi-FI"/>
                        <a:t>Ensisijaiset 2024</a:t>
                      </a:r>
                    </a:p>
                  </a:txBody>
                  <a:tcPr/>
                </a:tc>
                <a:tc>
                  <a:txBody>
                    <a:bodyPr/>
                    <a:lstStyle/>
                    <a:p>
                      <a:r>
                        <a:rPr lang="fi-FI"/>
                        <a:t>Ensisijaiset</a:t>
                      </a:r>
                    </a:p>
                    <a:p>
                      <a:r>
                        <a:rPr lang="fi-FI"/>
                        <a:t>2025</a:t>
                      </a:r>
                    </a:p>
                  </a:txBody>
                  <a:tcPr/>
                </a:tc>
                <a:extLst>
                  <a:ext uri="{0D108BD9-81ED-4DB2-BD59-A6C34878D82A}">
                    <a16:rowId xmlns:a16="http://schemas.microsoft.com/office/drawing/2014/main" val="2204475441"/>
                  </a:ext>
                </a:extLst>
              </a:tr>
              <a:tr h="435017">
                <a:tc>
                  <a:txBody>
                    <a:bodyPr/>
                    <a:lstStyle/>
                    <a:p>
                      <a:r>
                        <a:rPr lang="fi-FI"/>
                        <a:t>Helsinki</a:t>
                      </a:r>
                    </a:p>
                  </a:txBody>
                  <a:tcPr/>
                </a:tc>
                <a:tc>
                  <a:txBody>
                    <a:bodyPr/>
                    <a:lstStyle/>
                    <a:p>
                      <a:r>
                        <a:rPr lang="fi-FI"/>
                        <a:t>4062</a:t>
                      </a:r>
                    </a:p>
                  </a:txBody>
                  <a:tcPr/>
                </a:tc>
                <a:tc>
                  <a:txBody>
                    <a:bodyPr/>
                    <a:lstStyle/>
                    <a:p>
                      <a:r>
                        <a:rPr lang="fi-FI"/>
                        <a:t>5898</a:t>
                      </a:r>
                    </a:p>
                  </a:txBody>
                  <a:tcPr/>
                </a:tc>
                <a:tc>
                  <a:txBody>
                    <a:bodyPr/>
                    <a:lstStyle/>
                    <a:p>
                      <a:r>
                        <a:rPr lang="fi-FI"/>
                        <a:t>2418</a:t>
                      </a:r>
                    </a:p>
                  </a:txBody>
                  <a:tcPr/>
                </a:tc>
                <a:tc>
                  <a:txBody>
                    <a:bodyPr/>
                    <a:lstStyle/>
                    <a:p>
                      <a:r>
                        <a:rPr lang="fi-FI"/>
                        <a:t>3618</a:t>
                      </a:r>
                    </a:p>
                  </a:txBody>
                  <a:tcPr/>
                </a:tc>
                <a:extLst>
                  <a:ext uri="{0D108BD9-81ED-4DB2-BD59-A6C34878D82A}">
                    <a16:rowId xmlns:a16="http://schemas.microsoft.com/office/drawing/2014/main" val="2155282534"/>
                  </a:ext>
                </a:extLst>
              </a:tr>
              <a:tr h="464990">
                <a:tc>
                  <a:txBody>
                    <a:bodyPr/>
                    <a:lstStyle/>
                    <a:p>
                      <a:r>
                        <a:rPr lang="fi-FI"/>
                        <a:t>Turku</a:t>
                      </a:r>
                    </a:p>
                  </a:txBody>
                  <a:tcPr/>
                </a:tc>
                <a:tc>
                  <a:txBody>
                    <a:bodyPr/>
                    <a:lstStyle/>
                    <a:p>
                      <a:r>
                        <a:rPr lang="fi-FI"/>
                        <a:t>4188</a:t>
                      </a:r>
                    </a:p>
                  </a:txBody>
                  <a:tcPr/>
                </a:tc>
                <a:tc>
                  <a:txBody>
                    <a:bodyPr/>
                    <a:lstStyle/>
                    <a:p>
                      <a:r>
                        <a:rPr lang="fi-FI"/>
                        <a:t>5985</a:t>
                      </a:r>
                    </a:p>
                  </a:txBody>
                  <a:tcPr/>
                </a:tc>
                <a:tc>
                  <a:txBody>
                    <a:bodyPr/>
                    <a:lstStyle/>
                    <a:p>
                      <a:r>
                        <a:rPr lang="fi-FI"/>
                        <a:t>1176</a:t>
                      </a:r>
                    </a:p>
                  </a:txBody>
                  <a:tcPr/>
                </a:tc>
                <a:tc>
                  <a:txBody>
                    <a:bodyPr/>
                    <a:lstStyle/>
                    <a:p>
                      <a:r>
                        <a:rPr lang="fi-FI"/>
                        <a:t>1674</a:t>
                      </a:r>
                    </a:p>
                  </a:txBody>
                  <a:tcPr/>
                </a:tc>
                <a:extLst>
                  <a:ext uri="{0D108BD9-81ED-4DB2-BD59-A6C34878D82A}">
                    <a16:rowId xmlns:a16="http://schemas.microsoft.com/office/drawing/2014/main" val="1432351632"/>
                  </a:ext>
                </a:extLst>
              </a:tr>
              <a:tr h="502730">
                <a:tc>
                  <a:txBody>
                    <a:bodyPr/>
                    <a:lstStyle/>
                    <a:p>
                      <a:r>
                        <a:rPr lang="fi-FI"/>
                        <a:t>Itä-Suomi</a:t>
                      </a:r>
                    </a:p>
                  </a:txBody>
                  <a:tcPr/>
                </a:tc>
                <a:tc>
                  <a:txBody>
                    <a:bodyPr/>
                    <a:lstStyle/>
                    <a:p>
                      <a:r>
                        <a:rPr lang="fi-FI"/>
                        <a:t>3222</a:t>
                      </a:r>
                    </a:p>
                  </a:txBody>
                  <a:tcPr/>
                </a:tc>
                <a:tc>
                  <a:txBody>
                    <a:bodyPr/>
                    <a:lstStyle/>
                    <a:p>
                      <a:r>
                        <a:rPr lang="fi-FI"/>
                        <a:t>4569</a:t>
                      </a:r>
                    </a:p>
                  </a:txBody>
                  <a:tcPr/>
                </a:tc>
                <a:tc>
                  <a:txBody>
                    <a:bodyPr/>
                    <a:lstStyle/>
                    <a:p>
                      <a:r>
                        <a:rPr lang="fi-FI"/>
                        <a:t>540</a:t>
                      </a:r>
                    </a:p>
                  </a:txBody>
                  <a:tcPr/>
                </a:tc>
                <a:tc>
                  <a:txBody>
                    <a:bodyPr/>
                    <a:lstStyle/>
                    <a:p>
                      <a:r>
                        <a:rPr lang="fi-FI"/>
                        <a:t>831</a:t>
                      </a:r>
                    </a:p>
                  </a:txBody>
                  <a:tcPr/>
                </a:tc>
                <a:extLst>
                  <a:ext uri="{0D108BD9-81ED-4DB2-BD59-A6C34878D82A}">
                    <a16:rowId xmlns:a16="http://schemas.microsoft.com/office/drawing/2014/main" val="468241984"/>
                  </a:ext>
                </a:extLst>
              </a:tr>
              <a:tr h="488683">
                <a:tc>
                  <a:txBody>
                    <a:bodyPr/>
                    <a:lstStyle/>
                    <a:p>
                      <a:r>
                        <a:rPr lang="fi-FI"/>
                        <a:t>Lappi</a:t>
                      </a:r>
                    </a:p>
                  </a:txBody>
                  <a:tcPr/>
                </a:tc>
                <a:tc>
                  <a:txBody>
                    <a:bodyPr/>
                    <a:lstStyle/>
                    <a:p>
                      <a:r>
                        <a:rPr lang="fi-FI"/>
                        <a:t>3291</a:t>
                      </a:r>
                    </a:p>
                  </a:txBody>
                  <a:tcPr/>
                </a:tc>
                <a:tc>
                  <a:txBody>
                    <a:bodyPr/>
                    <a:lstStyle/>
                    <a:p>
                      <a:r>
                        <a:rPr lang="fi-FI"/>
                        <a:t>4485</a:t>
                      </a:r>
                    </a:p>
                  </a:txBody>
                  <a:tcPr/>
                </a:tc>
                <a:tc>
                  <a:txBody>
                    <a:bodyPr/>
                    <a:lstStyle/>
                    <a:p>
                      <a:r>
                        <a:rPr lang="fi-FI"/>
                        <a:t>453</a:t>
                      </a:r>
                    </a:p>
                  </a:txBody>
                  <a:tcPr/>
                </a:tc>
                <a:tc>
                  <a:txBody>
                    <a:bodyPr/>
                    <a:lstStyle/>
                    <a:p>
                      <a:r>
                        <a:rPr lang="fi-FI"/>
                        <a:t>576</a:t>
                      </a:r>
                    </a:p>
                  </a:txBody>
                  <a:tcPr/>
                </a:tc>
                <a:extLst>
                  <a:ext uri="{0D108BD9-81ED-4DB2-BD59-A6C34878D82A}">
                    <a16:rowId xmlns:a16="http://schemas.microsoft.com/office/drawing/2014/main" val="1080996117"/>
                  </a:ext>
                </a:extLst>
              </a:tr>
              <a:tr h="513476">
                <a:tc>
                  <a:txBody>
                    <a:bodyPr/>
                    <a:lstStyle/>
                    <a:p>
                      <a:r>
                        <a:rPr lang="fi-FI"/>
                        <a:t>Vaasa</a:t>
                      </a:r>
                    </a:p>
                  </a:txBody>
                  <a:tcPr/>
                </a:tc>
                <a:tc>
                  <a:txBody>
                    <a:bodyPr/>
                    <a:lstStyle/>
                    <a:p>
                      <a:r>
                        <a:rPr lang="fi-FI"/>
                        <a:t>2286</a:t>
                      </a:r>
                    </a:p>
                  </a:txBody>
                  <a:tcPr/>
                </a:tc>
                <a:tc>
                  <a:txBody>
                    <a:bodyPr/>
                    <a:lstStyle/>
                    <a:p>
                      <a:r>
                        <a:rPr lang="fi-FI"/>
                        <a:t>2958</a:t>
                      </a:r>
                    </a:p>
                  </a:txBody>
                  <a:tcPr/>
                </a:tc>
                <a:tc>
                  <a:txBody>
                    <a:bodyPr/>
                    <a:lstStyle/>
                    <a:p>
                      <a:r>
                        <a:rPr lang="fi-FI"/>
                        <a:t>132</a:t>
                      </a:r>
                    </a:p>
                  </a:txBody>
                  <a:tcPr/>
                </a:tc>
                <a:tc>
                  <a:txBody>
                    <a:bodyPr/>
                    <a:lstStyle/>
                    <a:p>
                      <a:r>
                        <a:rPr lang="fi-FI"/>
                        <a:t>201</a:t>
                      </a:r>
                    </a:p>
                  </a:txBody>
                  <a:tcPr/>
                </a:tc>
                <a:extLst>
                  <a:ext uri="{0D108BD9-81ED-4DB2-BD59-A6C34878D82A}">
                    <a16:rowId xmlns:a16="http://schemas.microsoft.com/office/drawing/2014/main" val="460319468"/>
                  </a:ext>
                </a:extLst>
              </a:tr>
            </a:tbl>
          </a:graphicData>
        </a:graphic>
      </p:graphicFrame>
      <p:sp>
        <p:nvSpPr>
          <p:cNvPr id="7" name="Sisällön paikkamerkki 6">
            <a:extLst>
              <a:ext uri="{FF2B5EF4-FFF2-40B4-BE49-F238E27FC236}">
                <a16:creationId xmlns:a16="http://schemas.microsoft.com/office/drawing/2014/main" id="{D65094F6-B66E-4844-9F2B-B181F09AD258}"/>
              </a:ext>
            </a:extLst>
          </p:cNvPr>
          <p:cNvSpPr>
            <a:spLocks noGrp="1"/>
          </p:cNvSpPr>
          <p:nvPr>
            <p:ph sz="quarter" idx="10"/>
          </p:nvPr>
        </p:nvSpPr>
        <p:spPr>
          <a:xfrm>
            <a:off x="341313" y="4746171"/>
            <a:ext cx="10496322" cy="1847668"/>
          </a:xfrm>
        </p:spPr>
        <p:txBody>
          <a:bodyPr/>
          <a:lstStyle/>
          <a:p>
            <a:r>
              <a:rPr lang="fi-FI"/>
              <a:t>2025:</a:t>
            </a:r>
          </a:p>
          <a:p>
            <a:pPr lvl="1"/>
            <a:r>
              <a:rPr lang="fi-FI" sz="1800"/>
              <a:t>Kaiken kaikkiaan yli 9 400 hakijaa</a:t>
            </a:r>
          </a:p>
          <a:p>
            <a:pPr lvl="1"/>
            <a:r>
              <a:rPr lang="fi-FI" sz="1800"/>
              <a:t>Ensisijaisia hakijoita lähes 7 300</a:t>
            </a:r>
          </a:p>
          <a:p>
            <a:pPr lvl="1"/>
            <a:r>
              <a:rPr lang="fi-FI" sz="1800"/>
              <a:t>Valintakoeuudistuksen myötä hakijamäärät nousivat - noin 2900 hakijaa enemmän kuin 2024</a:t>
            </a:r>
          </a:p>
          <a:p>
            <a:pPr marL="0" indent="0">
              <a:buNone/>
            </a:pPr>
            <a:endParaRPr lang="fi-FI"/>
          </a:p>
        </p:txBody>
      </p:sp>
    </p:spTree>
    <p:extLst>
      <p:ext uri="{BB962C8B-B14F-4D97-AF65-F5344CB8AC3E}">
        <p14:creationId xmlns:p14="http://schemas.microsoft.com/office/powerpoint/2010/main" val="34122601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A3455D-A1DB-5119-A72B-A1EAAA2ADA4D}"/>
              </a:ext>
            </a:extLst>
          </p:cNvPr>
          <p:cNvSpPr>
            <a:spLocks noGrp="1"/>
          </p:cNvSpPr>
          <p:nvPr>
            <p:ph type="title"/>
          </p:nvPr>
        </p:nvSpPr>
        <p:spPr/>
        <p:txBody>
          <a:bodyPr/>
          <a:lstStyle/>
          <a:p>
            <a:r>
              <a:rPr lang="fi-FI"/>
              <a:t>Millainen koe G oli 2025</a:t>
            </a:r>
          </a:p>
        </p:txBody>
      </p:sp>
      <p:sp>
        <p:nvSpPr>
          <p:cNvPr id="3" name="Sisällön paikkamerkki 2">
            <a:extLst>
              <a:ext uri="{FF2B5EF4-FFF2-40B4-BE49-F238E27FC236}">
                <a16:creationId xmlns:a16="http://schemas.microsoft.com/office/drawing/2014/main" id="{35FAD6DD-BC5B-9630-849A-5FAB5DC39DB8}"/>
              </a:ext>
            </a:extLst>
          </p:cNvPr>
          <p:cNvSpPr>
            <a:spLocks noGrp="1"/>
          </p:cNvSpPr>
          <p:nvPr>
            <p:ph sz="quarter" idx="10"/>
          </p:nvPr>
        </p:nvSpPr>
        <p:spPr>
          <a:xfrm>
            <a:off x="353626" y="1205277"/>
            <a:ext cx="11444796" cy="5455296"/>
          </a:xfrm>
        </p:spPr>
        <p:txBody>
          <a:bodyPr>
            <a:normAutofit fontScale="92500" lnSpcReduction="10000"/>
          </a:bodyPr>
          <a:lstStyle/>
          <a:p>
            <a:r>
              <a:rPr lang="fi-FI"/>
              <a:t>Yhteinen osio</a:t>
            </a:r>
          </a:p>
          <a:p>
            <a:pPr lvl="1"/>
            <a:r>
              <a:rPr lang="fi-FI"/>
              <a:t>Aineistot:</a:t>
            </a:r>
          </a:p>
          <a:p>
            <a:pPr lvl="2"/>
            <a:r>
              <a:rPr lang="fi-FI" i="1"/>
              <a:t>“Reilu siirtymä, ekologinen solidaarisuus ja kestävyysmurroksen mahdollisuus?” </a:t>
            </a:r>
            <a:r>
              <a:rPr lang="fi-FI"/>
              <a:t>18 sivua</a:t>
            </a:r>
          </a:p>
          <a:p>
            <a:pPr lvl="2"/>
            <a:r>
              <a:rPr lang="fi-FI" i="1"/>
              <a:t>“Osallisuuden kehät: Näkökulmia hyvinvoinnin muotoutumiseen”  </a:t>
            </a:r>
            <a:r>
              <a:rPr lang="fi-FI"/>
              <a:t>30 sivua</a:t>
            </a:r>
          </a:p>
          <a:p>
            <a:pPr lvl="1"/>
            <a:r>
              <a:rPr lang="fi-FI"/>
              <a:t>70 monivalintakysymystä, joissa jokaisesta oikeasta vastauksesta sai +1 pisteen ja väärästä −1 pisteen</a:t>
            </a:r>
          </a:p>
          <a:p>
            <a:pPr lvl="1"/>
            <a:r>
              <a:rPr lang="fi-FI"/>
              <a:t>Kysymykset olivat pääosin </a:t>
            </a:r>
            <a:r>
              <a:rPr lang="fi-FI" b="1"/>
              <a:t>tosi/epätosi</a:t>
            </a:r>
            <a:r>
              <a:rPr lang="fi-FI"/>
              <a:t>- ja </a:t>
            </a:r>
            <a:r>
              <a:rPr lang="fi-FI" b="1"/>
              <a:t>monivalintatyyppisiä</a:t>
            </a:r>
            <a:r>
              <a:rPr lang="fi-FI"/>
              <a:t> väittämiä, jotka testasivat esimerkiksi  käsitteiden ymmärtämistä ja kykyä soveltaa tietoa artikkeleiden kokonaisuuden pohjalta.</a:t>
            </a:r>
          </a:p>
          <a:p>
            <a:r>
              <a:rPr lang="fi-FI"/>
              <a:t>Oikeustieteen ennakkomateriaali</a:t>
            </a:r>
          </a:p>
          <a:p>
            <a:pPr lvl="1"/>
            <a:r>
              <a:rPr lang="fi-FI" i="1"/>
              <a:t>”Oikeusvaltiollisuus Euroopan unionissa ja Suomessa” </a:t>
            </a:r>
            <a:r>
              <a:rPr lang="fi-FI"/>
              <a:t>199 sivua</a:t>
            </a:r>
          </a:p>
          <a:p>
            <a:pPr lvl="1"/>
            <a:r>
              <a:rPr lang="fi-FI"/>
              <a:t>Aineisto ei saanut olla mukana kokeessa (tämä ilmoitettiin etukäteen keväällä)</a:t>
            </a:r>
          </a:p>
          <a:p>
            <a:pPr lvl="1"/>
            <a:r>
              <a:rPr lang="fi-FI"/>
              <a:t>30 </a:t>
            </a:r>
            <a:r>
              <a:rPr lang="fi-FI" err="1"/>
              <a:t>monivalinta</a:t>
            </a:r>
            <a:r>
              <a:rPr lang="fi-FI"/>
              <a:t>/oikein väärin tehtävää, ei ollut etukäteistietoa tehtävätyypeistä (esim. onko avoimia tehtäviä)</a:t>
            </a:r>
          </a:p>
          <a:p>
            <a:pPr lvl="2"/>
            <a:r>
              <a:rPr lang="fi-FI"/>
              <a:t>Vaati ymmärrystä sekä laajoista kokonaisuuksista että yksityiskohdista</a:t>
            </a:r>
          </a:p>
          <a:p>
            <a:r>
              <a:rPr lang="fi-FI"/>
              <a:t>Monivalinnoissa saattoi olla useampi oikea vastaus, jolloin kaikki oikeat kohdat piti olla valittuna, jotta sitä ei tulkittaisi vääräksi vastaukseksi (molemmat osiot)</a:t>
            </a:r>
          </a:p>
          <a:p>
            <a:r>
              <a:rPr lang="fi-FI"/>
              <a:t>Viestintätieteen eriytyvä osio </a:t>
            </a:r>
          </a:p>
          <a:p>
            <a:pPr lvl="1"/>
            <a:r>
              <a:rPr lang="fi-FI"/>
              <a:t>Kirjoitustehtävä, </a:t>
            </a:r>
            <a:r>
              <a:rPr lang="fi-FI" err="1"/>
              <a:t>max</a:t>
            </a:r>
            <a:r>
              <a:rPr lang="fi-FI"/>
              <a:t> 50 p, mielipidekirjoitus (viriketeksti ja omat havainnot ja näkemykset aiheesta)</a:t>
            </a:r>
          </a:p>
          <a:p>
            <a:pPr lvl="1"/>
            <a:r>
              <a:rPr lang="fi-FI"/>
              <a:t>Aineisto ”viriketeksti”: </a:t>
            </a:r>
            <a:r>
              <a:rPr lang="fi-FI" err="1"/>
              <a:t>Parasosiaalinen</a:t>
            </a:r>
            <a:r>
              <a:rPr lang="fi-FI"/>
              <a:t> suhde voi olla pahinta mahdollista vallankäyttöä (n. 1 s. )</a:t>
            </a:r>
          </a:p>
          <a:p>
            <a:pPr lvl="1"/>
            <a:r>
              <a:rPr lang="fi-FI"/>
              <a:t>Max 2000 merkkiä</a:t>
            </a:r>
          </a:p>
          <a:p>
            <a:pPr marL="0" indent="0">
              <a:buNone/>
            </a:pPr>
            <a:endParaRPr lang="fi-FI"/>
          </a:p>
          <a:p>
            <a:pPr marL="0" indent="0">
              <a:buNone/>
            </a:pPr>
            <a:endParaRPr lang="fi-FI"/>
          </a:p>
          <a:p>
            <a:pPr lvl="1"/>
            <a:endParaRPr lang="fi-FI"/>
          </a:p>
          <a:p>
            <a:pPr lvl="1"/>
            <a:endParaRPr lang="fi-FI"/>
          </a:p>
          <a:p>
            <a:endParaRPr lang="fi-FI"/>
          </a:p>
          <a:p>
            <a:endParaRPr lang="fi-FI"/>
          </a:p>
        </p:txBody>
      </p:sp>
    </p:spTree>
    <p:extLst>
      <p:ext uri="{BB962C8B-B14F-4D97-AF65-F5344CB8AC3E}">
        <p14:creationId xmlns:p14="http://schemas.microsoft.com/office/powerpoint/2010/main" val="13206049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926-C599-DC48-26AC-A5A43612087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481B32E-C447-7BD6-005A-4F34C6980ED9}"/>
              </a:ext>
            </a:extLst>
          </p:cNvPr>
          <p:cNvSpPr>
            <a:spLocks noGrp="1"/>
          </p:cNvSpPr>
          <p:nvPr>
            <p:ph type="title"/>
          </p:nvPr>
        </p:nvSpPr>
        <p:spPr/>
        <p:txBody>
          <a:bodyPr/>
          <a:lstStyle/>
          <a:p>
            <a:r>
              <a:rPr lang="fi-FI"/>
              <a:t>Valintakoe G – to 4.6.2026 klo 14</a:t>
            </a:r>
          </a:p>
        </p:txBody>
      </p:sp>
      <p:sp>
        <p:nvSpPr>
          <p:cNvPr id="3" name="Sisällön paikkamerkki 2">
            <a:extLst>
              <a:ext uri="{FF2B5EF4-FFF2-40B4-BE49-F238E27FC236}">
                <a16:creationId xmlns:a16="http://schemas.microsoft.com/office/drawing/2014/main" id="{65F2A0D4-FB32-55CD-09D6-24717813E6E5}"/>
              </a:ext>
            </a:extLst>
          </p:cNvPr>
          <p:cNvSpPr>
            <a:spLocks noGrp="1"/>
          </p:cNvSpPr>
          <p:nvPr>
            <p:ph sz="quarter" idx="10"/>
          </p:nvPr>
        </p:nvSpPr>
        <p:spPr/>
        <p:txBody>
          <a:bodyPr vert="horz" lIns="91440" tIns="45720" rIns="91440" bIns="45720" rtlCol="0" anchor="t">
            <a:noAutofit/>
          </a:bodyPr>
          <a:lstStyle/>
          <a:p>
            <a:pPr marL="342900" indent="-342900">
              <a:buFont typeface="Arial" panose="020B0604020202020204" pitchFamily="34" charset="0"/>
              <a:buChar char="•"/>
            </a:pPr>
            <a:r>
              <a:rPr lang="fi-FI" sz="2400">
                <a:latin typeface="Arial    "/>
                <a:cs typeface="Arial"/>
              </a:rPr>
              <a:t>Yhteinen osio kaikille </a:t>
            </a:r>
          </a:p>
          <a:p>
            <a:pPr marL="1028700" lvl="1" indent="-342900"/>
            <a:r>
              <a:rPr lang="fi-FI" sz="2400">
                <a:latin typeface="Arial    "/>
              </a:rPr>
              <a:t>Perustuu kokeessa jaettavaan aineistoon</a:t>
            </a:r>
          </a:p>
          <a:p>
            <a:pPr marL="1485900" lvl="2" indent="-342900"/>
            <a:r>
              <a:rPr lang="fi-FI" sz="2400">
                <a:latin typeface="Arial    "/>
              </a:rPr>
              <a:t>Aineisto voi olla myös englanninkielistä</a:t>
            </a:r>
          </a:p>
          <a:p>
            <a:pPr marL="1028700" lvl="1" indent="-342900"/>
            <a:r>
              <a:rPr lang="fi-FI" sz="2400">
                <a:latin typeface="Arial    "/>
              </a:rPr>
              <a:t>Mittaa </a:t>
            </a:r>
          </a:p>
          <a:p>
            <a:pPr marL="1485900" lvl="2" indent="-342900"/>
            <a:r>
              <a:rPr lang="fi-FI" sz="2400">
                <a:latin typeface="Arial    "/>
              </a:rPr>
              <a:t>tieteellisen tiedon ja käsitteistön omaksumista ja soveltamista</a:t>
            </a:r>
          </a:p>
          <a:p>
            <a:pPr marL="1485900" lvl="2" indent="-342900"/>
            <a:r>
              <a:rPr lang="fi-FI" sz="2400">
                <a:latin typeface="Arial    "/>
              </a:rPr>
              <a:t>aineistojen analyyttista ja kriittistä tarkastelua</a:t>
            </a:r>
          </a:p>
          <a:p>
            <a:pPr marL="1485900" lvl="2" indent="-342900"/>
            <a:r>
              <a:rPr lang="fi-FI" sz="2400">
                <a:latin typeface="Arial    "/>
              </a:rPr>
              <a:t>Lähdekritiikkiä</a:t>
            </a:r>
          </a:p>
          <a:p>
            <a:pPr marL="1485900" lvl="2" indent="-342900"/>
            <a:r>
              <a:rPr lang="fi-FI" sz="2400">
                <a:latin typeface="Arial    "/>
              </a:rPr>
              <a:t>ilmiöiden moniulotteisuuden ja kontekstuaalisuuden tulkintaa</a:t>
            </a:r>
          </a:p>
          <a:p>
            <a:pPr marL="1028700" lvl="1" indent="-342900"/>
            <a:r>
              <a:rPr lang="fi-FI" sz="2500">
                <a:latin typeface="Arial    "/>
              </a:rPr>
              <a:t>Tehtävätyypit: oikein-väärin-, monivalinta- ja/tai aukkokysymyksiä</a:t>
            </a:r>
          </a:p>
          <a:p>
            <a:pPr marL="1028700" lvl="1" indent="-342900"/>
            <a:r>
              <a:rPr lang="fi-FI" sz="2500">
                <a:latin typeface="Arial    "/>
              </a:rPr>
              <a:t>K</a:t>
            </a:r>
            <a:r>
              <a:rPr lang="fi-FI" sz="2400">
                <a:latin typeface="Arial    "/>
              </a:rPr>
              <a:t>esto 2 h</a:t>
            </a:r>
          </a:p>
          <a:p>
            <a:endParaRPr lang="fi-FI" sz="1400" i="0" u="none" strike="noStrike" baseline="0">
              <a:latin typeface="+mn-lt"/>
            </a:endParaRPr>
          </a:p>
        </p:txBody>
      </p:sp>
    </p:spTree>
    <p:extLst>
      <p:ext uri="{BB962C8B-B14F-4D97-AF65-F5344CB8AC3E}">
        <p14:creationId xmlns:p14="http://schemas.microsoft.com/office/powerpoint/2010/main" val="3431354091"/>
      </p:ext>
    </p:extLst>
  </p:cSld>
  <p:clrMapOvr>
    <a:masterClrMapping/>
  </p:clrMapOvr>
</p:sld>
</file>

<file path=ppt/theme/theme1.xml><?xml version="1.0" encoding="utf-8"?>
<a:theme xmlns:a="http://schemas.openxmlformats.org/drawingml/2006/main" name="Valmiit kanne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F443E6AE-1BA0-4833-BB60-93B0B90A03BF}"/>
    </a:ext>
  </a:extLst>
</a:theme>
</file>

<file path=ppt/theme/theme10.xml><?xml version="1.0" encoding="utf-8"?>
<a:theme xmlns:a="http://schemas.openxmlformats.org/drawingml/2006/main" name="Yhteystieto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6E5C9AC-7BB8-495E-9629-029AE494D8AE}"/>
    </a:ext>
  </a:extLst>
</a:theme>
</file>

<file path=ppt/theme/theme11.xml><?xml version="1.0" encoding="utf-8"?>
<a:theme xmlns:a="http://schemas.openxmlformats.org/drawingml/2006/main" name="Lopetus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C4101232-BFB4-4969-A54A-8C22CA3925B2}"/>
    </a:ext>
  </a:ext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net omalla kuvall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C7CF3AF-00AF-4615-B21A-D839785279AB}"/>
    </a:ext>
  </a:extLst>
</a:theme>
</file>

<file path=ppt/theme/theme3.xml><?xml version="1.0" encoding="utf-8"?>
<a:theme xmlns:a="http://schemas.openxmlformats.org/drawingml/2006/main" name="Väliotsikko kuvall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3D011AA-C2E8-4C4D-B1F8-3F2AA411356D}"/>
    </a:ext>
  </a:extLst>
</a:theme>
</file>

<file path=ppt/theme/theme4.xml><?xml version="1.0" encoding="utf-8"?>
<a:theme xmlns:a="http://schemas.openxmlformats.org/drawingml/2006/main" name="Väliotsikko">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8A7B1437-4EB3-46DD-B98E-A7806BE8BA42}"/>
    </a:ext>
  </a:extLst>
</a:theme>
</file>

<file path=ppt/theme/theme5.xml><?xml version="1.0" encoding="utf-8"?>
<a:theme xmlns:a="http://schemas.openxmlformats.org/drawingml/2006/main" name="Sisältömoduuli: puolen sivun kuv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45F0E0A-8120-47D4-9D61-A50A4909AE76}"/>
    </a:ext>
  </a:extLst>
</a:theme>
</file>

<file path=ppt/theme/theme6.xml><?xml version="1.0" encoding="utf-8"?>
<a:theme xmlns:a="http://schemas.openxmlformats.org/drawingml/2006/main" name="Sisältömoduuli: pieni kuv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7BEFE5DC-4DA0-48BC-9E52-749E9AA2F6E5}"/>
    </a:ext>
  </a:extLst>
</a:theme>
</file>

<file path=ppt/theme/theme7.xml><?xml version="1.0" encoding="utf-8"?>
<a:theme xmlns:a="http://schemas.openxmlformats.org/drawingml/2006/main" name="Sisältömoduuli: tekstikentä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331DDC64-E309-4DB5-A09C-D89B8B59EF74}"/>
    </a:ext>
  </a:extLst>
</a:theme>
</file>

<file path=ppt/theme/theme8.xml><?xml version="1.0" encoding="utf-8"?>
<a:theme xmlns:a="http://schemas.openxmlformats.org/drawingml/2006/main" name="Sisältömoduuli: kaksiväriset 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CCFE07D-B9EC-40A7-BA49-7F22996DA867}"/>
    </a:ext>
  </a:extLst>
</a:theme>
</file>

<file path=ppt/theme/theme9.xml><?xml version="1.0" encoding="utf-8"?>
<a:theme xmlns:a="http://schemas.openxmlformats.org/drawingml/2006/main" name="Sisältömoduuli: kaksi sisältökenttää">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FA89877-4A84-40DE-80B2-B7882F1BD6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096a04a-31ff-4aa7-b502-0e193d80645e" xsi:nil="true"/>
    <lcf76f155ced4ddcb4097134ff3c332f xmlns="7c10b291-ff40-4823-9af8-c6915bc353a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96DAB0181D7E91408107E1072B8FEBA6" ma:contentTypeVersion="21" ma:contentTypeDescription="Luo uusi asiakirja." ma:contentTypeScope="" ma:versionID="2f714a733d00f27481c777adf7bfdf09">
  <xsd:schema xmlns:xsd="http://www.w3.org/2001/XMLSchema" xmlns:xs="http://www.w3.org/2001/XMLSchema" xmlns:p="http://schemas.microsoft.com/office/2006/metadata/properties" xmlns:ns2="7c10b291-ff40-4823-9af8-c6915bc353a2" xmlns:ns3="1096a04a-31ff-4aa7-b502-0e193d80645e" targetNamespace="http://schemas.microsoft.com/office/2006/metadata/properties" ma:root="true" ma:fieldsID="c4dbb437b8ea3d6f4e97ef727c70f358" ns2:_="" ns3:_="">
    <xsd:import namespace="7c10b291-ff40-4823-9af8-c6915bc353a2"/>
    <xsd:import namespace="1096a04a-31ff-4aa7-b502-0e193d8064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0b291-ff40-4823-9af8-c6915bc353a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Location" ma:index="9" nillable="true" ma:displayName="Location" ma:internalName="MediaServiceLocation"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description=""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4d8c8b74-143d-4fc2-a7b0-ae3a147324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6a04a-31ff-4aa7-b502-0e193d80645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29fcb9-c135-45b7-9251-c6886a0fb071}" ma:internalName="TaxCatchAll" ma:showField="CatchAllData" ma:web="1096a04a-31ff-4aa7-b502-0e193d8064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Sisältölaji"/>
        <xsd:element ref="dc:title" minOccurs="0" maxOccurs="1" ma:index="3"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B93E93-D54E-4047-9403-EA395050F44B}">
  <ds:schemaRefs>
    <ds:schemaRef ds:uri="http://purl.org/dc/dcmitype/"/>
    <ds:schemaRef ds:uri="http://schemas.microsoft.com/office/2006/metadata/properties"/>
    <ds:schemaRef ds:uri="1096a04a-31ff-4aa7-b502-0e193d80645e"/>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c10b291-ff40-4823-9af8-c6915bc353a2"/>
    <ds:schemaRef ds:uri="http://www.w3.org/XML/1998/namespace"/>
  </ds:schemaRefs>
</ds:datastoreItem>
</file>

<file path=customXml/itemProps2.xml><?xml version="1.0" encoding="utf-8"?>
<ds:datastoreItem xmlns:ds="http://schemas.openxmlformats.org/officeDocument/2006/customXml" ds:itemID="{4C9CCF56-03E8-4F60-A3B9-4068BBE844AB}">
  <ds:schemaRefs>
    <ds:schemaRef ds:uri="http://schemas.microsoft.com/sharepoint/v3/contenttype/forms"/>
  </ds:schemaRefs>
</ds:datastoreItem>
</file>

<file path=customXml/itemProps3.xml><?xml version="1.0" encoding="utf-8"?>
<ds:datastoreItem xmlns:ds="http://schemas.openxmlformats.org/officeDocument/2006/customXml" ds:itemID="{D5EE6BAE-AA03-4D2C-B6A8-1906BE127661}">
  <ds:schemaRefs>
    <ds:schemaRef ds:uri="1096a04a-31ff-4aa7-b502-0e193d80645e"/>
    <ds:schemaRef ds:uri="7c10b291-ff40-4823-9af8-c6915bc353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Eezy Valmennuskeskus - template 5-2024</Template>
  <TotalTime>4</TotalTime>
  <Words>13331</Words>
  <Application>Microsoft Office PowerPoint</Application>
  <PresentationFormat>Laajakuva</PresentationFormat>
  <Paragraphs>3287</Paragraphs>
  <Slides>129</Slides>
  <Notes>128</Notes>
  <HiddenSlides>0</HiddenSlides>
  <MMClips>0</MMClips>
  <ScaleCrop>false</ScaleCrop>
  <HeadingPairs>
    <vt:vector size="6" baseType="variant">
      <vt:variant>
        <vt:lpstr>Käytetyt fontit</vt:lpstr>
      </vt:variant>
      <vt:variant>
        <vt:i4>17</vt:i4>
      </vt:variant>
      <vt:variant>
        <vt:lpstr>Teema</vt:lpstr>
      </vt:variant>
      <vt:variant>
        <vt:i4>11</vt:i4>
      </vt:variant>
      <vt:variant>
        <vt:lpstr>Dian otsikot</vt:lpstr>
      </vt:variant>
      <vt:variant>
        <vt:i4>129</vt:i4>
      </vt:variant>
    </vt:vector>
  </HeadingPairs>
  <TitlesOfParts>
    <vt:vector size="157" baseType="lpstr">
      <vt:lpstr>Aptos</vt:lpstr>
      <vt:lpstr>Aptos Narrow</vt:lpstr>
      <vt:lpstr>Arial</vt:lpstr>
      <vt:lpstr>Arial    </vt:lpstr>
      <vt:lpstr>Arial Bold</vt:lpstr>
      <vt:lpstr>Arial Nor</vt:lpstr>
      <vt:lpstr>Arial,Sans-Serif</vt:lpstr>
      <vt:lpstr>Calibri</vt:lpstr>
      <vt:lpstr>Courier New</vt:lpstr>
      <vt:lpstr>Courier New,monospace</vt:lpstr>
      <vt:lpstr>Open Sans</vt:lpstr>
      <vt:lpstr>Poppins</vt:lpstr>
      <vt:lpstr>Times New Roman</vt:lpstr>
      <vt:lpstr>Wingdings</vt:lpstr>
      <vt:lpstr>Wingdings 2</vt:lpstr>
      <vt:lpstr>Wingdings,Sans-Serif</vt:lpstr>
      <vt:lpstr>Work Sans</vt:lpstr>
      <vt:lpstr>Valmiit kannet</vt:lpstr>
      <vt:lpstr>Kannet omalla kuvalla</vt:lpstr>
      <vt:lpstr>Väliotsikko kuvalla</vt:lpstr>
      <vt:lpstr>Väliotsikko</vt:lpstr>
      <vt:lpstr>Sisältömoduuli: puolen sivun kuva</vt:lpstr>
      <vt:lpstr>Sisältömoduuli: pieni kuva</vt:lpstr>
      <vt:lpstr>Sisältömoduuli: tekstikentät</vt:lpstr>
      <vt:lpstr>Sisältömoduuli: kaksiväriset diat</vt:lpstr>
      <vt:lpstr>Sisältömoduuli: kaksi sisältökenttää</vt:lpstr>
      <vt:lpstr>Yhteystietodiat</vt:lpstr>
      <vt:lpstr>Lopetusdiat</vt:lpstr>
      <vt:lpstr>Tervetuloa Eezy Valmennuskeskuksen Opo-päiville</vt:lpstr>
      <vt:lpstr>Mitä tänään - päivän agenda</vt:lpstr>
      <vt:lpstr>Eezy Valmennuskeskus</vt:lpstr>
      <vt:lpstr>Yleistä pyrkimisasiaa</vt:lpstr>
      <vt:lpstr>Alat, joissa todistusvalinta koskee vain ensikertalaisia hakijoita</vt:lpstr>
      <vt:lpstr>PowerPoint-esitys</vt:lpstr>
      <vt:lpstr>Ammattikorkeakoulut</vt:lpstr>
      <vt:lpstr>AMK: valintamenettely</vt:lpstr>
      <vt:lpstr>AMK: yo-todistuksen pisteytys</vt:lpstr>
      <vt:lpstr>AMK: ammatillisen perustutkinnon todistuksen pisteytys</vt:lpstr>
      <vt:lpstr>AMK: pisterajaesimerkki kevät 2025 –liiketalous</vt:lpstr>
      <vt:lpstr>PowerPoint-esitys</vt:lpstr>
      <vt:lpstr>AMK-valintakoe</vt:lpstr>
      <vt:lpstr>AMK-valintakokeen suoritusaika ja pisteytys</vt:lpstr>
      <vt:lpstr>PowerPoint-esitys</vt:lpstr>
      <vt:lpstr>Mitä AMK-valintakokeessa pitää osata?</vt:lpstr>
      <vt:lpstr>Mitä AMK-valintakokeessa pitää osata?</vt:lpstr>
      <vt:lpstr>Yliopistot</vt:lpstr>
      <vt:lpstr>Valintakoe A</vt:lpstr>
      <vt:lpstr>Diplomi-insinöörikoulutus</vt:lpstr>
      <vt:lpstr>Diplomi-insinöörikoulutus, pisterajoja</vt:lpstr>
      <vt:lpstr>Matematiikka, fysiikka, kemia, tietojenkäsittelytiede</vt:lpstr>
      <vt:lpstr>Kemia esimerkkinä</vt:lpstr>
      <vt:lpstr>Pisterajoja: matematiikka, fysiikka, kemia, tietojenkäsittelytiede</vt:lpstr>
      <vt:lpstr>Valintakoe A | 1.6.2026 klo 10-14</vt:lpstr>
      <vt:lpstr>Valintakoe A</vt:lpstr>
      <vt:lpstr>Valintakoe A</vt:lpstr>
      <vt:lpstr>Valintakoe B</vt:lpstr>
      <vt:lpstr>Lääke-, hammaslääke- ja eläinlääketiede</vt:lpstr>
      <vt:lpstr>Lääke-, hammaslääke- ja eläinlääketiede, todistusvalinnan pisterajoja</vt:lpstr>
      <vt:lpstr>Lääke-, hammaslääke- ja eläinlääketiede, valintakoevalinnan pisterajoja</vt:lpstr>
      <vt:lpstr>Farmasia</vt:lpstr>
      <vt:lpstr>Farmasian pisterajoja</vt:lpstr>
      <vt:lpstr>Valintakoe B | 25.5.2026 klo 14-18.30</vt:lpstr>
      <vt:lpstr>Valintakoe B</vt:lpstr>
      <vt:lpstr>Valintakoe B, pisteiden jakautuminen moduleittain</vt:lpstr>
      <vt:lpstr>Valintakoe B, pisteiden jakautuminen moduleittain</vt:lpstr>
      <vt:lpstr>Valintakoe B, pisteiden jakautuminen moduleittain</vt:lpstr>
      <vt:lpstr>Valintakoe B</vt:lpstr>
      <vt:lpstr>Valintakoe B minimipistemääriä</vt:lpstr>
      <vt:lpstr>Valintakoe C</vt:lpstr>
      <vt:lpstr>Biologia ja ympäristötieteet</vt:lpstr>
      <vt:lpstr>Biologian pisterajoja</vt:lpstr>
      <vt:lpstr>Maantiede</vt:lpstr>
      <vt:lpstr>Maantieteen pisterajoja</vt:lpstr>
      <vt:lpstr>Valintakoe C | 4.6.2026 klo 9-12</vt:lpstr>
      <vt:lpstr>Valintakoe C</vt:lpstr>
      <vt:lpstr>Valintakoe C</vt:lpstr>
      <vt:lpstr>Valintakoe D </vt:lpstr>
      <vt:lpstr>Psykologia ja logopedia hakijamäärät</vt:lpstr>
      <vt:lpstr>Psykologia valintamenettely</vt:lpstr>
      <vt:lpstr>Psykologia todistusvalinnan pisterajat</vt:lpstr>
      <vt:lpstr>Psykologia valintakoevalinnan pisterajat</vt:lpstr>
      <vt:lpstr>Logopedia valintamenettely</vt:lpstr>
      <vt:lpstr>Logopedia todistusvalinnan pisterajat</vt:lpstr>
      <vt:lpstr>Logopedia valintakoevalinnan pisterajat</vt:lpstr>
      <vt:lpstr>Valintakoe D | 3.6.2026 klo 14-17.30</vt:lpstr>
      <vt:lpstr>Valintakoe D | Valintakoevaatimukset </vt:lpstr>
      <vt:lpstr>Valintakoe D | Millainen yhteinen osio oli keväällä 2025?</vt:lpstr>
      <vt:lpstr>Valintakoe D | Millainen yhteinen osio oli keväällä 2025?</vt:lpstr>
      <vt:lpstr>Valintakoe D | Millainen yhteinen osio oli keväällä 2025?</vt:lpstr>
      <vt:lpstr>Valintakoe D | Esimerkkejä tehtävistä</vt:lpstr>
      <vt:lpstr>Valintakoe D |  Esimerkki  tehtävästä A4.3</vt:lpstr>
      <vt:lpstr>Valintakoe D | Esimerkki tehtävästä A5.4</vt:lpstr>
      <vt:lpstr>Valintakoe D | Yleisiä huomioita</vt:lpstr>
      <vt:lpstr>Valintakoe D |  Valmistautuminen yhteiseen osioon </vt:lpstr>
      <vt:lpstr>Valintakoe E</vt:lpstr>
      <vt:lpstr>Kasvatustiede ja opettajankoulutus: koulutusohjelmat</vt:lpstr>
      <vt:lpstr>Kasvatustiede ja opettajankoulutus: valintamenettely</vt:lpstr>
      <vt:lpstr>Kasvatustiede ja opettajankoulutus: todistusvalinta</vt:lpstr>
      <vt:lpstr>Kaikilta pisteytettävät aineet:</vt:lpstr>
      <vt:lpstr>Kasvatustiede ja opettajankoulutus: todistusvalinnan pisterajaesimerkkejä (maks. 123,9)</vt:lpstr>
      <vt:lpstr>Kasvatustiede ja opettajankoulutus: valintakoe E</vt:lpstr>
      <vt:lpstr>Millainen oli Valintakoe E keväällä 2025?</vt:lpstr>
      <vt:lpstr>Tehtäväesimerkkejä Valintakoe E 2025</vt:lpstr>
      <vt:lpstr>Valintakokeen E pisterajaesimerkkejä 2025</vt:lpstr>
      <vt:lpstr>Kasvatustiede ja opettajankoulutus: avoin väylä</vt:lpstr>
      <vt:lpstr>Soveltuvuuskoe 2026</vt:lpstr>
      <vt:lpstr>Soveltuvuuskoe MAP-malli </vt:lpstr>
      <vt:lpstr>Esimerkkejä soveltuvuuskokeen kysymyksistä</vt:lpstr>
      <vt:lpstr>Liikuntapedagogiikan soveltuvuuskoe</vt:lpstr>
      <vt:lpstr>Valintakoe F</vt:lpstr>
      <vt:lpstr>Kauppatiede, aloituspaikat ja hakukohteet</vt:lpstr>
      <vt:lpstr>Kauppatiede, valintamenettely</vt:lpstr>
      <vt:lpstr>Kauppatiede | todistusvalinnan pisterajat</vt:lpstr>
      <vt:lpstr>Kauppatiede | valintakoevalinnan pisterajat</vt:lpstr>
      <vt:lpstr>Valintakoe F | 3.6.2026 klo 9-12</vt:lpstr>
      <vt:lpstr>Valintakoe F | Katsaus kevään 2025 kokeeseen</vt:lpstr>
      <vt:lpstr>Valintakoe F | Katsaus kevään 2025 kokeeseen</vt:lpstr>
      <vt:lpstr>Valintakoe G</vt:lpstr>
      <vt:lpstr>Valintakoe G - oikeustiede</vt:lpstr>
      <vt:lpstr>Valintakoe G – oikeustiede, valintatavat</vt:lpstr>
      <vt:lpstr>Valintakoe G – oikeustiede Todistusvalinta </vt:lpstr>
      <vt:lpstr>Todistusvalinnan pistetaulukko oikeustiede 2026 alkaen, max 149,9 p</vt:lpstr>
      <vt:lpstr>Pisterajoja ennen uudistuksia - Oikeustiede</vt:lpstr>
      <vt:lpstr>Valintakoevalinnan pisterajat 2025 – uusi valintakoe (max. 100p.)</vt:lpstr>
      <vt:lpstr>Hakijamääriä - Oikeustiede</vt:lpstr>
      <vt:lpstr>Millainen koe G oli 2025</vt:lpstr>
      <vt:lpstr>Valintakoe G – to 4.6.2026 klo 14</vt:lpstr>
      <vt:lpstr>Valintakoe G - to 4.6.2026 klo 14</vt:lpstr>
      <vt:lpstr>Muut tieteenalat koe G -valintatavat</vt:lpstr>
      <vt:lpstr>Muut tieteenalat koe G -todistusvalinta</vt:lpstr>
      <vt:lpstr>Todistusvalinnan pistetaulukko 2026 alkaen</vt:lpstr>
      <vt:lpstr>Hakukohteet ja aloituspaikat - Sosiaalitieteet ja yhteiskuntatieteet</vt:lpstr>
      <vt:lpstr>Hakukohteet ja aloituspaikat - Sosiaalitieteet ja yhteiskuntatieteet</vt:lpstr>
      <vt:lpstr>Hakukohteet ja aloituspaikat - Hallintotieteet ja Viestintätieteet </vt:lpstr>
      <vt:lpstr>Valintakokeen pisterajoja 2025 suosituimpiin G kohteisiin </vt:lpstr>
      <vt:lpstr>Valintakoe H </vt:lpstr>
      <vt:lpstr>Valintakoe H | 2.6.2026 klo 10</vt:lpstr>
      <vt:lpstr>Valintakoe H | 2.6.2026 klo 10</vt:lpstr>
      <vt:lpstr>Valintakoe I</vt:lpstr>
      <vt:lpstr>Valintakoe I 5.6.2026 klo 10</vt:lpstr>
      <vt:lpstr>Valintakoe I </vt:lpstr>
      <vt:lpstr>Valintakoe I </vt:lpstr>
      <vt:lpstr>Arkkitehtuuri</vt:lpstr>
      <vt:lpstr>Arkkitehtuuri</vt:lpstr>
      <vt:lpstr>Arkkitehtuuri: yo-todistuksen pisteytys kevät 2026 lähtien – Kaikille pakolliset aineet:</vt:lpstr>
      <vt:lpstr>Arkkitehtuuri valintakoe</vt:lpstr>
      <vt:lpstr>Arkkitehtuuri valintakoe</vt:lpstr>
      <vt:lpstr>Maisema-arkkitehtuurin luonnontiedekoe</vt:lpstr>
      <vt:lpstr>Arkkitehtuurin koepisterajat</vt:lpstr>
      <vt:lpstr>Taidealat</vt:lpstr>
      <vt:lpstr>Taideteollinen, kuvataide, muotoilu ja media</vt:lpstr>
      <vt:lpstr>Taideteollinen, kuvataide, muotoilu ja media</vt:lpstr>
      <vt:lpstr>Taideteollinen, kuvataide, muotoilu ja media</vt:lpstr>
      <vt:lpstr>Taideteollinen, kuvataide, muotoilu ja media</vt:lpstr>
      <vt:lpstr>Taideteollinen, kuvataide, muotoilu ja media</vt:lpstr>
      <vt:lpstr>Taideteollinen, kuvataide, muotoilu ja media</vt:lpstr>
      <vt:lpstr>Kiitos osallistumisestasi!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Eezy Valmennuskeskuksen Opo-päiville</dc:title>
  <dc:creator>Susanne Saarinen</dc:creator>
  <cp:lastModifiedBy>Rosenqvist Teija</cp:lastModifiedBy>
  <cp:revision>2</cp:revision>
  <cp:lastPrinted>2025-11-24T08:36:44Z</cp:lastPrinted>
  <dcterms:created xsi:type="dcterms:W3CDTF">2024-10-09T13:20:28Z</dcterms:created>
  <dcterms:modified xsi:type="dcterms:W3CDTF">2025-12-01T07:00:01Z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0x01010096DAB0181D7E91408107E1072B8FEBA6</vt:lpwstr>
  </property>
  <property fmtid="{D5CDD505-2E9C-101B-9397-08002B2CF9AE}" pid="3" name="MediaServiceImageTags">
    <vt:lpwstr/>
  </property>
</Properties>
</file>