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4" r:id="rId6"/>
    <p:sldId id="262" r:id="rId7"/>
    <p:sldId id="266" r:id="rId8"/>
    <p:sldId id="26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8DB"/>
    <a:srgbClr val="0EC8DC"/>
    <a:srgbClr val="08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98D4A-956B-4469-AC10-425E529264E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208438-441E-4F42-800A-16922F583FE8}">
      <dgm:prSet/>
      <dgm:spPr>
        <a:solidFill>
          <a:srgbClr val="6BC8DB"/>
        </a:solidFill>
      </dgm:spPr>
      <dgm:t>
        <a:bodyPr/>
        <a:lstStyle/>
        <a:p>
          <a:r>
            <a:rPr lang="fi-FI" b="1" dirty="0"/>
            <a:t>Kuorimalli</a:t>
          </a:r>
          <a:endParaRPr lang="en-US" dirty="0"/>
        </a:p>
      </dgm:t>
    </dgm:pt>
    <dgm:pt modelId="{852FC53F-D004-48B2-B2E0-12B3A6BC56C4}" type="parTrans" cxnId="{CABCD208-792D-49C2-8934-DD11F3CAB9EC}">
      <dgm:prSet/>
      <dgm:spPr/>
      <dgm:t>
        <a:bodyPr/>
        <a:lstStyle/>
        <a:p>
          <a:endParaRPr lang="en-US"/>
        </a:p>
      </dgm:t>
    </dgm:pt>
    <dgm:pt modelId="{4F7F5465-09A9-4FA3-B4DE-7F85D3E37ABE}" type="sibTrans" cxnId="{CABCD208-792D-49C2-8934-DD11F3CAB9EC}">
      <dgm:prSet/>
      <dgm:spPr/>
      <dgm:t>
        <a:bodyPr/>
        <a:lstStyle/>
        <a:p>
          <a:endParaRPr lang="en-US"/>
        </a:p>
      </dgm:t>
    </dgm:pt>
    <dgm:pt modelId="{9A8E0A8C-FF88-4957-83AD-0A67C904AAD7}">
      <dgm:prSet/>
      <dgm:spPr>
        <a:solidFill>
          <a:srgbClr val="6BC8DB">
            <a:alpha val="90000"/>
          </a:srgbClr>
        </a:solidFill>
      </dgm:spPr>
      <dgm:t>
        <a:bodyPr/>
        <a:lstStyle/>
        <a:p>
          <a:r>
            <a:rPr lang="fi-FI" dirty="0"/>
            <a:t>Elektronit sijaitsevat ytimen ympärillä olevilla kuorilla. Elektronien jakautumista eri kuorille kutsutaan </a:t>
          </a:r>
          <a:r>
            <a:rPr lang="fi-FI" b="1" dirty="0"/>
            <a:t>elektronirakenteeksi</a:t>
          </a:r>
          <a:r>
            <a:rPr lang="fi-FI" dirty="0"/>
            <a:t>.</a:t>
          </a:r>
          <a:endParaRPr lang="en-US" dirty="0"/>
        </a:p>
      </dgm:t>
    </dgm:pt>
    <dgm:pt modelId="{CD0DBDD0-B59F-496C-AC75-31B8CD6624DF}" type="parTrans" cxnId="{A127C10D-4326-4B4D-A377-405005AAA118}">
      <dgm:prSet/>
      <dgm:spPr/>
      <dgm:t>
        <a:bodyPr/>
        <a:lstStyle/>
        <a:p>
          <a:endParaRPr lang="en-US"/>
        </a:p>
      </dgm:t>
    </dgm:pt>
    <dgm:pt modelId="{0B48B424-DCCD-4903-8CC4-B76B477817CC}" type="sibTrans" cxnId="{A127C10D-4326-4B4D-A377-405005AAA118}">
      <dgm:prSet/>
      <dgm:spPr/>
      <dgm:t>
        <a:bodyPr/>
        <a:lstStyle/>
        <a:p>
          <a:endParaRPr lang="en-US"/>
        </a:p>
      </dgm:t>
    </dgm:pt>
    <dgm:pt modelId="{566CE92F-3DE5-4900-BF38-A678CAED7CE4}">
      <dgm:prSet/>
      <dgm:spPr>
        <a:solidFill>
          <a:srgbClr val="6BC8DB">
            <a:alpha val="90000"/>
          </a:srgbClr>
        </a:solidFill>
      </dgm:spPr>
      <dgm:t>
        <a:bodyPr/>
        <a:lstStyle/>
        <a:p>
          <a:r>
            <a:rPr lang="fi-FI" dirty="0"/>
            <a:t>Kullekin kuorelle mahtuu rajallinen määrä elektroneja: 2</a:t>
          </a:r>
          <a:r>
            <a:rPr lang="fi-FI" i="1" dirty="0"/>
            <a:t>n</a:t>
          </a:r>
          <a:r>
            <a:rPr lang="fi-FI" baseline="30000" dirty="0"/>
            <a:t>2</a:t>
          </a:r>
          <a:r>
            <a:rPr lang="fi-FI" dirty="0"/>
            <a:t>, jossa </a:t>
          </a:r>
          <a:r>
            <a:rPr lang="fi-FI" i="1" dirty="0"/>
            <a:t>n</a:t>
          </a:r>
          <a:r>
            <a:rPr lang="fi-FI" dirty="0"/>
            <a:t> = kuoren järjestysluku ytimestä laskien</a:t>
          </a:r>
          <a:endParaRPr lang="en-US" dirty="0"/>
        </a:p>
      </dgm:t>
    </dgm:pt>
    <dgm:pt modelId="{977BD7DC-D987-4218-9F47-7346F006915A}" type="parTrans" cxnId="{2EAE1CED-6013-452A-BAA2-F422308D49F0}">
      <dgm:prSet/>
      <dgm:spPr/>
      <dgm:t>
        <a:bodyPr/>
        <a:lstStyle/>
        <a:p>
          <a:endParaRPr lang="en-US"/>
        </a:p>
      </dgm:t>
    </dgm:pt>
    <dgm:pt modelId="{4970E625-7057-422B-BAFC-829EB74C1F79}" type="sibTrans" cxnId="{2EAE1CED-6013-452A-BAA2-F422308D49F0}">
      <dgm:prSet/>
      <dgm:spPr/>
      <dgm:t>
        <a:bodyPr/>
        <a:lstStyle/>
        <a:p>
          <a:endParaRPr lang="en-US"/>
        </a:p>
      </dgm:t>
    </dgm:pt>
    <dgm:pt modelId="{FFC0A136-9AEC-4E96-8240-BF679AF9FF98}" type="pres">
      <dgm:prSet presAssocID="{6D998D4A-956B-4469-AC10-425E529264E6}" presName="Name0" presStyleCnt="0">
        <dgm:presLayoutVars>
          <dgm:dir/>
          <dgm:animLvl val="lvl"/>
          <dgm:resizeHandles val="exact"/>
        </dgm:presLayoutVars>
      </dgm:prSet>
      <dgm:spPr/>
    </dgm:pt>
    <dgm:pt modelId="{B6A94F07-9069-45BB-8348-CA421347347F}" type="pres">
      <dgm:prSet presAssocID="{14208438-441E-4F42-800A-16922F583FE8}" presName="boxAndChildren" presStyleCnt="0"/>
      <dgm:spPr/>
    </dgm:pt>
    <dgm:pt modelId="{FECDAEFB-827B-423E-85F8-665B417071FA}" type="pres">
      <dgm:prSet presAssocID="{14208438-441E-4F42-800A-16922F583FE8}" presName="parentTextBox" presStyleLbl="node1" presStyleIdx="0" presStyleCnt="1"/>
      <dgm:spPr/>
    </dgm:pt>
    <dgm:pt modelId="{0435E289-0561-456B-912A-98B04D703C99}" type="pres">
      <dgm:prSet presAssocID="{14208438-441E-4F42-800A-16922F583FE8}" presName="entireBox" presStyleLbl="node1" presStyleIdx="0" presStyleCnt="1" custLinFactNeighborY="1577"/>
      <dgm:spPr/>
    </dgm:pt>
    <dgm:pt modelId="{CF2EB8BE-799A-439D-A8DD-500418402BB4}" type="pres">
      <dgm:prSet presAssocID="{14208438-441E-4F42-800A-16922F583FE8}" presName="descendantBox" presStyleCnt="0"/>
      <dgm:spPr/>
    </dgm:pt>
    <dgm:pt modelId="{78988C57-A3AE-4386-AC91-A5C40270ADBA}" type="pres">
      <dgm:prSet presAssocID="{9A8E0A8C-FF88-4957-83AD-0A67C904AAD7}" presName="childTextBox" presStyleLbl="fgAccFollowNode1" presStyleIdx="0" presStyleCnt="2" custLinFactNeighborY="1068">
        <dgm:presLayoutVars>
          <dgm:bulletEnabled val="1"/>
        </dgm:presLayoutVars>
      </dgm:prSet>
      <dgm:spPr/>
    </dgm:pt>
    <dgm:pt modelId="{369CA736-CB7C-4229-98D3-A10D5F297905}" type="pres">
      <dgm:prSet presAssocID="{566CE92F-3DE5-4900-BF38-A678CAED7CE4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CABCD208-792D-49C2-8934-DD11F3CAB9EC}" srcId="{6D998D4A-956B-4469-AC10-425E529264E6}" destId="{14208438-441E-4F42-800A-16922F583FE8}" srcOrd="0" destOrd="0" parTransId="{852FC53F-D004-48B2-B2E0-12B3A6BC56C4}" sibTransId="{4F7F5465-09A9-4FA3-B4DE-7F85D3E37ABE}"/>
    <dgm:cxn modelId="{A127C10D-4326-4B4D-A377-405005AAA118}" srcId="{14208438-441E-4F42-800A-16922F583FE8}" destId="{9A8E0A8C-FF88-4957-83AD-0A67C904AAD7}" srcOrd="0" destOrd="0" parTransId="{CD0DBDD0-B59F-496C-AC75-31B8CD6624DF}" sibTransId="{0B48B424-DCCD-4903-8CC4-B76B477817CC}"/>
    <dgm:cxn modelId="{28D58F64-7A48-4774-BA99-A689A1D8445A}" type="presOf" srcId="{9A8E0A8C-FF88-4957-83AD-0A67C904AAD7}" destId="{78988C57-A3AE-4386-AC91-A5C40270ADBA}" srcOrd="0" destOrd="0" presId="urn:microsoft.com/office/officeart/2005/8/layout/process4"/>
    <dgm:cxn modelId="{54886E4F-5F18-41B5-A3FE-CC7F78DE4CD1}" type="presOf" srcId="{14208438-441E-4F42-800A-16922F583FE8}" destId="{FECDAEFB-827B-423E-85F8-665B417071FA}" srcOrd="0" destOrd="0" presId="urn:microsoft.com/office/officeart/2005/8/layout/process4"/>
    <dgm:cxn modelId="{8D52DEAF-4CD5-4D72-942D-C9F56B41D2CB}" type="presOf" srcId="{14208438-441E-4F42-800A-16922F583FE8}" destId="{0435E289-0561-456B-912A-98B04D703C99}" srcOrd="1" destOrd="0" presId="urn:microsoft.com/office/officeart/2005/8/layout/process4"/>
    <dgm:cxn modelId="{882B59B9-C4A4-467D-9B99-13F8A363FE5A}" type="presOf" srcId="{6D998D4A-956B-4469-AC10-425E529264E6}" destId="{FFC0A136-9AEC-4E96-8240-BF679AF9FF98}" srcOrd="0" destOrd="0" presId="urn:microsoft.com/office/officeart/2005/8/layout/process4"/>
    <dgm:cxn modelId="{F7E3F6E8-2AF9-4290-9F95-BBAD9726BD49}" type="presOf" srcId="{566CE92F-3DE5-4900-BF38-A678CAED7CE4}" destId="{369CA736-CB7C-4229-98D3-A10D5F297905}" srcOrd="0" destOrd="0" presId="urn:microsoft.com/office/officeart/2005/8/layout/process4"/>
    <dgm:cxn modelId="{2EAE1CED-6013-452A-BAA2-F422308D49F0}" srcId="{14208438-441E-4F42-800A-16922F583FE8}" destId="{566CE92F-3DE5-4900-BF38-A678CAED7CE4}" srcOrd="1" destOrd="0" parTransId="{977BD7DC-D987-4218-9F47-7346F006915A}" sibTransId="{4970E625-7057-422B-BAFC-829EB74C1F79}"/>
    <dgm:cxn modelId="{E451D694-7E7F-46BB-859C-D9FF05263B3F}" type="presParOf" srcId="{FFC0A136-9AEC-4E96-8240-BF679AF9FF98}" destId="{B6A94F07-9069-45BB-8348-CA421347347F}" srcOrd="0" destOrd="0" presId="urn:microsoft.com/office/officeart/2005/8/layout/process4"/>
    <dgm:cxn modelId="{EE6A15D7-C922-4EE3-890F-C56FFAAB3994}" type="presParOf" srcId="{B6A94F07-9069-45BB-8348-CA421347347F}" destId="{FECDAEFB-827B-423E-85F8-665B417071FA}" srcOrd="0" destOrd="0" presId="urn:microsoft.com/office/officeart/2005/8/layout/process4"/>
    <dgm:cxn modelId="{7BF5B718-91D5-4032-8B6C-0BAC194169FB}" type="presParOf" srcId="{B6A94F07-9069-45BB-8348-CA421347347F}" destId="{0435E289-0561-456B-912A-98B04D703C99}" srcOrd="1" destOrd="0" presId="urn:microsoft.com/office/officeart/2005/8/layout/process4"/>
    <dgm:cxn modelId="{F0811CCD-D38E-461B-AF42-A8BF01CC2A1C}" type="presParOf" srcId="{B6A94F07-9069-45BB-8348-CA421347347F}" destId="{CF2EB8BE-799A-439D-A8DD-500418402BB4}" srcOrd="2" destOrd="0" presId="urn:microsoft.com/office/officeart/2005/8/layout/process4"/>
    <dgm:cxn modelId="{ADBEF98F-3C90-4FDB-8044-4904217AA161}" type="presParOf" srcId="{CF2EB8BE-799A-439D-A8DD-500418402BB4}" destId="{78988C57-A3AE-4386-AC91-A5C40270ADBA}" srcOrd="0" destOrd="0" presId="urn:microsoft.com/office/officeart/2005/8/layout/process4"/>
    <dgm:cxn modelId="{A4AB2F0F-B0F0-4C61-8E5A-415330C21FB3}" type="presParOf" srcId="{CF2EB8BE-799A-439D-A8DD-500418402BB4}" destId="{369CA736-CB7C-4229-98D3-A10D5F29790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5E289-0561-456B-912A-98B04D703C99}">
      <dsp:nvSpPr>
        <dsp:cNvPr id="0" name=""/>
        <dsp:cNvSpPr/>
      </dsp:nvSpPr>
      <dsp:spPr>
        <a:xfrm>
          <a:off x="0" y="0"/>
          <a:ext cx="11210926" cy="1938992"/>
        </a:xfrm>
        <a:prstGeom prst="rect">
          <a:avLst/>
        </a:prstGeom>
        <a:solidFill>
          <a:srgbClr val="6BC8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b="1" kern="1200" dirty="0"/>
            <a:t>Kuorimalli</a:t>
          </a:r>
          <a:endParaRPr lang="en-US" sz="3700" kern="1200" dirty="0"/>
        </a:p>
      </dsp:txBody>
      <dsp:txXfrm>
        <a:off x="0" y="0"/>
        <a:ext cx="11210926" cy="1047055"/>
      </dsp:txXfrm>
    </dsp:sp>
    <dsp:sp modelId="{78988C57-A3AE-4386-AC91-A5C40270ADBA}">
      <dsp:nvSpPr>
        <dsp:cNvPr id="0" name=""/>
        <dsp:cNvSpPr/>
      </dsp:nvSpPr>
      <dsp:spPr>
        <a:xfrm>
          <a:off x="0" y="1017801"/>
          <a:ext cx="5605462" cy="891936"/>
        </a:xfrm>
        <a:prstGeom prst="rect">
          <a:avLst/>
        </a:prstGeom>
        <a:solidFill>
          <a:srgbClr val="6BC8D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Elektronit sijaitsevat ytimen ympärillä olevilla kuorilla. Elektronien jakautumista eri kuorille kutsutaan </a:t>
          </a:r>
          <a:r>
            <a:rPr lang="fi-FI" sz="2000" b="1" kern="1200" dirty="0"/>
            <a:t>elektronirakenteeksi</a:t>
          </a:r>
          <a:r>
            <a:rPr lang="fi-FI" sz="2000" kern="1200" dirty="0"/>
            <a:t>.</a:t>
          </a:r>
          <a:endParaRPr lang="en-US" sz="2000" kern="1200" dirty="0"/>
        </a:p>
      </dsp:txBody>
      <dsp:txXfrm>
        <a:off x="0" y="1017801"/>
        <a:ext cx="5605462" cy="891936"/>
      </dsp:txXfrm>
    </dsp:sp>
    <dsp:sp modelId="{369CA736-CB7C-4229-98D3-A10D5F297905}">
      <dsp:nvSpPr>
        <dsp:cNvPr id="0" name=""/>
        <dsp:cNvSpPr/>
      </dsp:nvSpPr>
      <dsp:spPr>
        <a:xfrm>
          <a:off x="5605463" y="1008275"/>
          <a:ext cx="5605462" cy="891936"/>
        </a:xfrm>
        <a:prstGeom prst="rect">
          <a:avLst/>
        </a:prstGeom>
        <a:solidFill>
          <a:srgbClr val="6BC8D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Kullekin kuorelle mahtuu rajallinen määrä elektroneja: 2</a:t>
          </a:r>
          <a:r>
            <a:rPr lang="fi-FI" sz="2000" i="1" kern="1200" dirty="0"/>
            <a:t>n</a:t>
          </a:r>
          <a:r>
            <a:rPr lang="fi-FI" sz="2000" kern="1200" baseline="30000" dirty="0"/>
            <a:t>2</a:t>
          </a:r>
          <a:r>
            <a:rPr lang="fi-FI" sz="2000" kern="1200" dirty="0"/>
            <a:t>, jossa </a:t>
          </a:r>
          <a:r>
            <a:rPr lang="fi-FI" sz="2000" i="1" kern="1200" dirty="0"/>
            <a:t>n</a:t>
          </a:r>
          <a:r>
            <a:rPr lang="fi-FI" sz="2000" kern="1200" dirty="0"/>
            <a:t> = kuoren järjestysluku ytimestä laskien</a:t>
          </a:r>
          <a:endParaRPr lang="en-US" sz="2000" kern="1200" dirty="0"/>
        </a:p>
      </dsp:txBody>
      <dsp:txXfrm>
        <a:off x="5605463" y="1008275"/>
        <a:ext cx="5605462" cy="891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AB3252-67EA-4917-BBEE-DB6616D22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F2EAC9-24F3-42E3-8D69-88E7EFCE4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B11C92-F921-435F-BDC5-478C371D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2F8666-848E-4358-879A-4AA5D752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4E3EFE-4436-40D4-9EBC-5A07D2D1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33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0E995-052A-40D9-9E95-C7E51214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BA66A9B-1972-490D-AFFD-CD7E5388E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6B2A60-CFA4-4DE8-851C-C2608B13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974FC1-4E8E-4813-9F53-EA730F1E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16A52D-4D11-4252-84CF-DD4BE9B5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0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E79EFB9-D3ED-489C-B318-64F6D227C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A0BA49B-AA48-4507-9A6C-8E8AE62F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8AD0C8-215F-4C4A-9AC8-E736CCBB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DE3485-E14D-4611-A971-48E305EF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FA7514-9490-444A-9157-8BAA81EA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387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480CBD-C489-4468-AD88-36376515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8770F3-6DFE-4CB5-875F-5F5936F4B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D329C2-BFE5-4AE6-A021-F2FCFEF2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7A9626-19EF-4115-BD9C-4937396C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647A77-82E8-443C-B111-FFE214F4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61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C6C617-1631-41AC-9020-7F85C1FA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83C6C2-3CB0-44DC-A2A1-363C13A3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1C6620-A671-4FF7-AA97-CAFAFD1F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D4EA-FD39-484E-A534-1ABD2843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5BD292-2DD5-40E4-B336-34FF3388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13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1EC62E-C583-4C2E-B28C-21B8A6E6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6B7CC0-16B4-4936-BAB4-AD590ED4A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E4F510-AC54-4C1D-A23F-F4F901145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57F8EA-CB8B-4716-B836-D99979A3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BAFCCE2-4700-487D-AB92-8E69DD18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4A0F96-6781-4463-A698-B130B1D2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FC0A87-498A-431F-B0EA-407C9D9D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4A79D8-B19E-405A-A194-24D2FBE55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FF9B374-D1D5-4A18-8CB8-6AF3AAFEF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51D4639-D75F-49C6-A868-2F5F6011C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0CE5767-BAC3-4873-9D34-2B3D04B49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1A84B8A-A6B8-48D5-B70A-31D21A53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569A50E-CEA8-45CF-A4C2-F0AC7C3A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BCBE6CE-0271-407D-846D-EC79BF89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24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3DDCE7-12DE-43B7-852A-411C3F5A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0EC3B35-8FC9-4CFA-8785-9E212D08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443C6D-600A-4446-A95E-03478595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684EC7E-19E3-49EE-B890-DE2D517C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11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62A8581-17D5-411D-8587-2E58E395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317B20E-0074-4EDC-BCF6-10B5B31D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2BEB22C-7ACE-434C-9A37-B3172141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30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5AEA3-5528-4D9F-AC53-1A7E3F0D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97E245-8D2C-4DBA-A5F3-E4CA15059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DC7372D-F2AB-40B7-84EB-65163E78D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3894E8-8011-4C9E-95B0-1AE7A068F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9502CF8-570B-4A55-9952-ED3675F7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693363-3B24-4287-8AB0-AA4E3090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21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FD5D8-DF06-4DD0-8930-B3AB0349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4B6DDF0-6918-4AAC-A11C-A9EDC4C62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94DFD4B-3E34-4B1B-94A6-B57100EAE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71E201B-7247-4479-8216-F23A3CA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45F942F-8C96-4C6A-81CF-F54A7495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67DC90-E687-435E-A472-EF5D593A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38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EB551E1-4AB6-4C89-8F15-F544BB25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8D2C77-2A8D-4BB2-9755-56B80122E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84EFCF-C94D-4E0F-8B36-DB68CCA40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DB2E-6647-4290-93F9-E6EB46BB652B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8B7FEC-375B-4A78-BEAA-09300DBDB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2C1CE8-807E-4116-AC33-5988EC812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93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2.png"/><Relationship Id="rId7" Type="http://schemas.openxmlformats.org/officeDocument/2006/relationships/diagramData" Target="../diagrams/data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microsoft.com/office/2007/relationships/diagramDrawing" Target="../diagrams/drawing1.xml"/><Relationship Id="rId5" Type="http://schemas.openxmlformats.org/officeDocument/2006/relationships/image" Target="../media/image1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3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05F190-F56A-0934-323C-393C2E1A2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5 Atomi</a:t>
            </a:r>
          </a:p>
        </p:txBody>
      </p:sp>
      <p:pic>
        <p:nvPicPr>
          <p:cNvPr id="5" name="Kuva 4" descr="Kuva, joka sisältää kohteen teksti, kuvakaappaus, ympyrä, Fontti&#10;&#10;Kuvaus luotu automaattisesti">
            <a:extLst>
              <a:ext uri="{FF2B5EF4-FFF2-40B4-BE49-F238E27FC236}">
                <a16:creationId xmlns:a16="http://schemas.microsoft.com/office/drawing/2014/main" id="{57469494-DF05-BD66-C468-026E523FF1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9595" r="9609" b="15318"/>
          <a:stretch/>
        </p:blipFill>
        <p:spPr>
          <a:xfrm>
            <a:off x="7610475" y="3848100"/>
            <a:ext cx="28194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104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8A4561-49FC-097E-1571-A123E877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</p:spPr>
        <p:txBody>
          <a:bodyPr/>
          <a:lstStyle/>
          <a:p>
            <a:pPr algn="ctr"/>
            <a:r>
              <a:rPr lang="fi-FI" dirty="0"/>
              <a:t>Atomin rakenneosat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B556F48-6390-7307-C619-883841237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449" y="1933575"/>
            <a:ext cx="4762500" cy="3352800"/>
          </a:xfrm>
          <a:prstGeom prst="rect">
            <a:avLst/>
          </a:prstGeom>
        </p:spPr>
      </p:pic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FC2F87B0-C8B2-2787-0C3A-F062DF0F2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08" y="2209646"/>
            <a:ext cx="5729749" cy="3225441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Neutronien lukumäärä</a:t>
            </a:r>
          </a:p>
          <a:p>
            <a:pPr marL="0" indent="0">
              <a:buNone/>
            </a:pPr>
            <a:r>
              <a:rPr lang="fi-FI" i="1" dirty="0"/>
              <a:t>N</a:t>
            </a:r>
            <a:r>
              <a:rPr lang="fi-FI" dirty="0"/>
              <a:t> = A </a:t>
            </a:r>
            <a:r>
              <a:rPr lang="fi-FI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Z</a:t>
            </a:r>
          </a:p>
          <a:p>
            <a:pPr marL="0" indent="0">
              <a:buNone/>
            </a:pP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b="1" i="1" dirty="0"/>
              <a:t>Z </a:t>
            </a:r>
            <a:r>
              <a:rPr lang="fi-FI" b="1" dirty="0"/>
              <a:t> </a:t>
            </a:r>
            <a:r>
              <a:rPr lang="fi-FI" dirty="0"/>
              <a:t>= järjestysluku eli protonien määrä</a:t>
            </a:r>
            <a:endParaRPr lang="fi-FI" b="1" i="1" dirty="0"/>
          </a:p>
          <a:p>
            <a:pPr marL="0" indent="0">
              <a:buNone/>
            </a:pPr>
            <a:r>
              <a:rPr lang="fi-FI" b="1" i="1" dirty="0"/>
              <a:t>A </a:t>
            </a:r>
            <a:r>
              <a:rPr lang="fi-FI" dirty="0"/>
              <a:t>= massaluku eli nukleonien (protonien ja neutronien) lukumäärä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578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C3E9522-6D2B-4F2C-8585-C82D4EA79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13"/>
            <a:ext cx="12192000" cy="685719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B07EFFF-F411-4F1E-9200-ACA6A6350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386" y="4910074"/>
            <a:ext cx="136921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E0DA10A-2246-5767-0DCD-854201A26024}"/>
              </a:ext>
            </a:extLst>
          </p:cNvPr>
          <p:cNvSpPr txBox="1"/>
          <p:nvPr/>
        </p:nvSpPr>
        <p:spPr>
          <a:xfrm>
            <a:off x="609600" y="1093911"/>
            <a:ext cx="509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Atomin hiukkaset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4BE70DA-B691-3868-1FDA-E6ECDDCE1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24" y="1398291"/>
            <a:ext cx="8423381" cy="322734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94CBA60-0DC9-B7B0-FB25-E32DFC0E81DB}"/>
              </a:ext>
            </a:extLst>
          </p:cNvPr>
          <p:cNvSpPr txBox="1"/>
          <p:nvPr/>
        </p:nvSpPr>
        <p:spPr>
          <a:xfrm>
            <a:off x="698631" y="5145373"/>
            <a:ext cx="6439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Alkeisvaraus = protonin sähkövaraus </a:t>
            </a:r>
            <a:r>
              <a:rPr lang="fi-FI" i="1" dirty="0"/>
              <a:t>e</a:t>
            </a:r>
            <a:r>
              <a:rPr lang="fi-FI" dirty="0"/>
              <a:t> = 1,602 176 634·10</a:t>
            </a:r>
            <a:r>
              <a:rPr lang="fi-FI" baseline="30000" dirty="0"/>
              <a:t>-19</a:t>
            </a:r>
            <a:r>
              <a:rPr lang="fi-FI" dirty="0"/>
              <a:t> C</a:t>
            </a:r>
            <a:r>
              <a:rPr lang="fi-FI" baseline="30000" dirty="0"/>
              <a:t> 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Elektronin varaus on sama kuin protonin mutta vastakkaismerkkinen eli 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fi-FI" sz="1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</a:t>
            </a:r>
            <a:endParaRPr lang="fi-FI" sz="18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F35BE68-3F3E-1468-9E36-63D2FF386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33" y="3383684"/>
            <a:ext cx="4416553" cy="3060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59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EE2953-0AD4-B55E-B47C-7E7841E3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3025"/>
          </a:xfrm>
        </p:spPr>
        <p:txBody>
          <a:bodyPr/>
          <a:lstStyle/>
          <a:p>
            <a:pPr algn="ctr"/>
            <a:r>
              <a:rPr lang="fi-FI" dirty="0"/>
              <a:t>Alkuaineiden atomien massa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216804D6-75F0-4A6A-EECC-B2C3A03E67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107772"/>
              </p:ext>
            </p:extLst>
          </p:nvPr>
        </p:nvGraphicFramePr>
        <p:xfrm>
          <a:off x="9367991" y="2455863"/>
          <a:ext cx="83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736560" progId="Equation.DSMT4">
                  <p:embed/>
                </p:oleObj>
              </mc:Choice>
              <mc:Fallback>
                <p:oleObj name="Equation" r:id="rId2" imgW="8380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67991" y="2455863"/>
                        <a:ext cx="838200" cy="736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E1539470-B8D0-847F-BBB9-E9CEDA9DF287}"/>
              </a:ext>
            </a:extLst>
          </p:cNvPr>
          <p:cNvCxnSpPr>
            <a:cxnSpLocks/>
          </p:cNvCxnSpPr>
          <p:nvPr/>
        </p:nvCxnSpPr>
        <p:spPr>
          <a:xfrm>
            <a:off x="9163050" y="1975643"/>
            <a:ext cx="464421" cy="594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66DBD279-76E9-66BF-49CA-71A4F21593CB}"/>
              </a:ext>
            </a:extLst>
          </p:cNvPr>
          <p:cNvCxnSpPr>
            <a:cxnSpLocks/>
          </p:cNvCxnSpPr>
          <p:nvPr/>
        </p:nvCxnSpPr>
        <p:spPr>
          <a:xfrm flipV="1">
            <a:off x="9367991" y="3109118"/>
            <a:ext cx="185584" cy="404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E9279D4D-BD8A-209E-DDC0-2C62F7C1423C}"/>
              </a:ext>
            </a:extLst>
          </p:cNvPr>
          <p:cNvCxnSpPr>
            <a:cxnSpLocks/>
          </p:cNvCxnSpPr>
          <p:nvPr/>
        </p:nvCxnSpPr>
        <p:spPr>
          <a:xfrm flipH="1">
            <a:off x="10044112" y="1975643"/>
            <a:ext cx="324157" cy="627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3A280ED-C938-2786-FEFC-5B7AAD9B8D8B}"/>
              </a:ext>
            </a:extLst>
          </p:cNvPr>
          <p:cNvSpPr txBox="1"/>
          <p:nvPr/>
        </p:nvSpPr>
        <p:spPr>
          <a:xfrm>
            <a:off x="8510741" y="1629211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Massaluku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81C79930-12DF-5FE5-35B3-876C10CEDA24}"/>
              </a:ext>
            </a:extLst>
          </p:cNvPr>
          <p:cNvSpPr txBox="1"/>
          <p:nvPr/>
        </p:nvSpPr>
        <p:spPr>
          <a:xfrm>
            <a:off x="8638022" y="3573583"/>
            <a:ext cx="146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Järjestysluku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2E895AE-50E2-6EB6-9E63-D6742A7B4496}"/>
              </a:ext>
            </a:extLst>
          </p:cNvPr>
          <p:cNvSpPr txBox="1"/>
          <p:nvPr/>
        </p:nvSpPr>
        <p:spPr>
          <a:xfrm>
            <a:off x="10328710" y="1343025"/>
            <a:ext cx="130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Alkuaineen kemiallinen merkki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E320AFF6-4462-834B-1C04-408510261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479" y="4052094"/>
            <a:ext cx="3105850" cy="2575058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C052F5F2-ADDE-EDE6-EE95-56FC89F7B29F}"/>
              </a:ext>
            </a:extLst>
          </p:cNvPr>
          <p:cNvSpPr txBox="1"/>
          <p:nvPr/>
        </p:nvSpPr>
        <p:spPr>
          <a:xfrm>
            <a:off x="766916" y="1818968"/>
            <a:ext cx="660574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b="1" dirty="0"/>
              <a:t>Isotoopeilla</a:t>
            </a:r>
            <a:r>
              <a:rPr lang="fi-FI" sz="2800" dirty="0"/>
              <a:t> on sama kemiallinen merkki ja sama järjestysluku mutta eri massaluku.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509F85AF-F957-9998-D4DA-B85D49A0FE2F}"/>
              </a:ext>
            </a:extLst>
          </p:cNvPr>
          <p:cNvSpPr txBox="1"/>
          <p:nvPr/>
        </p:nvSpPr>
        <p:spPr>
          <a:xfrm>
            <a:off x="736652" y="3192463"/>
            <a:ext cx="660574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b="1" dirty="0"/>
              <a:t>Radioaktiivinen</a:t>
            </a:r>
            <a:r>
              <a:rPr lang="fi-FI" sz="2800" dirty="0"/>
              <a:t> atomiydin muuttuu </a:t>
            </a:r>
          </a:p>
          <a:p>
            <a:r>
              <a:rPr lang="fi-FI" sz="2800" dirty="0"/>
              <a:t>toisen alkuaineen atomiytimeksi.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A131D2EA-DA0D-9F00-3743-4100C72D202D}"/>
              </a:ext>
            </a:extLst>
          </p:cNvPr>
          <p:cNvSpPr txBox="1"/>
          <p:nvPr/>
        </p:nvSpPr>
        <p:spPr>
          <a:xfrm>
            <a:off x="777287" y="4478594"/>
            <a:ext cx="6605740" cy="18158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b="1" dirty="0"/>
              <a:t>Atomimassayksikkö</a:t>
            </a:r>
            <a:r>
              <a:rPr lang="fi-FI" sz="2800" dirty="0"/>
              <a:t> </a:t>
            </a:r>
            <a:r>
              <a:rPr lang="fi-FI" sz="2800" b="1" dirty="0"/>
              <a:t>u</a:t>
            </a:r>
            <a:r>
              <a:rPr lang="fi-FI" sz="2800" dirty="0"/>
              <a:t> on lähes sama kuin yhden protonin massa. </a:t>
            </a:r>
          </a:p>
          <a:p>
            <a:r>
              <a:rPr lang="fi-FI" sz="2800" dirty="0"/>
              <a:t>1 u = 1,6605402 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∙ 10</a:t>
            </a:r>
            <a:r>
              <a:rPr lang="fi-FI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−24 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fi-FI" sz="2800" dirty="0"/>
          </a:p>
          <a:p>
            <a:r>
              <a:rPr lang="fi-FI" sz="2800" dirty="0"/>
              <a:t>C-12 isotoopin massa on tasan 12 u. 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114E3940-55F1-42B5-68F8-176C376B5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337" y="3348746"/>
            <a:ext cx="771525" cy="7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7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41C4470-D997-448F-BCFC-6719E813D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97" y="483904"/>
            <a:ext cx="2409671" cy="239842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806361C-DCF9-45A3-B880-137AA6CB60A3}"/>
              </a:ext>
            </a:extLst>
          </p:cNvPr>
          <p:cNvSpPr txBox="1"/>
          <p:nvPr/>
        </p:nvSpPr>
        <p:spPr>
          <a:xfrm>
            <a:off x="976632" y="1708798"/>
            <a:ext cx="7570129" cy="169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Laske boorin suhteellinen atomimassa annettujen tietojen perusteella.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i-FI" sz="20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(B-10) = 10,012937 ja yleisyys luonnossa 19,60 %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i-FI" sz="20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(B-11) = 11,0093053 ja yleisyys luonnossa 80,40 %</a:t>
            </a:r>
          </a:p>
          <a:p>
            <a:endParaRPr lang="fi-FI" sz="20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C2B642E-6981-456D-AFA9-9FAEEBF0F625}"/>
              </a:ext>
            </a:extLst>
          </p:cNvPr>
          <p:cNvSpPr txBox="1"/>
          <p:nvPr/>
        </p:nvSpPr>
        <p:spPr>
          <a:xfrm>
            <a:off x="976632" y="3279382"/>
            <a:ext cx="99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Ratkaisu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E2CE16E-D01D-46F1-A85F-FBACF08D893B}"/>
              </a:ext>
            </a:extLst>
          </p:cNvPr>
          <p:cNvSpPr txBox="1"/>
          <p:nvPr/>
        </p:nvSpPr>
        <p:spPr>
          <a:xfrm>
            <a:off x="976632" y="3782319"/>
            <a:ext cx="802404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Lasketaan isotooppien suhteellisista atomimassoista painotettu keskiarvo.</a:t>
            </a:r>
          </a:p>
        </p:txBody>
      </p:sp>
      <p:graphicFrame>
        <p:nvGraphicFramePr>
          <p:cNvPr id="3" name="Objekti 2">
            <a:extLst>
              <a:ext uri="{FF2B5EF4-FFF2-40B4-BE49-F238E27FC236}">
                <a16:creationId xmlns:a16="http://schemas.microsoft.com/office/drawing/2014/main" id="{F05E2364-7ECC-4C74-A006-14409E1546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850775"/>
              </p:ext>
            </p:extLst>
          </p:nvPr>
        </p:nvGraphicFramePr>
        <p:xfrm>
          <a:off x="1017169" y="4392639"/>
          <a:ext cx="7489053" cy="67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90900" imgH="304800" progId="Equation.DSMT4">
                  <p:embed/>
                </p:oleObj>
              </mc:Choice>
              <mc:Fallback>
                <p:oleObj name="Equation" r:id="rId3" imgW="3390900" imgH="304800" progId="Equation.DSMT4">
                  <p:embed/>
                  <p:pic>
                    <p:nvPicPr>
                      <p:cNvPr id="3" name="Objekti 2">
                        <a:extLst>
                          <a:ext uri="{FF2B5EF4-FFF2-40B4-BE49-F238E27FC236}">
                            <a16:creationId xmlns:a16="http://schemas.microsoft.com/office/drawing/2014/main" id="{F05E2364-7ECC-4C74-A006-14409E1546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169" y="4392639"/>
                        <a:ext cx="7489053" cy="671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2EB256A7-C15E-4C51-BE6E-C709C497A8DD}"/>
              </a:ext>
            </a:extLst>
          </p:cNvPr>
          <p:cNvSpPr txBox="1"/>
          <p:nvPr/>
        </p:nvSpPr>
        <p:spPr>
          <a:xfrm>
            <a:off x="976632" y="5226879"/>
            <a:ext cx="91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Vastaus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0C1FA2E-98FD-4007-B012-26C0246D3ABB}"/>
              </a:ext>
            </a:extLst>
          </p:cNvPr>
          <p:cNvSpPr txBox="1"/>
          <p:nvPr/>
        </p:nvSpPr>
        <p:spPr>
          <a:xfrm>
            <a:off x="1017169" y="5758536"/>
            <a:ext cx="4566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Boorin suhteellinen atomimassa on 10,81.</a:t>
            </a:r>
          </a:p>
          <a:p>
            <a:endParaRPr lang="fi-FI" sz="20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8DDC953-5519-5969-CE36-0C1E8DDA1CF5}"/>
              </a:ext>
            </a:extLst>
          </p:cNvPr>
          <p:cNvSpPr txBox="1"/>
          <p:nvPr/>
        </p:nvSpPr>
        <p:spPr>
          <a:xfrm>
            <a:off x="976632" y="1199986"/>
            <a:ext cx="1446221" cy="369332"/>
          </a:xfrm>
          <a:prstGeom prst="rect">
            <a:avLst/>
          </a:prstGeom>
          <a:solidFill>
            <a:srgbClr val="0EC8DC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Esimerkki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7AAD999-18B4-52BF-4BE7-A04EFCC83EF6}"/>
              </a:ext>
            </a:extLst>
          </p:cNvPr>
          <p:cNvSpPr txBox="1"/>
          <p:nvPr/>
        </p:nvSpPr>
        <p:spPr>
          <a:xfrm>
            <a:off x="8805697" y="3810753"/>
            <a:ext cx="2708645" cy="1477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Suhteellinen atomimassa ottaa huomioon alkuaineen luonnossa esiintyvien eri isotooppien yleisyyden. </a:t>
            </a:r>
          </a:p>
        </p:txBody>
      </p:sp>
    </p:spTree>
    <p:extLst>
      <p:ext uri="{BB962C8B-B14F-4D97-AF65-F5344CB8AC3E}">
        <p14:creationId xmlns:p14="http://schemas.microsoft.com/office/powerpoint/2010/main" val="402507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97911-A4C0-22EF-09BF-D0C5C79F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078"/>
            <a:ext cx="12192000" cy="1381125"/>
          </a:xfrm>
        </p:spPr>
        <p:txBody>
          <a:bodyPr/>
          <a:lstStyle/>
          <a:p>
            <a:pPr algn="ctr"/>
            <a:r>
              <a:rPr lang="fi-FI" dirty="0"/>
              <a:t>Elektronikuoret ja elektronin energia</a:t>
            </a:r>
          </a:p>
        </p:txBody>
      </p:sp>
      <p:pic>
        <p:nvPicPr>
          <p:cNvPr id="7" name="Kuva 6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854D765E-3E9C-98E3-0B1D-26276C69A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3475195"/>
            <a:ext cx="1876425" cy="3200400"/>
          </a:xfrm>
          <a:prstGeom prst="rect">
            <a:avLst/>
          </a:prstGeom>
        </p:spPr>
      </p:pic>
      <p:pic>
        <p:nvPicPr>
          <p:cNvPr id="8" name="Kuva 7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5B8B4CE9-C0F9-52AF-B907-F5239FDA4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787" y="3475195"/>
            <a:ext cx="1857375" cy="2933700"/>
          </a:xfrm>
          <a:prstGeom prst="rect">
            <a:avLst/>
          </a:prstGeom>
        </p:spPr>
      </p:pic>
      <p:pic>
        <p:nvPicPr>
          <p:cNvPr id="9" name="Kuva 8" descr="Kuva, joka sisältää kohteen teksti, kuvakaappaus, Fontti, muotoilu&#10;&#10;Kuvaus luotu automaattisesti">
            <a:extLst>
              <a:ext uri="{FF2B5EF4-FFF2-40B4-BE49-F238E27FC236}">
                <a16:creationId xmlns:a16="http://schemas.microsoft.com/office/drawing/2014/main" id="{7E4769EB-50E1-D840-E32D-4D87A904D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162" y="3475195"/>
            <a:ext cx="1676400" cy="2695575"/>
          </a:xfrm>
          <a:prstGeom prst="rect">
            <a:avLst/>
          </a:prstGeom>
        </p:spPr>
      </p:pic>
      <p:pic>
        <p:nvPicPr>
          <p:cNvPr id="10" name="Kuva 9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15DA16B5-D213-EE06-28E0-A5DE2DB24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769" y="3475195"/>
            <a:ext cx="1794766" cy="3382805"/>
          </a:xfrm>
          <a:prstGeom prst="rect">
            <a:avLst/>
          </a:prstGeom>
        </p:spPr>
      </p:pic>
      <p:pic>
        <p:nvPicPr>
          <p:cNvPr id="11" name="Kuva 10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22EC21FC-3396-F3D5-4405-DC5896DFE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787" y="3513295"/>
            <a:ext cx="1819275" cy="2914650"/>
          </a:xfrm>
          <a:prstGeom prst="rect">
            <a:avLst/>
          </a:prstGeom>
        </p:spPr>
      </p:pic>
      <p:pic>
        <p:nvPicPr>
          <p:cNvPr id="12" name="Kuva 11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123E48AB-ED79-1561-C7D1-0BD9304D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3475195"/>
            <a:ext cx="1876425" cy="3200400"/>
          </a:xfrm>
          <a:prstGeom prst="rect">
            <a:avLst/>
          </a:prstGeom>
        </p:spPr>
      </p:pic>
      <p:pic>
        <p:nvPicPr>
          <p:cNvPr id="13" name="Kuva 12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17B7F5D8-D8BB-9051-4FC2-07ACAA41B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475195"/>
            <a:ext cx="1857375" cy="2933700"/>
          </a:xfrm>
          <a:prstGeom prst="rect">
            <a:avLst/>
          </a:prstGeom>
        </p:spPr>
      </p:pic>
      <p:pic>
        <p:nvPicPr>
          <p:cNvPr id="14" name="Kuva 13" descr="Kuva, joka sisältää kohteen teksti, kuvakaappaus, Fontti, muotoilu&#10;&#10;Kuvaus luotu automaattisesti">
            <a:extLst>
              <a:ext uri="{FF2B5EF4-FFF2-40B4-BE49-F238E27FC236}">
                <a16:creationId xmlns:a16="http://schemas.microsoft.com/office/drawing/2014/main" id="{CBECE0C3-1CA9-FC27-7746-0F0E39664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25" y="3475195"/>
            <a:ext cx="1676400" cy="2695575"/>
          </a:xfrm>
          <a:prstGeom prst="rect">
            <a:avLst/>
          </a:prstGeom>
        </p:spPr>
      </p:pic>
      <p:graphicFrame>
        <p:nvGraphicFramePr>
          <p:cNvPr id="17" name="Tekstiruutu 3">
            <a:extLst>
              <a:ext uri="{FF2B5EF4-FFF2-40B4-BE49-F238E27FC236}">
                <a16:creationId xmlns:a16="http://schemas.microsoft.com/office/drawing/2014/main" id="{E3A61854-1205-7288-A209-2422BB37A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000161"/>
              </p:ext>
            </p:extLst>
          </p:nvPr>
        </p:nvGraphicFramePr>
        <p:xfrm>
          <a:off x="490537" y="1436966"/>
          <a:ext cx="112109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" name="Kuva 15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A5012336-CA25-78D3-F147-7BA5DF2AA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3516627"/>
            <a:ext cx="1876425" cy="3200400"/>
          </a:xfrm>
          <a:prstGeom prst="rect">
            <a:avLst/>
          </a:prstGeom>
        </p:spPr>
      </p:pic>
      <p:pic>
        <p:nvPicPr>
          <p:cNvPr id="18" name="Kuva 17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11E11E64-4EC3-7192-BCF3-C76524F87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516627"/>
            <a:ext cx="1857375" cy="2933700"/>
          </a:xfrm>
          <a:prstGeom prst="rect">
            <a:avLst/>
          </a:prstGeom>
        </p:spPr>
      </p:pic>
      <p:pic>
        <p:nvPicPr>
          <p:cNvPr id="19" name="Kuva 18" descr="Kuva, joka sisältää kohteen teksti, kuvakaappaus, Fontti, muotoilu&#10;&#10;Kuvaus luotu automaattisesti">
            <a:extLst>
              <a:ext uri="{FF2B5EF4-FFF2-40B4-BE49-F238E27FC236}">
                <a16:creationId xmlns:a16="http://schemas.microsoft.com/office/drawing/2014/main" id="{05F458C5-EA0A-049A-8D1E-6E296D395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25" y="3516627"/>
            <a:ext cx="1676400" cy="2695575"/>
          </a:xfrm>
          <a:prstGeom prst="rect">
            <a:avLst/>
          </a:prstGeom>
        </p:spPr>
      </p:pic>
      <p:pic>
        <p:nvPicPr>
          <p:cNvPr id="21" name="Kuva 20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B5A7DD60-93BB-374A-9672-A7C3973C8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787" y="3438646"/>
            <a:ext cx="1819275" cy="2914650"/>
          </a:xfrm>
          <a:prstGeom prst="rect">
            <a:avLst/>
          </a:prstGeom>
        </p:spPr>
      </p:pic>
      <p:pic>
        <p:nvPicPr>
          <p:cNvPr id="22" name="Kuva 21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0FB7A786-9683-478B-2D54-9833BB402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3441978"/>
            <a:ext cx="1876425" cy="3200400"/>
          </a:xfrm>
          <a:prstGeom prst="rect">
            <a:avLst/>
          </a:prstGeom>
        </p:spPr>
      </p:pic>
      <p:pic>
        <p:nvPicPr>
          <p:cNvPr id="23" name="Kuva 22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1B2BE1FC-FD73-7560-E574-1169AF5D6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441978"/>
            <a:ext cx="1857375" cy="2933700"/>
          </a:xfrm>
          <a:prstGeom prst="rect">
            <a:avLst/>
          </a:prstGeom>
        </p:spPr>
      </p:pic>
      <p:pic>
        <p:nvPicPr>
          <p:cNvPr id="24" name="Kuva 23" descr="Kuva, joka sisältää kohteen teksti, kuvakaappaus, Fontti, muotoilu&#10;&#10;Kuvaus luotu automaattisesti">
            <a:extLst>
              <a:ext uri="{FF2B5EF4-FFF2-40B4-BE49-F238E27FC236}">
                <a16:creationId xmlns:a16="http://schemas.microsoft.com/office/drawing/2014/main" id="{85F1159F-08E4-8972-4FF7-6C5A94D7A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25" y="3441978"/>
            <a:ext cx="16764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3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B60ACBF0-B7A1-2290-9543-85596DD43E78}"/>
              </a:ext>
            </a:extLst>
          </p:cNvPr>
          <p:cNvSpPr txBox="1"/>
          <p:nvPr/>
        </p:nvSpPr>
        <p:spPr>
          <a:xfrm>
            <a:off x="1159805" y="1219200"/>
            <a:ext cx="547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Natriumin elektronirakenne Z = 11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77C4D1F-4295-C52A-B08B-30318B747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8"/>
          <a:stretch/>
        </p:blipFill>
        <p:spPr>
          <a:xfrm>
            <a:off x="1104900" y="4655582"/>
            <a:ext cx="7302505" cy="1562101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E7DDA9D-B8CB-03A9-5B90-F640DF2E231D}"/>
              </a:ext>
            </a:extLst>
          </p:cNvPr>
          <p:cNvSpPr txBox="1"/>
          <p:nvPr/>
        </p:nvSpPr>
        <p:spPr>
          <a:xfrm>
            <a:off x="1104900" y="2028267"/>
            <a:ext cx="6829425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Natriumatomin elektronikuoret täyttyvät siten, että elektronit lisätään kuorille ensimmäisestä kuoresta alkaen.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FA8654C-E3F8-83FC-1241-268C4A6F1D28}"/>
              </a:ext>
            </a:extLst>
          </p:cNvPr>
          <p:cNvSpPr txBox="1"/>
          <p:nvPr/>
        </p:nvSpPr>
        <p:spPr>
          <a:xfrm>
            <a:off x="1159805" y="2779271"/>
            <a:ext cx="6507820" cy="1757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Ensimmäiselle kuorelle mahtuu 2 ∙ 1</a:t>
            </a:r>
            <a:r>
              <a:rPr lang="fi-FI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 elektronia.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Toiselle kuorelle mahtuu 2 ∙ 2</a:t>
            </a:r>
            <a:r>
              <a:rPr lang="fi-FI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8 elektronia.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Kolmannelle kuorelle mahtuisi 2 ∙ 3</a:t>
            </a:r>
            <a:r>
              <a:rPr lang="fi-FI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18 elektronia, mutta natriumatomissa on enää yksi elektroni, joka asettuu kuorelle kolme.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23CD028-79CF-B849-A478-056D3773F018}"/>
              </a:ext>
            </a:extLst>
          </p:cNvPr>
          <p:cNvSpPr txBox="1"/>
          <p:nvPr/>
        </p:nvSpPr>
        <p:spPr>
          <a:xfrm>
            <a:off x="7867649" y="2028267"/>
            <a:ext cx="3629026" cy="1938992"/>
          </a:xfrm>
          <a:prstGeom prst="rect">
            <a:avLst/>
          </a:prstGeom>
          <a:solidFill>
            <a:srgbClr val="6BC8DB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i-FI" sz="2400" dirty="0"/>
              <a:t>Elektronit pyrkivät täyttämään elektronikuoria sisimmältä kuorelta alkaen, koska silloin niiden energia on pienin.</a:t>
            </a:r>
          </a:p>
        </p:txBody>
      </p:sp>
    </p:spTree>
    <p:extLst>
      <p:ext uri="{BB962C8B-B14F-4D97-AF65-F5344CB8AC3E}">
        <p14:creationId xmlns:p14="http://schemas.microsoft.com/office/powerpoint/2010/main" val="146210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97911-A4C0-22EF-09BF-D0C5C79F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500"/>
            <a:ext cx="12192000" cy="1447800"/>
          </a:xfrm>
        </p:spPr>
        <p:txBody>
          <a:bodyPr/>
          <a:lstStyle/>
          <a:p>
            <a:pPr algn="ctr"/>
            <a:r>
              <a:rPr lang="fi-FI" dirty="0"/>
              <a:t>Emissio ja absorptio atomin kuorimallissa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621702-F8BC-32BB-62D0-819646E3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203" y="1081088"/>
            <a:ext cx="4848225" cy="296227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41D88CB-5BEB-7440-65FE-765DADF7F813}"/>
              </a:ext>
            </a:extLst>
          </p:cNvPr>
          <p:cNvSpPr txBox="1"/>
          <p:nvPr/>
        </p:nvSpPr>
        <p:spPr>
          <a:xfrm>
            <a:off x="461964" y="1833562"/>
            <a:ext cx="59674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Perustilassa</a:t>
            </a:r>
            <a:r>
              <a:rPr lang="fi-FI" sz="2000" dirty="0"/>
              <a:t> atomin elektronit sijaitsevat alimmilla mahdollisilla elektronikuorilla.</a:t>
            </a:r>
          </a:p>
          <a:p>
            <a:endParaRPr lang="fi-FI" sz="2000" dirty="0"/>
          </a:p>
          <a:p>
            <a:r>
              <a:rPr lang="fi-FI" sz="2000" b="1" dirty="0"/>
              <a:t>Absorptio</a:t>
            </a:r>
            <a:r>
              <a:rPr lang="fi-FI" sz="2000" dirty="0"/>
              <a:t>: Kun aineeseen johdetaan energiaa esimerkiksi säteilynä, elektroni voi virittyä eli siirtyä ulommalle kuorelle.</a:t>
            </a:r>
          </a:p>
          <a:p>
            <a:endParaRPr lang="fi-FI" sz="2000" dirty="0"/>
          </a:p>
          <a:p>
            <a:r>
              <a:rPr lang="fi-FI" sz="2000" b="1" dirty="0"/>
              <a:t>Emissio</a:t>
            </a:r>
            <a:r>
              <a:rPr lang="fi-FI" sz="2000" dirty="0"/>
              <a:t>: Kun virittynyt elektroni palaa takaisin alemmalle kuorelle, vapautuu energiaa esimerkiksi säteilynä.</a:t>
            </a:r>
          </a:p>
          <a:p>
            <a:endParaRPr lang="fi-FI" sz="2000" dirty="0"/>
          </a:p>
          <a:p>
            <a:r>
              <a:rPr lang="fi-FI" sz="2000" dirty="0"/>
              <a:t>Elektronikuorten energiat ovat eri atomeilla erilaiset, joten vapautuva ja sitoutuva energia on juuri tietyn aineen atomeille tyypillinen ja vastaa elektronikuorten energiatilojen erotusta.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6E30228-27E8-2222-FB15-482DE990A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203" y="4071938"/>
            <a:ext cx="5456797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26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343</Words>
  <Application>Microsoft Office PowerPoint</Application>
  <PresentationFormat>Laajakuva</PresentationFormat>
  <Paragraphs>49</Paragraphs>
  <Slides>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Office-teema</vt:lpstr>
      <vt:lpstr>Equation</vt:lpstr>
      <vt:lpstr>5 Atomi</vt:lpstr>
      <vt:lpstr>Atomin rakenneosat</vt:lpstr>
      <vt:lpstr>PowerPoint-esitys</vt:lpstr>
      <vt:lpstr>Alkuaineiden atomien massa</vt:lpstr>
      <vt:lpstr>PowerPoint-esitys</vt:lpstr>
      <vt:lpstr>Elektronikuoret ja elektronin energia</vt:lpstr>
      <vt:lpstr>PowerPoint-esitys</vt:lpstr>
      <vt:lpstr>Emissio ja absorptio atomin kuorimallissa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Heini Mölsä</dc:creator>
  <cp:lastModifiedBy>Tornberg Esa Pentti</cp:lastModifiedBy>
  <cp:revision>23</cp:revision>
  <dcterms:created xsi:type="dcterms:W3CDTF">2020-12-15T11:22:42Z</dcterms:created>
  <dcterms:modified xsi:type="dcterms:W3CDTF">2024-10-08T08:16:16Z</dcterms:modified>
</cp:coreProperties>
</file>