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63" r:id="rId6"/>
    <p:sldId id="260" r:id="rId7"/>
    <p:sldId id="265" r:id="rId8"/>
    <p:sldId id="266" r:id="rId9"/>
    <p:sldId id="259" r:id="rId10"/>
    <p:sldId id="267" r:id="rId11"/>
    <p:sldId id="268" r:id="rId12"/>
    <p:sldId id="269" r:id="rId13"/>
    <p:sldId id="274" r:id="rId14"/>
    <p:sldId id="262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3252-67EA-4917-BBEE-DB6616D22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F2EAC9-24F3-42E3-8D69-88E7EFCE4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B11C92-F921-435F-BDC5-478C371D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2F8666-848E-4358-879A-4AA5D752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4E3EFE-4436-40D4-9EBC-5A07D2D1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33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0E995-052A-40D9-9E95-C7E51214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BA66A9B-1972-490D-AFFD-CD7E5388E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B2A60-CFA4-4DE8-851C-C2608B13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974FC1-4E8E-4813-9F53-EA730F1E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16A52D-4D11-4252-84CF-DD4BE9B5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E79EFB9-D3ED-489C-B318-64F6D227C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A0BA49B-AA48-4507-9A6C-8E8AE62F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8AD0C8-215F-4C4A-9AC8-E736CCBB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DE3485-E14D-4611-A971-48E305EF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FA7514-9490-444A-9157-8BAA81EA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87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80CBD-C489-4468-AD88-36376515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8770F3-6DFE-4CB5-875F-5F5936F4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D329C2-BFE5-4AE6-A021-F2FCFEF2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7A9626-19EF-4115-BD9C-4937396C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647A77-82E8-443C-B111-FFE214F4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61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6C617-1631-41AC-9020-7F85C1FA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83C6C2-3CB0-44DC-A2A1-363C13A3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1C6620-A671-4FF7-AA97-CAFAFD1F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D4EA-FD39-484E-A534-1ABD2843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5BD292-2DD5-40E4-B336-34FF3388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3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EC62E-C583-4C2E-B28C-21B8A6E6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6B7CC0-16B4-4936-BAB4-AD590ED4A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E4F510-AC54-4C1D-A23F-F4F901145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57F8EA-CB8B-4716-B836-D99979A3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BAFCCE2-4700-487D-AB92-8E69DD18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4A0F96-6781-4463-A698-B130B1D2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FC0A87-498A-431F-B0EA-407C9D9D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4A79D8-B19E-405A-A194-24D2FBE55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FF9B374-D1D5-4A18-8CB8-6AF3AAFEF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51D4639-D75F-49C6-A868-2F5F6011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0CE5767-BAC3-4873-9D34-2B3D04B49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1A84B8A-A6B8-48D5-B70A-31D21A53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69A50E-CEA8-45CF-A4C2-F0AC7C3A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BCBE6CE-0271-407D-846D-EC79BF8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24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DDCE7-12DE-43B7-852A-411C3F5A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0EC3B35-8FC9-4CFA-8785-9E212D08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443C6D-600A-4446-A95E-03478595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84EC7E-19E3-49EE-B890-DE2D517C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11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62A8581-17D5-411D-8587-2E58E395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17B20E-0074-4EDC-BCF6-10B5B31D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2BEB22C-7ACE-434C-9A37-B3172141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0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5AEA3-5528-4D9F-AC53-1A7E3F0D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97E245-8D2C-4DBA-A5F3-E4CA1505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DC7372D-F2AB-40B7-84EB-65163E78D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3894E8-8011-4C9E-95B0-1AE7A068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502CF8-570B-4A55-9952-ED3675F7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693363-3B24-4287-8AB0-AA4E3090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21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FD5D8-DF06-4DD0-8930-B3AB0349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4B6DDF0-6918-4AAC-A11C-A9EDC4C62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4DFD4B-3E34-4B1B-94A6-B57100EAE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1E201B-7247-4479-8216-F23A3CA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5F942F-8C96-4C6A-81CF-F54A7495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67DC90-E687-435E-A472-EF5D593A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B551E1-4AB6-4C89-8F15-F544BB25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8D2C77-2A8D-4BB2-9755-56B80122E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84EFCF-C94D-4E0F-8B36-DB68CCA40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DB2E-6647-4290-93F9-E6EB46BB652B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8B7FEC-375B-4A78-BEAA-09300DBDB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2C1CE8-807E-4116-AC33-5988EC812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3A08-075E-4813-883E-1100A76C4D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9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jpg"/><Relationship Id="rId7" Type="http://schemas.openxmlformats.org/officeDocument/2006/relationships/oleObject" Target="../embeddings/oleObject12.bin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5F190-F56A-0934-323C-393C2E1A2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4 Aineen pitoisuus seoksessa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ADCAA8D-89E7-1F61-3EB6-B84F07DF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3419475"/>
            <a:ext cx="2609850" cy="343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04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kstiruutu 32">
            <a:extLst>
              <a:ext uri="{FF2B5EF4-FFF2-40B4-BE49-F238E27FC236}">
                <a16:creationId xmlns:a16="http://schemas.microsoft.com/office/drawing/2014/main" id="{28F7E520-D9A1-4358-B269-0B149EFB3229}"/>
              </a:ext>
            </a:extLst>
          </p:cNvPr>
          <p:cNvSpPr txBox="1"/>
          <p:nvPr/>
        </p:nvSpPr>
        <p:spPr>
          <a:xfrm>
            <a:off x="1145720" y="1435624"/>
            <a:ext cx="6732671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	Kuinka monta millilitraa etanolia sisältää 0,750 litran viinipullo, jonka etiketissä on merkintä 12,0 </a:t>
            </a:r>
            <a:r>
              <a:rPr lang="fi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-%?</a:t>
            </a:r>
          </a:p>
        </p:txBody>
      </p: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922864E-5185-4921-97A7-7726F5757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4" y="1026580"/>
            <a:ext cx="1398448" cy="28064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C62E5A1-B019-4B57-ABD1-87D72365DFD3}"/>
              </a:ext>
            </a:extLst>
          </p:cNvPr>
          <p:cNvSpPr txBox="1"/>
          <p:nvPr/>
        </p:nvSpPr>
        <p:spPr>
          <a:xfrm>
            <a:off x="1182604" y="2252351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80ECFEF-8A71-4DE9-AC3A-1283315AB237}"/>
              </a:ext>
            </a:extLst>
          </p:cNvPr>
          <p:cNvSpPr txBox="1"/>
          <p:nvPr/>
        </p:nvSpPr>
        <p:spPr>
          <a:xfrm>
            <a:off x="847725" y="2654849"/>
            <a:ext cx="9608904" cy="11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(etanoli) = 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(koko seos) = 0,750 l = 750 ml		Muutetaan viinipullon tilavuus millilitroiksi.</a:t>
            </a:r>
          </a:p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-% (etanoli) = 12,0 % = 0,120</a:t>
            </a:r>
          </a:p>
        </p:txBody>
      </p:sp>
      <p:pic>
        <p:nvPicPr>
          <p:cNvPr id="4" name="Kuva 3" descr="Kuva, joka sisältää kohteen viini, Viinilasi, piha-, taivas&#10;&#10;Kuvaus luotu automaattisesti">
            <a:extLst>
              <a:ext uri="{FF2B5EF4-FFF2-40B4-BE49-F238E27FC236}">
                <a16:creationId xmlns:a16="http://schemas.microsoft.com/office/drawing/2014/main" id="{A8A8740C-A935-928C-DF27-B758447A4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76278"/>
            <a:ext cx="3829050" cy="255397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B27EB80-8EC0-35B8-C2A4-A8571C70B004}"/>
              </a:ext>
            </a:extLst>
          </p:cNvPr>
          <p:cNvSpPr txBox="1"/>
          <p:nvPr/>
        </p:nvSpPr>
        <p:spPr>
          <a:xfrm>
            <a:off x="1182604" y="4042873"/>
            <a:ext cx="9598479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Etanolin määrä saadaan laskemalla suoraan, kuinka paljon 12,0 prosenttia on 750 millilitrasta.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CA85037-4D1A-D0D0-1552-E8E216E353E6}"/>
              </a:ext>
            </a:extLst>
          </p:cNvPr>
          <p:cNvSpPr txBox="1"/>
          <p:nvPr/>
        </p:nvSpPr>
        <p:spPr>
          <a:xfrm>
            <a:off x="1182604" y="49479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Muutetaan 12,0 % desimaaliluvuksi 0,120. 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ADDD513-AF19-9A0B-9DCA-3792B319D354}"/>
              </a:ext>
            </a:extLst>
          </p:cNvPr>
          <p:cNvSpPr txBox="1"/>
          <p:nvPr/>
        </p:nvSpPr>
        <p:spPr>
          <a:xfrm>
            <a:off x="1182604" y="5682953"/>
            <a:ext cx="6096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(etanoli) = 0,120 ∙ 750 ml = 90,0 ml </a:t>
            </a:r>
          </a:p>
        </p:txBody>
      </p:sp>
    </p:spTree>
    <p:extLst>
      <p:ext uri="{BB962C8B-B14F-4D97-AF65-F5344CB8AC3E}">
        <p14:creationId xmlns:p14="http://schemas.microsoft.com/office/powerpoint/2010/main" val="106159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3E8F0716-949A-4C66-A300-90202112D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24082"/>
              </p:ext>
            </p:extLst>
          </p:nvPr>
        </p:nvGraphicFramePr>
        <p:xfrm>
          <a:off x="1812471" y="3089861"/>
          <a:ext cx="1562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571320" progId="Equation.DSMT4">
                  <p:embed/>
                </p:oleObj>
              </mc:Choice>
              <mc:Fallback>
                <p:oleObj name="Equation" r:id="rId2" imgW="1562040" imgH="571320" progId="Equation.DSMT4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3E8F0716-949A-4C66-A300-90202112D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2471" y="3089861"/>
                        <a:ext cx="1562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5F3F0B5-6260-49CD-A7E7-6A352F873B85}"/>
              </a:ext>
            </a:extLst>
          </p:cNvPr>
          <p:cNvSpPr txBox="1"/>
          <p:nvPr/>
        </p:nvSpPr>
        <p:spPr>
          <a:xfrm>
            <a:off x="2141764" y="4056453"/>
            <a:ext cx="6096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0,120 ∙ 750 ml = 90,0 ml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39DC95A-0009-7F66-BF5E-FEB294B44FC8}"/>
              </a:ext>
            </a:extLst>
          </p:cNvPr>
          <p:cNvSpPr txBox="1"/>
          <p:nvPr/>
        </p:nvSpPr>
        <p:spPr>
          <a:xfrm>
            <a:off x="973054" y="1544223"/>
            <a:ext cx="912223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Etanolin määrä voidaan laskea myös tilavuusprosenttisen pitoisuuden suureyhtälöstä.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2CB860ED-79FD-AB99-9FF6-F80AC1177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6391"/>
              </p:ext>
            </p:extLst>
          </p:nvPr>
        </p:nvGraphicFramePr>
        <p:xfrm>
          <a:off x="1103539" y="2338725"/>
          <a:ext cx="3429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0" imgH="609480" progId="Equation.DSMT4">
                  <p:embed/>
                </p:oleObj>
              </mc:Choice>
              <mc:Fallback>
                <p:oleObj name="Equation" r:id="rId4" imgW="3429000" imgH="609480" progId="Equation.DSMT4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EC2A21-8A0F-461A-94CA-7E641D747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539" y="2338725"/>
                        <a:ext cx="3429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40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02CC4732-B95D-4952-B2F6-5A015AB5B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39808"/>
              </p:ext>
            </p:extLst>
          </p:nvPr>
        </p:nvGraphicFramePr>
        <p:xfrm>
          <a:off x="973753" y="4163137"/>
          <a:ext cx="2374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609480" progId="Equation.DSMT4">
                  <p:embed/>
                </p:oleObj>
              </mc:Choice>
              <mc:Fallback>
                <p:oleObj name="Equation" r:id="rId2" imgW="2374560" imgH="609480" progId="Equation.DSMT4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02CC4732-B95D-4952-B2F6-5A015AB5B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3753" y="4163137"/>
                        <a:ext cx="2374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588E2A61-B22C-4E7A-ADAE-CF5111D5D691}"/>
              </a:ext>
            </a:extLst>
          </p:cNvPr>
          <p:cNvSpPr txBox="1"/>
          <p:nvPr/>
        </p:nvSpPr>
        <p:spPr>
          <a:xfrm>
            <a:off x="857249" y="5141484"/>
            <a:ext cx="6096000" cy="37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(etanoli) =</a:t>
            </a:r>
            <a:r>
              <a:rPr lang="fi-FI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ρ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(etanoli) ∙ 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(etanoli)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C963160-C079-4169-BA5C-F0D32CB5F243}"/>
              </a:ext>
            </a:extLst>
          </p:cNvPr>
          <p:cNvSpPr txBox="1"/>
          <p:nvPr/>
        </p:nvSpPr>
        <p:spPr>
          <a:xfrm>
            <a:off x="857249" y="5642172"/>
            <a:ext cx="6096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(etanoli) = 0,79 g/ml ∙ 90 ml = 71,1 g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BC5EC2-BF3E-02AC-D41C-D380A5CC216C}"/>
              </a:ext>
            </a:extLst>
          </p:cNvPr>
          <p:cNvSpPr txBox="1"/>
          <p:nvPr/>
        </p:nvSpPr>
        <p:spPr>
          <a:xfrm>
            <a:off x="857249" y="1246951"/>
            <a:ext cx="7677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Laske viinin etanolipitoisuus massaprosentteina, kun pullon sisältämän viinin massaksi punnittiin 734 g. Etanolin tiheys on 0,79 g/ml. 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726246A-C68E-69AE-EB99-DAB5C7A736FC}"/>
              </a:ext>
            </a:extLst>
          </p:cNvPr>
          <p:cNvSpPr txBox="1"/>
          <p:nvPr/>
        </p:nvSpPr>
        <p:spPr>
          <a:xfrm>
            <a:off x="857249" y="2032530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7D7DC02-3ADB-F876-C8E0-FAE699AFF065}"/>
              </a:ext>
            </a:extLst>
          </p:cNvPr>
          <p:cNvSpPr txBox="1"/>
          <p:nvPr/>
        </p:nvSpPr>
        <p:spPr>
          <a:xfrm>
            <a:off x="857249" y="3520172"/>
            <a:ext cx="6293305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Ratkaistaan etanolin massa tilavuuden ja tiheyden avulla.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C437223-131F-5323-B1D5-A13541311995}"/>
              </a:ext>
            </a:extLst>
          </p:cNvPr>
          <p:cNvSpPr txBox="1"/>
          <p:nvPr/>
        </p:nvSpPr>
        <p:spPr>
          <a:xfrm>
            <a:off x="857249" y="2407007"/>
            <a:ext cx="6096000" cy="77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(viini) = 734 g</a:t>
            </a:r>
          </a:p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(etanoli) = 0,79 g/ml 	</a:t>
            </a:r>
          </a:p>
        </p:txBody>
      </p:sp>
    </p:spTree>
    <p:extLst>
      <p:ext uri="{BB962C8B-B14F-4D97-AF65-F5344CB8AC3E}">
        <p14:creationId xmlns:p14="http://schemas.microsoft.com/office/powerpoint/2010/main" val="159899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9D4D9BF-846E-69A9-CB63-14A9DBA94CED}"/>
              </a:ext>
            </a:extLst>
          </p:cNvPr>
          <p:cNvSpPr txBox="1"/>
          <p:nvPr/>
        </p:nvSpPr>
        <p:spPr>
          <a:xfrm>
            <a:off x="956582" y="1571094"/>
            <a:ext cx="89154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etanolin osuus viinin koko massasta.</a:t>
            </a:r>
          </a:p>
        </p:txBody>
      </p:sp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C30F13FC-646C-6AFB-95A8-9D6615319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06092"/>
              </p:ext>
            </p:extLst>
          </p:nvPr>
        </p:nvGraphicFramePr>
        <p:xfrm>
          <a:off x="1103928" y="2298424"/>
          <a:ext cx="347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760" imgH="609480" progId="Equation.DSMT4">
                  <p:embed/>
                </p:oleObj>
              </mc:Choice>
              <mc:Fallback>
                <p:oleObj name="Equation" r:id="rId2" imgW="3479760" imgH="609480" progId="Equation.DSMT4">
                  <p:embed/>
                  <p:pic>
                    <p:nvPicPr>
                      <p:cNvPr id="17" name="Objekti 16">
                        <a:extLst>
                          <a:ext uri="{FF2B5EF4-FFF2-40B4-BE49-F238E27FC236}">
                            <a16:creationId xmlns:a16="http://schemas.microsoft.com/office/drawing/2014/main" id="{CAF568A6-BB93-4A39-90DB-51CE72A3B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3928" y="2298424"/>
                        <a:ext cx="3479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CF6D1C1D-3580-2B37-7CF8-5DDDF87FC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22654"/>
              </p:ext>
            </p:extLst>
          </p:nvPr>
        </p:nvGraphicFramePr>
        <p:xfrm>
          <a:off x="1103928" y="3380811"/>
          <a:ext cx="509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92560" imgH="609480" progId="Equation.DSMT4">
                  <p:embed/>
                </p:oleObj>
              </mc:Choice>
              <mc:Fallback>
                <p:oleObj name="Equation" r:id="rId4" imgW="5092560" imgH="609480" progId="Equation.DSMT4">
                  <p:embed/>
                  <p:pic>
                    <p:nvPicPr>
                      <p:cNvPr id="20" name="Objekti 19">
                        <a:extLst>
                          <a:ext uri="{FF2B5EF4-FFF2-40B4-BE49-F238E27FC236}">
                            <a16:creationId xmlns:a16="http://schemas.microsoft.com/office/drawing/2014/main" id="{0BEA99B5-03CC-4F37-A89B-1CA4C08FE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928" y="3380811"/>
                        <a:ext cx="5092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062FF10-3EF3-5CCB-9F43-0FABE16C3A0B}"/>
              </a:ext>
            </a:extLst>
          </p:cNvPr>
          <p:cNvSpPr txBox="1"/>
          <p:nvPr/>
        </p:nvSpPr>
        <p:spPr>
          <a:xfrm>
            <a:off x="1103928" y="4463198"/>
            <a:ext cx="4865915" cy="663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Huomaa, että viinin massaprosenttinen ja tilavuusprosenttinen pitoisuus ei ole sama. </a:t>
            </a:r>
          </a:p>
        </p:txBody>
      </p:sp>
    </p:spTree>
    <p:extLst>
      <p:ext uri="{BB962C8B-B14F-4D97-AF65-F5344CB8AC3E}">
        <p14:creationId xmlns:p14="http://schemas.microsoft.com/office/powerpoint/2010/main" val="227563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97911-A4C0-22EF-09BF-D0C5C79F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Aineen ppm-pitoisuus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3E9292E-E928-9A7A-8B76-638DC689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5" y="2127618"/>
            <a:ext cx="7200900" cy="2762609"/>
          </a:xfrm>
          <a:prstGeom prst="rect">
            <a:avLst/>
          </a:prstGeom>
        </p:spPr>
      </p:pic>
      <p:pic>
        <p:nvPicPr>
          <p:cNvPr id="5" name="Kuva 4" descr="Kuva, joka sisältää kohteen ympyrä, rannekello, teksti, käsi&#10;&#10;Kuvaus luotu automaattisesti">
            <a:extLst>
              <a:ext uri="{FF2B5EF4-FFF2-40B4-BE49-F238E27FC236}">
                <a16:creationId xmlns:a16="http://schemas.microsoft.com/office/drawing/2014/main" id="{8656EFFD-8D7B-D7DA-1361-362869D3A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16" y="2200501"/>
            <a:ext cx="3975725" cy="24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F63E3C9-0EDE-4987-B0F5-90CBB1BAC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1" y="1269546"/>
            <a:ext cx="1527888" cy="309778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CF6A70F-E585-4496-9053-954B1C7F5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10" y="716263"/>
            <a:ext cx="3571799" cy="2383388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4738FF6A-995B-4571-86B8-9503C560DCEA}"/>
              </a:ext>
            </a:extLst>
          </p:cNvPr>
          <p:cNvSpPr txBox="1"/>
          <p:nvPr/>
        </p:nvSpPr>
        <p:spPr>
          <a:xfrm>
            <a:off x="930791" y="1812838"/>
            <a:ext cx="6096000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100 grammaa energiajuomaa sisältää 11 g sokeria. Kuinka monta massaprosenttia juoma sisältää sokeria?</a:t>
            </a:r>
          </a:p>
        </p:txBody>
      </p:sp>
      <p:pic>
        <p:nvPicPr>
          <p:cNvPr id="3" name="Kuva 2" descr="Kuva, joka sisältää kohteen vaate, henkilö, Ihmisen kasvot, mikrofoni&#10;&#10;Kuvaus luotu automaattisesti">
            <a:extLst>
              <a:ext uri="{FF2B5EF4-FFF2-40B4-BE49-F238E27FC236}">
                <a16:creationId xmlns:a16="http://schemas.microsoft.com/office/drawing/2014/main" id="{E39D2DB1-0CE5-6886-2D6E-BEC90DAD7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60" y="3303730"/>
            <a:ext cx="3690639" cy="204461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79BB93-49DD-FE95-574D-061B14E56A54}"/>
              </a:ext>
            </a:extLst>
          </p:cNvPr>
          <p:cNvSpPr txBox="1"/>
          <p:nvPr/>
        </p:nvSpPr>
        <p:spPr>
          <a:xfrm>
            <a:off x="7814451" y="5433165"/>
            <a:ext cx="4369315" cy="112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Energiajuomat sisältävät mm. kofeiinia, tauriinia ja B-ryhmän vitamiineja, jotka ovat piristäviä yhdisteitä. Lisäksi energiajuomissa on paljon sokeria.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4531D72-5847-17A8-5B17-7BF15605E382}"/>
              </a:ext>
            </a:extLst>
          </p:cNvPr>
          <p:cNvSpPr txBox="1"/>
          <p:nvPr/>
        </p:nvSpPr>
        <p:spPr>
          <a:xfrm>
            <a:off x="930791" y="3006295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22CBCBD-9309-B119-A832-22E11E37B674}"/>
              </a:ext>
            </a:extLst>
          </p:cNvPr>
          <p:cNvSpPr txBox="1"/>
          <p:nvPr/>
        </p:nvSpPr>
        <p:spPr>
          <a:xfrm>
            <a:off x="930791" y="3453799"/>
            <a:ext cx="6096000" cy="76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(sokeri) = 11 g </a:t>
            </a:r>
          </a:p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(juoma) = 100 g</a:t>
            </a:r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EBB96C26-316D-9B65-7378-FC30BF396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49424"/>
              </p:ext>
            </p:extLst>
          </p:nvPr>
        </p:nvGraphicFramePr>
        <p:xfrm>
          <a:off x="1032391" y="4528418"/>
          <a:ext cx="339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90840" imgH="609480" progId="Equation.DSMT4">
                  <p:embed/>
                </p:oleObj>
              </mc:Choice>
              <mc:Fallback>
                <p:oleObj name="Equation" r:id="rId5" imgW="3390840" imgH="609480" progId="Equation.DSMT4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2A730690-F73A-4338-BA62-1D94DFC37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2391" y="4528418"/>
                        <a:ext cx="3390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7565DDA4-9BBB-E706-5199-482FEB460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177381"/>
              </p:ext>
            </p:extLst>
          </p:nvPr>
        </p:nvGraphicFramePr>
        <p:xfrm>
          <a:off x="1032391" y="5383723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86200" imgH="609480" progId="Equation.DSMT4">
                  <p:embed/>
                </p:oleObj>
              </mc:Choice>
              <mc:Fallback>
                <p:oleObj name="Equation" r:id="rId7" imgW="3886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2391" y="5383723"/>
                        <a:ext cx="388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52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371EF95-535F-422C-8ADA-0867113E769A}"/>
              </a:ext>
            </a:extLst>
          </p:cNvPr>
          <p:cNvSpPr txBox="1"/>
          <p:nvPr/>
        </p:nvSpPr>
        <p:spPr>
          <a:xfrm>
            <a:off x="968828" y="2259558"/>
            <a:ext cx="8175172" cy="76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(B12) = 1,5 </a:t>
            </a:r>
            <a:r>
              <a:rPr lang="fi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μg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1,5 ∙ 10</a:t>
            </a:r>
            <a:r>
              <a:rPr lang="fi-FI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−6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	Muutetaan mikrogrammat grammoiksi. </a:t>
            </a:r>
          </a:p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(juoma) = 100 g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AFB8212-A628-4EC5-AD33-9ED811758D71}"/>
              </a:ext>
            </a:extLst>
          </p:cNvPr>
          <p:cNvSpPr txBox="1"/>
          <p:nvPr/>
        </p:nvSpPr>
        <p:spPr>
          <a:xfrm>
            <a:off x="968827" y="3343858"/>
            <a:ext cx="6096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B12-vitamiinin pitoisuus massaprosentteina.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48E5239E-6CC0-42A8-9B0F-786D70D36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9400"/>
              </p:ext>
            </p:extLst>
          </p:nvPr>
        </p:nvGraphicFramePr>
        <p:xfrm>
          <a:off x="968827" y="4029202"/>
          <a:ext cx="7023101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22880" imgH="634680" progId="Equation.DSMT4">
                  <p:embed/>
                </p:oleObj>
              </mc:Choice>
              <mc:Fallback>
                <p:oleObj name="Equation" r:id="rId2" imgW="7022880" imgH="634680" progId="Equation.DSMT4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48E5239E-6CC0-42A8-9B0F-786D70D36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8827" y="4029202"/>
                        <a:ext cx="7023101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2B63703A-8B3D-419C-806D-41137409561C}"/>
              </a:ext>
            </a:extLst>
          </p:cNvPr>
          <p:cNvSpPr txBox="1"/>
          <p:nvPr/>
        </p:nvSpPr>
        <p:spPr>
          <a:xfrm>
            <a:off x="968827" y="4896605"/>
            <a:ext cx="6096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B12-vitamiinin ppm-pitoisuus.</a:t>
            </a:r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68FE0B49-7FD9-4E41-86A1-4923D4E9D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9605"/>
              </p:ext>
            </p:extLst>
          </p:nvPr>
        </p:nvGraphicFramePr>
        <p:xfrm>
          <a:off x="968827" y="5496224"/>
          <a:ext cx="5727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27600" imgH="634680" progId="Equation.DSMT4">
                  <p:embed/>
                </p:oleObj>
              </mc:Choice>
              <mc:Fallback>
                <p:oleObj name="Equation" r:id="rId4" imgW="5727600" imgH="634680" progId="Equation.DSMT4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68FE0B49-7FD9-4E41-86A1-4923D4E9D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8827" y="5496224"/>
                        <a:ext cx="5727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C81F6612-6F0A-2548-7421-3A0F171B5890}"/>
              </a:ext>
            </a:extLst>
          </p:cNvPr>
          <p:cNvSpPr txBox="1"/>
          <p:nvPr/>
        </p:nvSpPr>
        <p:spPr>
          <a:xfrm>
            <a:off x="968827" y="1094242"/>
            <a:ext cx="9670597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100 grammaa energiajuomaa sisältää 1,5 </a:t>
            </a:r>
            <a:r>
              <a:rPr lang="fi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μg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B12-vitamiinia. Kuinka paljon juoma sisältää B12-vitamiinia massaprosentteina ja ppm-pitoisuutena?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2911389-A432-B46B-7CB7-3ED88DF0C186}"/>
              </a:ext>
            </a:extLst>
          </p:cNvPr>
          <p:cNvSpPr txBox="1"/>
          <p:nvPr/>
        </p:nvSpPr>
        <p:spPr>
          <a:xfrm>
            <a:off x="968827" y="1885760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</p:spTree>
    <p:extLst>
      <p:ext uri="{BB962C8B-B14F-4D97-AF65-F5344CB8AC3E}">
        <p14:creationId xmlns:p14="http://schemas.microsoft.com/office/powerpoint/2010/main" val="97955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iruutu 25">
            <a:extLst>
              <a:ext uri="{FF2B5EF4-FFF2-40B4-BE49-F238E27FC236}">
                <a16:creationId xmlns:a16="http://schemas.microsoft.com/office/drawing/2014/main" id="{CC3BD690-31F0-4035-80BB-CEFC08319AF5}"/>
              </a:ext>
            </a:extLst>
          </p:cNvPr>
          <p:cNvSpPr txBox="1"/>
          <p:nvPr/>
        </p:nvSpPr>
        <p:spPr>
          <a:xfrm>
            <a:off x="1119867" y="2633343"/>
            <a:ext cx="4309383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6,0 ppm tarkoittaa 6,0 miljoonasosaa eli 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4CB5CC8-F8FC-4FE5-93CF-45BB50EF4FF0}"/>
              </a:ext>
            </a:extLst>
          </p:cNvPr>
          <p:cNvSpPr txBox="1"/>
          <p:nvPr/>
        </p:nvSpPr>
        <p:spPr>
          <a:xfrm>
            <a:off x="1119867" y="3319884"/>
            <a:ext cx="8098972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millilitraa energiajuomaa on 100 grammaa.</a:t>
            </a:r>
          </a:p>
        </p:txBody>
      </p:sp>
      <p:graphicFrame>
        <p:nvGraphicFramePr>
          <p:cNvPr id="29" name="Objekti 28">
            <a:extLst>
              <a:ext uri="{FF2B5EF4-FFF2-40B4-BE49-F238E27FC236}">
                <a16:creationId xmlns:a16="http://schemas.microsoft.com/office/drawing/2014/main" id="{A13958AB-56C9-4B60-8490-93324295E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442383"/>
              </p:ext>
            </p:extLst>
          </p:nvPr>
        </p:nvGraphicFramePr>
        <p:xfrm>
          <a:off x="1220561" y="4656647"/>
          <a:ext cx="5219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9640" imgH="571320" progId="Equation.DSMT4">
                  <p:embed/>
                </p:oleObj>
              </mc:Choice>
              <mc:Fallback>
                <p:oleObj name="Equation" r:id="rId2" imgW="5219640" imgH="571320" progId="Equation.DSMT4">
                  <p:embed/>
                  <p:pic>
                    <p:nvPicPr>
                      <p:cNvPr id="29" name="Objekti 28">
                        <a:extLst>
                          <a:ext uri="{FF2B5EF4-FFF2-40B4-BE49-F238E27FC236}">
                            <a16:creationId xmlns:a16="http://schemas.microsoft.com/office/drawing/2014/main" id="{A13958AB-56C9-4B60-8490-93324295E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0561" y="4656647"/>
                        <a:ext cx="5219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3C7E88DF-559A-33FD-A119-42B774350AB1}"/>
              </a:ext>
            </a:extLst>
          </p:cNvPr>
          <p:cNvSpPr txBox="1"/>
          <p:nvPr/>
        </p:nvSpPr>
        <p:spPr>
          <a:xfrm>
            <a:off x="1053193" y="1000216"/>
            <a:ext cx="1008561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	Juomassa on myös 6,0 ppm B2-vitamiinia. Kuinka monta milligrammaa sitä on 100 millilitrassa juomaa?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5FAEFB0-19E8-5F4A-D058-EDF4049FA510}"/>
              </a:ext>
            </a:extLst>
          </p:cNvPr>
          <p:cNvSpPr txBox="1"/>
          <p:nvPr/>
        </p:nvSpPr>
        <p:spPr>
          <a:xfrm>
            <a:off x="1119867" y="1964826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B7365DD-409E-314E-2310-2749AE87799A}"/>
              </a:ext>
            </a:extLst>
          </p:cNvPr>
          <p:cNvSpPr txBox="1"/>
          <p:nvPr/>
        </p:nvSpPr>
        <p:spPr>
          <a:xfrm>
            <a:off x="1119867" y="3933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Lasketaan, kuinka 6,0 miljoonasosaa on 100 grammasta. </a:t>
            </a:r>
            <a:endParaRPr lang="fi-FI" dirty="0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0B906224-6C2D-7470-7755-AC40D7D6C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122290"/>
              </p:ext>
            </p:extLst>
          </p:nvPr>
        </p:nvGraphicFramePr>
        <p:xfrm>
          <a:off x="5359400" y="2512648"/>
          <a:ext cx="482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571320" progId="Equation.DSMT4">
                  <p:embed/>
                </p:oleObj>
              </mc:Choice>
              <mc:Fallback>
                <p:oleObj name="Equation" r:id="rId4" imgW="482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9400" y="2512648"/>
                        <a:ext cx="482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34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8A4561-49FC-097E-1571-A123E877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0067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Pitoisuus prosentteina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A73AD01-9D28-A9EA-3EC7-F54F90D5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1885949"/>
            <a:ext cx="4743535" cy="275272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8DA6941-2DDB-B09E-2804-72F83D88A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962150"/>
            <a:ext cx="4743534" cy="26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8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C3E9522-6D2B-4F2C-8585-C82D4EA79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B07EFFF-F411-4F1E-9200-ACA6A6350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386" y="4910074"/>
            <a:ext cx="13692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E0DA10A-2246-5767-0DCD-854201A26024}"/>
              </a:ext>
            </a:extLst>
          </p:cNvPr>
          <p:cNvSpPr txBox="1"/>
          <p:nvPr/>
        </p:nvSpPr>
        <p:spPr>
          <a:xfrm>
            <a:off x="1002890" y="1425677"/>
            <a:ext cx="509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Kemiassa usein käytettyjä kerrannaisyksiköitä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44B4140-1425-00F3-B960-3F9E244F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" y="1947926"/>
            <a:ext cx="4799764" cy="28502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B41B211-1602-1E51-C46D-9D7087999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650" y="2043727"/>
            <a:ext cx="3143533" cy="22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5828F35-BDC8-CCEE-16A8-8190AA7736C2}"/>
              </a:ext>
            </a:extLst>
          </p:cNvPr>
          <p:cNvSpPr txBox="1"/>
          <p:nvPr/>
        </p:nvSpPr>
        <p:spPr>
          <a:xfrm>
            <a:off x="865238" y="2388927"/>
            <a:ext cx="50931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Laskutuloksen tarkkuus määräytyy epätarkimman mittaustuloksen mukaan: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Lukujen yhteen- ja vähennyslaskussa lopputulokseen otetaan niin monta desimaalia, kuin on epätarkimmassa lähtöarvossa.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Lukujen kerto- ja jakolaskuissa lopputulos pyöristetään epätarkimman lähtöarvon merkitsevien numeroiden mukaan.</a:t>
            </a:r>
          </a:p>
          <a:p>
            <a:endParaRPr lang="fi-FI" b="1" dirty="0"/>
          </a:p>
          <a:p>
            <a:endParaRPr lang="fi-FI" b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2B2A3EC-FF12-9679-CC67-1CD73AA4DCBD}"/>
              </a:ext>
            </a:extLst>
          </p:cNvPr>
          <p:cNvSpPr txBox="1"/>
          <p:nvPr/>
        </p:nvSpPr>
        <p:spPr>
          <a:xfrm>
            <a:off x="865238" y="1212145"/>
            <a:ext cx="8436077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Pyöristäminen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Luku pyöristyy alaspäin, jos ensimmäinen poisjäävä numero on pienempi kuin 5.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Luku pyöristyy ylöspäin, jos ensimmäinen poisjäävä numero on 5 tai suurempi.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202DF07-534D-86B6-380A-62F2C2C9AFFD}"/>
              </a:ext>
            </a:extLst>
          </p:cNvPr>
          <p:cNvSpPr txBox="1"/>
          <p:nvPr/>
        </p:nvSpPr>
        <p:spPr>
          <a:xfrm>
            <a:off x="865238" y="5161716"/>
            <a:ext cx="10982633" cy="9682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Merkitseviä numeroita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 kaikki muut luvut paitsi desimaaliluvun alussa ja yleensä kokonaisluvun lopussa olevat nollat. Kokonaisluvun lopussa olevat nollat voivat olla merkitseviä silloin, kun käytetään tarkkoja mittavälineitä, kuten analyysivaakaa tai mittapulloa.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BC63440-682B-A993-60DE-1B9EFA1B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47" y="2874664"/>
            <a:ext cx="3451123" cy="99503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A1978B1-2943-C4A4-F6A6-FDD7B25C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347" y="3982829"/>
            <a:ext cx="4358242" cy="1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5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B9B5F1-4C36-4903-95C2-B0835C74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75182"/>
            <a:ext cx="1541602" cy="311488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28F7E520-D9A1-4358-B269-0B149EFB3229}"/>
              </a:ext>
            </a:extLst>
          </p:cNvPr>
          <p:cNvSpPr txBox="1"/>
          <p:nvPr/>
        </p:nvSpPr>
        <p:spPr>
          <a:xfrm>
            <a:off x="428294" y="1656215"/>
            <a:ext cx="6374332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Mehiläistarhaaja liuottaa 75,0 g kiinteää oksaalihappoa 2,0 kilogrammaan sokeriliuosta. Mikä on oksaalihapon massaprosenttinen pitoisuus valmiissa liuoksessa? </a:t>
            </a:r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E1409381-92FA-42A4-8196-E559C11CE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41" y="620973"/>
            <a:ext cx="2957052" cy="411093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ED02007-6A36-A9C3-E2C8-DA1BB85072E3}"/>
              </a:ext>
            </a:extLst>
          </p:cNvPr>
          <p:cNvSpPr txBox="1"/>
          <p:nvPr/>
        </p:nvSpPr>
        <p:spPr>
          <a:xfrm>
            <a:off x="8576541" y="4969877"/>
            <a:ext cx="3736258" cy="112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 imevä </a:t>
            </a:r>
            <a:r>
              <a:rPr lang="fi-FI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varroapunkki</a:t>
            </a:r>
            <a:r>
              <a:rPr lang="fi-FI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mehiläisyhdyskuntien pahin vihollinen, jota torjutaan mehiläistarhauksessa </a:t>
            </a:r>
            <a:r>
              <a:rPr lang="fi-FI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oksaali</a:t>
            </a:r>
            <a:r>
              <a:rPr lang="fi-FI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ja muurahaishapolla.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112AFF9-6EE2-0038-5E6E-F549CF6BF574}"/>
              </a:ext>
            </a:extLst>
          </p:cNvPr>
          <p:cNvSpPr txBox="1"/>
          <p:nvPr/>
        </p:nvSpPr>
        <p:spPr>
          <a:xfrm>
            <a:off x="386309" y="2797733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61B684-07BE-6184-057B-0D27BF1FD74C}"/>
              </a:ext>
            </a:extLst>
          </p:cNvPr>
          <p:cNvSpPr txBox="1"/>
          <p:nvPr/>
        </p:nvSpPr>
        <p:spPr>
          <a:xfrm>
            <a:off x="407046" y="3249651"/>
            <a:ext cx="7571107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Kootaan tehtävässä annetut suureet ja tehdään tarvittavat yksikönmuunnokset.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52433EC-60B3-586D-1A31-8E08780A185E}"/>
              </a:ext>
            </a:extLst>
          </p:cNvPr>
          <p:cNvSpPr txBox="1"/>
          <p:nvPr/>
        </p:nvSpPr>
        <p:spPr>
          <a:xfrm>
            <a:off x="386309" y="4052322"/>
            <a:ext cx="10003055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(oksaalihappo) = 75,0 g				(3 merkitsevää numeroa)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0DF2DCE-2EC2-ED2A-DC47-460CD78F6B3B}"/>
              </a:ext>
            </a:extLst>
          </p:cNvPr>
          <p:cNvSpPr txBox="1"/>
          <p:nvPr/>
        </p:nvSpPr>
        <p:spPr>
          <a:xfrm>
            <a:off x="386309" y="4606088"/>
            <a:ext cx="1017631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(sokeriliuos) = 2,0 kg = 2,0 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fi-FI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= 2 000 g	(2 merkitsev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ää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numeroa)</a:t>
            </a:r>
          </a:p>
        </p:txBody>
      </p:sp>
    </p:spTree>
    <p:extLst>
      <p:ext uri="{BB962C8B-B14F-4D97-AF65-F5344CB8AC3E}">
        <p14:creationId xmlns:p14="http://schemas.microsoft.com/office/powerpoint/2010/main" val="356961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E50824FB-E9F8-404E-BC17-45EA648C7185}"/>
              </a:ext>
            </a:extLst>
          </p:cNvPr>
          <p:cNvSpPr txBox="1"/>
          <p:nvPr/>
        </p:nvSpPr>
        <p:spPr>
          <a:xfrm>
            <a:off x="1030304" y="1360786"/>
            <a:ext cx="9204158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Tehtävässä kysytään oksaalihapon massaprosenttista pitoisuutta valmiissa liuoksessa. </a:t>
            </a:r>
          </a:p>
        </p:txBody>
      </p:sp>
      <p:graphicFrame>
        <p:nvGraphicFramePr>
          <p:cNvPr id="11" name="Objekti 10">
            <a:extLst>
              <a:ext uri="{FF2B5EF4-FFF2-40B4-BE49-F238E27FC236}">
                <a16:creationId xmlns:a16="http://schemas.microsoft.com/office/drawing/2014/main" id="{71E81236-53B5-4930-958C-AA377441D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23678"/>
              </p:ext>
            </p:extLst>
          </p:nvPr>
        </p:nvGraphicFramePr>
        <p:xfrm>
          <a:off x="1193131" y="2107899"/>
          <a:ext cx="4762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62440" imgH="609480" progId="Equation.DSMT4">
                  <p:embed/>
                </p:oleObj>
              </mc:Choice>
              <mc:Fallback>
                <p:oleObj name="Equation" r:id="rId2" imgW="4762440" imgH="609480" progId="Equation.DSMT4">
                  <p:embed/>
                  <p:pic>
                    <p:nvPicPr>
                      <p:cNvPr id="11" name="Objekti 10">
                        <a:extLst>
                          <a:ext uri="{FF2B5EF4-FFF2-40B4-BE49-F238E27FC236}">
                            <a16:creationId xmlns:a16="http://schemas.microsoft.com/office/drawing/2014/main" id="{71E81236-53B5-4930-958C-AA377441DC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131" y="2107899"/>
                        <a:ext cx="4762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E1DF7AA6-934D-D0A0-828C-63AEB5695C6C}"/>
              </a:ext>
            </a:extLst>
          </p:cNvPr>
          <p:cNvSpPr txBox="1"/>
          <p:nvPr/>
        </p:nvSpPr>
        <p:spPr>
          <a:xfrm>
            <a:off x="1169870" y="2947917"/>
            <a:ext cx="8925026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yhtälössä tarvittava koko seoksen massa laskemalla yhteen sekoitettavien aineiden massat.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8C37F0D-007B-F657-DD58-7EF7D4DCBFCB}"/>
              </a:ext>
            </a:extLst>
          </p:cNvPr>
          <p:cNvSpPr txBox="1"/>
          <p:nvPr/>
        </p:nvSpPr>
        <p:spPr>
          <a:xfrm>
            <a:off x="9686925" y="3429000"/>
            <a:ext cx="191452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Tulosta ei pyöristetä kesken laskun.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0F025F0-7E38-D0E4-0660-50CA44A6F928}"/>
              </a:ext>
            </a:extLst>
          </p:cNvPr>
          <p:cNvSpPr txBox="1"/>
          <p:nvPr/>
        </p:nvSpPr>
        <p:spPr>
          <a:xfrm>
            <a:off x="1169870" y="3841915"/>
            <a:ext cx="8732521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(koko seos) = 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(oksaalihappo) + 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(sokeriliuos) = 2 000 g + 75 g = 2 075 g</a:t>
            </a:r>
          </a:p>
        </p:txBody>
      </p:sp>
      <p:graphicFrame>
        <p:nvGraphicFramePr>
          <p:cNvPr id="12" name="Objekti 11">
            <a:extLst>
              <a:ext uri="{FF2B5EF4-FFF2-40B4-BE49-F238E27FC236}">
                <a16:creationId xmlns:a16="http://schemas.microsoft.com/office/drawing/2014/main" id="{FD6D8F7C-F5FF-F360-8648-6855D7C28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70600"/>
              </p:ext>
            </p:extLst>
          </p:nvPr>
        </p:nvGraphicFramePr>
        <p:xfrm>
          <a:off x="1284170" y="5479453"/>
          <a:ext cx="59690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0" imgH="609480" progId="Equation.DSMT4">
                  <p:embed/>
                </p:oleObj>
              </mc:Choice>
              <mc:Fallback>
                <p:oleObj name="Equation" r:id="rId4" imgW="5968800" imgH="609480" progId="Equation.DSMT4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6A7FA62B-2793-4FFC-9913-4708DC76A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170" y="5479453"/>
                        <a:ext cx="5969001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iruutu 12">
            <a:extLst>
              <a:ext uri="{FF2B5EF4-FFF2-40B4-BE49-F238E27FC236}">
                <a16:creationId xmlns:a16="http://schemas.microsoft.com/office/drawing/2014/main" id="{03B55C03-9ACF-74D9-7FBE-3AB31C8FD2B1}"/>
              </a:ext>
            </a:extLst>
          </p:cNvPr>
          <p:cNvSpPr txBox="1"/>
          <p:nvPr/>
        </p:nvSpPr>
        <p:spPr>
          <a:xfrm>
            <a:off x="1193131" y="4565567"/>
            <a:ext cx="8925025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oksaalihapon massaprosenttinen pitoisuus oksaalihapon ja koko seoksen massan avulla.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BB0484A-4E6F-A8BA-4074-4C6AD4B188C5}"/>
              </a:ext>
            </a:extLst>
          </p:cNvPr>
          <p:cNvSpPr txBox="1"/>
          <p:nvPr/>
        </p:nvSpPr>
        <p:spPr>
          <a:xfrm>
            <a:off x="7786687" y="5103674"/>
            <a:ext cx="361473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Epätarkempi lähtöarvo on annettu kahden merkitsevän numeron tarkkuudella, joten annetaan vastaus tällä tarkkuudella.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95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ruutu 21">
            <a:extLst>
              <a:ext uri="{FF2B5EF4-FFF2-40B4-BE49-F238E27FC236}">
                <a16:creationId xmlns:a16="http://schemas.microsoft.com/office/drawing/2014/main" id="{65FAB6BC-1CC1-4F4F-B200-13AC2269F8DC}"/>
              </a:ext>
            </a:extLst>
          </p:cNvPr>
          <p:cNvSpPr txBox="1"/>
          <p:nvPr/>
        </p:nvSpPr>
        <p:spPr>
          <a:xfrm>
            <a:off x="873491" y="3429000"/>
            <a:ext cx="8443763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Merkitään puhtaan muurahaishapon tilavuutta kirjaimella 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AB1589B7-37FF-479A-AFB1-FFD361FA4000}"/>
              </a:ext>
            </a:extLst>
          </p:cNvPr>
          <p:cNvSpPr txBox="1"/>
          <p:nvPr/>
        </p:nvSpPr>
        <p:spPr>
          <a:xfrm>
            <a:off x="873491" y="3855345"/>
            <a:ext cx="609760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(muurahaishappo) = 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1A7238AB-B40A-4A27-9CE6-8F3D87B0D7A4}"/>
              </a:ext>
            </a:extLst>
          </p:cNvPr>
          <p:cNvSpPr txBox="1"/>
          <p:nvPr/>
        </p:nvSpPr>
        <p:spPr>
          <a:xfrm>
            <a:off x="873491" y="4334964"/>
            <a:ext cx="683721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(koko seos) = 250 ml		(3 merkitsevää numeroa)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75F031AF-A986-4B36-B5D4-E761FE30CCCE}"/>
              </a:ext>
            </a:extLst>
          </p:cNvPr>
          <p:cNvSpPr txBox="1"/>
          <p:nvPr/>
        </p:nvSpPr>
        <p:spPr>
          <a:xfrm>
            <a:off x="868780" y="4799393"/>
            <a:ext cx="6837215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-%(muurahaishappo) = 65,0 %	(3 merkitsevää numeroa)</a:t>
            </a:r>
          </a:p>
        </p:txBody>
      </p:sp>
      <p:pic>
        <p:nvPicPr>
          <p:cNvPr id="30" name="Kuva 2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61CAD45-0FE6-4E2A-997F-A520594BC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13" y="3379496"/>
            <a:ext cx="2493506" cy="178711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B9C7CB7-FECB-80CE-84D5-40C428FE38BA}"/>
              </a:ext>
            </a:extLst>
          </p:cNvPr>
          <p:cNvSpPr txBox="1"/>
          <p:nvPr/>
        </p:nvSpPr>
        <p:spPr>
          <a:xfrm>
            <a:off x="873490" y="1101483"/>
            <a:ext cx="7689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Mehiläistarhaaja valmistaa vedestä ja puhtaasta 100-prosenttisesta muurahaishaposta 250 ml:n mittapulloon liuosta, jossa muurahaishapon tilavuusprosenttinen pitoisuus on 65,0 %. Kuinka monta millilitraa tarhaajan pitää mitata muurahaishappoa liuokseen?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A7A5B75-9E66-92CF-96F6-FC1A03048D72}"/>
              </a:ext>
            </a:extLst>
          </p:cNvPr>
          <p:cNvSpPr txBox="1"/>
          <p:nvPr/>
        </p:nvSpPr>
        <p:spPr>
          <a:xfrm>
            <a:off x="868780" y="2742746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Ratkaisu</a:t>
            </a:r>
          </a:p>
        </p:txBody>
      </p:sp>
      <p:pic>
        <p:nvPicPr>
          <p:cNvPr id="8" name="Kuva 7" descr="Kuva, joka sisältää kohteen mehiläinen, Kalvosiipinen hyönteinen, selkärangaton, Pölyttäjä&#10;&#10;Kuvaus luotu automaattisesti">
            <a:extLst>
              <a:ext uri="{FF2B5EF4-FFF2-40B4-BE49-F238E27FC236}">
                <a16:creationId xmlns:a16="http://schemas.microsoft.com/office/drawing/2014/main" id="{7761B09B-9840-D669-C6F9-AF947CCFC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1499" y="794424"/>
            <a:ext cx="3552825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4D6EE5-25F7-4D4B-99EA-2F2B9E0C8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15331"/>
              </p:ext>
            </p:extLst>
          </p:nvPr>
        </p:nvGraphicFramePr>
        <p:xfrm>
          <a:off x="3091180" y="3417961"/>
          <a:ext cx="171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571320" progId="Equation.DSMT4">
                  <p:embed/>
                </p:oleObj>
              </mc:Choice>
              <mc:Fallback>
                <p:oleObj name="Equation" r:id="rId2" imgW="1714320" imgH="571320" progId="Equation.DSMT4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4D6EE5-25F7-4D4B-99EA-2F2B9E0C84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1180" y="3417961"/>
                        <a:ext cx="1714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1B5CA6DC-C17D-4A76-8833-D707DE511E08}"/>
              </a:ext>
            </a:extLst>
          </p:cNvPr>
          <p:cNvSpPr txBox="1"/>
          <p:nvPr/>
        </p:nvSpPr>
        <p:spPr>
          <a:xfrm>
            <a:off x="3740685" y="4243147"/>
            <a:ext cx="609760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250 ml </a:t>
            </a:r>
            <a:r>
              <a:rPr lang="fi-FI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∙ 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0,650 = 162,5 ml 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≈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163 ml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A934EB7-82E7-4FFC-9587-1964D5D1DF3E}"/>
              </a:ext>
            </a:extLst>
          </p:cNvPr>
          <p:cNvSpPr txBox="1"/>
          <p:nvPr/>
        </p:nvSpPr>
        <p:spPr>
          <a:xfrm>
            <a:off x="1170603" y="5107486"/>
            <a:ext cx="6958313" cy="663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Lähtöarvot on annettu kolmen merkitsevän numeron tarkkuudella, joten annetaan vastaus samalla tarkkuudella.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BDD999D-3A12-4C67-B93B-1C91BBFAB1B4}"/>
              </a:ext>
            </a:extLst>
          </p:cNvPr>
          <p:cNvSpPr txBox="1"/>
          <p:nvPr/>
        </p:nvSpPr>
        <p:spPr>
          <a:xfrm>
            <a:off x="6705265" y="3432604"/>
            <a:ext cx="6097604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fi-FI" sz="1800" dirty="0">
                <a:effectLst/>
                <a:latin typeface="Warnock Pro" panose="020A060306050B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250 ml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C438191-A9A9-A977-770A-0B30F7D9D20C}"/>
              </a:ext>
            </a:extLst>
          </p:cNvPr>
          <p:cNvSpPr txBox="1"/>
          <p:nvPr/>
        </p:nvSpPr>
        <p:spPr>
          <a:xfrm>
            <a:off x="1487905" y="835801"/>
            <a:ext cx="6837213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Sijoitetaan tilavuusprosenttisen pitoisuuden suureyhtälöön suureiden arvot ja ratkaistaan muurahaishapon tilavuus.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ADD6B6FF-202E-FDF4-28EF-3D481A7FD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21602"/>
              </p:ext>
            </p:extLst>
          </p:nvPr>
        </p:nvGraphicFramePr>
        <p:xfrm>
          <a:off x="1610376" y="1755205"/>
          <a:ext cx="54356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35280" imgH="609480" progId="Equation.DSMT4">
                  <p:embed/>
                </p:oleObj>
              </mc:Choice>
              <mc:Fallback>
                <p:oleObj name="Equation" r:id="rId4" imgW="5435280" imgH="609480" progId="Equation.DSMT4">
                  <p:embed/>
                  <p:pic>
                    <p:nvPicPr>
                      <p:cNvPr id="35" name="Objekti 34">
                        <a:extLst>
                          <a:ext uri="{FF2B5EF4-FFF2-40B4-BE49-F238E27FC236}">
                            <a16:creationId xmlns:a16="http://schemas.microsoft.com/office/drawing/2014/main" id="{70C70553-8F26-4A89-A504-45FD3DA23F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0376" y="1755205"/>
                        <a:ext cx="5435601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5A610C50-725B-4F3B-F688-B21104EF8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6637"/>
              </p:ext>
            </p:extLst>
          </p:nvPr>
        </p:nvGraphicFramePr>
        <p:xfrm>
          <a:off x="3233170" y="2706191"/>
          <a:ext cx="2616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120" imgH="571320" progId="Equation.DSMT4">
                  <p:embed/>
                </p:oleObj>
              </mc:Choice>
              <mc:Fallback>
                <p:oleObj name="Equation" r:id="rId6" imgW="2616120" imgH="571320" progId="Equation.DSMT4">
                  <p:embed/>
                  <p:pic>
                    <p:nvPicPr>
                      <p:cNvPr id="3" name="Objekti 2">
                        <a:extLst>
                          <a:ext uri="{FF2B5EF4-FFF2-40B4-BE49-F238E27FC236}">
                            <a16:creationId xmlns:a16="http://schemas.microsoft.com/office/drawing/2014/main" id="{6EADC28D-E7B0-4DB5-83AF-87EBE2361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3170" y="2706191"/>
                        <a:ext cx="2616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DB6B1A33-3D2A-2C5D-6963-8485558EA816}"/>
              </a:ext>
            </a:extLst>
          </p:cNvPr>
          <p:cNvSpPr txBox="1"/>
          <p:nvPr/>
        </p:nvSpPr>
        <p:spPr>
          <a:xfrm>
            <a:off x="6705265" y="2839932"/>
            <a:ext cx="609760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: 100 %</a:t>
            </a:r>
          </a:p>
        </p:txBody>
      </p:sp>
    </p:spTree>
    <p:extLst>
      <p:ext uri="{BB962C8B-B14F-4D97-AF65-F5344CB8AC3E}">
        <p14:creationId xmlns:p14="http://schemas.microsoft.com/office/powerpoint/2010/main" val="234619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E2953-0AD4-B55E-B47C-7E7841E3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992" y="159313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Seoksen komponenteilla on eri tiheydet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C88132-E1E9-BBFB-5F25-0B9152FF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94" y="1584990"/>
            <a:ext cx="7858177" cy="38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751</Words>
  <Application>Microsoft Office PowerPoint</Application>
  <PresentationFormat>Laajakuva</PresentationFormat>
  <Paragraphs>71</Paragraphs>
  <Slides>17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Open Sans</vt:lpstr>
      <vt:lpstr>Symbol</vt:lpstr>
      <vt:lpstr>Warnock Pro</vt:lpstr>
      <vt:lpstr>Office-teema</vt:lpstr>
      <vt:lpstr>Equation</vt:lpstr>
      <vt:lpstr>MathType 7.0 Equation</vt:lpstr>
      <vt:lpstr>4 Aineen pitoisuus seoksessa</vt:lpstr>
      <vt:lpstr>Pitoisuus prosentteina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Seoksen komponenteilla on eri tiheydet</vt:lpstr>
      <vt:lpstr>PowerPoint-esitys</vt:lpstr>
      <vt:lpstr>PowerPoint-esitys</vt:lpstr>
      <vt:lpstr>PowerPoint-esitys</vt:lpstr>
      <vt:lpstr>PowerPoint-esitys</vt:lpstr>
      <vt:lpstr>Aineen ppm-pitoisuus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Heini Mölsä</dc:creator>
  <cp:lastModifiedBy>Heini Mölsä</cp:lastModifiedBy>
  <cp:revision>19</cp:revision>
  <dcterms:created xsi:type="dcterms:W3CDTF">2020-12-15T11:22:42Z</dcterms:created>
  <dcterms:modified xsi:type="dcterms:W3CDTF">2024-08-12T14:44:56Z</dcterms:modified>
</cp:coreProperties>
</file>