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435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699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0975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4625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585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27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059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424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6375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1441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273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C95DA-8067-42FA-87C2-AC10417C99B9}" type="datetimeFigureOut">
              <a:rPr lang="fi-FI" smtClean="0"/>
              <a:t>9.10.2024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B9AAD-2A10-4ED4-B2A4-4EF4F3773D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034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ELEKTRONIRAKENNE ja JAKSOLLINEN JÄRJESTELMÄ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5991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Kuorimalli (</a:t>
            </a:r>
            <a:r>
              <a:rPr lang="fi-FI" dirty="0" err="1"/>
              <a:t>Bohrin</a:t>
            </a:r>
            <a:r>
              <a:rPr lang="fi-FI" dirty="0"/>
              <a:t> atomimalli)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19706"/>
                <a:ext cx="10515600" cy="5022761"/>
              </a:xfrm>
            </p:spPr>
            <p:txBody>
              <a:bodyPr/>
              <a:lstStyle/>
              <a:p>
                <a:r>
                  <a:rPr lang="fi-FI" dirty="0"/>
                  <a:t>Kuorimallin mukaan elektronit voivat olla </a:t>
                </a:r>
                <a:r>
                  <a:rPr lang="fi-FI" dirty="0" err="1"/>
                  <a:t>tietyillä</a:t>
                </a:r>
                <a:r>
                  <a:rPr lang="fi-FI" dirty="0"/>
                  <a:t> etäisyyksillä ytimestä elektronikuorilla, joita merkitään K, L, M, N … tai 1, 2, 3, ... ytimestä lukien</a:t>
                </a:r>
              </a:p>
              <a:p>
                <a:r>
                  <a:rPr lang="fi-FI" dirty="0"/>
                  <a:t>Kullakin kuorella elektronin energiamäärä on erilainen; sisemmällä kuorella pienempi kuin ulommalla kuorella</a:t>
                </a:r>
              </a:p>
              <a:p>
                <a:r>
                  <a:rPr lang="fi-FI" dirty="0"/>
                  <a:t>Minimienergiaperiaatteen mukaisesti elektronit pyrkivät asettumaan mahdollisimman alhaisille elektronikuorille eli mahdollisimman lähelle ydintä</a:t>
                </a:r>
              </a:p>
              <a:p>
                <a:r>
                  <a:rPr lang="fi-FI" dirty="0"/>
                  <a:t>Kullekin kuorelle mahtuu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i-FI" dirty="0"/>
                  <a:t> elektronia missä n on kuoren järjestysluku</a:t>
                </a:r>
              </a:p>
              <a:p>
                <a:pPr lvl="1"/>
                <a:r>
                  <a:rPr lang="fi-FI" dirty="0"/>
                  <a:t>Kuorelle 1 (K) kaksi </a:t>
                </a:r>
                <a:r>
                  <a:rPr lang="fi-FI" dirty="0" err="1"/>
                  <a:t>el</a:t>
                </a:r>
                <a:r>
                  <a:rPr lang="fi-FI" dirty="0"/>
                  <a:t>, kuorella 2 (M) 8 </a:t>
                </a:r>
                <a:r>
                  <a:rPr lang="fi-FI" dirty="0" err="1"/>
                  <a:t>el</a:t>
                </a:r>
                <a:r>
                  <a:rPr lang="fi-FI" dirty="0"/>
                  <a:t>, kuorelle 3 (M) 18 </a:t>
                </a:r>
                <a:r>
                  <a:rPr lang="fi-FI" dirty="0" err="1"/>
                  <a:t>el</a:t>
                </a:r>
                <a:endParaRPr lang="fi-FI" dirty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19706"/>
                <a:ext cx="10515600" cy="5022761"/>
              </a:xfrm>
              <a:blipFill rotWithShape="0">
                <a:blip r:embed="rId2"/>
                <a:stretch>
                  <a:fillRect l="-1043" t="-194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948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624501-03A8-2F9F-F99B-78D67CAFA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755"/>
            <a:ext cx="10515600" cy="5337208"/>
          </a:xfrm>
        </p:spPr>
        <p:txBody>
          <a:bodyPr>
            <a:normAutofit/>
          </a:bodyPr>
          <a:lstStyle/>
          <a:p>
            <a:r>
              <a:rPr lang="fi-FI" dirty="0"/>
              <a:t>Atomit pyrkivät saamaan uloimmalle kuorelleen 8 elektronia eli </a:t>
            </a:r>
            <a:r>
              <a:rPr lang="fi-FI" b="1" dirty="0"/>
              <a:t>oktetin</a:t>
            </a:r>
            <a:r>
              <a:rPr lang="fi-FI" dirty="0"/>
              <a:t> joko luovuttamalla tai vastaanottamalla elektroneja</a:t>
            </a:r>
          </a:p>
          <a:p>
            <a:pPr lvl="1"/>
            <a:r>
              <a:rPr lang="fi-FI" dirty="0"/>
              <a:t>Jalokaasuilla on valmiiksi oktettirakenne, joten ne ovat pysyviä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b="1" dirty="0"/>
              <a:t>Energian sitominen eli </a:t>
            </a:r>
            <a:r>
              <a:rPr lang="fi-FI" b="1" dirty="0" err="1"/>
              <a:t>absorbtio</a:t>
            </a:r>
            <a:r>
              <a:rPr lang="fi-FI" dirty="0"/>
              <a:t>: Jos atomi saa tietyn määrän energiaa niin elektronikuorella oleva elektroni voi siirtyä ylemmälle kuorelle. Tällöin elektroni virittyy.</a:t>
            </a:r>
          </a:p>
          <a:p>
            <a:r>
              <a:rPr lang="fi-FI" b="1" dirty="0"/>
              <a:t>Energian vapautuminen eli emissio</a:t>
            </a:r>
            <a:r>
              <a:rPr lang="fi-FI" dirty="0"/>
              <a:t>: Elektronin viritystilan purkautuessa virittynyt elektroni siirtyy takaisin perustilaan (alemmalle elektronikuorelle), jolloin vapautuu energiaa </a:t>
            </a:r>
            <a:r>
              <a:rPr lang="fi-FI" dirty="0" err="1"/>
              <a:t>esim</a:t>
            </a:r>
            <a:r>
              <a:rPr lang="fi-FI" dirty="0"/>
              <a:t> säteilyn muodossa </a:t>
            </a:r>
          </a:p>
        </p:txBody>
      </p:sp>
    </p:spTree>
    <p:extLst>
      <p:ext uri="{BB962C8B-B14F-4D97-AF65-F5344CB8AC3E}">
        <p14:creationId xmlns:p14="http://schemas.microsoft.com/office/powerpoint/2010/main" val="2623075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F5EB13-EC5E-71FE-EEE4-5D741CD23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Jaksollinen järjestelmä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ECDAAA-9C4A-E041-F7F9-A84DDA7F7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229"/>
            <a:ext cx="10515600" cy="4674734"/>
          </a:xfrm>
        </p:spPr>
        <p:txBody>
          <a:bodyPr>
            <a:normAutofit/>
          </a:bodyPr>
          <a:lstStyle/>
          <a:p>
            <a:r>
              <a:rPr lang="fi-FI" dirty="0"/>
              <a:t>On laadittu atomien järjestysluvun Z ja </a:t>
            </a:r>
            <a:r>
              <a:rPr lang="fi-FI" dirty="0" err="1"/>
              <a:t>elektoriverhon</a:t>
            </a:r>
            <a:r>
              <a:rPr lang="fi-FI" dirty="0"/>
              <a:t> rakenteen perusteella, jossa alkuaineet ovat kasvavan järjestysluvut mukaisesti peräkkäin</a:t>
            </a:r>
          </a:p>
          <a:p>
            <a:r>
              <a:rPr lang="fi-FI" dirty="0"/>
              <a:t>Alkuaineet on sijoitettu 7 vaakariviin eli jaksoon ja 18 pystyriviin eli ryhmään, joista pääryhmiä on 8 ja sivuryhmiä 10</a:t>
            </a:r>
          </a:p>
          <a:p>
            <a:r>
              <a:rPr lang="fi-FI" dirty="0"/>
              <a:t>Pääryhmien alkuaineilla on sama määrä elektroneja uloimmalla kuorella</a:t>
            </a:r>
          </a:p>
          <a:p>
            <a:r>
              <a:rPr lang="fi-FI" dirty="0"/>
              <a:t>Saman pääryhmän alkuaineet ovat kemiallisesti samantyyppisiä</a:t>
            </a:r>
          </a:p>
          <a:p>
            <a:pPr lvl="1"/>
            <a:r>
              <a:rPr lang="fi-FI" dirty="0" err="1"/>
              <a:t>Esim</a:t>
            </a:r>
            <a:r>
              <a:rPr lang="fi-FI" dirty="0"/>
              <a:t> 1. pääryhmän (ryhmä 1) alkuaineilla on 1 elektroni uloimmalla kuorellaan, jonka atomi helposti luovuttaa toiselle alkuaineatomille päästäkseen oktettiin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8534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A4BF24-B69A-38FD-3AE0-B5AD2C567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3853"/>
            <a:ext cx="10515600" cy="5673110"/>
          </a:xfrm>
        </p:spPr>
        <p:txBody>
          <a:bodyPr/>
          <a:lstStyle/>
          <a:p>
            <a:r>
              <a:rPr lang="fi-FI" dirty="0"/>
              <a:t>Jaksollisessa järjestelmässä metallit ovat vasemmalla laidalla vetyä </a:t>
            </a:r>
            <a:r>
              <a:rPr lang="fi-FI" dirty="0" err="1"/>
              <a:t>lukuunottamatta</a:t>
            </a:r>
            <a:r>
              <a:rPr lang="fi-FI" dirty="0"/>
              <a:t> ja epämetallit oikealla laidalla</a:t>
            </a:r>
          </a:p>
          <a:p>
            <a:pPr lvl="1"/>
            <a:r>
              <a:rPr lang="fi-FI" dirty="0"/>
              <a:t>Metalliset ominaisuudet heikkenevät vähitellen siirryttäessä </a:t>
            </a:r>
            <a:r>
              <a:rPr lang="fi-FI" dirty="0" err="1"/>
              <a:t>jaks</a:t>
            </a:r>
            <a:r>
              <a:rPr lang="fi-FI" dirty="0"/>
              <a:t>. Järjestelmässä vasemmalta oikealle</a:t>
            </a:r>
          </a:p>
          <a:p>
            <a:r>
              <a:rPr lang="fi-FI" dirty="0"/>
              <a:t>Ryhmien alkuaineiden erityisnimiä</a:t>
            </a:r>
          </a:p>
          <a:p>
            <a:pPr lvl="1"/>
            <a:r>
              <a:rPr lang="fi-FI" dirty="0"/>
              <a:t>Jalokaasut: Ryhmä 18 (8. pääryhmä)</a:t>
            </a:r>
          </a:p>
          <a:p>
            <a:pPr lvl="1"/>
            <a:r>
              <a:rPr lang="fi-FI" dirty="0"/>
              <a:t>Halogeenit: Ryhmä 17 (7. pääryhmä)</a:t>
            </a:r>
          </a:p>
          <a:p>
            <a:pPr lvl="1"/>
            <a:r>
              <a:rPr lang="fi-FI" dirty="0"/>
              <a:t>Alkalimetallit: Ryhmä 1 (1. pääryhmä)</a:t>
            </a:r>
          </a:p>
          <a:p>
            <a:pPr lvl="1"/>
            <a:r>
              <a:rPr lang="fi-FI" dirty="0"/>
              <a:t>Maa-alkalimetallit: Ryhmä 2 (2. pääryhmä)</a:t>
            </a:r>
          </a:p>
          <a:p>
            <a:pPr lvl="1"/>
            <a:r>
              <a:rPr lang="fi-FI" dirty="0"/>
              <a:t>Sivuryhmät: ryhmät 3-12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1829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61113" cy="755337"/>
          </a:xfrm>
        </p:spPr>
        <p:txBody>
          <a:bodyPr/>
          <a:lstStyle/>
          <a:p>
            <a:r>
              <a:rPr lang="fi-FI" dirty="0"/>
              <a:t>2.Kvanttimekaaninen atomimalli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275008"/>
            <a:ext cx="10515600" cy="4901955"/>
          </a:xfrm>
        </p:spPr>
        <p:txBody>
          <a:bodyPr>
            <a:normAutofit fontScale="92500"/>
          </a:bodyPr>
          <a:lstStyle/>
          <a:p>
            <a:r>
              <a:rPr lang="fi-FI" dirty="0"/>
              <a:t>Kertoo tarkemmin elektronien paikan todennäköisyyden elektronipilvessä</a:t>
            </a:r>
          </a:p>
          <a:p>
            <a:r>
              <a:rPr lang="fi-FI" dirty="0"/>
              <a:t>Jokaisella pääkuorella on erilaisia energiatiloja, alakuoria (merkitään s, p, d ja f) ja kullakin alakuorella on </a:t>
            </a:r>
            <a:r>
              <a:rPr lang="fi-FI" dirty="0" err="1"/>
              <a:t>orbitaaleja</a:t>
            </a:r>
            <a:r>
              <a:rPr lang="fi-FI" dirty="0"/>
              <a:t>, joille voi asettua enintään kaksi elektronia </a:t>
            </a:r>
          </a:p>
          <a:p>
            <a:r>
              <a:rPr lang="fi-FI" dirty="0"/>
              <a:t>Esimerkiksi 3. pääkuorella (n=3) on kolme alakuorta: 3s, 3p ja 3d</a:t>
            </a:r>
          </a:p>
          <a:p>
            <a:pPr lvl="1"/>
            <a:r>
              <a:rPr lang="fi-FI" dirty="0"/>
              <a:t>s-alakuorella on 1 </a:t>
            </a:r>
            <a:r>
              <a:rPr lang="fi-FI" dirty="0" err="1"/>
              <a:t>orbitaali</a:t>
            </a:r>
            <a:r>
              <a:rPr lang="fi-FI" dirty="0"/>
              <a:t>, joten sillä voi olla 2 elektronia</a:t>
            </a:r>
          </a:p>
          <a:p>
            <a:pPr lvl="1"/>
            <a:r>
              <a:rPr lang="fi-FI" dirty="0"/>
              <a:t>p-alakuorella on 3 </a:t>
            </a:r>
            <a:r>
              <a:rPr lang="fi-FI" dirty="0" err="1"/>
              <a:t>orbitaalia</a:t>
            </a:r>
            <a:r>
              <a:rPr lang="fi-FI" dirty="0"/>
              <a:t>, joten sillä voi olla 6 (3 x 2) elektronia</a:t>
            </a:r>
          </a:p>
          <a:p>
            <a:pPr lvl="1"/>
            <a:r>
              <a:rPr lang="fi-FI" dirty="0"/>
              <a:t>d-alakuorella on 5 </a:t>
            </a:r>
            <a:r>
              <a:rPr lang="fi-FI" dirty="0" err="1"/>
              <a:t>orbitaalia</a:t>
            </a:r>
            <a:r>
              <a:rPr lang="fi-FI" dirty="0"/>
              <a:t>, joten sillä voi olla 10 (5 x 2) elektronia</a:t>
            </a:r>
          </a:p>
          <a:p>
            <a:pPr lvl="1"/>
            <a:r>
              <a:rPr lang="fi-FI" dirty="0"/>
              <a:t>Eli 3. pääkuorella on yhteensä 2 + 6 + 10 = 18 elektronia</a:t>
            </a:r>
          </a:p>
          <a:p>
            <a:r>
              <a:rPr lang="fi-FI" dirty="0"/>
              <a:t>Kvanttimekaanisen atomimallin mukaan 4. kuoren s-</a:t>
            </a:r>
            <a:r>
              <a:rPr lang="fi-FI" dirty="0" err="1"/>
              <a:t>orbitaalin</a:t>
            </a:r>
            <a:r>
              <a:rPr lang="fi-FI" dirty="0"/>
              <a:t> eli alakuoren 4s energia on alhaisempi kuin 3. kuoren d-</a:t>
            </a:r>
            <a:r>
              <a:rPr lang="fi-FI" dirty="0" err="1"/>
              <a:t>orbitaalin</a:t>
            </a:r>
            <a:r>
              <a:rPr lang="fi-FI" dirty="0"/>
              <a:t> eli alakuoren 3d energia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7894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28034"/>
                <a:ext cx="10515600" cy="5648929"/>
              </a:xfrm>
            </p:spPr>
            <p:txBody>
              <a:bodyPr/>
              <a:lstStyle/>
              <a:p>
                <a:r>
                  <a:rPr lang="fi-FI" dirty="0"/>
                  <a:t>Esimerkiksi kaliumilla on 19 elektronia (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19</m:t>
                        </m:r>
                      </m:sub>
                      <m:sup/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sPre>
                  </m:oMath>
                </a14:m>
                <a:r>
                  <a:rPr lang="fi-FI" dirty="0"/>
                  <a:t>), jonka 1. kuorelle mahtuu 2 elektronia (molemmat 1s-orbitaalille), 2. kuorelle 8 (2s-orbitaalille 2 ja 2p-orbitaalille 6), 3. kuorelle mahtuisi 9, mutta kaliumin tapauksessa 3. kuorelle menee vain 8 elektronia (3s-orbitaalille 2 ja 3p-orbitaalille 6) ja viimeinen elektroni meneekin 4. kuoren 4s-orbitaalille 3d-orbitaalin sijaan</a:t>
                </a:r>
              </a:p>
              <a:p>
                <a:pPr lvl="1"/>
                <a:r>
                  <a:rPr lang="fi-FI" dirty="0"/>
                  <a:t>Kaliumin elektroniverhon rakenne kuorimallin mukaan 2,8,8,1 ja kvanttimekaanisen atomimallin mukaan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sSup>
                      <m:s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28034"/>
                <a:ext cx="10515600" cy="5648929"/>
              </a:xfrm>
              <a:blipFill rotWithShape="0">
                <a:blip r:embed="rId2"/>
                <a:stretch>
                  <a:fillRect l="-1043" t="-10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1040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525</Words>
  <Application>Microsoft Office PowerPoint</Application>
  <PresentationFormat>Laajakuva</PresentationFormat>
  <Paragraphs>37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Office-teema</vt:lpstr>
      <vt:lpstr>ELEKTRONIRAKENNE ja JAKSOLLINEN JÄRJESTELMÄ</vt:lpstr>
      <vt:lpstr>1. Kuorimalli (Bohrin atomimalli)</vt:lpstr>
      <vt:lpstr>PowerPoint-esitys</vt:lpstr>
      <vt:lpstr>Jaksollinen järjestelmä</vt:lpstr>
      <vt:lpstr>PowerPoint-esitys</vt:lpstr>
      <vt:lpstr>2.Kvanttimekaaninen atomimalli </vt:lpstr>
      <vt:lpstr>PowerPoint-esitys</vt:lpstr>
    </vt:vector>
  </TitlesOfParts>
  <Company>Salon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ELEKTRONIRAKENNE</dc:title>
  <dc:creator>Tornberg Esa Pentti</dc:creator>
  <cp:lastModifiedBy>Tornberg Esa Pentti</cp:lastModifiedBy>
  <cp:revision>14</cp:revision>
  <dcterms:created xsi:type="dcterms:W3CDTF">2017-01-08T12:16:46Z</dcterms:created>
  <dcterms:modified xsi:type="dcterms:W3CDTF">2024-10-09T12:26:37Z</dcterms:modified>
</cp:coreProperties>
</file>