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59" r:id="rId10"/>
    <p:sldId id="264" r:id="rId11"/>
    <p:sldId id="263" r:id="rId12"/>
    <p:sldId id="26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8DE91-43D5-465A-B893-7E4CDBDAB3ED}" v="7" dt="2023-11-17T12:05:56.774"/>
    <p1510:client id="{2FF09180-FD51-E562-21FA-B05400E06B1D}" v="362" dt="2023-11-02T13:30:05.447"/>
    <p1510:client id="{32631D47-9335-4C85-8834-0D0897139D3F}" v="3" dt="2023-11-06T21:51:55.933"/>
    <p1510:client id="{432EFA56-5FC3-CAB6-A6AB-4D6DFD01DFE3}" v="411" dt="2023-11-02T09:51:37.029"/>
    <p1510:client id="{4DF81AF2-F476-B74A-CE40-B7EC52F93147}" v="4" dt="2023-10-24T10:19:17.285"/>
    <p1510:client id="{57FB3945-9065-EF5C-BA3D-2D76EFC65F83}" v="227" dt="2023-11-12T14:24:08.869"/>
    <p1510:client id="{A424554A-6F06-8005-C8F6-FB1F89C3A35B}" v="72" dt="2023-10-26T08:50:32.470"/>
    <p1510:client id="{B633FCEC-B073-55E7-A3BB-C8D48168F863}" v="17" dt="2023-11-06T08:14:08.072"/>
    <p1510:client id="{D0ABC0FC-525B-7DE7-2F4F-8DA2E21A60F3}" v="66" dt="2023-11-12T22:23:48.285"/>
    <p1510:client id="{DC846F00-1D0F-B6DD-DF7E-74B9623B743A}" v="58" dt="2023-10-26T08:50:26.640"/>
    <p1510:client id="{DD426735-E09C-711C-A327-05488DB06805}" v="18" dt="2023-11-13T07:36:56.485"/>
    <p1510:client id="{E6F37D90-FFF3-2E64-B2A0-E9F6997832F0}" v="60" dt="2023-10-30T08:37:17.086"/>
    <p1510:client id="{F0DA0D24-1366-472F-8B7B-B4FBFCF5B636}" v="623" dt="2023-10-23T07:45:45.743"/>
    <p1510:client id="{F6F57796-1D54-46C5-7C14-0C04384EC099}" v="193" dt="2023-11-13T07:34:46.737"/>
    <p1510:client id="{F8A14DF2-B150-D593-15E5-A54563DAD850}" v="14" dt="2023-11-06T08:17:49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A8F7D-6137-4081-99F8-076B629D819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0BF626A-3870-4BBC-B891-458501270481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err="1">
              <a:latin typeface="Verdana Pro"/>
            </a:rPr>
            <a:t>Putting</a:t>
          </a:r>
          <a:r>
            <a:rPr lang="fi-FI">
              <a:latin typeface="Verdana Pro"/>
            </a:rPr>
            <a:t> money into </a:t>
          </a:r>
          <a:r>
            <a:rPr lang="fi-FI" err="1">
              <a:latin typeface="Verdana Pro"/>
            </a:rPr>
            <a:t>assets</a:t>
          </a:r>
          <a:r>
            <a:rPr lang="fi-FI">
              <a:latin typeface="Verdana Pro"/>
            </a:rPr>
            <a:t> </a:t>
          </a:r>
          <a:r>
            <a:rPr lang="fi-FI" err="1">
              <a:latin typeface="Verdana Pro"/>
            </a:rPr>
            <a:t>which</a:t>
          </a:r>
          <a:r>
            <a:rPr lang="fi-FI">
              <a:latin typeface="Verdana Pro"/>
            </a:rPr>
            <a:t> </a:t>
          </a:r>
          <a:r>
            <a:rPr lang="fi-FI" err="1">
              <a:latin typeface="Verdana Pro"/>
            </a:rPr>
            <a:t>can</a:t>
          </a:r>
          <a:r>
            <a:rPr lang="fi-FI">
              <a:latin typeface="Verdana Pro"/>
            </a:rPr>
            <a:t> </a:t>
          </a:r>
          <a:r>
            <a:rPr lang="fi-FI" err="1">
              <a:latin typeface="Verdana Pro"/>
            </a:rPr>
            <a:t>make</a:t>
          </a:r>
          <a:r>
            <a:rPr lang="fi-FI">
              <a:latin typeface="Verdana Pro"/>
            </a:rPr>
            <a:t> </a:t>
          </a:r>
          <a:r>
            <a:rPr lang="fi-FI" err="1">
              <a:latin typeface="Verdana Pro"/>
            </a:rPr>
            <a:t>profit</a:t>
          </a:r>
          <a:endParaRPr lang="en-US" err="1">
            <a:latin typeface="Verdana Pro"/>
          </a:endParaRPr>
        </a:p>
      </dgm:t>
    </dgm:pt>
    <dgm:pt modelId="{EEE7F339-307A-4826-9798-52022EFF8150}" type="parTrans" cxnId="{6897BC12-A598-4C92-A6FC-872BC89ECD9F}">
      <dgm:prSet/>
      <dgm:spPr/>
      <dgm:t>
        <a:bodyPr/>
        <a:lstStyle/>
        <a:p>
          <a:endParaRPr lang="en-US"/>
        </a:p>
      </dgm:t>
    </dgm:pt>
    <dgm:pt modelId="{587952B8-45DD-4305-B521-BEBA15E276BD}" type="sibTrans" cxnId="{6897BC12-A598-4C92-A6FC-872BC89ECD9F}">
      <dgm:prSet/>
      <dgm:spPr/>
      <dgm:t>
        <a:bodyPr/>
        <a:lstStyle/>
        <a:p>
          <a:endParaRPr lang="en-US"/>
        </a:p>
      </dgm:t>
    </dgm:pt>
    <dgm:pt modelId="{4E9FE119-2043-48AE-8568-F26430AAA45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err="1">
              <a:latin typeface="Verdana Pro"/>
            </a:rPr>
            <a:t>You</a:t>
          </a:r>
          <a:r>
            <a:rPr lang="fi-FI">
              <a:latin typeface="Verdana Pro"/>
            </a:rPr>
            <a:t> </a:t>
          </a:r>
          <a:r>
            <a:rPr lang="fi-FI" err="1">
              <a:latin typeface="Verdana Pro"/>
            </a:rPr>
            <a:t>can</a:t>
          </a:r>
          <a:r>
            <a:rPr lang="fi-FI">
              <a:latin typeface="Verdana Pro"/>
            </a:rPr>
            <a:t> </a:t>
          </a:r>
          <a:r>
            <a:rPr lang="fi-FI" err="1">
              <a:latin typeface="Verdana Pro"/>
            </a:rPr>
            <a:t>invest</a:t>
          </a:r>
          <a:r>
            <a:rPr lang="fi-FI">
              <a:latin typeface="Verdana Pro"/>
            </a:rPr>
            <a:t> to </a:t>
          </a:r>
          <a:r>
            <a:rPr lang="fi-FI" err="1">
              <a:latin typeface="Verdana Pro"/>
            </a:rPr>
            <a:t>different</a:t>
          </a:r>
          <a:r>
            <a:rPr lang="fi-FI">
              <a:latin typeface="Verdana Pro"/>
            </a:rPr>
            <a:t> </a:t>
          </a:r>
          <a:r>
            <a:rPr lang="fi-FI" err="1">
              <a:latin typeface="Verdana Pro"/>
            </a:rPr>
            <a:t>type</a:t>
          </a:r>
          <a:r>
            <a:rPr lang="fi-FI">
              <a:latin typeface="Verdana Pro"/>
            </a:rPr>
            <a:t> of </a:t>
          </a:r>
          <a:r>
            <a:rPr lang="fi-FI" err="1">
              <a:latin typeface="Verdana Pro"/>
            </a:rPr>
            <a:t>assets</a:t>
          </a:r>
          <a:r>
            <a:rPr lang="fi-FI">
              <a:latin typeface="Verdana Pro"/>
            </a:rPr>
            <a:t> </a:t>
          </a:r>
          <a:r>
            <a:rPr lang="fi-FI" err="1">
              <a:latin typeface="Verdana Pro"/>
            </a:rPr>
            <a:t>like</a:t>
          </a:r>
          <a:r>
            <a:rPr lang="fi-FI">
              <a:latin typeface="Verdana Pro"/>
            </a:rPr>
            <a:t> </a:t>
          </a:r>
          <a:r>
            <a:rPr lang="fi-FI" err="1">
              <a:latin typeface="Verdana Pro"/>
            </a:rPr>
            <a:t>stocks</a:t>
          </a:r>
          <a:r>
            <a:rPr lang="fi-FI">
              <a:latin typeface="Verdana Pro"/>
            </a:rPr>
            <a:t>, </a:t>
          </a:r>
          <a:r>
            <a:rPr lang="fi-FI" err="1">
              <a:latin typeface="Verdana Pro"/>
            </a:rPr>
            <a:t>mutual</a:t>
          </a:r>
          <a:r>
            <a:rPr lang="fi-FI">
              <a:latin typeface="Verdana Pro"/>
            </a:rPr>
            <a:t> </a:t>
          </a:r>
          <a:r>
            <a:rPr lang="fi-FI" err="1">
              <a:latin typeface="Verdana Pro"/>
            </a:rPr>
            <a:t>funds</a:t>
          </a:r>
          <a:r>
            <a:rPr lang="fi-FI">
              <a:latin typeface="Verdana Pro"/>
            </a:rPr>
            <a:t> and </a:t>
          </a:r>
          <a:r>
            <a:rPr lang="fi-FI" err="1">
              <a:latin typeface="Verdana Pro"/>
            </a:rPr>
            <a:t>bonds</a:t>
          </a:r>
        </a:p>
      </dgm:t>
    </dgm:pt>
    <dgm:pt modelId="{B6B9065F-1C45-4664-A115-BE769D5276CE}" type="parTrans" cxnId="{A689D617-D81F-45B1-82E0-B92BE72BA07C}">
      <dgm:prSet/>
      <dgm:spPr/>
      <dgm:t>
        <a:bodyPr/>
        <a:lstStyle/>
        <a:p>
          <a:endParaRPr lang="en-US"/>
        </a:p>
      </dgm:t>
    </dgm:pt>
    <dgm:pt modelId="{046E8757-2974-4127-8139-AF6BBC1C36B1}" type="sibTrans" cxnId="{A689D617-D81F-45B1-82E0-B92BE72BA07C}">
      <dgm:prSet/>
      <dgm:spPr/>
      <dgm:t>
        <a:bodyPr/>
        <a:lstStyle/>
        <a:p>
          <a:endParaRPr lang="en-US"/>
        </a:p>
      </dgm:t>
    </dgm:pt>
    <dgm:pt modelId="{113BA116-531D-413B-AF1B-6CB864129963}" type="pres">
      <dgm:prSet presAssocID="{116A8F7D-6137-4081-99F8-076B629D8192}" presName="root" presStyleCnt="0">
        <dgm:presLayoutVars>
          <dgm:dir/>
          <dgm:resizeHandles val="exact"/>
        </dgm:presLayoutVars>
      </dgm:prSet>
      <dgm:spPr/>
    </dgm:pt>
    <dgm:pt modelId="{957BC630-D251-41F0-9AEF-5F5E83D02049}" type="pres">
      <dgm:prSet presAssocID="{D0BF626A-3870-4BBC-B891-458501270481}" presName="compNode" presStyleCnt="0"/>
      <dgm:spPr/>
    </dgm:pt>
    <dgm:pt modelId="{0E30BE2D-A31E-478D-8CCF-CCBF4E1F3A2D}" type="pres">
      <dgm:prSet presAssocID="{D0BF626A-3870-4BBC-B891-45850127048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ha"/>
        </a:ext>
      </dgm:extLst>
    </dgm:pt>
    <dgm:pt modelId="{5F2EE6AD-BF0C-4716-AD45-65E23F28171A}" type="pres">
      <dgm:prSet presAssocID="{D0BF626A-3870-4BBC-B891-458501270481}" presName="spaceRect" presStyleCnt="0"/>
      <dgm:spPr/>
    </dgm:pt>
    <dgm:pt modelId="{99D71BE9-FF0B-448F-8A42-B971C60A9D51}" type="pres">
      <dgm:prSet presAssocID="{D0BF626A-3870-4BBC-B891-458501270481}" presName="textRect" presStyleLbl="revTx" presStyleIdx="0" presStyleCnt="2">
        <dgm:presLayoutVars>
          <dgm:chMax val="1"/>
          <dgm:chPref val="1"/>
        </dgm:presLayoutVars>
      </dgm:prSet>
      <dgm:spPr/>
    </dgm:pt>
    <dgm:pt modelId="{30AD365A-F6A4-43ED-BAD9-D9EC029D70E2}" type="pres">
      <dgm:prSet presAssocID="{587952B8-45DD-4305-B521-BEBA15E276BD}" presName="sibTrans" presStyleCnt="0"/>
      <dgm:spPr/>
    </dgm:pt>
    <dgm:pt modelId="{87077694-B86C-45C7-AC7F-671E47AE1C83}" type="pres">
      <dgm:prSet presAssocID="{4E9FE119-2043-48AE-8568-F26430AAA45F}" presName="compNode" presStyleCnt="0"/>
      <dgm:spPr/>
    </dgm:pt>
    <dgm:pt modelId="{253F945B-ABC3-41C2-9A47-62C4ACF51137}" type="pres">
      <dgm:prSet presAssocID="{4E9FE119-2043-48AE-8568-F26430AAA4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E5F31100-8FCC-4662-B353-48809934AA7E}" type="pres">
      <dgm:prSet presAssocID="{4E9FE119-2043-48AE-8568-F26430AAA45F}" presName="spaceRect" presStyleCnt="0"/>
      <dgm:spPr/>
    </dgm:pt>
    <dgm:pt modelId="{87128277-1EC2-4C33-8E66-635E2E001E98}" type="pres">
      <dgm:prSet presAssocID="{4E9FE119-2043-48AE-8568-F26430AAA45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7BC12-A598-4C92-A6FC-872BC89ECD9F}" srcId="{116A8F7D-6137-4081-99F8-076B629D8192}" destId="{D0BF626A-3870-4BBC-B891-458501270481}" srcOrd="0" destOrd="0" parTransId="{EEE7F339-307A-4826-9798-52022EFF8150}" sibTransId="{587952B8-45DD-4305-B521-BEBA15E276BD}"/>
    <dgm:cxn modelId="{A689D617-D81F-45B1-82E0-B92BE72BA07C}" srcId="{116A8F7D-6137-4081-99F8-076B629D8192}" destId="{4E9FE119-2043-48AE-8568-F26430AAA45F}" srcOrd="1" destOrd="0" parTransId="{B6B9065F-1C45-4664-A115-BE769D5276CE}" sibTransId="{046E8757-2974-4127-8139-AF6BBC1C36B1}"/>
    <dgm:cxn modelId="{16294A79-587A-44AA-AC71-33E1EB11B52F}" type="presOf" srcId="{D0BF626A-3870-4BBC-B891-458501270481}" destId="{99D71BE9-FF0B-448F-8A42-B971C60A9D51}" srcOrd="0" destOrd="0" presId="urn:microsoft.com/office/officeart/2018/2/layout/IconLabelList"/>
    <dgm:cxn modelId="{D6456887-BCBE-4C1F-81E2-BC9240F4D09C}" type="presOf" srcId="{4E9FE119-2043-48AE-8568-F26430AAA45F}" destId="{87128277-1EC2-4C33-8E66-635E2E001E98}" srcOrd="0" destOrd="0" presId="urn:microsoft.com/office/officeart/2018/2/layout/IconLabelList"/>
    <dgm:cxn modelId="{D6FDE390-7C50-45A6-A9AB-2F6A886A0AF5}" type="presOf" srcId="{116A8F7D-6137-4081-99F8-076B629D8192}" destId="{113BA116-531D-413B-AF1B-6CB864129963}" srcOrd="0" destOrd="0" presId="urn:microsoft.com/office/officeart/2018/2/layout/IconLabelList"/>
    <dgm:cxn modelId="{39A25E23-D8F3-47EA-B2D2-54C915EA15CC}" type="presParOf" srcId="{113BA116-531D-413B-AF1B-6CB864129963}" destId="{957BC630-D251-41F0-9AEF-5F5E83D02049}" srcOrd="0" destOrd="0" presId="urn:microsoft.com/office/officeart/2018/2/layout/IconLabelList"/>
    <dgm:cxn modelId="{6B7002B3-63AD-44C3-B938-ED81430A4873}" type="presParOf" srcId="{957BC630-D251-41F0-9AEF-5F5E83D02049}" destId="{0E30BE2D-A31E-478D-8CCF-CCBF4E1F3A2D}" srcOrd="0" destOrd="0" presId="urn:microsoft.com/office/officeart/2018/2/layout/IconLabelList"/>
    <dgm:cxn modelId="{CAD882A6-6A19-4F85-A96D-B7044536EDA9}" type="presParOf" srcId="{957BC630-D251-41F0-9AEF-5F5E83D02049}" destId="{5F2EE6AD-BF0C-4716-AD45-65E23F28171A}" srcOrd="1" destOrd="0" presId="urn:microsoft.com/office/officeart/2018/2/layout/IconLabelList"/>
    <dgm:cxn modelId="{C046BF2E-E32A-49C2-9396-219AAF50DC60}" type="presParOf" srcId="{957BC630-D251-41F0-9AEF-5F5E83D02049}" destId="{99D71BE9-FF0B-448F-8A42-B971C60A9D51}" srcOrd="2" destOrd="0" presId="urn:microsoft.com/office/officeart/2018/2/layout/IconLabelList"/>
    <dgm:cxn modelId="{D2C78651-F075-46A1-A507-21FB871DE0DD}" type="presParOf" srcId="{113BA116-531D-413B-AF1B-6CB864129963}" destId="{30AD365A-F6A4-43ED-BAD9-D9EC029D70E2}" srcOrd="1" destOrd="0" presId="urn:microsoft.com/office/officeart/2018/2/layout/IconLabelList"/>
    <dgm:cxn modelId="{1DC43A04-DA90-450F-B050-DBC740749A09}" type="presParOf" srcId="{113BA116-531D-413B-AF1B-6CB864129963}" destId="{87077694-B86C-45C7-AC7F-671E47AE1C83}" srcOrd="2" destOrd="0" presId="urn:microsoft.com/office/officeart/2018/2/layout/IconLabelList"/>
    <dgm:cxn modelId="{3624DB9B-776A-4698-88FE-670A0D967F0A}" type="presParOf" srcId="{87077694-B86C-45C7-AC7F-671E47AE1C83}" destId="{253F945B-ABC3-41C2-9A47-62C4ACF51137}" srcOrd="0" destOrd="0" presId="urn:microsoft.com/office/officeart/2018/2/layout/IconLabelList"/>
    <dgm:cxn modelId="{D91B545D-9FCC-4BCA-B662-2C1DE98E7521}" type="presParOf" srcId="{87077694-B86C-45C7-AC7F-671E47AE1C83}" destId="{E5F31100-8FCC-4662-B353-48809934AA7E}" srcOrd="1" destOrd="0" presId="urn:microsoft.com/office/officeart/2018/2/layout/IconLabelList"/>
    <dgm:cxn modelId="{5CE4C705-B097-42C7-8056-76E0E0355554}" type="presParOf" srcId="{87077694-B86C-45C7-AC7F-671E47AE1C83}" destId="{87128277-1EC2-4C33-8E66-635E2E001E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0BE2D-A31E-478D-8CCF-CCBF4E1F3A2D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71BE9-FF0B-448F-8A42-B971C60A9D5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err="1">
              <a:latin typeface="Verdana Pro"/>
            </a:rPr>
            <a:t>Putting</a:t>
          </a:r>
          <a:r>
            <a:rPr lang="fi-FI" sz="1600" kern="1200">
              <a:latin typeface="Verdana Pro"/>
            </a:rPr>
            <a:t> money into </a:t>
          </a:r>
          <a:r>
            <a:rPr lang="fi-FI" sz="1600" kern="1200" err="1">
              <a:latin typeface="Verdana Pro"/>
            </a:rPr>
            <a:t>assets</a:t>
          </a:r>
          <a:r>
            <a:rPr lang="fi-FI" sz="1600" kern="1200">
              <a:latin typeface="Verdana Pro"/>
            </a:rPr>
            <a:t> </a:t>
          </a:r>
          <a:r>
            <a:rPr lang="fi-FI" sz="1600" kern="1200" err="1">
              <a:latin typeface="Verdana Pro"/>
            </a:rPr>
            <a:t>which</a:t>
          </a:r>
          <a:r>
            <a:rPr lang="fi-FI" sz="1600" kern="1200">
              <a:latin typeface="Verdana Pro"/>
            </a:rPr>
            <a:t> </a:t>
          </a:r>
          <a:r>
            <a:rPr lang="fi-FI" sz="1600" kern="1200" err="1">
              <a:latin typeface="Verdana Pro"/>
            </a:rPr>
            <a:t>can</a:t>
          </a:r>
          <a:r>
            <a:rPr lang="fi-FI" sz="1600" kern="1200">
              <a:latin typeface="Verdana Pro"/>
            </a:rPr>
            <a:t> </a:t>
          </a:r>
          <a:r>
            <a:rPr lang="fi-FI" sz="1600" kern="1200" err="1">
              <a:latin typeface="Verdana Pro"/>
            </a:rPr>
            <a:t>make</a:t>
          </a:r>
          <a:r>
            <a:rPr lang="fi-FI" sz="1600" kern="1200">
              <a:latin typeface="Verdana Pro"/>
            </a:rPr>
            <a:t> </a:t>
          </a:r>
          <a:r>
            <a:rPr lang="fi-FI" sz="1600" kern="1200" err="1">
              <a:latin typeface="Verdana Pro"/>
            </a:rPr>
            <a:t>profit</a:t>
          </a:r>
          <a:endParaRPr lang="en-US" sz="1600" kern="1200" err="1">
            <a:latin typeface="Verdana Pro"/>
          </a:endParaRPr>
        </a:p>
      </dsp:txBody>
      <dsp:txXfrm>
        <a:off x="559800" y="3022743"/>
        <a:ext cx="4320000" cy="720000"/>
      </dsp:txXfrm>
    </dsp:sp>
    <dsp:sp modelId="{253F945B-ABC3-41C2-9A47-62C4ACF5113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28277-1EC2-4C33-8E66-635E2E001E9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err="1">
              <a:latin typeface="Verdana Pro"/>
            </a:rPr>
            <a:t>You</a:t>
          </a:r>
          <a:r>
            <a:rPr lang="fi-FI" sz="1600" kern="1200">
              <a:latin typeface="Verdana Pro"/>
            </a:rPr>
            <a:t> </a:t>
          </a:r>
          <a:r>
            <a:rPr lang="fi-FI" sz="1600" kern="1200" err="1">
              <a:latin typeface="Verdana Pro"/>
            </a:rPr>
            <a:t>can</a:t>
          </a:r>
          <a:r>
            <a:rPr lang="fi-FI" sz="1600" kern="1200">
              <a:latin typeface="Verdana Pro"/>
            </a:rPr>
            <a:t> </a:t>
          </a:r>
          <a:r>
            <a:rPr lang="fi-FI" sz="1600" kern="1200" err="1">
              <a:latin typeface="Verdana Pro"/>
            </a:rPr>
            <a:t>invest</a:t>
          </a:r>
          <a:r>
            <a:rPr lang="fi-FI" sz="1600" kern="1200">
              <a:latin typeface="Verdana Pro"/>
            </a:rPr>
            <a:t> to </a:t>
          </a:r>
          <a:r>
            <a:rPr lang="fi-FI" sz="1600" kern="1200" err="1">
              <a:latin typeface="Verdana Pro"/>
            </a:rPr>
            <a:t>different</a:t>
          </a:r>
          <a:r>
            <a:rPr lang="fi-FI" sz="1600" kern="1200">
              <a:latin typeface="Verdana Pro"/>
            </a:rPr>
            <a:t> </a:t>
          </a:r>
          <a:r>
            <a:rPr lang="fi-FI" sz="1600" kern="1200" err="1">
              <a:latin typeface="Verdana Pro"/>
            </a:rPr>
            <a:t>type</a:t>
          </a:r>
          <a:r>
            <a:rPr lang="fi-FI" sz="1600" kern="1200">
              <a:latin typeface="Verdana Pro"/>
            </a:rPr>
            <a:t> of </a:t>
          </a:r>
          <a:r>
            <a:rPr lang="fi-FI" sz="1600" kern="1200" err="1">
              <a:latin typeface="Verdana Pro"/>
            </a:rPr>
            <a:t>assets</a:t>
          </a:r>
          <a:r>
            <a:rPr lang="fi-FI" sz="1600" kern="1200">
              <a:latin typeface="Verdana Pro"/>
            </a:rPr>
            <a:t> </a:t>
          </a:r>
          <a:r>
            <a:rPr lang="fi-FI" sz="1600" kern="1200" err="1">
              <a:latin typeface="Verdana Pro"/>
            </a:rPr>
            <a:t>like</a:t>
          </a:r>
          <a:r>
            <a:rPr lang="fi-FI" sz="1600" kern="1200">
              <a:latin typeface="Verdana Pro"/>
            </a:rPr>
            <a:t> </a:t>
          </a:r>
          <a:r>
            <a:rPr lang="fi-FI" sz="1600" kern="1200" err="1">
              <a:latin typeface="Verdana Pro"/>
            </a:rPr>
            <a:t>stocks</a:t>
          </a:r>
          <a:r>
            <a:rPr lang="fi-FI" sz="1600" kern="1200">
              <a:latin typeface="Verdana Pro"/>
            </a:rPr>
            <a:t>, </a:t>
          </a:r>
          <a:r>
            <a:rPr lang="fi-FI" sz="1600" kern="1200" err="1">
              <a:latin typeface="Verdana Pro"/>
            </a:rPr>
            <a:t>mutual</a:t>
          </a:r>
          <a:r>
            <a:rPr lang="fi-FI" sz="1600" kern="1200">
              <a:latin typeface="Verdana Pro"/>
            </a:rPr>
            <a:t> </a:t>
          </a:r>
          <a:r>
            <a:rPr lang="fi-FI" sz="1600" kern="1200" err="1">
              <a:latin typeface="Verdana Pro"/>
            </a:rPr>
            <a:t>funds</a:t>
          </a:r>
          <a:r>
            <a:rPr lang="fi-FI" sz="1600" kern="1200">
              <a:latin typeface="Verdana Pro"/>
            </a:rPr>
            <a:t> and </a:t>
          </a:r>
          <a:r>
            <a:rPr lang="fi-FI" sz="1600" kern="1200" err="1">
              <a:latin typeface="Verdana Pro"/>
            </a:rPr>
            <a:t>bonds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51102@N07/3043676996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question_mark_(black_on_white)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thymoney.com/2014/06/my-stock-buy-this-monday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i/investing.asp" TargetMode="External"/><Relationship Id="rId2" Type="http://schemas.openxmlformats.org/officeDocument/2006/relationships/hyperlink" Target="https://fi.wikipedia.org/wiki/Erkki_Sinkko#:~:text=Erkki%20Sinkko%20(s.,ja%20taloustiedon%20opettajana%20Perni%C3%B6n%20lukioss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nkrate.com/investing/best-investm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taivas, sumu, piha-&#10;&#10;Kuvaus luotu automaattisesti">
            <a:extLst>
              <a:ext uri="{FF2B5EF4-FFF2-40B4-BE49-F238E27FC236}">
                <a16:creationId xmlns:a16="http://schemas.microsoft.com/office/drawing/2014/main" id="{83C10EF4-001E-F554-3E15-1285E375E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sz="7200" b="1" err="1">
                <a:solidFill>
                  <a:srgbClr val="FFFFFF"/>
                </a:solidFill>
                <a:latin typeface="Bahnschrift"/>
                <a:cs typeface="Calibri Light"/>
              </a:rPr>
              <a:t>Investing</a:t>
            </a:r>
            <a:endParaRPr lang="fi-FI" sz="7200" b="1">
              <a:solidFill>
                <a:srgbClr val="FFFFFF"/>
              </a:solidFill>
              <a:latin typeface="Bahnschrif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97DD4-6085-AE25-8362-8C1AF2A86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95" t="9091" r="16372" b="-1"/>
          <a:stretch/>
        </p:blipFill>
        <p:spPr>
          <a:xfrm>
            <a:off x="5396" y="337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9D364B-8F84-AE2A-9ED8-72DB9685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089" y="318088"/>
            <a:ext cx="10515600" cy="1325563"/>
          </a:xfrm>
        </p:spPr>
        <p:txBody>
          <a:bodyPr>
            <a:normAutofit/>
          </a:bodyPr>
          <a:lstStyle/>
          <a:p>
            <a:r>
              <a:rPr lang="fi-FI" b="1">
                <a:latin typeface="Verdana Pro"/>
                <a:cs typeface="Calibri Light"/>
              </a:rPr>
              <a:t>What is investing?</a:t>
            </a:r>
            <a:endParaRPr lang="fi-FI" b="1">
              <a:latin typeface="Verdana Pro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2E567D4-F379-F902-29A8-262B1AF6D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321962"/>
              </p:ext>
            </p:extLst>
          </p:nvPr>
        </p:nvGraphicFramePr>
        <p:xfrm>
          <a:off x="838200" y="175036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928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How venture capitalist work and their role in start-ups">
            <a:extLst>
              <a:ext uri="{FF2B5EF4-FFF2-40B4-BE49-F238E27FC236}">
                <a16:creationId xmlns:a16="http://schemas.microsoft.com/office/drawing/2014/main" id="{9A5B9B1D-F38F-A266-BEED-8763326E9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5660" r="13489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894D0-E9F6-68C5-D9CF-550A1A14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rgbClr val="FFFFFF"/>
                </a:solidFill>
                <a:latin typeface="Verdana Pro"/>
                <a:cs typeface="Calibri Light"/>
              </a:rPr>
              <a:t>Why to invest?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B72EB-0D99-648C-10B9-B55ED85F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986269"/>
            <a:ext cx="5836362" cy="39571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>
                <a:solidFill>
                  <a:srgbClr val="FFFFFF"/>
                </a:solidFill>
                <a:latin typeface="Verdana Pro"/>
              </a:rPr>
              <a:t>By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investing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you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can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make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 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additional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income</a:t>
            </a:r>
            <a:endParaRPr lang="fi-FI" sz="2400">
              <a:solidFill>
                <a:srgbClr val="FFFFFF"/>
              </a:solidFill>
              <a:latin typeface="Verdana Pro"/>
              <a:cs typeface="Calibri"/>
            </a:endParaRPr>
          </a:p>
          <a:p>
            <a:r>
              <a:rPr lang="fi-FI" sz="2400">
                <a:solidFill>
                  <a:srgbClr val="FFFFFF"/>
                </a:solidFill>
                <a:latin typeface="Verdana Pro"/>
              </a:rPr>
              <a:t>By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saving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money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you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can't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make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profit</a:t>
            </a:r>
            <a:endParaRPr lang="fi-FI" sz="2400">
              <a:solidFill>
                <a:srgbClr val="FFFFFF"/>
              </a:solidFill>
              <a:latin typeface="Verdana Pro"/>
              <a:cs typeface="Calibri"/>
            </a:endParaRPr>
          </a:p>
          <a:p>
            <a:r>
              <a:rPr lang="fi-FI" sz="2400">
                <a:solidFill>
                  <a:srgbClr val="FFFFFF"/>
                </a:solidFill>
                <a:latin typeface="Verdana Pro"/>
              </a:rPr>
              <a:t>By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investing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money 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allows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you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to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financial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flexibility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in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the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future</a:t>
            </a:r>
            <a:endParaRPr lang="fi-FI" sz="2400">
              <a:solidFill>
                <a:srgbClr val="FFFFFF"/>
              </a:solidFill>
              <a:latin typeface="Verdana Pro"/>
              <a:cs typeface="Calibri"/>
            </a:endParaRPr>
          </a:p>
          <a:p>
            <a:r>
              <a:rPr lang="fi-FI" sz="2400" err="1">
                <a:solidFill>
                  <a:srgbClr val="FFFFFF"/>
                </a:solidFill>
                <a:latin typeface="Verdana Pro"/>
              </a:rPr>
              <a:t>The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earlier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you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start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to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invest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the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easier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 it is and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there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is 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bigger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chance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to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get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 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larger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</a:t>
            </a:r>
            <a:r>
              <a:rPr lang="fi-FI" sz="2400" err="1">
                <a:solidFill>
                  <a:srgbClr val="FFFFFF"/>
                </a:solidFill>
                <a:latin typeface="Verdana Pro"/>
              </a:rPr>
              <a:t>ammount</a:t>
            </a:r>
            <a:r>
              <a:rPr lang="fi-FI" sz="2400">
                <a:solidFill>
                  <a:srgbClr val="FFFFFF"/>
                </a:solidFill>
                <a:latin typeface="Verdana Pro"/>
              </a:rPr>
              <a:t> of money</a:t>
            </a:r>
            <a:endParaRPr lang="fi-FI" sz="2400">
              <a:solidFill>
                <a:srgbClr val="FFFFFF"/>
              </a:solidFill>
              <a:highlight>
                <a:srgbClr val="FFFFFF"/>
              </a:highlight>
              <a:latin typeface="Verdana Pro"/>
              <a:ea typeface="+mn-lt"/>
              <a:cs typeface="+mn-lt"/>
            </a:endParaRPr>
          </a:p>
        </p:txBody>
      </p:sp>
      <p:pic>
        <p:nvPicPr>
          <p:cNvPr id="8" name="Kuva 7" descr="Kuva, joka sisältää kohteen Grafiikka, clipart, muotoilu&#10;&#10;Kuvaus luotu automaattisesti">
            <a:extLst>
              <a:ext uri="{FF2B5EF4-FFF2-40B4-BE49-F238E27FC236}">
                <a16:creationId xmlns:a16="http://schemas.microsoft.com/office/drawing/2014/main" id="{28513ED3-26A5-BDB6-2B93-D9D3DDF47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8938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80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82022E-31A7-475A-718E-4AB2BD44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fi-FI" err="1">
                <a:cs typeface="Calibri Light"/>
              </a:rPr>
              <a:t>What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are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good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investments</a:t>
            </a:r>
            <a:endParaRPr lang="fi-FI" err="1"/>
          </a:p>
        </p:txBody>
      </p:sp>
      <p:pic>
        <p:nvPicPr>
          <p:cNvPr id="4" name="Kuva 3" descr="Can I start investing with $500?">
            <a:extLst>
              <a:ext uri="{FF2B5EF4-FFF2-40B4-BE49-F238E27FC236}">
                <a16:creationId xmlns:a16="http://schemas.microsoft.com/office/drawing/2014/main" id="{F40D1FB5-148B-ABBB-42B0-6987158D5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5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5C38CB-55CF-76A5-1935-70CE3886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000"/>
              <a:t>Every investments have risks</a:t>
            </a:r>
          </a:p>
          <a:p>
            <a:pPr marL="457200" indent="-457200"/>
            <a:r>
              <a:rPr lang="en-US" sz="2000"/>
              <a:t>Good investments are the one that increases its value overtime and is reliable</a:t>
            </a:r>
            <a:endParaRPr lang="en-US" sz="2000">
              <a:cs typeface="Calibri"/>
            </a:endParaRPr>
          </a:p>
          <a:p>
            <a:pPr marL="457200" indent="-457200"/>
            <a:r>
              <a:rPr lang="en-US" sz="2000"/>
              <a:t>For example good investments for beginners could be fund indexes like s&amp;p500 </a:t>
            </a:r>
            <a:endParaRPr lang="en-US" sz="2000">
              <a:cs typeface="Calibri"/>
            </a:endParaRPr>
          </a:p>
          <a:p>
            <a:pPr marL="457200" indent="-457200"/>
            <a:r>
              <a:rPr lang="en-US" sz="2000"/>
              <a:t>S&amp;p500 is a fund index that invests in </a:t>
            </a:r>
            <a:r>
              <a:rPr lang="en-US" sz="2000" err="1"/>
              <a:t>Nasdaqs</a:t>
            </a:r>
            <a:r>
              <a:rPr lang="en-US" sz="2000"/>
              <a:t> top 50 biggest companies so it's pretty safe and it has a good profit marginal </a:t>
            </a:r>
            <a:endParaRPr lang="en-US" sz="2000">
              <a:cs typeface="Calibri"/>
            </a:endParaRPr>
          </a:p>
          <a:p>
            <a:pPr marL="457200" indent="-457200"/>
            <a:br>
              <a:rPr lang="en-US" sz="2000"/>
            </a:b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53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39C3025-4784-4B16-914D-CCFC3E83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BCDAF3-F28A-D8FB-AA83-775CB2F8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112220" cy="1330839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What are bad investments</a:t>
            </a:r>
            <a:endParaRPr lang="fi-FI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E0780C-185D-2770-B3B3-23BFD972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4101"/>
            <a:ext cx="5903847" cy="4054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Investment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is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usually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considered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bad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when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it's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risk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 and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return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does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not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meet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.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Meaning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that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risk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is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higher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than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possible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profit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could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be</a:t>
            </a:r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Bad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investments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 in case of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profit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are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also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things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like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gambling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,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expensive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cars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and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clothes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and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generally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just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things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that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dosen't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keep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their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value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in long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run</a:t>
            </a:r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Bad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investments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can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also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things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that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 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slowers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your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progression 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or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makes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you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less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capable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person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things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like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alcohol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and </a:t>
            </a:r>
            <a:r>
              <a:rPr lang="fi-FI" sz="200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drugs</a:t>
            </a:r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5" name="Kuva 4" descr="BMW Design Boss: Why Do EVs Need To Look Different?">
            <a:extLst>
              <a:ext uri="{FF2B5EF4-FFF2-40B4-BE49-F238E27FC236}">
                <a16:creationId xmlns:a16="http://schemas.microsoft.com/office/drawing/2014/main" id="{E4D7A24E-6691-7704-EDEF-1BC7278FE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8" r="20427"/>
          <a:stretch/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4" name="Kuva 3" descr="Philippine lawmakers step up demand for ban on offshore gambling operators:  'profoundly disturbing' | South China Morning Post">
            <a:extLst>
              <a:ext uri="{FF2B5EF4-FFF2-40B4-BE49-F238E27FC236}">
                <a16:creationId xmlns:a16="http://schemas.microsoft.com/office/drawing/2014/main" id="{81AE0AEC-D13E-ECC6-164B-411DB1FD5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23" r="-2" b="-2"/>
          <a:stretch/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066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purkki, Mason jar -purkki, vaasi, pullo&#10;&#10;Kuvaus luotu automaattisesti">
            <a:extLst>
              <a:ext uri="{FF2B5EF4-FFF2-40B4-BE49-F238E27FC236}">
                <a16:creationId xmlns:a16="http://schemas.microsoft.com/office/drawing/2014/main" id="{7DE8BE09-561F-F738-310C-9CFD21120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38A8C2-659B-5041-D9E7-C8A26DA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279093"/>
            <a:ext cx="8898091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b="1" err="1">
                <a:latin typeface="Verdana Pro"/>
                <a:cs typeface="Calibri Light"/>
              </a:rPr>
              <a:t>Why</a:t>
            </a:r>
            <a:r>
              <a:rPr lang="fi-FI" b="1">
                <a:latin typeface="Verdana Pro"/>
                <a:cs typeface="Calibri Light"/>
              </a:rPr>
              <a:t> </a:t>
            </a:r>
            <a:r>
              <a:rPr lang="fi-FI" b="1" err="1">
                <a:latin typeface="Verdana Pro"/>
                <a:cs typeface="Calibri Light"/>
              </a:rPr>
              <a:t>should</a:t>
            </a:r>
            <a:r>
              <a:rPr lang="fi-FI" b="1">
                <a:latin typeface="Verdana Pro"/>
                <a:cs typeface="Calibri Light"/>
              </a:rPr>
              <a:t> </a:t>
            </a:r>
            <a:r>
              <a:rPr lang="fi-FI" b="1" err="1">
                <a:latin typeface="Verdana Pro"/>
                <a:cs typeface="Calibri Light"/>
              </a:rPr>
              <a:t>you</a:t>
            </a:r>
            <a:r>
              <a:rPr lang="fi-FI" b="1">
                <a:latin typeface="Verdana Pro"/>
                <a:cs typeface="Calibri Light"/>
              </a:rPr>
              <a:t> </a:t>
            </a:r>
            <a:r>
              <a:rPr lang="fi-FI" b="1" err="1">
                <a:latin typeface="Verdana Pro"/>
                <a:cs typeface="Calibri Light"/>
              </a:rPr>
              <a:t>invest</a:t>
            </a:r>
            <a:r>
              <a:rPr lang="fi-FI" b="1">
                <a:latin typeface="Verdana Pro"/>
                <a:cs typeface="Calibri Light"/>
              </a:rPr>
              <a:t> </a:t>
            </a:r>
            <a:r>
              <a:rPr lang="fi-FI" b="1" err="1">
                <a:latin typeface="Verdana Pro"/>
                <a:cs typeface="Calibri Light"/>
              </a:rPr>
              <a:t>instead</a:t>
            </a:r>
            <a:r>
              <a:rPr lang="fi-FI" b="1">
                <a:latin typeface="Verdana Pro"/>
                <a:cs typeface="Calibri Light"/>
              </a:rPr>
              <a:t> of </a:t>
            </a:r>
            <a:r>
              <a:rPr lang="fi-FI" b="1" err="1">
                <a:latin typeface="Verdana Pro"/>
                <a:cs typeface="Calibri Light"/>
              </a:rPr>
              <a:t>saving</a:t>
            </a:r>
            <a:r>
              <a:rPr lang="fi-FI" b="1">
                <a:latin typeface="Verdana Pro"/>
                <a:cs typeface="Calibri Light"/>
              </a:rPr>
              <a:t> money?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14BBC7-12CF-571A-5EA5-F10B2174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2507943"/>
            <a:ext cx="7066832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3200">
                <a:cs typeface="Calibri"/>
              </a:rPr>
              <a:t>By </a:t>
            </a:r>
            <a:r>
              <a:rPr lang="fi-FI" sz="3200" err="1">
                <a:cs typeface="Calibri"/>
              </a:rPr>
              <a:t>investing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you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can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make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profit</a:t>
            </a:r>
            <a:endParaRPr lang="fi-FI" sz="3200">
              <a:cs typeface="Calibri"/>
            </a:endParaRPr>
          </a:p>
          <a:p>
            <a:r>
              <a:rPr lang="fi-FI" sz="3200">
                <a:cs typeface="Calibri"/>
              </a:rPr>
              <a:t>By </a:t>
            </a:r>
            <a:r>
              <a:rPr lang="fi-FI" sz="3200" err="1">
                <a:cs typeface="Calibri"/>
              </a:rPr>
              <a:t>saving</a:t>
            </a:r>
            <a:r>
              <a:rPr lang="fi-FI" sz="3200">
                <a:cs typeface="Calibri"/>
              </a:rPr>
              <a:t> money </a:t>
            </a:r>
            <a:r>
              <a:rPr lang="fi-FI" sz="3200" err="1">
                <a:cs typeface="Calibri"/>
              </a:rPr>
              <a:t>you</a:t>
            </a:r>
            <a:r>
              <a:rPr lang="fi-FI" sz="3200">
                <a:cs typeface="Calibri"/>
              </a:rPr>
              <a:t> </a:t>
            </a:r>
            <a:r>
              <a:rPr lang="fi-FI" sz="3200" err="1">
                <a:cs typeface="Calibri"/>
              </a:rPr>
              <a:t>can't</a:t>
            </a:r>
            <a:r>
              <a:rPr lang="fi-FI" sz="3200">
                <a:cs typeface="Calibri"/>
              </a:rPr>
              <a:t> </a:t>
            </a:r>
            <a:r>
              <a:rPr lang="fi-FI" sz="3200" err="1">
                <a:cs typeface="Calibri"/>
              </a:rPr>
              <a:t>make</a:t>
            </a:r>
            <a:r>
              <a:rPr lang="fi-FI" sz="3200">
                <a:cs typeface="Calibri"/>
              </a:rPr>
              <a:t> </a:t>
            </a:r>
            <a:r>
              <a:rPr lang="fi-FI" sz="3200" err="1">
                <a:cs typeface="Calibri"/>
              </a:rPr>
              <a:t>profit</a:t>
            </a:r>
            <a:endParaRPr lang="fi-FI" sz="3200">
              <a:cs typeface="Calibri"/>
            </a:endParaRPr>
          </a:p>
          <a:p>
            <a:r>
              <a:rPr lang="fi-FI" sz="3200" err="1">
                <a:cs typeface="Calibri"/>
              </a:rPr>
              <a:t>When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saving</a:t>
            </a:r>
            <a:r>
              <a:rPr lang="fi-FI" sz="3200">
                <a:cs typeface="Calibri"/>
              </a:rPr>
              <a:t> money </a:t>
            </a:r>
            <a:r>
              <a:rPr lang="fi-FI" sz="3200" err="1">
                <a:cs typeface="Calibri"/>
              </a:rPr>
              <a:t>the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value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decreases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because</a:t>
            </a:r>
            <a:r>
              <a:rPr lang="fi-FI" sz="3200">
                <a:cs typeface="Calibri"/>
              </a:rPr>
              <a:t> of </a:t>
            </a:r>
            <a:r>
              <a:rPr lang="fi-FI" sz="3200" err="1">
                <a:cs typeface="Calibri"/>
              </a:rPr>
              <a:t>inflation</a:t>
            </a:r>
            <a:endParaRPr lang="fi-FI" sz="3200">
              <a:cs typeface="Calibri"/>
            </a:endParaRPr>
          </a:p>
          <a:p>
            <a:r>
              <a:rPr lang="fi-FI" sz="3200" err="1">
                <a:cs typeface="Calibri"/>
              </a:rPr>
              <a:t>Investing</a:t>
            </a:r>
            <a:r>
              <a:rPr lang="fi-FI" sz="3200">
                <a:cs typeface="Calibri"/>
              </a:rPr>
              <a:t> </a:t>
            </a:r>
            <a:r>
              <a:rPr lang="fi-FI" sz="3200" err="1">
                <a:cs typeface="Calibri"/>
              </a:rPr>
              <a:t>can</a:t>
            </a:r>
            <a:r>
              <a:rPr lang="fi-FI" sz="3200">
                <a:cs typeface="Calibri"/>
              </a:rPr>
              <a:t> help </a:t>
            </a:r>
            <a:r>
              <a:rPr lang="fi-FI" sz="3200" err="1">
                <a:cs typeface="Calibri"/>
              </a:rPr>
              <a:t>you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protect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the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value</a:t>
            </a:r>
            <a:r>
              <a:rPr lang="fi-FI" sz="3200">
                <a:cs typeface="Calibri"/>
              </a:rPr>
              <a:t> of money as </a:t>
            </a:r>
            <a:r>
              <a:rPr lang="fi-FI" sz="3200" err="1">
                <a:cs typeface="Calibri"/>
              </a:rPr>
              <a:t>the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cost</a:t>
            </a:r>
            <a:r>
              <a:rPr lang="fi-FI" sz="3200">
                <a:cs typeface="Calibri"/>
              </a:rPr>
              <a:t> of </a:t>
            </a:r>
            <a:r>
              <a:rPr lang="fi-FI" sz="3200" err="1">
                <a:cs typeface="Calibri"/>
              </a:rPr>
              <a:t>living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rises</a:t>
            </a:r>
            <a:endParaRPr lang="fi-FI" sz="3200">
              <a:cs typeface="Calibri"/>
            </a:endParaRPr>
          </a:p>
          <a:p>
            <a:endParaRPr lang="fi-FI" sz="3200">
              <a:cs typeface="Calibri"/>
            </a:endParaRPr>
          </a:p>
          <a:p>
            <a:pPr marL="0" indent="0">
              <a:buNone/>
            </a:pPr>
            <a:endParaRPr lang="fi-FI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80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0B4E24-F7C0-720E-7ED9-D6A9E587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>
                <a:cs typeface="Calibri Light"/>
              </a:rPr>
              <a:t>How to start investing</a:t>
            </a:r>
            <a:endParaRPr lang="fi-FI" sz="4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DC2DFF-E81E-BBBF-1CA1-E7B669DF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37" y="2038798"/>
            <a:ext cx="6327421" cy="458814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fi-FI" sz="3200">
                <a:cs typeface="Calibri"/>
              </a:rPr>
              <a:t>Even </a:t>
            </a:r>
            <a:r>
              <a:rPr lang="fi-FI" sz="3200" err="1">
                <a:cs typeface="Calibri"/>
              </a:rPr>
              <a:t>tho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many</a:t>
            </a:r>
            <a:r>
              <a:rPr lang="fi-FI" sz="3200">
                <a:cs typeface="Calibri"/>
              </a:rPr>
              <a:t> </a:t>
            </a:r>
            <a:r>
              <a:rPr lang="fi-FI" sz="3200" err="1">
                <a:cs typeface="Calibri"/>
              </a:rPr>
              <a:t>thinks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that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investing</a:t>
            </a:r>
            <a:r>
              <a:rPr lang="fi-FI" sz="3200">
                <a:cs typeface="Calibri"/>
              </a:rPr>
              <a:t> is </a:t>
            </a:r>
            <a:r>
              <a:rPr lang="fi-FI" sz="3200" err="1">
                <a:cs typeface="Calibri"/>
              </a:rPr>
              <a:t>hard</a:t>
            </a:r>
            <a:r>
              <a:rPr lang="fi-FI" sz="3200">
                <a:cs typeface="Calibri"/>
              </a:rPr>
              <a:t> and </a:t>
            </a:r>
            <a:r>
              <a:rPr lang="fi-FI" sz="3200" err="1">
                <a:cs typeface="Calibri"/>
              </a:rPr>
              <a:t>that</a:t>
            </a:r>
            <a:r>
              <a:rPr lang="fi-FI" sz="3200">
                <a:cs typeface="Calibri"/>
              </a:rPr>
              <a:t> it </a:t>
            </a:r>
            <a:r>
              <a:rPr lang="fi-FI" sz="3200" err="1">
                <a:cs typeface="Calibri"/>
              </a:rPr>
              <a:t>takes</a:t>
            </a:r>
            <a:r>
              <a:rPr lang="fi-FI" sz="3200">
                <a:cs typeface="Calibri"/>
              </a:rPr>
              <a:t> a </a:t>
            </a:r>
            <a:r>
              <a:rPr lang="fi-FI" sz="3200" err="1">
                <a:cs typeface="Calibri"/>
              </a:rPr>
              <a:t>lot</a:t>
            </a:r>
            <a:r>
              <a:rPr lang="fi-FI" sz="3200">
                <a:cs typeface="Calibri"/>
              </a:rPr>
              <a:t> of </a:t>
            </a:r>
            <a:r>
              <a:rPr lang="fi-FI" sz="3200" err="1">
                <a:cs typeface="Calibri"/>
              </a:rPr>
              <a:t>time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its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actually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pretty</a:t>
            </a:r>
            <a:r>
              <a:rPr lang="fi-FI" sz="3200">
                <a:cs typeface="Calibri"/>
              </a:rPr>
              <a:t> </a:t>
            </a:r>
            <a:r>
              <a:rPr lang="fi-FI" sz="3200" err="1">
                <a:cs typeface="Calibri"/>
              </a:rPr>
              <a:t>effortless</a:t>
            </a:r>
            <a:r>
              <a:rPr lang="fi-FI" sz="3200">
                <a:cs typeface="Calibri"/>
              </a:rPr>
              <a:t> and </a:t>
            </a:r>
            <a:r>
              <a:rPr lang="fi-FI" sz="3200" err="1">
                <a:cs typeface="Calibri"/>
              </a:rPr>
              <a:t>easy</a:t>
            </a:r>
            <a:r>
              <a:rPr lang="fi-FI" sz="3200">
                <a:cs typeface="Calibri"/>
              </a:rPr>
              <a:t>. </a:t>
            </a:r>
            <a:endParaRPr lang="fi-FI" sz="3200">
              <a:ea typeface="Calibri"/>
              <a:cs typeface="Calibri"/>
            </a:endParaRPr>
          </a:p>
          <a:p>
            <a:r>
              <a:rPr lang="fi-FI" sz="3200" err="1">
                <a:ea typeface="+mn-lt"/>
                <a:cs typeface="+mn-lt"/>
              </a:rPr>
              <a:t>You</a:t>
            </a:r>
            <a:r>
              <a:rPr lang="fi-FI" sz="3200">
                <a:ea typeface="+mn-lt"/>
                <a:cs typeface="+mn-lt"/>
              </a:rPr>
              <a:t> </a:t>
            </a:r>
            <a:r>
              <a:rPr lang="fi-FI" sz="3200" err="1">
                <a:ea typeface="+mn-lt"/>
                <a:cs typeface="+mn-lt"/>
              </a:rPr>
              <a:t>can</a:t>
            </a:r>
            <a:r>
              <a:rPr lang="fi-FI" sz="3200">
                <a:ea typeface="+mn-lt"/>
                <a:cs typeface="+mn-lt"/>
              </a:rPr>
              <a:t> </a:t>
            </a:r>
            <a:r>
              <a:rPr lang="fi-FI" sz="3200" err="1">
                <a:ea typeface="+mn-lt"/>
                <a:cs typeface="+mn-lt"/>
              </a:rPr>
              <a:t>study</a:t>
            </a:r>
            <a:r>
              <a:rPr lang="fi-FI" sz="3200">
                <a:ea typeface="+mn-lt"/>
                <a:cs typeface="+mn-lt"/>
              </a:rPr>
              <a:t> </a:t>
            </a:r>
            <a:r>
              <a:rPr lang="fi-FI" sz="3200" err="1">
                <a:ea typeface="+mn-lt"/>
                <a:cs typeface="+mn-lt"/>
              </a:rPr>
              <a:t>investing</a:t>
            </a:r>
            <a:r>
              <a:rPr lang="fi-FI" sz="3200">
                <a:ea typeface="+mn-lt"/>
                <a:cs typeface="+mn-lt"/>
              </a:rPr>
              <a:t> on internet for </a:t>
            </a:r>
            <a:r>
              <a:rPr lang="fi-FI" sz="3200" err="1">
                <a:ea typeface="+mn-lt"/>
                <a:cs typeface="+mn-lt"/>
              </a:rPr>
              <a:t>example</a:t>
            </a:r>
            <a:r>
              <a:rPr lang="fi-FI" sz="3200">
                <a:ea typeface="+mn-lt"/>
                <a:cs typeface="+mn-lt"/>
              </a:rPr>
              <a:t> </a:t>
            </a:r>
            <a:r>
              <a:rPr lang="fi-FI" sz="3200" err="1">
                <a:ea typeface="+mn-lt"/>
                <a:cs typeface="+mn-lt"/>
              </a:rPr>
              <a:t>or</a:t>
            </a:r>
            <a:r>
              <a:rPr lang="fi-FI" sz="3200">
                <a:ea typeface="+mn-lt"/>
                <a:cs typeface="+mn-lt"/>
              </a:rPr>
              <a:t> </a:t>
            </a:r>
            <a:r>
              <a:rPr lang="fi-FI" sz="3200" err="1">
                <a:ea typeface="+mn-lt"/>
                <a:cs typeface="+mn-lt"/>
              </a:rPr>
              <a:t>get</a:t>
            </a:r>
            <a:r>
              <a:rPr lang="fi-FI" sz="3200">
                <a:ea typeface="+mn-lt"/>
                <a:cs typeface="+mn-lt"/>
              </a:rPr>
              <a:t> </a:t>
            </a:r>
            <a:r>
              <a:rPr lang="fi-FI" sz="3200" err="1">
                <a:ea typeface="+mn-lt"/>
                <a:cs typeface="+mn-lt"/>
              </a:rPr>
              <a:t>investment</a:t>
            </a:r>
            <a:r>
              <a:rPr lang="fi-FI" sz="3200">
                <a:ea typeface="+mn-lt"/>
                <a:cs typeface="+mn-lt"/>
              </a:rPr>
              <a:t> help </a:t>
            </a:r>
            <a:r>
              <a:rPr lang="fi-FI" sz="3200" err="1">
                <a:ea typeface="+mn-lt"/>
                <a:cs typeface="+mn-lt"/>
              </a:rPr>
              <a:t>from</a:t>
            </a:r>
            <a:r>
              <a:rPr lang="fi-FI" sz="3200">
                <a:ea typeface="+mn-lt"/>
                <a:cs typeface="+mn-lt"/>
              </a:rPr>
              <a:t> </a:t>
            </a:r>
            <a:r>
              <a:rPr lang="fi-FI" sz="3200" err="1">
                <a:ea typeface="+mn-lt"/>
                <a:cs typeface="+mn-lt"/>
              </a:rPr>
              <a:t>the</a:t>
            </a:r>
            <a:r>
              <a:rPr lang="fi-FI" sz="3200">
                <a:ea typeface="+mn-lt"/>
                <a:cs typeface="+mn-lt"/>
              </a:rPr>
              <a:t> </a:t>
            </a:r>
            <a:r>
              <a:rPr lang="fi-FI" sz="3200" err="1">
                <a:ea typeface="+mn-lt"/>
                <a:cs typeface="+mn-lt"/>
              </a:rPr>
              <a:t>bank</a:t>
            </a:r>
            <a:r>
              <a:rPr lang="fi-FI" sz="3200">
                <a:ea typeface="+mn-lt"/>
                <a:cs typeface="+mn-lt"/>
              </a:rPr>
              <a:t> </a:t>
            </a:r>
          </a:p>
          <a:p>
            <a:r>
              <a:rPr lang="fi-FI" sz="3200" err="1">
                <a:ea typeface="Calibri" panose="020F0502020204030204"/>
                <a:cs typeface="Calibri"/>
              </a:rPr>
              <a:t>You</a:t>
            </a:r>
            <a:r>
              <a:rPr lang="fi-FI" sz="3200">
                <a:ea typeface="Calibri" panose="020F0502020204030204"/>
                <a:cs typeface="Calibri"/>
              </a:rPr>
              <a:t> </a:t>
            </a:r>
            <a:r>
              <a:rPr lang="fi-FI" sz="3200" err="1">
                <a:ea typeface="Calibri" panose="020F0502020204030204"/>
                <a:cs typeface="Calibri"/>
              </a:rPr>
              <a:t>dont</a:t>
            </a:r>
            <a:r>
              <a:rPr lang="fi-FI" sz="3200">
                <a:ea typeface="Calibri" panose="020F0502020204030204"/>
                <a:cs typeface="Calibri"/>
              </a:rPr>
              <a:t> </a:t>
            </a:r>
            <a:r>
              <a:rPr lang="fi-FI" sz="3200" err="1">
                <a:ea typeface="Calibri" panose="020F0502020204030204"/>
                <a:cs typeface="Calibri"/>
              </a:rPr>
              <a:t>have</a:t>
            </a:r>
            <a:r>
              <a:rPr lang="fi-FI" sz="3200">
                <a:ea typeface="Calibri" panose="020F0502020204030204"/>
                <a:cs typeface="Calibri"/>
              </a:rPr>
              <a:t> to </a:t>
            </a:r>
            <a:r>
              <a:rPr lang="fi-FI" sz="3200" err="1">
                <a:ea typeface="Calibri" panose="020F0502020204030204"/>
                <a:cs typeface="Calibri"/>
              </a:rPr>
              <a:t>have</a:t>
            </a:r>
            <a:r>
              <a:rPr lang="fi-FI" sz="3200">
                <a:ea typeface="Calibri" panose="020F0502020204030204"/>
                <a:cs typeface="Calibri"/>
              </a:rPr>
              <a:t> </a:t>
            </a:r>
            <a:r>
              <a:rPr lang="fi-FI" sz="3200" err="1">
                <a:ea typeface="Calibri" panose="020F0502020204030204"/>
                <a:cs typeface="Calibri"/>
              </a:rPr>
              <a:t>big</a:t>
            </a:r>
            <a:r>
              <a:rPr lang="fi-FI" sz="3200">
                <a:ea typeface="Calibri" panose="020F0502020204030204"/>
                <a:cs typeface="Calibri"/>
              </a:rPr>
              <a:t> capital to </a:t>
            </a:r>
            <a:r>
              <a:rPr lang="fi-FI" sz="3200" err="1">
                <a:ea typeface="Calibri" panose="020F0502020204030204"/>
                <a:cs typeface="Calibri"/>
              </a:rPr>
              <a:t>start</a:t>
            </a:r>
            <a:endParaRPr lang="en-US" sz="3200">
              <a:ea typeface="Calibri" panose="020F0502020204030204"/>
              <a:cs typeface="Calibri"/>
            </a:endParaRPr>
          </a:p>
          <a:p>
            <a:r>
              <a:rPr lang="en-US" sz="3200"/>
              <a:t>Starting early and </a:t>
            </a:r>
            <a:r>
              <a:rPr lang="en-US" sz="3200">
                <a:ea typeface="+mn-lt"/>
                <a:cs typeface="+mn-lt"/>
              </a:rPr>
              <a:t>temporal dispersion are the major factors</a:t>
            </a:r>
            <a:br>
              <a:rPr lang="en-US" sz="2000"/>
            </a:br>
            <a:br>
              <a:rPr lang="en-US" sz="2000"/>
            </a:br>
            <a:endParaRPr lang="en-US" sz="2000">
              <a:ea typeface="Calibri" panose="020F0502020204030204"/>
              <a:cs typeface="Calibri" panose="020F0502020204030204"/>
            </a:endParaRPr>
          </a:p>
          <a:p>
            <a:endParaRPr lang="fi-FI" sz="2000">
              <a:ea typeface="Calibri" panose="020F0502020204030204"/>
              <a:cs typeface="Calibri"/>
            </a:endParaRPr>
          </a:p>
        </p:txBody>
      </p:sp>
      <p:pic>
        <p:nvPicPr>
          <p:cNvPr id="4" name="Kuva 3" descr="Kuva, joka sisältää kohteen kello, teksti, Taskukello, rannekello&#10;&#10;Kuvaus luotu automaattisesti">
            <a:extLst>
              <a:ext uri="{FF2B5EF4-FFF2-40B4-BE49-F238E27FC236}">
                <a16:creationId xmlns:a16="http://schemas.microsoft.com/office/drawing/2014/main" id="{34AA8FA3-3582-33FE-05BD-BBBF2A783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4650" y="2216322"/>
            <a:ext cx="5178206" cy="31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7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7C6115-214A-B473-57ED-A738E19F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97" y="575400"/>
            <a:ext cx="5323531" cy="1330843"/>
          </a:xfrm>
        </p:spPr>
        <p:txBody>
          <a:bodyPr>
            <a:normAutofit/>
          </a:bodyPr>
          <a:lstStyle/>
          <a:p>
            <a:r>
              <a:rPr lang="fi-FI" b="1">
                <a:latin typeface="Verdana Pro"/>
                <a:cs typeface="Calibri Light"/>
              </a:rPr>
              <a:t>Erkki Sinkko</a:t>
            </a:r>
            <a:endParaRPr lang="fi-FI" b="1">
              <a:latin typeface="Verdana Pro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502C8-ED9E-B5FC-2E42-9EDE9F5DD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97" y="2156473"/>
            <a:ext cx="5885329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err="1">
                <a:latin typeface="Verdana Pro"/>
                <a:cs typeface="Calibri"/>
              </a:rPr>
              <a:t>Born</a:t>
            </a:r>
            <a:r>
              <a:rPr lang="fi-FI" sz="2400">
                <a:latin typeface="Verdana Pro"/>
                <a:cs typeface="Calibri"/>
              </a:rPr>
              <a:t> in 1936 (85 </a:t>
            </a:r>
            <a:r>
              <a:rPr lang="fi-FI" sz="2400" err="1">
                <a:latin typeface="Verdana Pro"/>
                <a:cs typeface="Calibri"/>
              </a:rPr>
              <a:t>years</a:t>
            </a:r>
            <a:r>
              <a:rPr lang="fi-FI" sz="2400">
                <a:latin typeface="Verdana Pro"/>
                <a:cs typeface="Calibri"/>
              </a:rPr>
              <a:t> </a:t>
            </a:r>
            <a:r>
              <a:rPr lang="fi-FI" sz="2400" err="1">
                <a:latin typeface="Verdana Pro"/>
                <a:cs typeface="Calibri"/>
              </a:rPr>
              <a:t>old</a:t>
            </a:r>
            <a:r>
              <a:rPr lang="fi-FI" sz="2400">
                <a:latin typeface="Verdana Pro"/>
                <a:cs typeface="Calibri"/>
              </a:rPr>
              <a:t>)</a:t>
            </a:r>
          </a:p>
          <a:p>
            <a:r>
              <a:rPr lang="fi-FI" sz="2400">
                <a:latin typeface="Verdana Pro"/>
                <a:cs typeface="Calibri"/>
              </a:rPr>
              <a:t>He </a:t>
            </a:r>
            <a:r>
              <a:rPr lang="fi-FI" sz="2400" err="1">
                <a:latin typeface="Verdana Pro"/>
                <a:cs typeface="Calibri"/>
              </a:rPr>
              <a:t>started</a:t>
            </a:r>
            <a:r>
              <a:rPr lang="fi-FI" sz="2400">
                <a:latin typeface="Verdana Pro"/>
                <a:cs typeface="Calibri"/>
              </a:rPr>
              <a:t> to </a:t>
            </a:r>
            <a:r>
              <a:rPr lang="fi-FI" sz="2400" err="1">
                <a:latin typeface="Verdana Pro"/>
                <a:cs typeface="Calibri"/>
              </a:rPr>
              <a:t>invest</a:t>
            </a:r>
            <a:r>
              <a:rPr lang="fi-FI" sz="2400">
                <a:latin typeface="Verdana Pro"/>
                <a:cs typeface="Calibri"/>
              </a:rPr>
              <a:t> in 1970</a:t>
            </a:r>
          </a:p>
          <a:p>
            <a:r>
              <a:rPr lang="fi-FI" sz="2400">
                <a:latin typeface="Verdana Pro"/>
                <a:cs typeface="Calibri"/>
              </a:rPr>
              <a:t>He </a:t>
            </a:r>
            <a:r>
              <a:rPr lang="fi-FI" sz="2400" err="1">
                <a:latin typeface="Verdana Pro"/>
                <a:cs typeface="Calibri"/>
              </a:rPr>
              <a:t>invested</a:t>
            </a:r>
            <a:r>
              <a:rPr lang="fi-FI" sz="2400">
                <a:latin typeface="Verdana Pro"/>
                <a:cs typeface="Calibri"/>
              </a:rPr>
              <a:t> in to </a:t>
            </a:r>
            <a:r>
              <a:rPr lang="fi-FI" sz="2400" err="1">
                <a:latin typeface="Verdana Pro"/>
                <a:cs typeface="Calibri"/>
              </a:rPr>
              <a:t>stocks</a:t>
            </a:r>
            <a:endParaRPr lang="fi-FI" sz="2400">
              <a:latin typeface="Verdana Pro"/>
              <a:cs typeface="Calibri"/>
            </a:endParaRPr>
          </a:p>
          <a:p>
            <a:r>
              <a:rPr lang="fi-FI" sz="2400">
                <a:latin typeface="Verdana Pro"/>
                <a:cs typeface="Calibri"/>
              </a:rPr>
              <a:t>He </a:t>
            </a:r>
            <a:r>
              <a:rPr lang="fi-FI" sz="2400" err="1">
                <a:latin typeface="Verdana Pro"/>
                <a:cs typeface="Calibri"/>
              </a:rPr>
              <a:t>started</a:t>
            </a:r>
            <a:r>
              <a:rPr lang="fi-FI" sz="2400">
                <a:latin typeface="Verdana Pro"/>
                <a:cs typeface="Calibri"/>
              </a:rPr>
              <a:t> </a:t>
            </a:r>
            <a:r>
              <a:rPr lang="fi-FI" sz="2400" err="1">
                <a:latin typeface="Verdana Pro"/>
                <a:cs typeface="Calibri"/>
              </a:rPr>
              <a:t>investing</a:t>
            </a:r>
            <a:r>
              <a:rPr lang="fi-FI" sz="2400">
                <a:latin typeface="Verdana Pro"/>
                <a:cs typeface="Calibri"/>
              </a:rPr>
              <a:t> </a:t>
            </a:r>
            <a:r>
              <a:rPr lang="fi-FI" sz="2400" err="1">
                <a:latin typeface="Verdana Pro"/>
                <a:cs typeface="Calibri"/>
              </a:rPr>
              <a:t>with</a:t>
            </a:r>
            <a:r>
              <a:rPr lang="fi-FI" sz="2400">
                <a:latin typeface="Verdana Pro"/>
                <a:cs typeface="Calibri"/>
              </a:rPr>
              <a:t> 13 000€</a:t>
            </a:r>
          </a:p>
          <a:p>
            <a:r>
              <a:rPr lang="fi-FI" sz="2400" err="1">
                <a:latin typeface="Verdana Pro"/>
                <a:cs typeface="Calibri"/>
              </a:rPr>
              <a:t>After</a:t>
            </a:r>
            <a:r>
              <a:rPr lang="fi-FI" sz="2400">
                <a:latin typeface="Verdana Pro"/>
                <a:cs typeface="Calibri"/>
              </a:rPr>
              <a:t> 40 </a:t>
            </a:r>
            <a:r>
              <a:rPr lang="fi-FI" sz="2400" err="1">
                <a:latin typeface="Verdana Pro"/>
                <a:cs typeface="Calibri"/>
              </a:rPr>
              <a:t>years</a:t>
            </a:r>
            <a:r>
              <a:rPr lang="fi-FI" sz="2400">
                <a:latin typeface="Verdana Pro"/>
                <a:cs typeface="Calibri"/>
              </a:rPr>
              <a:t> </a:t>
            </a:r>
            <a:r>
              <a:rPr lang="fi-FI" sz="2400" err="1">
                <a:latin typeface="Verdana Pro"/>
                <a:cs typeface="Calibri"/>
              </a:rPr>
              <a:t>the</a:t>
            </a:r>
            <a:r>
              <a:rPr lang="fi-FI" sz="2400">
                <a:latin typeface="Verdana Pro"/>
                <a:cs typeface="Calibri"/>
              </a:rPr>
              <a:t> </a:t>
            </a:r>
            <a:r>
              <a:rPr lang="fi-FI" sz="2400" err="1">
                <a:latin typeface="Verdana Pro"/>
                <a:cs typeface="Calibri"/>
              </a:rPr>
              <a:t>value</a:t>
            </a:r>
            <a:r>
              <a:rPr lang="fi-FI" sz="2400">
                <a:latin typeface="Verdana Pro"/>
                <a:cs typeface="Calibri"/>
              </a:rPr>
              <a:t> of </a:t>
            </a:r>
            <a:r>
              <a:rPr lang="fi-FI" sz="2400" err="1">
                <a:latin typeface="Verdana Pro"/>
                <a:cs typeface="Calibri"/>
              </a:rPr>
              <a:t>stocks</a:t>
            </a:r>
            <a:r>
              <a:rPr lang="fi-FI" sz="2400">
                <a:latin typeface="Verdana Pro"/>
                <a:cs typeface="Calibri"/>
              </a:rPr>
              <a:t> </a:t>
            </a:r>
            <a:r>
              <a:rPr lang="fi-FI" sz="2400" err="1">
                <a:latin typeface="Verdana Pro"/>
                <a:cs typeface="Calibri"/>
              </a:rPr>
              <a:t>were</a:t>
            </a:r>
            <a:r>
              <a:rPr lang="fi-FI" sz="2400">
                <a:latin typeface="Verdana Pro"/>
                <a:cs typeface="Calibri"/>
              </a:rPr>
              <a:t> </a:t>
            </a:r>
            <a:r>
              <a:rPr lang="fi-FI" sz="2400" err="1">
                <a:latin typeface="Verdana Pro"/>
                <a:cs typeface="Calibri"/>
              </a:rPr>
              <a:t>over</a:t>
            </a:r>
            <a:r>
              <a:rPr lang="fi-FI" sz="2400">
                <a:latin typeface="Verdana Pro"/>
                <a:cs typeface="Calibri"/>
              </a:rPr>
              <a:t> 5,5 </a:t>
            </a:r>
            <a:r>
              <a:rPr lang="fi-FI" sz="2400" err="1">
                <a:latin typeface="Verdana Pro"/>
                <a:cs typeface="Calibri"/>
              </a:rPr>
              <a:t>mil</a:t>
            </a:r>
            <a:r>
              <a:rPr lang="fi-FI" sz="2400">
                <a:latin typeface="Verdana Pro"/>
                <a:cs typeface="Calibri"/>
              </a:rPr>
              <a:t>.€</a:t>
            </a:r>
          </a:p>
          <a:p>
            <a:r>
              <a:rPr lang="fi-FI" sz="2400">
                <a:latin typeface="Verdana Pro"/>
                <a:cs typeface="Calibri"/>
              </a:rPr>
              <a:t>In </a:t>
            </a:r>
            <a:r>
              <a:rPr lang="fi-FI" sz="2400" err="1">
                <a:latin typeface="Verdana Pro"/>
                <a:cs typeface="Calibri"/>
              </a:rPr>
              <a:t>his</a:t>
            </a:r>
            <a:r>
              <a:rPr lang="fi-FI" sz="2400">
                <a:latin typeface="Verdana Pro"/>
                <a:cs typeface="Calibri"/>
              </a:rPr>
              <a:t> </a:t>
            </a:r>
            <a:r>
              <a:rPr lang="fi-FI" sz="2400" err="1">
                <a:latin typeface="Verdana Pro"/>
                <a:cs typeface="Calibri"/>
              </a:rPr>
              <a:t>opinion</a:t>
            </a:r>
            <a:r>
              <a:rPr lang="fi-FI" sz="2400">
                <a:latin typeface="Verdana Pro"/>
                <a:cs typeface="Calibri"/>
              </a:rPr>
              <a:t> </a:t>
            </a:r>
            <a:r>
              <a:rPr lang="en" sz="2400">
                <a:latin typeface="Verdana Pro"/>
                <a:cs typeface="Calibri"/>
              </a:rPr>
              <a:t>long-term investment is better option that gambling</a:t>
            </a:r>
            <a:endParaRPr lang="fi-FI" sz="2400">
              <a:latin typeface="Verdana Pro"/>
              <a:cs typeface="Calibri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4214" y="0"/>
            <a:ext cx="5217786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3" descr="Kuva, joka sisältää kohteen Ihmisen kasvot, vaate, henkilö, puku&#10;&#10;Kuvaus luotu automaattisesti">
            <a:extLst>
              <a:ext uri="{FF2B5EF4-FFF2-40B4-BE49-F238E27FC236}">
                <a16:creationId xmlns:a16="http://schemas.microsoft.com/office/drawing/2014/main" id="{5C441669-0CCC-7CF5-D5A1-0076918A1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4" r="6411" b="-3"/>
          <a:stretch/>
        </p:blipFill>
        <p:spPr>
          <a:xfrm>
            <a:off x="6974214" y="755312"/>
            <a:ext cx="4447491" cy="5347376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A0895C2A-D37E-4F06-AE58-CC875F83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9317" y="407547"/>
            <a:ext cx="924532" cy="422479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38AA08-F1BF-07E5-12CD-09A05F12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Sources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9424DE-31DB-40B9-5D91-F6A1B0B80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  <a:hlinkClick r:id="rId2"/>
              </a:rPr>
              <a:t>https://fi.wikipedia.org/wiki/Erkki_Sinkko#:~:text=Erkki%20Sinkko%20(s.,ja%20taloustiedon%20opettajana%20Perni%C3%B6n%20lukiossa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  <a:hlinkClick r:id="rId3"/>
              </a:rPr>
              <a:t>https://www.investopedia.com/terms/i/investing.asp</a:t>
            </a:r>
            <a:endParaRPr lang="fi-FI">
              <a:cs typeface="Calibri"/>
            </a:endParaRPr>
          </a:p>
          <a:p>
            <a:r>
              <a:rPr lang="fi-FI">
                <a:ea typeface="+mn-lt"/>
                <a:cs typeface="+mn-lt"/>
                <a:hlinkClick r:id="rId4"/>
              </a:rPr>
              <a:t>https://www.bankrate.com/investing/best-investments/</a:t>
            </a:r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105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AC1094B41CF744A35B5121AECA747B" ma:contentTypeVersion="10" ma:contentTypeDescription="Luo uusi asiakirja." ma:contentTypeScope="" ma:versionID="439264001ac4337c64f1140a64fd5800">
  <xsd:schema xmlns:xsd="http://www.w3.org/2001/XMLSchema" xmlns:xs="http://www.w3.org/2001/XMLSchema" xmlns:p="http://schemas.microsoft.com/office/2006/metadata/properties" xmlns:ns2="93bbd20d-3f88-425d-bdfa-b170070606be" xmlns:ns3="09409f3e-cc29-4428-b8ee-8104142e882a" targetNamespace="http://schemas.microsoft.com/office/2006/metadata/properties" ma:root="true" ma:fieldsID="80684539a5e3b0fab23894bf479630c5" ns2:_="" ns3:_="">
    <xsd:import namespace="93bbd20d-3f88-425d-bdfa-b170070606be"/>
    <xsd:import namespace="09409f3e-cc29-4428-b8ee-8104142e882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bd20d-3f88-425d-bdfa-b170070606b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09f3e-cc29-4428-b8ee-8104142e88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3bbd20d-3f88-425d-bdfa-b170070606be" xsi:nil="true"/>
  </documentManagement>
</p:properties>
</file>

<file path=customXml/itemProps1.xml><?xml version="1.0" encoding="utf-8"?>
<ds:datastoreItem xmlns:ds="http://schemas.openxmlformats.org/officeDocument/2006/customXml" ds:itemID="{834001E0-6806-49CA-9DDA-39B865BD4C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8BCE1-E251-4EE9-A91E-E2E92A26982C}">
  <ds:schemaRefs>
    <ds:schemaRef ds:uri="09409f3e-cc29-4428-b8ee-8104142e882a"/>
    <ds:schemaRef ds:uri="93bbd20d-3f88-425d-bdfa-b170070606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66F2B4-0811-46FA-B1AD-F22887312963}">
  <ds:schemaRefs>
    <ds:schemaRef ds:uri="93bbd20d-3f88-425d-bdfa-b170070606b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Laajakuva</PresentationFormat>
  <Paragraphs>40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Verdana Pro</vt:lpstr>
      <vt:lpstr>Office-teema</vt:lpstr>
      <vt:lpstr>Investing</vt:lpstr>
      <vt:lpstr>What is investing?</vt:lpstr>
      <vt:lpstr>Why to invest?</vt:lpstr>
      <vt:lpstr>What are good investments</vt:lpstr>
      <vt:lpstr>What are bad investments</vt:lpstr>
      <vt:lpstr>Why should you invest instead of saving money?</vt:lpstr>
      <vt:lpstr>How to start investing</vt:lpstr>
      <vt:lpstr>Erkki Sinkko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Nojonen Sari Kaija</dc:creator>
  <cp:lastModifiedBy>Nojonen Sari Kaija</cp:lastModifiedBy>
  <cp:revision>3</cp:revision>
  <dcterms:created xsi:type="dcterms:W3CDTF">2023-10-23T07:16:36Z</dcterms:created>
  <dcterms:modified xsi:type="dcterms:W3CDTF">2023-11-17T12:05:56Z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0x0101008FAC1094B41CF744A35B5121AECA747B</vt:lpwstr>
  </property>
</Properties>
</file>