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</p:sldMasterIdLst>
  <p:sldIdLst>
    <p:sldId id="256" r:id="rId5"/>
    <p:sldId id="258" r:id="rId6"/>
    <p:sldId id="259" r:id="rId7"/>
    <p:sldId id="265" r:id="rId8"/>
    <p:sldId id="260" r:id="rId9"/>
    <p:sldId id="264" r:id="rId10"/>
    <p:sldId id="261" r:id="rId11"/>
    <p:sldId id="266" r:id="rId12"/>
    <p:sldId id="262" r:id="rId13"/>
    <p:sldId id="25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196F2-7406-DC9F-C25A-6B430F0138EC}" v="295" dt="2020-05-18T09:50:26.316"/>
    <p1510:client id="{1E3F47E0-56F4-24B7-43F8-ED952E8F9066}" v="376" dt="2020-04-20T10:53:10.821"/>
    <p1510:client id="{393875BC-271B-D614-FC0C-B54C5F35A104}" v="502" dt="2020-05-06T08:55:00.985"/>
    <p1510:client id="{41940C02-4E6D-4B11-8BA9-B373B8E6B908}" v="43" dt="2020-04-15T08:43:58.512"/>
    <p1510:client id="{491551EC-7818-1C80-4DCF-40B23B6241F3}" v="315" dt="2020-04-22T11:45:34.896"/>
    <p1510:client id="{5F29AEA1-A0D3-1E67-DCCD-EC8AFF89D79B}" v="75" dt="2020-04-22T11:49:40.376"/>
    <p1510:client id="{6B524D39-ADD2-78F8-B21A-F9CC457DB926}" v="1533" dt="2020-04-29T09:03:27.966"/>
    <p1510:client id="{7DEE6FAA-A2A3-27E7-F894-B34DB37D0133}" v="39" dt="2020-05-08T07:31:07.767"/>
    <p1510:client id="{89DFDC33-5E31-95FB-8B5B-B7168AF8CFB5}" v="124" dt="2020-05-08T07:21:03.5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2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2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1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64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4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14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53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3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3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9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1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scogs.com/Eric-Clapton-Cocaine-Lay-Down-Sally/release/3998601" TargetMode="External"/><Relationship Id="rId3" Type="http://schemas.openxmlformats.org/officeDocument/2006/relationships/hyperlink" Target="https://www.jjcale.com/" TargetMode="External"/><Relationship Id="rId7" Type="http://schemas.openxmlformats.org/officeDocument/2006/relationships/hyperlink" Target="https://www.flickr.com/photos/digimeister/25243343951" TargetMode="External"/><Relationship Id="rId2" Type="http://schemas.openxmlformats.org/officeDocument/2006/relationships/hyperlink" Target="https://www.jjcale.com/biograph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ues-finland.com/articles/jj_cale_uusinta_2016.html" TargetMode="External"/><Relationship Id="rId11" Type="http://schemas.openxmlformats.org/officeDocument/2006/relationships/hyperlink" Target="https://www.flickr.com/photos/oddsock/73307238" TargetMode="External"/><Relationship Id="rId5" Type="http://schemas.openxmlformats.org/officeDocument/2006/relationships/hyperlink" Target="https://www.allmusic.com/artist/jj-cale-mn0000119651/biography" TargetMode="External"/><Relationship Id="rId10" Type="http://schemas.openxmlformats.org/officeDocument/2006/relationships/hyperlink" Target="https://commons.wikimedia.org/wiki/File:J_J_Cale_Munich_75.jpg" TargetMode="External"/><Relationship Id="rId4" Type="http://schemas.openxmlformats.org/officeDocument/2006/relationships/hyperlink" Target="https://en.wikipedia.org/wiki/J._J._Cale" TargetMode="External"/><Relationship Id="rId9" Type="http://schemas.openxmlformats.org/officeDocument/2006/relationships/hyperlink" Target="https://pixabay.com/fi/photos/%C3%A4%C3%A4ni-%C3%A4%C3%A4nitys-sound-studio-mikseri-165240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i-FI">
                <a:cs typeface="Calibri Light"/>
              </a:rPr>
              <a:t>J. J. </a:t>
            </a:r>
            <a:r>
              <a:rPr lang="fi-FI" err="1">
                <a:cs typeface="Calibri Light"/>
              </a:rPr>
              <a:t>Cale</a:t>
            </a:r>
            <a:endParaRPr lang="fi-FI" err="1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fi-FI" sz="2000"/>
          </a:p>
        </p:txBody>
      </p:sp>
      <p:pic>
        <p:nvPicPr>
          <p:cNvPr id="4" name="Kuva 4" descr="Kuva, joka sisältää kohteen henkilö, mies, ulko, pitäminen&#10;&#10;Kuvaus luotu, erittäin korkea luotettavuus">
            <a:extLst>
              <a:ext uri="{FF2B5EF4-FFF2-40B4-BE49-F238E27FC236}">
                <a16:creationId xmlns:a16="http://schemas.microsoft.com/office/drawing/2014/main" id="{3119C532-3C4F-4916-BEC0-01C988EB93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19" r="14419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94FF12-79C2-4F5E-A144-7EAF5C0EF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Sources</a:t>
            </a:r>
            <a:r>
              <a:rPr lang="fi-FI">
                <a:cs typeface="Calibri Light"/>
              </a:rPr>
              <a:t>: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ECA6C2-57AC-488E-BE13-1F733D745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dirty="0">
                <a:ea typeface="+mn-lt"/>
                <a:cs typeface="+mn-lt"/>
                <a:hlinkClick r:id="rId2"/>
              </a:rPr>
              <a:t>https://www.jjcale.com/biography</a:t>
            </a:r>
            <a:endParaRPr lang="fi-FI" dirty="0">
              <a:ea typeface="+mn-lt"/>
              <a:cs typeface="+mn-lt"/>
              <a:hlinkClick r:id="rId3"/>
            </a:endParaRPr>
          </a:p>
          <a:p>
            <a:r>
              <a:rPr lang="fi-FI" dirty="0">
                <a:ea typeface="+mn-lt"/>
                <a:cs typeface="+mn-lt"/>
                <a:hlinkClick r:id="rId4"/>
              </a:rPr>
              <a:t>https://en.wikipedia.org/wiki/J._J._Cale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  <a:hlinkClick r:id="rId5"/>
              </a:rPr>
              <a:t>https://www.allmusic.com/artist/jj-cale-mn0000119651/biography</a:t>
            </a:r>
          </a:p>
          <a:p>
            <a:r>
              <a:rPr lang="fi-FI" dirty="0">
                <a:ea typeface="+mn-lt"/>
                <a:cs typeface="+mn-lt"/>
                <a:hlinkClick r:id="rId6"/>
              </a:rPr>
              <a:t>http://www.blues-finland.com/articles/jj_cale_uusinta_2016.html</a:t>
            </a: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dirty="0" err="1">
                <a:ea typeface="+mn-lt"/>
                <a:cs typeface="+mn-lt"/>
              </a:rPr>
              <a:t>Pictures</a:t>
            </a:r>
            <a:r>
              <a:rPr lang="fi-FI" dirty="0">
                <a:ea typeface="+mn-lt"/>
                <a:cs typeface="+mn-lt"/>
              </a:rPr>
              <a:t>:</a:t>
            </a:r>
          </a:p>
          <a:p>
            <a:pPr marL="0" indent="0">
              <a:buNone/>
            </a:pPr>
            <a:r>
              <a:rPr lang="fi-FI" sz="1800" dirty="0">
                <a:ea typeface="+mn-lt"/>
                <a:cs typeface="+mn-lt"/>
                <a:hlinkClick r:id="" action="ppaction://noaction"/>
              </a:rPr>
              <a:t>https://fi.m.wikipedia.org/wiki/Tiedosto:J.J._CALE.jpg</a:t>
            </a:r>
          </a:p>
          <a:p>
            <a:pPr marL="0" indent="0">
              <a:buNone/>
            </a:pPr>
            <a:r>
              <a:rPr lang="fi-FI" sz="1800" dirty="0">
                <a:ea typeface="+mn-lt"/>
                <a:cs typeface="+mn-lt"/>
                <a:hlinkClick r:id="rId7"/>
              </a:rPr>
              <a:t>https://www.flickr.com/photos/digimeister/25243343951</a:t>
            </a:r>
            <a:endParaRPr lang="fi-FI"/>
          </a:p>
          <a:p>
            <a:pPr marL="0" indent="0">
              <a:buNone/>
            </a:pPr>
            <a:r>
              <a:rPr lang="fi-FI" sz="1800" dirty="0">
                <a:ea typeface="+mn-lt"/>
                <a:cs typeface="+mn-lt"/>
                <a:hlinkClick r:id="rId8"/>
              </a:rPr>
              <a:t>https://www.discogs.com/Eric-Clapton-Cocaine-Lay-Down-Sally/release/3998601</a:t>
            </a:r>
            <a:endParaRPr lang="fi-FI"/>
          </a:p>
          <a:p>
            <a:pPr marL="0" indent="0">
              <a:buNone/>
            </a:pPr>
            <a:r>
              <a:rPr lang="fi-FI" sz="1800" dirty="0">
                <a:ea typeface="+mn-lt"/>
                <a:cs typeface="+mn-lt"/>
                <a:hlinkClick r:id="rId9"/>
              </a:rPr>
              <a:t>https://pixabay.com/fi/photos/%C3%A4%C3%A4ni-%C3%A4%C3%A4nitys-sound-studio-mikseri-1652404/</a:t>
            </a:r>
            <a:endParaRPr lang="fi-FI" sz="1800">
              <a:cs typeface="Calibri"/>
            </a:endParaRPr>
          </a:p>
          <a:p>
            <a:pPr marL="0" indent="0">
              <a:buNone/>
            </a:pPr>
            <a:r>
              <a:rPr lang="fi-FI" sz="1800" dirty="0">
                <a:ea typeface="+mn-lt"/>
                <a:cs typeface="+mn-lt"/>
                <a:hlinkClick r:id="rId10"/>
              </a:rPr>
              <a:t>https://commons.wikimedia.org/wiki/File:J_J_Cale_Munich_75.jpg</a:t>
            </a:r>
            <a:endParaRPr lang="fi-FI"/>
          </a:p>
          <a:p>
            <a:pPr marL="0" indent="0">
              <a:buNone/>
            </a:pPr>
            <a:r>
              <a:rPr lang="fi-FI" sz="1800" dirty="0">
                <a:ea typeface="+mn-lt"/>
                <a:cs typeface="+mn-lt"/>
                <a:hlinkClick r:id="rId11"/>
              </a:rPr>
              <a:t>https://www.flickr.com/photos/oddsock/73307238</a:t>
            </a:r>
            <a:endParaRPr lang="fi-FI"/>
          </a:p>
          <a:p>
            <a:pPr marL="0" indent="0">
              <a:buNone/>
            </a:pPr>
            <a:endParaRPr lang="fi-FI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058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2DB571E-6BC1-4E33-87B0-C712C3457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235" y="599653"/>
            <a:ext cx="4801860" cy="1325563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John </a:t>
            </a:r>
            <a:r>
              <a:rPr lang="fi-FI" err="1">
                <a:cs typeface="Calibri Light"/>
              </a:rPr>
              <a:t>Weldon</a:t>
            </a:r>
            <a:r>
              <a:rPr lang="fi-FI">
                <a:cs typeface="Calibri Light"/>
              </a:rPr>
              <a:t> "J. J." </a:t>
            </a:r>
            <a:r>
              <a:rPr lang="fi-FI" err="1">
                <a:cs typeface="Calibri Light"/>
              </a:rPr>
              <a:t>Cale</a:t>
            </a:r>
            <a:r>
              <a:rPr lang="fi-FI">
                <a:cs typeface="Calibri Light"/>
              </a:rPr>
              <a:t>   (1938–2013)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E5D015-0F97-4C34-B284-9543793C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952" y="2161937"/>
            <a:ext cx="4893508" cy="40995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600" dirty="0">
                <a:cs typeface="Calibri"/>
              </a:rPr>
              <a:t>American </a:t>
            </a:r>
            <a:r>
              <a:rPr lang="fi-FI" sz="1600" dirty="0" err="1">
                <a:cs typeface="Calibri"/>
              </a:rPr>
              <a:t>guitarist</a:t>
            </a:r>
            <a:r>
              <a:rPr lang="fi-FI" sz="1600" dirty="0">
                <a:cs typeface="Calibri"/>
              </a:rPr>
              <a:t>, </a:t>
            </a:r>
            <a:r>
              <a:rPr lang="fi-FI" sz="1600" dirty="0" err="1">
                <a:cs typeface="Calibri"/>
              </a:rPr>
              <a:t>singer</a:t>
            </a:r>
            <a:r>
              <a:rPr lang="fi-FI" sz="1600" dirty="0">
                <a:cs typeface="Calibri"/>
              </a:rPr>
              <a:t> and </a:t>
            </a:r>
            <a:r>
              <a:rPr lang="fi-FI" sz="1600" dirty="0" err="1">
                <a:cs typeface="Calibri"/>
              </a:rPr>
              <a:t>songwriter</a:t>
            </a:r>
            <a:endParaRPr lang="fi-FI" sz="1600">
              <a:cs typeface="Calibri"/>
            </a:endParaRPr>
          </a:p>
          <a:p>
            <a:endParaRPr lang="fi-FI" sz="1600" dirty="0">
              <a:cs typeface="Calibri"/>
            </a:endParaRPr>
          </a:p>
          <a:p>
            <a:r>
              <a:rPr lang="fi-FI" sz="1600" dirty="0" err="1">
                <a:cs typeface="Calibri"/>
              </a:rPr>
              <a:t>Big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influence</a:t>
            </a:r>
            <a:r>
              <a:rPr lang="fi-FI" sz="1600" dirty="0">
                <a:cs typeface="Calibri"/>
              </a:rPr>
              <a:t> on </a:t>
            </a:r>
            <a:r>
              <a:rPr lang="fi-FI" sz="1600" dirty="0" err="1">
                <a:cs typeface="Calibri"/>
              </a:rPr>
              <a:t>many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artists</a:t>
            </a:r>
            <a:endParaRPr lang="fi-FI" sz="1600">
              <a:cs typeface="Calibri"/>
            </a:endParaRPr>
          </a:p>
          <a:p>
            <a:pPr lvl="1"/>
            <a:r>
              <a:rPr lang="fi-FI" sz="1600" dirty="0">
                <a:cs typeface="Calibri"/>
              </a:rPr>
              <a:t>Eric Clapton, Mark </a:t>
            </a:r>
            <a:r>
              <a:rPr lang="fi-FI" sz="1600" dirty="0" err="1">
                <a:cs typeface="Calibri"/>
              </a:rPr>
              <a:t>Knopfler</a:t>
            </a:r>
            <a:r>
              <a:rPr lang="fi-FI" sz="1600" dirty="0">
                <a:cs typeface="Calibri"/>
              </a:rPr>
              <a:t>, </a:t>
            </a:r>
            <a:r>
              <a:rPr lang="fi-FI" sz="1600" dirty="0" err="1">
                <a:cs typeface="Calibri"/>
              </a:rPr>
              <a:t>Lynyrd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Skynyrd</a:t>
            </a:r>
            <a:r>
              <a:rPr lang="fi-FI" sz="1600" dirty="0">
                <a:cs typeface="Calibri"/>
              </a:rPr>
              <a:t>, Tom </a:t>
            </a:r>
            <a:r>
              <a:rPr lang="fi-FI" sz="1600" dirty="0" err="1">
                <a:cs typeface="Calibri"/>
              </a:rPr>
              <a:t>Petty</a:t>
            </a:r>
            <a:endParaRPr lang="fi-FI" sz="1600">
              <a:cs typeface="Calibri"/>
            </a:endParaRPr>
          </a:p>
          <a:p>
            <a:pPr lvl="1"/>
            <a:endParaRPr lang="fi-FI" sz="1600" dirty="0">
              <a:cs typeface="Calibri"/>
            </a:endParaRPr>
          </a:p>
          <a:p>
            <a:r>
              <a:rPr lang="fi-FI" sz="1600" dirty="0">
                <a:cs typeface="Calibri"/>
              </a:rPr>
              <a:t>"One of </a:t>
            </a:r>
            <a:r>
              <a:rPr lang="fi-FI" sz="1600" dirty="0" err="1">
                <a:cs typeface="Calibri"/>
              </a:rPr>
              <a:t>the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most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important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artists</a:t>
            </a:r>
            <a:r>
              <a:rPr lang="fi-FI" sz="1600" dirty="0">
                <a:cs typeface="Calibri"/>
              </a:rPr>
              <a:t> in </a:t>
            </a:r>
            <a:r>
              <a:rPr lang="fi-FI" sz="1600" dirty="0" err="1">
                <a:cs typeface="Calibri"/>
              </a:rPr>
              <a:t>the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history</a:t>
            </a:r>
            <a:r>
              <a:rPr lang="fi-FI" sz="1600" dirty="0">
                <a:cs typeface="Calibri"/>
              </a:rPr>
              <a:t> of rock"  -Clapton</a:t>
            </a:r>
          </a:p>
          <a:p>
            <a:endParaRPr lang="fi-FI" sz="1600" dirty="0">
              <a:cs typeface="Calibri"/>
            </a:endParaRPr>
          </a:p>
          <a:p>
            <a:r>
              <a:rPr lang="fi-FI" sz="1600" dirty="0" err="1">
                <a:cs typeface="Calibri"/>
              </a:rPr>
              <a:t>Many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songs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have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been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covered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by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other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musicians</a:t>
            </a:r>
            <a:endParaRPr lang="fi-FI" sz="1600">
              <a:cs typeface="Calibri"/>
            </a:endParaRPr>
          </a:p>
          <a:p>
            <a:pPr lvl="1"/>
            <a:r>
              <a:rPr lang="fi-FI" sz="1600" dirty="0">
                <a:cs typeface="Calibri"/>
              </a:rPr>
              <a:t>"</a:t>
            </a:r>
            <a:r>
              <a:rPr lang="fi-FI" sz="1600" dirty="0" err="1">
                <a:cs typeface="Calibri"/>
              </a:rPr>
              <a:t>Cocaine</a:t>
            </a:r>
            <a:r>
              <a:rPr lang="fi-FI" sz="1600" dirty="0">
                <a:cs typeface="Calibri"/>
              </a:rPr>
              <a:t>", "Call Me </a:t>
            </a:r>
            <a:r>
              <a:rPr lang="fi-FI" sz="1600" dirty="0" err="1">
                <a:cs typeface="Calibri"/>
              </a:rPr>
              <a:t>The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Breeze</a:t>
            </a:r>
            <a:r>
              <a:rPr lang="fi-FI" sz="1600" dirty="0">
                <a:cs typeface="Calibri"/>
              </a:rPr>
              <a:t>"</a:t>
            </a:r>
          </a:p>
          <a:p>
            <a:pPr lvl="1"/>
            <a:endParaRPr lang="fi-FI" sz="1600" dirty="0">
              <a:cs typeface="Calibri"/>
            </a:endParaRPr>
          </a:p>
          <a:p>
            <a:r>
              <a:rPr lang="fi-FI" sz="1600" dirty="0" err="1">
                <a:cs typeface="Calibri"/>
              </a:rPr>
              <a:t>Avoided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fame</a:t>
            </a:r>
            <a:r>
              <a:rPr lang="fi-FI" sz="1600" dirty="0">
                <a:cs typeface="Calibri"/>
              </a:rPr>
              <a:t> and </a:t>
            </a:r>
            <a:r>
              <a:rPr lang="fi-FI" sz="1600" dirty="0" err="1">
                <a:cs typeface="Calibri"/>
              </a:rPr>
              <a:t>fortune</a:t>
            </a:r>
            <a:endParaRPr lang="fi-FI" sz="1600">
              <a:cs typeface="Calibri"/>
            </a:endParaRPr>
          </a:p>
        </p:txBody>
      </p:sp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E1063ACC-684C-4227-9D75-430593BAD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2">
            <a:extLst>
              <a:ext uri="{FF2B5EF4-FFF2-40B4-BE49-F238E27FC236}">
                <a16:creationId xmlns:a16="http://schemas.microsoft.com/office/drawing/2014/main" id="{8067F801-9719-4550-AFFF-C7C368422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846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4" descr="Kuva, joka sisältää kohteen kirja, teksti, merkki, musta&#10;&#10;Kuvaus luotu, erittäin korkea luotettavuus">
            <a:extLst>
              <a:ext uri="{FF2B5EF4-FFF2-40B4-BE49-F238E27FC236}">
                <a16:creationId xmlns:a16="http://schemas.microsoft.com/office/drawing/2014/main" id="{15FE1FC3-11F7-4DD7-8E71-955FE2E7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9500" y="555060"/>
            <a:ext cx="2780689" cy="2544331"/>
          </a:xfrm>
          <a:prstGeom prst="rect">
            <a:avLst/>
          </a:prstGeom>
        </p:spPr>
      </p:pic>
      <p:pic>
        <p:nvPicPr>
          <p:cNvPr id="6" name="Kuva 6" descr="Kuva, joka sisältää kohteen teksti, valokuva, mies, vanha&#10;&#10;Kuvaus luotu, erittäin korkea luotettavuus">
            <a:extLst>
              <a:ext uri="{FF2B5EF4-FFF2-40B4-BE49-F238E27FC236}">
                <a16:creationId xmlns:a16="http://schemas.microsoft.com/office/drawing/2014/main" id="{D838E22A-A9AB-4DF6-8FFC-66D35C300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119" y="3429000"/>
            <a:ext cx="2735777" cy="275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8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A80B48-F3AC-4CE1-8629-5B9CA81C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fi-FI">
                <a:cs typeface="Calibri Light"/>
              </a:rPr>
              <a:t>Life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AB792B-4DBB-41A8-91A0-65F36F089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500" dirty="0" err="1">
                <a:cs typeface="Calibri"/>
              </a:rPr>
              <a:t>Grew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up</a:t>
            </a:r>
            <a:r>
              <a:rPr lang="fi-FI" sz="1500" dirty="0">
                <a:cs typeface="Calibri"/>
              </a:rPr>
              <a:t> in Tulsa, Oklahoma</a:t>
            </a:r>
            <a:endParaRPr lang="fi-FI" sz="1500" dirty="0"/>
          </a:p>
          <a:p>
            <a:pPr lvl="1"/>
            <a:r>
              <a:rPr lang="fi-FI" sz="1500" dirty="0">
                <a:cs typeface="Calibri"/>
              </a:rPr>
              <a:t>One of </a:t>
            </a:r>
            <a:r>
              <a:rPr lang="fi-FI" sz="1500" dirty="0" err="1">
                <a:cs typeface="Calibri"/>
              </a:rPr>
              <a:t>the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creators</a:t>
            </a:r>
            <a:r>
              <a:rPr lang="fi-FI" sz="1500" dirty="0">
                <a:cs typeface="Calibri"/>
              </a:rPr>
              <a:t> of </a:t>
            </a:r>
            <a:r>
              <a:rPr lang="fi-FI" sz="1500" dirty="0" err="1">
                <a:cs typeface="Calibri"/>
              </a:rPr>
              <a:t>the</a:t>
            </a:r>
            <a:r>
              <a:rPr lang="fi-FI" sz="1500" dirty="0">
                <a:cs typeface="Calibri"/>
              </a:rPr>
              <a:t> Tulsa Sound</a:t>
            </a:r>
          </a:p>
          <a:p>
            <a:r>
              <a:rPr lang="fi-FI" sz="1500" dirty="0" err="1">
                <a:cs typeface="Calibri"/>
              </a:rPr>
              <a:t>Worked</a:t>
            </a:r>
            <a:r>
              <a:rPr lang="fi-FI" sz="1500" dirty="0">
                <a:cs typeface="Calibri"/>
              </a:rPr>
              <a:t> as a studio </a:t>
            </a:r>
            <a:r>
              <a:rPr lang="fi-FI" sz="1500" dirty="0" err="1">
                <a:cs typeface="Calibri"/>
              </a:rPr>
              <a:t>engineer</a:t>
            </a:r>
            <a:r>
              <a:rPr lang="fi-FI" sz="1500" dirty="0">
                <a:cs typeface="Calibri"/>
              </a:rPr>
              <a:t> and </a:t>
            </a:r>
            <a:r>
              <a:rPr lang="fi-FI" sz="1500" dirty="0" err="1">
                <a:cs typeface="Calibri"/>
              </a:rPr>
              <a:t>played</a:t>
            </a:r>
            <a:r>
              <a:rPr lang="fi-FI" sz="1500" dirty="0">
                <a:cs typeface="Calibri"/>
              </a:rPr>
              <a:t> in </a:t>
            </a:r>
            <a:r>
              <a:rPr lang="fi-FI" sz="1500" dirty="0" err="1">
                <a:cs typeface="Calibri"/>
              </a:rPr>
              <a:t>bands</a:t>
            </a:r>
          </a:p>
          <a:p>
            <a:r>
              <a:rPr lang="fi-FI" sz="1500" dirty="0">
                <a:cs typeface="Calibri"/>
              </a:rPr>
              <a:t>Eric Clapton </a:t>
            </a:r>
            <a:r>
              <a:rPr lang="fi-FI" sz="1500" dirty="0" err="1">
                <a:cs typeface="Calibri"/>
              </a:rPr>
              <a:t>covered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Cale's</a:t>
            </a:r>
            <a:r>
              <a:rPr lang="fi-FI" sz="1500" dirty="0">
                <a:cs typeface="Calibri"/>
              </a:rPr>
              <a:t> single "</a:t>
            </a:r>
            <a:r>
              <a:rPr lang="fi-FI" sz="1500" dirty="0" err="1">
                <a:cs typeface="Calibri"/>
              </a:rPr>
              <a:t>After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Midnight</a:t>
            </a:r>
            <a:r>
              <a:rPr lang="fi-FI" sz="1500" dirty="0">
                <a:cs typeface="Calibri"/>
              </a:rPr>
              <a:t>" in 1970 and it </a:t>
            </a:r>
            <a:r>
              <a:rPr lang="fi-FI" sz="1500" dirty="0" err="1">
                <a:cs typeface="Calibri"/>
              </a:rPr>
              <a:t>became</a:t>
            </a:r>
            <a:r>
              <a:rPr lang="fi-FI" sz="1500" dirty="0">
                <a:cs typeface="Calibri"/>
              </a:rPr>
              <a:t> a </a:t>
            </a:r>
            <a:r>
              <a:rPr lang="fi-FI" sz="1500" dirty="0" err="1">
                <a:cs typeface="Calibri"/>
              </a:rPr>
              <a:t>success</a:t>
            </a:r>
          </a:p>
          <a:p>
            <a:pPr lvl="1">
              <a:buFont typeface="Wingdings" panose="020B0604020202020204" pitchFamily="34" charset="0"/>
              <a:buChar char="Ø"/>
            </a:pPr>
            <a:r>
              <a:rPr lang="fi-FI" sz="1500" dirty="0">
                <a:cs typeface="Calibri"/>
              </a:rPr>
              <a:t> </a:t>
            </a:r>
            <a:r>
              <a:rPr lang="fi-FI" sz="1500" dirty="0" err="1">
                <a:cs typeface="Calibri"/>
              </a:rPr>
              <a:t>Cale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released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his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first</a:t>
            </a:r>
            <a:r>
              <a:rPr lang="fi-FI" sz="1500" dirty="0">
                <a:cs typeface="Calibri"/>
              </a:rPr>
              <a:t> </a:t>
            </a:r>
            <a:r>
              <a:rPr lang="fi-FI" sz="1500" dirty="0" err="1">
                <a:cs typeface="Calibri"/>
              </a:rPr>
              <a:t>album</a:t>
            </a:r>
            <a:r>
              <a:rPr lang="fi-FI" sz="1500" dirty="0">
                <a:cs typeface="Calibri"/>
              </a:rPr>
              <a:t> "</a:t>
            </a:r>
            <a:r>
              <a:rPr lang="fi-FI" sz="1500" dirty="0" err="1">
                <a:cs typeface="Calibri"/>
              </a:rPr>
              <a:t>Naturally</a:t>
            </a:r>
            <a:r>
              <a:rPr lang="fi-FI" sz="1500" dirty="0">
                <a:cs typeface="Calibri"/>
              </a:rPr>
              <a:t>" in 1972</a:t>
            </a:r>
          </a:p>
          <a:p>
            <a:r>
              <a:rPr lang="fi-FI" sz="1500" dirty="0" err="1">
                <a:cs typeface="Calibri"/>
              </a:rPr>
              <a:t>Became</a:t>
            </a:r>
            <a:r>
              <a:rPr lang="fi-FI" sz="1500" dirty="0">
                <a:cs typeface="Calibri"/>
              </a:rPr>
              <a:t> a </a:t>
            </a:r>
            <a:r>
              <a:rPr lang="fi-FI" sz="1500" dirty="0" err="1">
                <a:cs typeface="Calibri"/>
              </a:rPr>
              <a:t>recluse</a:t>
            </a:r>
            <a:r>
              <a:rPr lang="fi-FI" sz="1500" dirty="0">
                <a:cs typeface="Calibri"/>
              </a:rPr>
              <a:t> in 1980 and </a:t>
            </a:r>
            <a:r>
              <a:rPr lang="fi-FI" sz="1500" dirty="0" err="1">
                <a:cs typeface="Calibri"/>
              </a:rPr>
              <a:t>lived</a:t>
            </a:r>
            <a:r>
              <a:rPr lang="fi-FI" sz="1500" dirty="0">
                <a:cs typeface="Calibri"/>
              </a:rPr>
              <a:t> in a </a:t>
            </a:r>
            <a:r>
              <a:rPr lang="fi-FI" sz="1500" dirty="0" err="1">
                <a:cs typeface="Calibri"/>
              </a:rPr>
              <a:t>trailer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without</a:t>
            </a:r>
            <a:r>
              <a:rPr lang="fi-FI" sz="1500" dirty="0">
                <a:cs typeface="Calibri"/>
              </a:rPr>
              <a:t> a </a:t>
            </a:r>
            <a:r>
              <a:rPr lang="fi-FI" sz="1500" dirty="0" err="1">
                <a:cs typeface="Calibri"/>
              </a:rPr>
              <a:t>phone</a:t>
            </a:r>
          </a:p>
          <a:p>
            <a:pPr lvl="1"/>
            <a:r>
              <a:rPr lang="fi-FI" sz="1500" dirty="0" err="1">
                <a:cs typeface="Calibri"/>
              </a:rPr>
              <a:t>Spent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the</a:t>
            </a:r>
            <a:r>
              <a:rPr lang="fi-FI" sz="1500" dirty="0">
                <a:cs typeface="Calibri"/>
              </a:rPr>
              <a:t> 80's "</a:t>
            </a:r>
            <a:r>
              <a:rPr lang="fi-FI" sz="1500" dirty="0" err="1">
                <a:cs typeface="Calibri"/>
              </a:rPr>
              <a:t>mowing</a:t>
            </a:r>
            <a:r>
              <a:rPr lang="fi-FI" sz="1500" dirty="0">
                <a:cs typeface="Calibri"/>
              </a:rPr>
              <a:t> </a:t>
            </a:r>
            <a:r>
              <a:rPr lang="fi-FI" sz="1500" dirty="0" err="1">
                <a:cs typeface="Calibri"/>
              </a:rPr>
              <a:t>the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lawn</a:t>
            </a:r>
            <a:r>
              <a:rPr lang="fi-FI" sz="1500" dirty="0">
                <a:cs typeface="Calibri"/>
              </a:rPr>
              <a:t> and </a:t>
            </a:r>
            <a:r>
              <a:rPr lang="fi-FI" sz="1500" dirty="0" err="1">
                <a:cs typeface="Calibri"/>
              </a:rPr>
              <a:t>listening</a:t>
            </a:r>
            <a:r>
              <a:rPr lang="fi-FI" sz="1500" dirty="0">
                <a:cs typeface="Calibri"/>
              </a:rPr>
              <a:t> to Van </a:t>
            </a:r>
            <a:r>
              <a:rPr lang="fi-FI" sz="1500" dirty="0" err="1">
                <a:cs typeface="Calibri"/>
              </a:rPr>
              <a:t>Halen</a:t>
            </a:r>
            <a:r>
              <a:rPr lang="fi-FI" sz="1500" dirty="0">
                <a:cs typeface="Calibri"/>
              </a:rPr>
              <a:t> and rap."</a:t>
            </a:r>
          </a:p>
          <a:p>
            <a:r>
              <a:rPr lang="fi-FI" sz="1500" dirty="0" err="1">
                <a:cs typeface="Calibri"/>
              </a:rPr>
              <a:t>Married</a:t>
            </a:r>
            <a:r>
              <a:rPr lang="fi-FI" sz="1500" dirty="0">
                <a:cs typeface="Calibri"/>
              </a:rPr>
              <a:t> Christine </a:t>
            </a:r>
            <a:r>
              <a:rPr lang="fi-FI" sz="1500" dirty="0" err="1">
                <a:cs typeface="Calibri"/>
              </a:rPr>
              <a:t>Lakeland</a:t>
            </a:r>
            <a:r>
              <a:rPr lang="fi-FI" sz="1500" dirty="0">
                <a:cs typeface="Calibri"/>
              </a:rPr>
              <a:t> in 1995</a:t>
            </a:r>
          </a:p>
          <a:p>
            <a:r>
              <a:rPr lang="fi-FI" sz="1500" dirty="0" err="1">
                <a:cs typeface="Calibri"/>
              </a:rPr>
              <a:t>Died</a:t>
            </a:r>
            <a:r>
              <a:rPr lang="fi-FI" sz="1500" dirty="0">
                <a:cs typeface="Calibri"/>
              </a:rPr>
              <a:t> of a </a:t>
            </a:r>
            <a:r>
              <a:rPr lang="fi-FI" sz="1500" dirty="0" err="1">
                <a:cs typeface="Calibri"/>
              </a:rPr>
              <a:t>heart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attack</a:t>
            </a:r>
            <a:r>
              <a:rPr lang="fi-FI" sz="1500" dirty="0">
                <a:cs typeface="Calibri"/>
              </a:rPr>
              <a:t> in </a:t>
            </a:r>
            <a:r>
              <a:rPr lang="fi-FI" sz="1500" dirty="0" err="1">
                <a:cs typeface="Calibri"/>
              </a:rPr>
              <a:t>July</a:t>
            </a:r>
            <a:r>
              <a:rPr lang="fi-FI" sz="1500" dirty="0">
                <a:cs typeface="Calibri"/>
              </a:rPr>
              <a:t> 2013 at </a:t>
            </a:r>
            <a:r>
              <a:rPr lang="fi-FI" sz="1500" dirty="0" err="1">
                <a:cs typeface="Calibri"/>
              </a:rPr>
              <a:t>the</a:t>
            </a:r>
            <a:r>
              <a:rPr lang="fi-FI" sz="1500" dirty="0">
                <a:cs typeface="Calibri"/>
              </a:rPr>
              <a:t> </a:t>
            </a:r>
            <a:r>
              <a:rPr lang="fi-FI" sz="1500" dirty="0" err="1">
                <a:cs typeface="Calibri"/>
              </a:rPr>
              <a:t>age</a:t>
            </a:r>
            <a:r>
              <a:rPr lang="fi-FI" sz="1500" dirty="0">
                <a:cs typeface="Calibri"/>
              </a:rPr>
              <a:t> of 74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Kuva 5" descr="Sähkökitara">
            <a:extLst>
              <a:ext uri="{FF2B5EF4-FFF2-40B4-BE49-F238E27FC236}">
                <a16:creationId xmlns:a16="http://schemas.microsoft.com/office/drawing/2014/main" id="{97838E9F-C7AE-4BE6-ABE9-A001DD787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37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2264949-8A01-4F32-AF63-D1BF8058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anchor="b">
            <a:normAutofit/>
          </a:bodyPr>
          <a:lstStyle/>
          <a:p>
            <a:r>
              <a:rPr lang="fi-FI" sz="3800">
                <a:solidFill>
                  <a:schemeClr val="bg1"/>
                </a:solidFill>
                <a:cs typeface="Calibri Light"/>
              </a:rPr>
              <a:t>Producer, sound engineer and a mixer</a:t>
            </a:r>
            <a:endParaRPr lang="fi-FI" sz="3800">
              <a:solidFill>
                <a:schemeClr val="bg1"/>
              </a:solidFill>
            </a:endParaRPr>
          </a:p>
        </p:txBody>
      </p:sp>
      <p:cxnSp>
        <p:nvCxnSpPr>
          <p:cNvPr id="12" name="Straight Connector 1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84BD08E-CF7A-4CEE-AB40-8F1DF0D95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69" y="1909192"/>
            <a:ext cx="5079025" cy="32852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Learned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to play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guitar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and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studied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sound engineering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while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living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his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parents</a:t>
            </a:r>
          </a:p>
          <a:p>
            <a:endParaRPr lang="fi-FI" sz="1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Built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his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own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recording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studio</a:t>
            </a:r>
          </a:p>
          <a:p>
            <a:endParaRPr lang="fi-FI" sz="1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Was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drafted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into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military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after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graduation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took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technical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training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in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Air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Force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learned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about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electronics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there</a:t>
            </a:r>
            <a:endParaRPr lang="fi-FI" sz="1400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fi-FI" sz="140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Often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produced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his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own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songs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and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acted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as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sound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engineer</a:t>
            </a:r>
          </a:p>
          <a:p>
            <a:pPr lvl="1"/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Came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up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with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a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unique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sound</a:t>
            </a:r>
          </a:p>
          <a:p>
            <a:pPr lvl="1"/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Vocals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buried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in </a:t>
            </a:r>
            <a:r>
              <a:rPr lang="fi-FI" sz="1400" dirty="0" err="1">
                <a:solidFill>
                  <a:schemeClr val="bg1"/>
                </a:solidFill>
                <a:ea typeface="+mn-lt"/>
                <a:cs typeface="+mn-lt"/>
              </a:rPr>
              <a:t>the</a:t>
            </a:r>
            <a:r>
              <a:rPr lang="fi-FI" sz="1400" dirty="0">
                <a:solidFill>
                  <a:schemeClr val="bg1"/>
                </a:solidFill>
                <a:ea typeface="+mn-lt"/>
                <a:cs typeface="+mn-lt"/>
              </a:rPr>
              <a:t> mix</a:t>
            </a:r>
          </a:p>
        </p:txBody>
      </p:sp>
      <p:cxnSp>
        <p:nvCxnSpPr>
          <p:cNvPr id="14" name="Straight Connector 1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uva 4" descr="Kuva, joka sisältää kohteen elektroniikka, pullo, piiri, musta&#10;&#10;Kuvaus luotu, erittäin korkea luotettavuus">
            <a:extLst>
              <a:ext uri="{FF2B5EF4-FFF2-40B4-BE49-F238E27FC236}">
                <a16:creationId xmlns:a16="http://schemas.microsoft.com/office/drawing/2014/main" id="{FD9D8547-9E33-40CF-AA9D-A24D1D9FB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3" r="22917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6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58E59D-1FFC-41D4-A636-7EDBD4133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fi-FI">
                <a:cs typeface="Calibri Light"/>
              </a:rPr>
              <a:t>Music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ECFBEB-E69E-43DA-B9EC-AC6464CB0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i-FI" sz="2000">
                <a:cs typeface="Calibri"/>
              </a:rPr>
              <a:t>"Tulsa Sound"</a:t>
            </a:r>
          </a:p>
          <a:p>
            <a:pPr lvl="1"/>
            <a:r>
              <a:rPr lang="fi-FI" sz="2000">
                <a:cs typeface="Calibri"/>
              </a:rPr>
              <a:t>Laid-back</a:t>
            </a:r>
          </a:p>
          <a:p>
            <a:pPr lvl="1"/>
            <a:r>
              <a:rPr lang="fi-FI" sz="2000">
                <a:cs typeface="Calibri"/>
              </a:rPr>
              <a:t>Mix of rock, blues, country and jazz</a:t>
            </a:r>
          </a:p>
          <a:p>
            <a:pPr lvl="1"/>
            <a:endParaRPr lang="fi-FI" sz="2000">
              <a:cs typeface="Calibri"/>
            </a:endParaRPr>
          </a:p>
          <a:p>
            <a:r>
              <a:rPr lang="fi-FI" sz="2000">
                <a:cs typeface="Calibri"/>
              </a:rPr>
              <a:t>Quiet and whispery vocals</a:t>
            </a:r>
          </a:p>
          <a:p>
            <a:endParaRPr lang="fi-FI" sz="2000">
              <a:cs typeface="Calibri"/>
            </a:endParaRPr>
          </a:p>
          <a:p>
            <a:r>
              <a:rPr lang="fi-FI" sz="2000">
                <a:cs typeface="Calibri"/>
              </a:rPr>
              <a:t>Precise but relaxed guitar playing</a:t>
            </a:r>
          </a:p>
          <a:p>
            <a:endParaRPr lang="fi-FI" sz="2000">
              <a:cs typeface="Calibri"/>
            </a:endParaRPr>
          </a:p>
          <a:p>
            <a:r>
              <a:rPr lang="fi-FI" sz="2000">
                <a:cs typeface="Calibri"/>
              </a:rPr>
              <a:t>Mixed and produced his own music</a:t>
            </a:r>
          </a:p>
          <a:p>
            <a:pPr lvl="1"/>
            <a:r>
              <a:rPr lang="fi-FI" sz="2000">
                <a:cs typeface="Calibri"/>
              </a:rPr>
              <a:t>Own unique sound</a:t>
            </a:r>
          </a:p>
          <a:p>
            <a:endParaRPr lang="fi-FI" sz="2000">
              <a:cs typeface="Calibri"/>
            </a:endParaRPr>
          </a:p>
        </p:txBody>
      </p:sp>
      <p:pic>
        <p:nvPicPr>
          <p:cNvPr id="4" name="Kuva 4" descr="Kuva, joka sisältää kohteen henkilö, mies, pitäminen, valokuva&#10;&#10;Kuvaus luotu, erittäin korkea luotettavuus">
            <a:extLst>
              <a:ext uri="{FF2B5EF4-FFF2-40B4-BE49-F238E27FC236}">
                <a16:creationId xmlns:a16="http://schemas.microsoft.com/office/drawing/2014/main" id="{B82D4BFB-D0E1-4699-8EA7-559DF07B0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" r="13969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9478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5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657513-23C4-4F2E-8732-7CE7450613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>
                <a:cs typeface="Calibri Light"/>
              </a:rPr>
              <a:t>Songs</a:t>
            </a:r>
            <a:endParaRPr lang="fi-FI" err="1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D477B32-6DAF-4FE6-8114-29CC3B0F13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549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677A395-7947-43CE-B836-093A1C4E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fi-FI" sz="3400">
                <a:cs typeface="Calibri Light"/>
              </a:rPr>
              <a:t>After Midnight</a:t>
            </a:r>
            <a:endParaRPr lang="fi-FI" sz="3400"/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8B1048-FA14-4983-AB00-C04998C2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600" dirty="0" err="1">
                <a:cs typeface="Calibri"/>
              </a:rPr>
              <a:t>First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released</a:t>
            </a:r>
            <a:r>
              <a:rPr lang="fi-FI" sz="1600" dirty="0">
                <a:cs typeface="Calibri"/>
              </a:rPr>
              <a:t> in 1966 and </a:t>
            </a:r>
            <a:r>
              <a:rPr lang="fi-FI" sz="1600" dirty="0" err="1">
                <a:cs typeface="Calibri"/>
              </a:rPr>
              <a:t>covered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by</a:t>
            </a:r>
            <a:r>
              <a:rPr lang="fi-FI" sz="1600" dirty="0">
                <a:cs typeface="Calibri"/>
              </a:rPr>
              <a:t> Eric Clapton in 1970</a:t>
            </a:r>
          </a:p>
          <a:p>
            <a:endParaRPr lang="fi-FI" sz="1600" dirty="0">
              <a:cs typeface="Calibri"/>
            </a:endParaRPr>
          </a:p>
          <a:p>
            <a:r>
              <a:rPr lang="fi-FI" sz="1600" dirty="0">
                <a:ea typeface="+mn-lt"/>
                <a:cs typeface="+mn-lt"/>
              </a:rPr>
              <a:t>Great </a:t>
            </a:r>
            <a:r>
              <a:rPr lang="fi-FI" sz="1600" dirty="0" err="1">
                <a:ea typeface="+mn-lt"/>
                <a:cs typeface="+mn-lt"/>
              </a:rPr>
              <a:t>bassline</a:t>
            </a:r>
            <a:endParaRPr lang="fi-FI" sz="1600" dirty="0" err="1">
              <a:cs typeface="Calibri"/>
            </a:endParaRPr>
          </a:p>
          <a:p>
            <a:endParaRPr lang="fi-FI" sz="1600" dirty="0">
              <a:cs typeface="Calibri"/>
            </a:endParaRPr>
          </a:p>
          <a:p>
            <a:r>
              <a:rPr lang="fi-FI" sz="1600" dirty="0" err="1">
                <a:ea typeface="+mn-lt"/>
                <a:cs typeface="+mn-lt"/>
              </a:rPr>
              <a:t>Rhythmic</a:t>
            </a:r>
            <a:r>
              <a:rPr lang="fi-FI" sz="1600" dirty="0">
                <a:ea typeface="+mn-lt"/>
                <a:cs typeface="+mn-lt"/>
              </a:rPr>
              <a:t> piano </a:t>
            </a:r>
            <a:r>
              <a:rPr lang="fi-FI" sz="1600" dirty="0" err="1">
                <a:ea typeface="+mn-lt"/>
                <a:cs typeface="+mn-lt"/>
              </a:rPr>
              <a:t>gives</a:t>
            </a:r>
            <a:r>
              <a:rPr lang="fi-FI" sz="1600" dirty="0">
                <a:ea typeface="+mn-lt"/>
                <a:cs typeface="+mn-lt"/>
              </a:rPr>
              <a:t> </a:t>
            </a:r>
            <a:r>
              <a:rPr lang="fi-FI" sz="1600" dirty="0" err="1">
                <a:ea typeface="+mn-lt"/>
                <a:cs typeface="+mn-lt"/>
              </a:rPr>
              <a:t>the</a:t>
            </a:r>
            <a:r>
              <a:rPr lang="fi-FI" sz="1600" dirty="0">
                <a:ea typeface="+mn-lt"/>
                <a:cs typeface="+mn-lt"/>
              </a:rPr>
              <a:t> </a:t>
            </a:r>
            <a:r>
              <a:rPr lang="fi-FI" sz="1600" dirty="0" err="1">
                <a:ea typeface="+mn-lt"/>
                <a:cs typeface="+mn-lt"/>
              </a:rPr>
              <a:t>song</a:t>
            </a:r>
            <a:r>
              <a:rPr lang="fi-FI" sz="1600" dirty="0">
                <a:ea typeface="+mn-lt"/>
                <a:cs typeface="+mn-lt"/>
              </a:rPr>
              <a:t> a rock n' roll </a:t>
            </a:r>
            <a:r>
              <a:rPr lang="fi-FI" sz="1600" dirty="0" err="1">
                <a:ea typeface="+mn-lt"/>
                <a:cs typeface="+mn-lt"/>
              </a:rPr>
              <a:t>feel</a:t>
            </a:r>
            <a:endParaRPr lang="fi-FI" sz="1600" dirty="0" err="1">
              <a:cs typeface="Calibri"/>
            </a:endParaRPr>
          </a:p>
          <a:p>
            <a:endParaRPr lang="fi-FI" sz="1600" dirty="0">
              <a:cs typeface="Calibri"/>
            </a:endParaRPr>
          </a:p>
          <a:p>
            <a:r>
              <a:rPr lang="fi-FI" sz="1600" dirty="0" err="1">
                <a:cs typeface="Calibri"/>
              </a:rPr>
              <a:t>Whispery</a:t>
            </a:r>
            <a:r>
              <a:rPr lang="fi-FI" sz="1600" dirty="0">
                <a:cs typeface="Calibri"/>
              </a:rPr>
              <a:t> and </a:t>
            </a:r>
            <a:r>
              <a:rPr lang="fi-FI" sz="1600" dirty="0" err="1">
                <a:cs typeface="Calibri"/>
              </a:rPr>
              <a:t>relaxing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vocals</a:t>
            </a:r>
            <a:endParaRPr lang="fi-FI" sz="1600" dirty="0">
              <a:cs typeface="Calibri"/>
            </a:endParaRPr>
          </a:p>
          <a:p>
            <a:endParaRPr lang="fi-FI" sz="1600" dirty="0">
              <a:cs typeface="Calibri"/>
            </a:endParaRPr>
          </a:p>
          <a:p>
            <a:r>
              <a:rPr lang="fi-FI" sz="1600" dirty="0" err="1">
                <a:cs typeface="Calibri"/>
              </a:rPr>
              <a:t>Simple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but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beautiful</a:t>
            </a:r>
            <a:r>
              <a:rPr lang="fi-FI" sz="1600" dirty="0">
                <a:cs typeface="Calibri"/>
              </a:rPr>
              <a:t> and </a:t>
            </a:r>
            <a:r>
              <a:rPr lang="fi-FI" sz="1600" dirty="0" err="1">
                <a:cs typeface="Calibri"/>
              </a:rPr>
              <a:t>clean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guitar</a:t>
            </a:r>
            <a:r>
              <a:rPr lang="fi-FI" sz="1600" dirty="0">
                <a:cs typeface="Calibri"/>
              </a:rPr>
              <a:t> </a:t>
            </a:r>
            <a:r>
              <a:rPr lang="fi-FI" sz="1600" dirty="0" err="1">
                <a:cs typeface="Calibri"/>
              </a:rPr>
              <a:t>solo</a:t>
            </a:r>
            <a:endParaRPr lang="fi-FI" sz="1600" dirty="0">
              <a:cs typeface="Calibri"/>
            </a:endParaRPr>
          </a:p>
        </p:txBody>
      </p:sp>
      <p:pic>
        <p:nvPicPr>
          <p:cNvPr id="4" name="Kuva 4" descr="Kuva, joka sisältää kohteen kirja, istuminen, musta, päällä pitäminen&#10;&#10;Kuvaus luotu, erittäin korkea luotettavuus">
            <a:extLst>
              <a:ext uri="{FF2B5EF4-FFF2-40B4-BE49-F238E27FC236}">
                <a16:creationId xmlns:a16="http://schemas.microsoft.com/office/drawing/2014/main" id="{055AFD6E-475A-403A-AF96-AA778181F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9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Tekstiruutu 4">
            <a:extLst>
              <a:ext uri="{FF2B5EF4-FFF2-40B4-BE49-F238E27FC236}">
                <a16:creationId xmlns:a16="http://schemas.microsoft.com/office/drawing/2014/main" id="{42D0C724-C5B2-4C6E-9349-37FDB3F326FE}"/>
              </a:ext>
            </a:extLst>
          </p:cNvPr>
          <p:cNvSpPr txBox="1"/>
          <p:nvPr/>
        </p:nvSpPr>
        <p:spPr>
          <a:xfrm>
            <a:off x="5308052" y="6172201"/>
            <a:ext cx="6883948" cy="4627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i-FI" sz="1600" dirty="0" err="1">
                <a:solidFill>
                  <a:srgbClr val="FFFFFF"/>
                </a:solidFill>
              </a:rPr>
              <a:t>Cales</a:t>
            </a:r>
            <a:r>
              <a:rPr lang="fi-FI" sz="1600" dirty="0">
                <a:solidFill>
                  <a:srgbClr val="FFFFFF"/>
                </a:solidFill>
              </a:rPr>
              <a:t> </a:t>
            </a:r>
            <a:r>
              <a:rPr lang="fi-FI" sz="1600" dirty="0" err="1">
                <a:solidFill>
                  <a:srgbClr val="FFFFFF"/>
                </a:solidFill>
              </a:rPr>
              <a:t>first</a:t>
            </a:r>
            <a:r>
              <a:rPr lang="fi-FI" sz="1600" dirty="0">
                <a:solidFill>
                  <a:srgbClr val="FFFFFF"/>
                </a:solidFill>
              </a:rPr>
              <a:t> </a:t>
            </a:r>
            <a:r>
              <a:rPr lang="fi-FI" sz="1600" dirty="0" err="1">
                <a:solidFill>
                  <a:srgbClr val="FFFFFF"/>
                </a:solidFill>
              </a:rPr>
              <a:t>album</a:t>
            </a:r>
            <a:r>
              <a:rPr lang="fi-FI" sz="1600" dirty="0">
                <a:solidFill>
                  <a:srgbClr val="FFFFFF"/>
                </a:solidFill>
              </a:rPr>
              <a:t> </a:t>
            </a:r>
            <a:r>
              <a:rPr lang="fi-FI" sz="1600" i="1" dirty="0" err="1">
                <a:solidFill>
                  <a:srgbClr val="FFFFFF"/>
                </a:solidFill>
              </a:rPr>
              <a:t>Naturally</a:t>
            </a:r>
            <a:r>
              <a:rPr lang="fi-FI" sz="1600" dirty="0">
                <a:solidFill>
                  <a:srgbClr val="FFFFFF"/>
                </a:solidFill>
              </a:rPr>
              <a:t> (1972)</a:t>
            </a:r>
            <a:endParaRPr lang="fi-FI" sz="1600" err="1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21011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3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67780903-1BF0-4640-A7DE-649FBCB40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fi-FI" sz="4000">
                <a:solidFill>
                  <a:srgbClr val="FFFFFF"/>
                </a:solidFill>
                <a:cs typeface="Calibri Light"/>
              </a:rPr>
              <a:t>Lights Down Low</a:t>
            </a:r>
            <a:endParaRPr lang="fi-FI" sz="4000">
              <a:solidFill>
                <a:srgbClr val="FFFFFF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F3628E-7849-41A6-AE99-240112DC0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0"/>
            <a:ext cx="4053545" cy="356315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sz="1700" dirty="0" err="1">
                <a:cs typeface="Calibri"/>
              </a:rPr>
              <a:t>First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released</a:t>
            </a:r>
            <a:r>
              <a:rPr lang="fi-FI" sz="1700" dirty="0">
                <a:cs typeface="Calibri"/>
              </a:rPr>
              <a:t> in 2019</a:t>
            </a:r>
          </a:p>
          <a:p>
            <a:endParaRPr lang="fi-FI" sz="1700" dirty="0">
              <a:cs typeface="Calibri"/>
            </a:endParaRPr>
          </a:p>
          <a:p>
            <a:r>
              <a:rPr lang="fi-FI" sz="1700" dirty="0" err="1">
                <a:cs typeface="Calibri"/>
              </a:rPr>
              <a:t>Has</a:t>
            </a:r>
            <a:r>
              <a:rPr lang="fi-FI" sz="1700" dirty="0">
                <a:cs typeface="Calibri"/>
              </a:rPr>
              <a:t> a </a:t>
            </a:r>
            <a:r>
              <a:rPr lang="fi-FI" sz="1700" dirty="0" err="1">
                <a:cs typeface="Calibri"/>
              </a:rPr>
              <a:t>nice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relaxed</a:t>
            </a:r>
            <a:r>
              <a:rPr lang="fi-FI" sz="1700" dirty="0">
                <a:cs typeface="Calibri"/>
              </a:rPr>
              <a:t> country </a:t>
            </a:r>
            <a:r>
              <a:rPr lang="fi-FI" sz="1700" dirty="0" err="1">
                <a:cs typeface="Calibri"/>
              </a:rPr>
              <a:t>feel</a:t>
            </a:r>
          </a:p>
          <a:p>
            <a:endParaRPr lang="fi-FI" sz="1700">
              <a:cs typeface="Calibri"/>
            </a:endParaRPr>
          </a:p>
          <a:p>
            <a:r>
              <a:rPr lang="fi-FI" sz="1700" dirty="0">
                <a:cs typeface="Calibri"/>
              </a:rPr>
              <a:t>Fun </a:t>
            </a:r>
            <a:r>
              <a:rPr lang="fi-FI" sz="1700" dirty="0" err="1">
                <a:cs typeface="Calibri"/>
              </a:rPr>
              <a:t>lyrics</a:t>
            </a:r>
            <a:endParaRPr lang="fi-FI" sz="1700" dirty="0">
              <a:cs typeface="Calibri"/>
            </a:endParaRPr>
          </a:p>
          <a:p>
            <a:endParaRPr lang="fi-FI" sz="1700">
              <a:cs typeface="Calibri"/>
            </a:endParaRPr>
          </a:p>
          <a:p>
            <a:r>
              <a:rPr lang="fi-FI" sz="1700" dirty="0" err="1">
                <a:cs typeface="Calibri"/>
              </a:rPr>
              <a:t>Guitar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creates</a:t>
            </a:r>
            <a:r>
              <a:rPr lang="fi-FI" sz="1700" dirty="0">
                <a:cs typeface="Calibri"/>
              </a:rPr>
              <a:t> a </a:t>
            </a:r>
            <a:r>
              <a:rPr lang="fi-FI" sz="1700" dirty="0" err="1">
                <a:cs typeface="Calibri"/>
              </a:rPr>
              <a:t>strong</a:t>
            </a:r>
            <a:r>
              <a:rPr lang="fi-FI" sz="1700" dirty="0">
                <a:cs typeface="Calibri"/>
              </a:rPr>
              <a:t> </a:t>
            </a:r>
            <a:r>
              <a:rPr lang="fi-FI" sz="1700" dirty="0" err="1">
                <a:cs typeface="Calibri"/>
              </a:rPr>
              <a:t>rhythm</a:t>
            </a:r>
            <a:endParaRPr lang="fi-FI" sz="1700" dirty="0">
              <a:cs typeface="Calibri"/>
            </a:endParaRPr>
          </a:p>
          <a:p>
            <a:endParaRPr lang="fi-FI" sz="1700">
              <a:cs typeface="Calibri"/>
            </a:endParaRPr>
          </a:p>
          <a:p>
            <a:r>
              <a:rPr lang="fi-FI" sz="1700" dirty="0" err="1">
                <a:cs typeface="Calibri"/>
              </a:rPr>
              <a:t>You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can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hear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guitar</a:t>
            </a:r>
            <a:r>
              <a:rPr lang="fi-FI" sz="1700" dirty="0">
                <a:cs typeface="Calibri"/>
              </a:rPr>
              <a:t> and </a:t>
            </a:r>
            <a:r>
              <a:rPr lang="fi-FI" sz="1700" dirty="0" err="1">
                <a:cs typeface="Calibri"/>
              </a:rPr>
              <a:t>the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strings</a:t>
            </a:r>
            <a:endParaRPr lang="fi-FI" sz="1700" dirty="0">
              <a:cs typeface="Calibri"/>
            </a:endParaRPr>
          </a:p>
          <a:p>
            <a:endParaRPr lang="fi-FI" sz="1700">
              <a:cs typeface="Calibri"/>
            </a:endParaRPr>
          </a:p>
          <a:p>
            <a:r>
              <a:rPr lang="fi-FI" sz="1700" dirty="0" err="1">
                <a:cs typeface="Calibri"/>
              </a:rPr>
              <a:t>Intertwining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guitar</a:t>
            </a:r>
            <a:r>
              <a:rPr lang="fi-FI" sz="1700" dirty="0">
                <a:cs typeface="Calibri"/>
              </a:rPr>
              <a:t> </a:t>
            </a:r>
            <a:r>
              <a:rPr lang="fi-FI" sz="1700" dirty="0" err="1">
                <a:cs typeface="Calibri"/>
              </a:rPr>
              <a:t>parts</a:t>
            </a:r>
            <a:endParaRPr lang="fi-FI" sz="1700" dirty="0">
              <a:cs typeface="Calibri"/>
            </a:endParaRPr>
          </a:p>
        </p:txBody>
      </p:sp>
      <p:pic>
        <p:nvPicPr>
          <p:cNvPr id="5" name="Kuva 5" descr="Kuva, joka sisältää kohteen musiikki, kitara, istuminen, pöytä&#10;&#10;Kuvaus luotu, erittäin korkea luotettavuus">
            <a:extLst>
              <a:ext uri="{FF2B5EF4-FFF2-40B4-BE49-F238E27FC236}">
                <a16:creationId xmlns:a16="http://schemas.microsoft.com/office/drawing/2014/main" id="{309C856D-27E9-43C5-965A-A4FC807AAF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76" r="5740" b="2"/>
          <a:stretch/>
        </p:blipFill>
        <p:spPr>
          <a:xfrm>
            <a:off x="6452013" y="2492376"/>
            <a:ext cx="4449283" cy="356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77A395-7947-43CE-B836-093A1C4E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1" y="327025"/>
            <a:ext cx="5324477" cy="1630363"/>
          </a:xfrm>
        </p:spPr>
        <p:txBody>
          <a:bodyPr anchor="b">
            <a:normAutofit/>
          </a:bodyPr>
          <a:lstStyle/>
          <a:p>
            <a:r>
              <a:rPr lang="fi-FI" sz="3600">
                <a:cs typeface="Calibri Light"/>
              </a:rPr>
              <a:t>Stay Around</a:t>
            </a:r>
            <a:endParaRPr lang="fi-FI" sz="360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8B1048-FA14-4983-AB00-C04998C26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13" y="2286001"/>
            <a:ext cx="5324475" cy="39195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1800" dirty="0" err="1">
                <a:cs typeface="Calibri"/>
              </a:rPr>
              <a:t>First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released</a:t>
            </a:r>
            <a:r>
              <a:rPr lang="fi-FI" sz="1800" dirty="0">
                <a:cs typeface="Calibri"/>
              </a:rPr>
              <a:t> in 2019</a:t>
            </a:r>
          </a:p>
          <a:p>
            <a:endParaRPr lang="fi-FI" sz="1800">
              <a:cs typeface="Calibri"/>
            </a:endParaRPr>
          </a:p>
          <a:p>
            <a:r>
              <a:rPr lang="fi-FI" sz="1800" dirty="0" err="1">
                <a:cs typeface="Calibri"/>
              </a:rPr>
              <a:t>Beautiful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guitar</a:t>
            </a:r>
            <a:r>
              <a:rPr lang="fi-FI" sz="1800" dirty="0">
                <a:cs typeface="Calibri"/>
              </a:rPr>
              <a:t> playing</a:t>
            </a:r>
          </a:p>
          <a:p>
            <a:endParaRPr lang="fi-FI" sz="1800">
              <a:cs typeface="Calibri"/>
            </a:endParaRPr>
          </a:p>
          <a:p>
            <a:r>
              <a:rPr lang="fi-FI" sz="1800" dirty="0" err="1">
                <a:cs typeface="Calibri"/>
              </a:rPr>
              <a:t>Relaxing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groove</a:t>
            </a:r>
            <a:r>
              <a:rPr lang="fi-FI" sz="1800" dirty="0">
                <a:cs typeface="Calibri"/>
              </a:rPr>
              <a:t> and </a:t>
            </a:r>
            <a:r>
              <a:rPr lang="fi-FI" sz="1800" dirty="0" err="1">
                <a:cs typeface="Calibri"/>
              </a:rPr>
              <a:t>whispery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vocals</a:t>
            </a:r>
            <a:endParaRPr lang="fi-FI" sz="1800" dirty="0">
              <a:cs typeface="Calibri"/>
            </a:endParaRPr>
          </a:p>
          <a:p>
            <a:endParaRPr lang="fi-FI" sz="1800">
              <a:cs typeface="Calibri"/>
            </a:endParaRPr>
          </a:p>
          <a:p>
            <a:r>
              <a:rPr lang="fi-FI" sz="1800" dirty="0" err="1">
                <a:cs typeface="Calibri"/>
              </a:rPr>
              <a:t>Good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lyrics</a:t>
            </a:r>
            <a:endParaRPr lang="fi-FI" sz="1800" dirty="0">
              <a:cs typeface="Calibri"/>
            </a:endParaRPr>
          </a:p>
          <a:p>
            <a:endParaRPr lang="fi-FI" sz="1800">
              <a:cs typeface="Calibri"/>
            </a:endParaRPr>
          </a:p>
          <a:p>
            <a:r>
              <a:rPr lang="fi-FI" sz="1800" dirty="0">
                <a:cs typeface="Calibri"/>
              </a:rPr>
              <a:t>Mix of </a:t>
            </a:r>
            <a:r>
              <a:rPr lang="fi-FI" sz="1800" dirty="0" err="1">
                <a:cs typeface="Calibri"/>
              </a:rPr>
              <a:t>low</a:t>
            </a:r>
            <a:r>
              <a:rPr lang="fi-FI" sz="1800" dirty="0">
                <a:cs typeface="Calibri"/>
              </a:rPr>
              <a:t>, </a:t>
            </a:r>
            <a:r>
              <a:rPr lang="fi-FI" sz="1800" dirty="0" err="1">
                <a:cs typeface="Calibri"/>
              </a:rPr>
              <a:t>faint</a:t>
            </a:r>
            <a:r>
              <a:rPr lang="fi-FI" sz="1800" dirty="0">
                <a:cs typeface="Calibri"/>
              </a:rPr>
              <a:t> </a:t>
            </a:r>
            <a:r>
              <a:rPr lang="fi-FI" sz="1800" dirty="0" err="1">
                <a:cs typeface="Calibri"/>
              </a:rPr>
              <a:t>vocals</a:t>
            </a:r>
            <a:r>
              <a:rPr lang="fi-FI" sz="1800" dirty="0">
                <a:cs typeface="Calibri"/>
              </a:rPr>
              <a:t> and </a:t>
            </a:r>
            <a:r>
              <a:rPr lang="fi-FI" sz="1800" dirty="0" err="1">
                <a:cs typeface="Calibri"/>
              </a:rPr>
              <a:t>clear</a:t>
            </a:r>
            <a:r>
              <a:rPr lang="fi-FI" sz="1800" dirty="0">
                <a:cs typeface="Calibri"/>
              </a:rPr>
              <a:t>, </a:t>
            </a:r>
            <a:r>
              <a:rPr lang="fi-FI" sz="1800" dirty="0" err="1">
                <a:cs typeface="Calibri"/>
              </a:rPr>
              <a:t>bright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guitar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creates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great</a:t>
            </a:r>
            <a:r>
              <a:rPr lang="fi-FI" sz="1800" dirty="0">
                <a:cs typeface="Calibri"/>
              </a:rPr>
              <a:t> </a:t>
            </a:r>
            <a:r>
              <a:rPr lang="fi-FI" sz="1800" dirty="0" err="1">
                <a:cs typeface="Calibri"/>
              </a:rPr>
              <a:t>contrast</a:t>
            </a:r>
          </a:p>
        </p:txBody>
      </p:sp>
      <p:pic>
        <p:nvPicPr>
          <p:cNvPr id="4" name="Kuva 4" descr="Kuva, joka sisältää kohteen näyttö, valokuva, mies, televisio&#10;&#10;Kuvaus luotu, erittäin korkea luotettavuus">
            <a:extLst>
              <a:ext uri="{FF2B5EF4-FFF2-40B4-BE49-F238E27FC236}">
                <a16:creationId xmlns:a16="http://schemas.microsoft.com/office/drawing/2014/main" id="{1B779D42-CAC4-46E1-8F4F-CCEA31645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43"/>
          <a:stretch/>
        </p:blipFill>
        <p:spPr>
          <a:xfrm>
            <a:off x="5966355" y="1"/>
            <a:ext cx="6225645" cy="6856412"/>
          </a:xfrm>
          <a:custGeom>
            <a:avLst/>
            <a:gdLst/>
            <a:ahLst/>
            <a:cxnLst/>
            <a:rect l="l" t="t" r="r" b="b"/>
            <a:pathLst>
              <a:path w="5620032" h="6856412">
                <a:moveTo>
                  <a:pt x="13187" y="0"/>
                </a:moveTo>
                <a:lnTo>
                  <a:pt x="5620032" y="0"/>
                </a:lnTo>
                <a:lnTo>
                  <a:pt x="5620032" y="6856412"/>
                </a:lnTo>
                <a:lnTo>
                  <a:pt x="0" y="6856412"/>
                </a:lnTo>
                <a:lnTo>
                  <a:pt x="64318" y="6298274"/>
                </a:lnTo>
                <a:cubicBezTo>
                  <a:pt x="203221" y="4970220"/>
                  <a:pt x="240510" y="3632077"/>
                  <a:pt x="97152" y="2276000"/>
                </a:cubicBezTo>
                <a:cubicBezTo>
                  <a:pt x="35713" y="1694824"/>
                  <a:pt x="7455" y="1116942"/>
                  <a:pt x="6154" y="54173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75016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06550E4B68E249AF3D7BA2BE7EC39A" ma:contentTypeVersion="13" ma:contentTypeDescription="Luo uusi asiakirja." ma:contentTypeScope="" ma:versionID="36afb616b3cbfcf9237e89e5e04ee807">
  <xsd:schema xmlns:xsd="http://www.w3.org/2001/XMLSchema" xmlns:xs="http://www.w3.org/2001/XMLSchema" xmlns:p="http://schemas.microsoft.com/office/2006/metadata/properties" xmlns:ns2="d226bfa4-2cf2-453d-81a9-40565a929e61" xmlns:ns3="84e3967a-ee25-4630-ae35-4abd8ac6c72d" targetNamespace="http://schemas.microsoft.com/office/2006/metadata/properties" ma:root="true" ma:fieldsID="2ae79371a5446724858e17d61d0f760b" ns2:_="" ns3:_="">
    <xsd:import namespace="d226bfa4-2cf2-453d-81a9-40565a929e61"/>
    <xsd:import namespace="84e3967a-ee25-4630-ae35-4abd8ac6c72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6bfa4-2cf2-453d-81a9-40565a929e61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3967a-ee25-4630-ae35-4abd8ac6c72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226bfa4-2cf2-453d-81a9-40565a929e61">03cf7cc5-bdda-477d-9598-42edc23afe16</ReferenceI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8A2CA-D74E-420C-9AD2-0E4E25BD5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26bfa4-2cf2-453d-81a9-40565a929e61"/>
    <ds:schemaRef ds:uri="84e3967a-ee25-4630-ae35-4abd8ac6c7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DFD33B-538A-481B-A215-73F0A0C5925E}">
  <ds:schemaRefs>
    <ds:schemaRef ds:uri="http://schemas.microsoft.com/office/2006/metadata/properties"/>
    <ds:schemaRef ds:uri="http://schemas.microsoft.com/office/infopath/2007/PartnerControls"/>
    <ds:schemaRef ds:uri="d226bfa4-2cf2-453d-81a9-40565a929e61"/>
  </ds:schemaRefs>
</ds:datastoreItem>
</file>

<file path=customXml/itemProps3.xml><?xml version="1.0" encoding="utf-8"?>
<ds:datastoreItem xmlns:ds="http://schemas.openxmlformats.org/officeDocument/2006/customXml" ds:itemID="{4CD43D9A-7BB7-401E-9E1D-113B6412E7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Laajakuva</PresentationFormat>
  <Slides>10</Slides>
  <Notes>0</Notes>
  <HiddenSlides>0</HiddenSlide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1" baseType="lpstr">
      <vt:lpstr>Office Theme</vt:lpstr>
      <vt:lpstr>J. J. Cale</vt:lpstr>
      <vt:lpstr>John Weldon "J. J." Cale   (1938–2013)</vt:lpstr>
      <vt:lpstr>Life</vt:lpstr>
      <vt:lpstr>Producer, sound engineer and a mixer</vt:lpstr>
      <vt:lpstr>Music</vt:lpstr>
      <vt:lpstr>Songs</vt:lpstr>
      <vt:lpstr>After Midnight</vt:lpstr>
      <vt:lpstr>Lights Down Low</vt:lpstr>
      <vt:lpstr>Stay Around</vt:lpstr>
      <vt:lpstr>Sources: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revision>449</cp:revision>
  <dcterms:created xsi:type="dcterms:W3CDTF">2020-04-15T08:36:44Z</dcterms:created>
  <dcterms:modified xsi:type="dcterms:W3CDTF">2020-05-29T11:15:06Z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0x0101007806550E4B68E249AF3D7BA2BE7EC39A</vt:lpwstr>
  </property>
</Properties>
</file>