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70" r:id="rId6"/>
    <p:sldId id="260" r:id="rId7"/>
    <p:sldId id="262" r:id="rId8"/>
    <p:sldId id="267" r:id="rId9"/>
    <p:sldId id="268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325C30-3029-4492-8C3E-2E278B97D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1159"/>
            <a:ext cx="8596668" cy="928254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”Tavallista parempi lukio”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24C5B8-D75B-4E55-A5F9-D6C15953B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5135"/>
            <a:ext cx="8596668" cy="4896227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moderni oppimisympäristö 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mukava opiskeluilmapiiri, vahva </a:t>
            </a:r>
            <a:r>
              <a:rPr lang="fi-FI" sz="2400" b="1" dirty="0">
                <a:latin typeface="Calibri" panose="020F0502020204030204" pitchFamily="34" charset="0"/>
                <a:cs typeface="Calibri" panose="020F0502020204030204" pitchFamily="34" charset="0"/>
              </a:rPr>
              <a:t>Halu-henk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i, jonka tuntomerkkeinä ovat välittäminen ja hyvä yhteishenki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monet yhteiset tapahtumat, esimerkiksi kruunajaiset,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maastopäivä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puurojuhla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oopperamatka ja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hyvinvointipäivä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b="1" dirty="0">
                <a:latin typeface="Calibri" panose="020F0502020204030204" pitchFamily="34" charset="0"/>
                <a:cs typeface="Calibri" panose="020F0502020204030204" pitchFamily="34" charset="0"/>
              </a:rPr>
              <a:t>vahvistavat yhteisöllisyyttä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Noin 160 opiskelijan ja 15 opettajan </a:t>
            </a:r>
            <a:r>
              <a:rPr lang="fi-FI" sz="2400" b="1" dirty="0">
                <a:latin typeface="Calibri" panose="020F0502020204030204" pitchFamily="34" charset="0"/>
                <a:cs typeface="Calibri" panose="020F0502020204030204" pitchFamily="34" charset="0"/>
              </a:rPr>
              <a:t>keskikokoinen lukio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siis ihanteellisen kokoinen: täällä tunnemme toisemme ja samalla pystymme tarjoamaan mahdollisuuden laajoihin ja monipuolisiin opintoihin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runsaasta tarjonnasta rakennat oman </a:t>
            </a:r>
            <a:r>
              <a:rPr lang="fi-FI" sz="2400" b="1" dirty="0">
                <a:latin typeface="Calibri" panose="020F0502020204030204" pitchFamily="34" charset="0"/>
                <a:cs typeface="Calibri" panose="020F0502020204030204" pitchFamily="34" charset="0"/>
              </a:rPr>
              <a:t>henkilökohtaisen opintopolkusi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375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559BE8-295F-461C-A227-D5E13F24F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312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Ylioppilastutkinnossa viisi pakollista koetta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7DD196-2D0F-420F-96DA-02D6EB5D0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1912"/>
            <a:ext cx="8596668" cy="47976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Ylioppilastutkinnossa on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viisi pakollista koetta.</a:t>
            </a: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ylioppilastutkinnossa pitää kirjoittaa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pakollisena kokeena äidinkieli </a:t>
            </a:r>
          </a:p>
          <a:p>
            <a:pPr>
              <a:buFontTx/>
              <a:buChar char="-"/>
            </a:pP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kolme koetta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 valitaan seuraavista: vieras kieli, ruotsi, matematiikka, reaalikoe </a:t>
            </a: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viides pakollinen koe voi olla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mikä tahansa tarjolla olevista kokeista</a:t>
            </a: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lisäksi kokelas voi suorittaa ylimääräisiä kokeita</a:t>
            </a: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8156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244A50-D1A1-411B-8DE8-5A1FCC066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9184"/>
          </a:xfrm>
        </p:spPr>
        <p:txBody>
          <a:bodyPr>
            <a:noAutofit/>
          </a:bodyPr>
          <a:lstStyle/>
          <a:p>
            <a:r>
              <a:rPr lang="fi-FI" sz="1800" b="1" dirty="0">
                <a:solidFill>
                  <a:schemeClr val="tx1"/>
                </a:solidFill>
              </a:rPr>
              <a:t>Halikon lukion opiskelijat ovat menestyneet hienosti ylioppilas- tutkinnossa ja saaneet hyvät eväät monipuolisiin jatko-opintoihin</a:t>
            </a:r>
            <a:br>
              <a:rPr lang="fi-FI" sz="1800" dirty="0">
                <a:solidFill>
                  <a:schemeClr val="tx1"/>
                </a:solidFill>
              </a:rPr>
            </a:br>
            <a:endParaRPr lang="fi-FI" sz="18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77063D-F93E-4D6C-99A2-99D0D6A64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8784"/>
            <a:ext cx="8596668" cy="5361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 </a:t>
            </a:r>
            <a:r>
              <a:rPr lang="fi-FI" b="1" u="sng" dirty="0">
                <a:latin typeface="Calibri" panose="020F0502020204030204" pitchFamily="34" charset="0"/>
                <a:cs typeface="Calibri" panose="020F0502020204030204" pitchFamily="34" charset="0"/>
              </a:rPr>
              <a:t>Ylioppilastutkinnon tulokset 2019 </a:t>
            </a:r>
            <a:r>
              <a:rPr lang="fi-FI" sz="1600" dirty="0">
                <a:latin typeface="Calibri" panose="020F0502020204030204" pitchFamily="34" charset="0"/>
                <a:cs typeface="Calibri" panose="020F0502020204030204" pitchFamily="34" charset="0"/>
              </a:rPr>
              <a:t>YLE (21.5.2019), pakolliset kokeet (N = 387 lukiota):</a:t>
            </a:r>
          </a:p>
          <a:p>
            <a:pPr marL="0" lvl="0" indent="0">
              <a:buNone/>
            </a:pPr>
            <a:r>
              <a:rPr lang="fi-FI" sz="1900" b="1" dirty="0">
                <a:latin typeface="Calibri" panose="020F0502020204030204" pitchFamily="34" charset="0"/>
                <a:cs typeface="Calibri" panose="020F0502020204030204" pitchFamily="34" charset="0"/>
              </a:rPr>
              <a:t>Halikon lukio 67. </a:t>
            </a:r>
            <a:r>
              <a:rPr lang="fi-FI" sz="19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900" dirty="0">
                <a:latin typeface="Calibri" panose="020F0502020204030204" pitchFamily="34" charset="0"/>
                <a:cs typeface="Calibri" panose="020F0502020204030204" pitchFamily="34" charset="0"/>
              </a:rPr>
              <a:t>Salon lukio 215. / Perniön lukio 276.</a:t>
            </a:r>
            <a:endParaRPr lang="fi-FI" sz="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b="1" u="sng" dirty="0">
                <a:latin typeface="Calibri" panose="020F0502020204030204" pitchFamily="34" charset="0"/>
                <a:cs typeface="Calibri" panose="020F0502020204030204" pitchFamily="34" charset="0"/>
              </a:rPr>
              <a:t>Ylioppilastutkinnon tulokset 2020 </a:t>
            </a:r>
            <a:r>
              <a:rPr lang="fi-FI" sz="1600" dirty="0">
                <a:latin typeface="Calibri" panose="020F0502020204030204" pitchFamily="34" charset="0"/>
                <a:cs typeface="Calibri" panose="020F0502020204030204" pitchFamily="34" charset="0"/>
              </a:rPr>
              <a:t>STT (30.5.2020), </a:t>
            </a:r>
            <a:r>
              <a:rPr lang="fi-FI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lähtötasovertailu</a:t>
            </a:r>
            <a:r>
              <a:rPr lang="fi-FI" sz="1600" dirty="0">
                <a:latin typeface="Calibri" panose="020F0502020204030204" pitchFamily="34" charset="0"/>
                <a:cs typeface="Calibri" panose="020F0502020204030204" pitchFamily="34" charset="0"/>
              </a:rPr>
              <a:t> (N = 386 lukiota):</a:t>
            </a:r>
          </a:p>
          <a:p>
            <a:pPr marL="0" lvl="0" indent="0"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Halikon lukio 65.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Salon lukio 198. / Perniön lukio 222.</a:t>
            </a:r>
            <a:endParaRPr lang="fi-FI" sz="800" b="1" u="sng" dirty="0"/>
          </a:p>
          <a:p>
            <a:pPr marL="0" indent="0">
              <a:buNone/>
            </a:pPr>
            <a:endParaRPr lang="fi-FI" sz="800" b="1" u="sng" dirty="0"/>
          </a:p>
          <a:p>
            <a:pPr marL="0" indent="0">
              <a:buNone/>
            </a:pPr>
            <a:r>
              <a:rPr lang="fi-FI" b="1" u="sng" dirty="0"/>
              <a:t>Ylioppilastutkinnon tulokset 2021</a:t>
            </a:r>
            <a:r>
              <a:rPr lang="fi-FI" dirty="0"/>
              <a:t> </a:t>
            </a:r>
            <a:r>
              <a:rPr lang="fi-FI" sz="1600" dirty="0"/>
              <a:t>(STT, </a:t>
            </a:r>
            <a:r>
              <a:rPr lang="fi-FI" sz="1600" dirty="0" err="1"/>
              <a:t>lähtötasovertailu</a:t>
            </a:r>
            <a:r>
              <a:rPr lang="fi-FI" sz="1600" dirty="0"/>
              <a:t>)</a:t>
            </a:r>
            <a:endParaRPr lang="fi-FI" sz="1600" b="1" dirty="0"/>
          </a:p>
          <a:p>
            <a:pPr marL="0" indent="0">
              <a:buNone/>
            </a:pPr>
            <a:r>
              <a:rPr lang="fi-FI" b="1" dirty="0"/>
              <a:t>1. Halu</a:t>
            </a:r>
            <a:r>
              <a:rPr lang="fi-FI" dirty="0"/>
              <a:t>, 2. </a:t>
            </a:r>
            <a:r>
              <a:rPr lang="fi-FI" dirty="0" err="1"/>
              <a:t>Salu</a:t>
            </a:r>
            <a:r>
              <a:rPr lang="fi-FI" dirty="0"/>
              <a:t>, 3. </a:t>
            </a:r>
            <a:r>
              <a:rPr lang="fi-FI" dirty="0" err="1"/>
              <a:t>Pelu</a:t>
            </a:r>
            <a:endParaRPr lang="fi-FI" b="1" u="sng" dirty="0"/>
          </a:p>
          <a:p>
            <a:pPr marL="0" indent="0">
              <a:buNone/>
            </a:pPr>
            <a:r>
              <a:rPr lang="fi-FI" b="1" u="sng" dirty="0"/>
              <a:t>Ylioppilastutkinnon tulokset 2022</a:t>
            </a:r>
            <a:r>
              <a:rPr lang="fi-FI" dirty="0"/>
              <a:t> </a:t>
            </a:r>
            <a:r>
              <a:rPr lang="fi-FI" sz="1600" dirty="0"/>
              <a:t>(STT 4.6.2022, </a:t>
            </a:r>
            <a:r>
              <a:rPr lang="fi-FI" sz="1600" dirty="0" err="1"/>
              <a:t>lähtötasovertailu</a:t>
            </a:r>
            <a:r>
              <a:rPr lang="fi-FI" sz="1600" dirty="0"/>
              <a:t>)</a:t>
            </a:r>
            <a:endParaRPr lang="fi-FI" sz="1600" b="1" dirty="0"/>
          </a:p>
          <a:p>
            <a:pPr marL="0" indent="0">
              <a:buNone/>
            </a:pPr>
            <a:r>
              <a:rPr lang="fi-FI" b="1" dirty="0"/>
              <a:t>1. Halu</a:t>
            </a:r>
            <a:r>
              <a:rPr lang="fi-FI" dirty="0"/>
              <a:t>, 2. </a:t>
            </a:r>
            <a:r>
              <a:rPr lang="fi-FI" dirty="0" err="1"/>
              <a:t>Salu</a:t>
            </a:r>
            <a:r>
              <a:rPr lang="fi-FI" dirty="0"/>
              <a:t>, 3. </a:t>
            </a:r>
            <a:r>
              <a:rPr lang="fi-FI" dirty="0" err="1"/>
              <a:t>Pelu</a:t>
            </a:r>
            <a:endParaRPr lang="fi-FI" sz="800" b="1" u="sng" dirty="0"/>
          </a:p>
          <a:p>
            <a:pPr marL="0" indent="0">
              <a:buNone/>
            </a:pPr>
            <a:r>
              <a:rPr lang="fi-FI" b="1" u="sng" dirty="0"/>
              <a:t>Ylioppilastutkinnon tulokset 2023</a:t>
            </a:r>
            <a:r>
              <a:rPr lang="fi-FI" dirty="0"/>
              <a:t> </a:t>
            </a:r>
            <a:r>
              <a:rPr lang="fi-FI" sz="1600" dirty="0"/>
              <a:t>(STT 3.6.2023, </a:t>
            </a:r>
            <a:r>
              <a:rPr lang="fi-FI" sz="1600" dirty="0" err="1"/>
              <a:t>lähtötasovertailu</a:t>
            </a:r>
            <a:r>
              <a:rPr lang="fi-FI" sz="1600" dirty="0"/>
              <a:t>)</a:t>
            </a:r>
            <a:endParaRPr lang="fi-FI" sz="1600" b="1" dirty="0"/>
          </a:p>
          <a:p>
            <a:pPr marL="0" indent="0">
              <a:buNone/>
            </a:pPr>
            <a:r>
              <a:rPr lang="fi-FI" b="1" dirty="0"/>
              <a:t>1. Halu</a:t>
            </a:r>
            <a:r>
              <a:rPr lang="fi-FI" dirty="0"/>
              <a:t>, 2. </a:t>
            </a:r>
            <a:r>
              <a:rPr lang="fi-FI" dirty="0" err="1"/>
              <a:t>Salu</a:t>
            </a:r>
            <a:r>
              <a:rPr lang="fi-FI" dirty="0"/>
              <a:t>, 3. </a:t>
            </a:r>
            <a:r>
              <a:rPr lang="fi-FI" dirty="0" err="1"/>
              <a:t>Pelu</a:t>
            </a:r>
            <a:endParaRPr lang="fi-FI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3884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6DE68D24-A982-4485-A17A-4842D0715C91}"/>
              </a:ext>
            </a:extLst>
          </p:cNvPr>
          <p:cNvSpPr/>
          <p:nvPr/>
        </p:nvSpPr>
        <p:spPr>
          <a:xfrm>
            <a:off x="439388" y="1104405"/>
            <a:ext cx="8121390" cy="6052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Halikon lukio – ”Tavallista parempi lukio”</a:t>
            </a:r>
          </a:p>
          <a:p>
            <a:pPr algn="ctr"/>
            <a:endParaRPr lang="fi-FI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endParaRPr lang="fi-FI" sz="32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spcAft>
                <a:spcPts val="750"/>
              </a:spcAft>
            </a:pPr>
            <a:r>
              <a:rPr lang="fi-FI" sz="32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Tämä kaikki on mahdollista keskikokoisessa Halikon lukiossa!</a:t>
            </a:r>
            <a:endParaRPr lang="fi-FI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i-FI" sz="4000" dirty="0">
                <a:latin typeface="Calibri" panose="020F0502020204030204" pitchFamily="34" charset="0"/>
                <a:cs typeface="Calibri" panose="020F0502020204030204" pitchFamily="34" charset="0"/>
              </a:rPr>
              <a:t>____________</a:t>
            </a:r>
          </a:p>
          <a:p>
            <a:pPr algn="ctr"/>
            <a:endParaRPr lang="fi-FI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i-FI" sz="4000" dirty="0">
                <a:latin typeface="Calibri" panose="020F0502020204030204" pitchFamily="34" charset="0"/>
                <a:cs typeface="Calibri" panose="020F0502020204030204" pitchFamily="34" charset="0"/>
              </a:rPr>
              <a:t>Tervetuloa Halikon lukioon!</a:t>
            </a:r>
          </a:p>
          <a:p>
            <a:endParaRPr lang="fi-FI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882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D6C86076-5919-45DD-BD1D-C4B1A36C3783}"/>
              </a:ext>
            </a:extLst>
          </p:cNvPr>
          <p:cNvSpPr/>
          <p:nvPr/>
        </p:nvSpPr>
        <p:spPr>
          <a:xfrm>
            <a:off x="682831" y="451262"/>
            <a:ext cx="8461169" cy="6596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750"/>
              </a:spcAft>
              <a:buFontTx/>
              <a:buChar char="-"/>
            </a:pP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lukion alussa voit vahvistaa osaamistasi valitsemalla englannin, ruotsin kielen ja lyhyen matematiikan </a:t>
            </a:r>
            <a:r>
              <a:rPr lang="fi-FI" sz="2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starttikurssin</a:t>
            </a:r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750"/>
              </a:spcAft>
              <a:buFontTx/>
              <a:buChar char="-"/>
            </a:pPr>
            <a:endParaRPr lang="fi-FI" sz="8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750"/>
              </a:spcAft>
              <a:buFontTx/>
              <a:buChar char="-"/>
            </a:pP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kielissä, matematiikassa ja reaaliaineissa on tarjolla </a:t>
            </a:r>
            <a:r>
              <a:rPr lang="fi-FI" sz="2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ylioppilaskokeisiin kertaavia opintoja</a:t>
            </a:r>
            <a:r>
              <a:rPr lang="fi-FI" sz="1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</a:p>
          <a:p>
            <a:pPr>
              <a:spcAft>
                <a:spcPts val="750"/>
              </a:spcAft>
            </a:pPr>
            <a:r>
              <a:rPr lang="fi-FI" sz="1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</a:t>
            </a:r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taito- ja taideaineista kiinnostuneet voivat suorittaa </a:t>
            </a:r>
          </a:p>
          <a:p>
            <a:r>
              <a:rPr lang="fi-FI" sz="2400" b="1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lukiodiplomeja </a:t>
            </a: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kuvataiteessa, liikunnassa ja musiikissa. </a:t>
            </a:r>
          </a:p>
          <a:p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750"/>
              </a:spcAft>
              <a:buFontTx/>
              <a:buChar char="-"/>
            </a:pP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lukiomme erityisenä vahvuutena on </a:t>
            </a:r>
            <a:r>
              <a:rPr lang="fi-FI" sz="2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opiskelijoista huolehtiminen</a:t>
            </a:r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750"/>
              </a:spcAft>
              <a:buFontTx/>
              <a:buChar char="-"/>
            </a:pPr>
            <a:endParaRPr lang="fi-FI" sz="8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750"/>
              </a:spcAft>
              <a:buFontTx/>
              <a:buChar char="-"/>
            </a:pP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lisäksi vireä </a:t>
            </a:r>
            <a:r>
              <a:rPr lang="fi-FI" sz="2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opiskelijakunta- ja tutortoiminta </a:t>
            </a:r>
            <a:r>
              <a:rPr lang="fi-FI" sz="24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tarjoavat mahdollisuuden osallistua tapahtumien järjestämiseen ja lukiomme kehittämiseen.</a:t>
            </a:r>
            <a:endParaRPr lang="fi-FI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56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E8410EA0-BA4B-414F-B48A-163AD6243399}"/>
              </a:ext>
            </a:extLst>
          </p:cNvPr>
          <p:cNvSpPr/>
          <p:nvPr/>
        </p:nvSpPr>
        <p:spPr>
          <a:xfrm>
            <a:off x="831273" y="647205"/>
            <a:ext cx="8312727" cy="4791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 vielä tämä:</a:t>
            </a:r>
          </a:p>
          <a:p>
            <a:pPr>
              <a:spcAft>
                <a:spcPts val="750"/>
              </a:spcAft>
            </a:pP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Halikon lukion opiskelijat ovat vuodesta toiseen saavuttaneet </a:t>
            </a:r>
            <a:r>
              <a:rPr lang="fi-FI" sz="28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ylioppilaskirjoituksissa valtakunnallisesti vertailtuna erittäin hyviä tuloksia</a:t>
            </a: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>
              <a:spcAft>
                <a:spcPts val="750"/>
              </a:spcAft>
            </a:pP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Menestyminen lukio-opinnoissa antaa hyvät eväät jatko-opintoihin. </a:t>
            </a:r>
          </a:p>
          <a:p>
            <a:pPr>
              <a:spcAft>
                <a:spcPts val="750"/>
              </a:spcAft>
            </a:pP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Usein kuulee sanottavan, että ”</a:t>
            </a:r>
            <a:r>
              <a:rPr lang="fi-FI" sz="28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Halikon lukio on Salon kaupungin ykköslukio</a:t>
            </a:r>
            <a:r>
              <a:rPr lang="fi-FI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”.</a:t>
            </a:r>
            <a:endParaRPr lang="fi-FI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endParaRPr lang="fi-FI" sz="24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04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EF1B5-24BB-4409-8B81-965D9503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145" y="521195"/>
            <a:ext cx="8596668" cy="1320800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LUKIO-OPINTOJEN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0BDF4C-EDD3-4CA1-8D24-3F7C0D710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079" y="1016951"/>
            <a:ext cx="8596668" cy="50750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fi-FI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lukion suorittamiseksi vaaditaan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150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 opintopistettä </a:t>
            </a:r>
          </a:p>
          <a:p>
            <a:pPr>
              <a:buFontTx/>
              <a:buChar char="-"/>
            </a:pPr>
            <a:endParaRPr lang="fi-FI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opinnot jaetaan opintojaksoihin, joiden laajuus on 1-4 opintopistettä</a:t>
            </a:r>
          </a:p>
          <a:p>
            <a:pPr>
              <a:buFontTx/>
              <a:buChar char="-"/>
            </a:pPr>
            <a:endParaRPr lang="fi-FI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oppituntien pituus 75 minuuttia (2 opintopistettä = 3 x 75 min viikossa yhden jakson ajan)</a:t>
            </a:r>
          </a:p>
          <a:p>
            <a:pPr>
              <a:buFontTx/>
              <a:buChar char="-"/>
            </a:pPr>
            <a:endParaRPr lang="fi-FI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muutamat </a:t>
            </a:r>
            <a:r>
              <a:rPr lang="fi-FI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iltapäivätunnit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 90 minuuttia (1 x 90 min viikossa, mm. liikunta)</a:t>
            </a:r>
          </a:p>
          <a:p>
            <a:pPr>
              <a:buFontTx/>
              <a:buChar char="-"/>
            </a:pPr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74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15639-AD30-4BAC-B785-6CFFD76A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99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010A78-6EC9-4B18-AA29-55D88310F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1690"/>
            <a:ext cx="8596668" cy="46996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lukuvuosi on jaettu viiteen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jaksoon 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(36-39 työpäivää)</a:t>
            </a:r>
            <a:endParaRPr lang="fi-FI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i-FI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jokaisen jakson lopussa on 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päättöviikko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, jonka jälkeen opiskelijat saavat arvioinnin kyseisen jakson suorituksista</a:t>
            </a:r>
          </a:p>
          <a:p>
            <a:pPr>
              <a:buFontTx/>
              <a:buChar char="-"/>
            </a:pPr>
            <a:endParaRPr lang="fi-FI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opinnot </a:t>
            </a:r>
            <a:r>
              <a:rPr lang="fi-FI" sz="2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arvioidaan opintojaksoittain</a:t>
            </a: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Arvosanat annetaan kunkin jakson jälkeen. </a:t>
            </a:r>
            <a:endParaRPr lang="fi-FI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376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592B1CA8-BFE9-4DC1-804B-4A22566F83AA}"/>
              </a:ext>
            </a:extLst>
          </p:cNvPr>
          <p:cNvSpPr/>
          <p:nvPr/>
        </p:nvSpPr>
        <p:spPr>
          <a:xfrm>
            <a:off x="492826" y="427512"/>
            <a:ext cx="8651174" cy="6719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lukiossa opiskellaan pakollisia, valtakunnallisia valinnaisia ja koulukohtaisia valinnaisia opintoja.</a:t>
            </a:r>
          </a:p>
          <a:p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- näistä </a:t>
            </a: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pakollisia opintoja </a:t>
            </a: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(joiden sisältö sama kaikissa lukioissa) on 94-102 opintopistettä (matematiikan laajuus ratkaisee). </a:t>
            </a:r>
          </a:p>
          <a:p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- lisäksi opiskellaan </a:t>
            </a: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valtakunnallisia valinnaisia opintoja </a:t>
            </a: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(joiden sisältö sama kaikissa lukioissa) noin 36-50 opintopistettä</a:t>
            </a:r>
          </a:p>
          <a:p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- koulukohtaiset valinnaiset opinnot </a:t>
            </a: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ovat koulun omaa tarjontaa (mm. starttikurssit, kertauskurssit yo-tutkintoa varten jne.), yhteensä noin 14-24 opintopistettä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fi-FI" sz="2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2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5653E4-E387-4353-BCC4-31D74C4C9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2"/>
            <a:ext cx="8596668" cy="399802"/>
          </a:xfrm>
        </p:spPr>
        <p:txBody>
          <a:bodyPr>
            <a:normAutofit fontScale="90000"/>
          </a:bodyPr>
          <a:lstStyle/>
          <a:p>
            <a:r>
              <a:rPr lang="fi-FI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Halikon lukio tarjoaa mahdollisuuden laajoihin opintoihin eri aineissa</a:t>
            </a:r>
            <a:br>
              <a:rPr lang="fi-FI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i-FI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63B6C5-834B-4D3F-B97C-846FCB94F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7838"/>
            <a:ext cx="8596668" cy="54745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Esimerkiksi luonnontieteet ja matematiikka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Matematiikka, pitkä oppimäärä 	32 op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Biologia							12 op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Fysiikka				 			18 op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Kemia							14 op _____________________________________________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Yhteensä		                        	76 opintopistettä</a:t>
            </a:r>
            <a:r>
              <a:rPr 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i-FI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Kolmessa vuodessa lukion suorittavalla on lukioaikana yhteensä 13 jaksoa. </a:t>
            </a:r>
          </a:p>
          <a:p>
            <a:pPr marL="0" indent="0">
              <a:buNone/>
            </a:pP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Jokaisessa jaksossa opiskelija voi siis opiskella </a:t>
            </a:r>
            <a:r>
              <a:rPr lang="fi-FI" sz="2600" b="1" dirty="0" err="1">
                <a:latin typeface="Calibri" panose="020F0502020204030204" pitchFamily="34" charset="0"/>
                <a:cs typeface="Calibri" panose="020F0502020204030204" pitchFamily="34" charset="0"/>
              </a:rPr>
              <a:t>luma</a:t>
            </a: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-aineita keskimäärin lähes kuusi opintopistettä eli 9 x 75 minuuttia joka viikko! </a:t>
            </a:r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Siis noin puolet kaikista lukio-opinnoista voi olla </a:t>
            </a:r>
            <a:r>
              <a:rPr lang="fi-FI" sz="2600" b="1" dirty="0" err="1">
                <a:latin typeface="Calibri" panose="020F0502020204030204" pitchFamily="34" charset="0"/>
                <a:cs typeface="Calibri" panose="020F0502020204030204" pitchFamily="34" charset="0"/>
              </a:rPr>
              <a:t>luma</a:t>
            </a:r>
            <a:r>
              <a:rPr lang="fi-FI" sz="2600" b="1" dirty="0">
                <a:latin typeface="Calibri" panose="020F0502020204030204" pitchFamily="34" charset="0"/>
                <a:cs typeface="Calibri" panose="020F0502020204030204" pitchFamily="34" charset="0"/>
              </a:rPr>
              <a:t>-opintoja.</a:t>
            </a:r>
            <a:endParaRPr lang="fi-FI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Edellisten lisäksi: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- ohjelmoinnin opintoja Turun yliopistoon			 </a:t>
            </a:r>
          </a:p>
          <a:p>
            <a:pPr marL="0" indent="0">
              <a:buNone/>
            </a:pPr>
            <a:r>
              <a:rPr 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- luonnontieteisiin liittyvät yliopistovierailut ja opintomatkat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9619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1C54E1-A965-42E7-822D-BC5D0A0E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76992"/>
          </a:xfrm>
        </p:spPr>
        <p:txBody>
          <a:bodyPr>
            <a:normAutofit/>
          </a:bodyPr>
          <a:lstStyle/>
          <a:p>
            <a:r>
              <a:rPr lang="fi-FI" sz="2000" b="1" dirty="0">
                <a:solidFill>
                  <a:schemeClr val="tx1"/>
                </a:solidFill>
              </a:rPr>
              <a:t>Koulukohtaisia valinnaisia opintoja muissa aineissa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934C1A-E7FC-4033-A19C-DFB23D028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86592"/>
            <a:ext cx="8596668" cy="516180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Kielet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englanti ja ruotsi: startit (yläkoulun kertaus), kirjoittamisen taitoja lisäävät opintojaksot, kertausopinnot yo-tutkintoon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äidinkieli: kieli ja teksti kuntoon, kirjallisuusdiplomi, luova kirjoittaminen sekä tietenkin Halulehti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vieraat kielet: ranska, saksa, venäjä</a:t>
            </a:r>
          </a:p>
          <a:p>
            <a:pPr marL="0" indent="0">
              <a:buNone/>
              <a:defRPr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Taito- ja taideaineet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kuvataide: Taide nyt! (nykytaidetta), Ateljee/työpaja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musiikki: bändikurssi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liikunta: liikunta harrastuksena, vanhojen tanssit</a:t>
            </a:r>
          </a:p>
          <a:p>
            <a:pPr marL="0" indent="0">
              <a:buNone/>
              <a:defRPr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Lisäksi tietysti lajivalmennusta ja lukiodiplomeja</a:t>
            </a:r>
          </a:p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Reaaliaineet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- ylioppilastutkintoon valmentavia opintojaksoja</a:t>
            </a:r>
          </a:p>
        </p:txBody>
      </p:sp>
    </p:spTree>
    <p:extLst>
      <p:ext uri="{BB962C8B-B14F-4D97-AF65-F5344CB8AC3E}">
        <p14:creationId xmlns:p14="http://schemas.microsoft.com/office/powerpoint/2010/main" val="395158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A0D3B9-C08C-4332-A735-004B8DB36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1377"/>
          </a:xfrm>
        </p:spPr>
        <p:txBody>
          <a:bodyPr>
            <a:normAutofit/>
          </a:bodyPr>
          <a:lstStyle/>
          <a:p>
            <a:r>
              <a:rPr lang="fi-FI" sz="3200" dirty="0">
                <a:solidFill>
                  <a:schemeClr val="tx1"/>
                </a:solidFill>
              </a:rPr>
              <a:t>Opinnot muissa oppilaitoksissa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336AB6-9BB1-4DF6-ACF8-3414484BA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3682"/>
            <a:ext cx="8596668" cy="5230025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26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Halikon lukio on mukana </a:t>
            </a:r>
            <a:r>
              <a:rPr lang="fi-FI" alt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Turun seudun lukioiden etärenkaassa</a:t>
            </a: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. Laaja opintovalikoima tarjoaa mahdollisuuden suorittaa ilmaisia verkko-opintoja</a:t>
            </a:r>
          </a:p>
          <a:p>
            <a:pPr marL="0" indent="0">
              <a:buNone/>
            </a:pP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- opiskelijat voivat suorittaa opintoja </a:t>
            </a:r>
            <a:r>
              <a:rPr lang="fi-FI" alt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Salon lukion aikuislinjalla</a:t>
            </a:r>
          </a:p>
          <a:p>
            <a:pPr marL="0" indent="0">
              <a:buNone/>
            </a:pP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- myös </a:t>
            </a:r>
            <a:r>
              <a:rPr lang="fi-FI" alt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kesäyliopistojen</a:t>
            </a: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 opinnot (esim. startit ja yo-kertaukset), ammatilliset opinnot sekä korkeakouluopinnot (esim. avoin amk ja avoin yliopisto) voidaan liittää lukio-opintoihin.</a:t>
            </a:r>
          </a:p>
          <a:p>
            <a:pPr marL="0" indent="0">
              <a:buNone/>
            </a:pP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- opintojen ulkopuolinen </a:t>
            </a:r>
            <a:r>
              <a:rPr lang="fi-FI" alt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aktiivisuus lukiossa </a:t>
            </a: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(mm. opiskelijakunta- ja  tutortoiminta) ja </a:t>
            </a:r>
            <a:r>
              <a:rPr lang="fi-FI" altLang="fi-FI" sz="2500" b="1" dirty="0">
                <a:latin typeface="Calibri" panose="020F0502020204030204" pitchFamily="34" charset="0"/>
                <a:cs typeface="Calibri" panose="020F0502020204030204" pitchFamily="34" charset="0"/>
              </a:rPr>
              <a:t>vapaa-ajalla</a:t>
            </a:r>
            <a:r>
              <a:rPr lang="fi-FI" altLang="fi-FI" sz="2500" dirty="0">
                <a:latin typeface="Calibri" panose="020F0502020204030204" pitchFamily="34" charset="0"/>
                <a:cs typeface="Calibri" panose="020F0502020204030204" pitchFamily="34" charset="0"/>
              </a:rPr>
              <a:t> (mm. harrastusten edellyttämä koulutus ja vastuutehtävät) palkitaan opintopisteillä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9328278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547</TotalTime>
  <Words>795</Words>
  <Application>Microsoft Office PowerPoint</Application>
  <PresentationFormat>Laajakuva</PresentationFormat>
  <Paragraphs>104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Pinta</vt:lpstr>
      <vt:lpstr>”Tavallista parempi lukio”</vt:lpstr>
      <vt:lpstr>PowerPoint-esitys</vt:lpstr>
      <vt:lpstr>PowerPoint-esitys</vt:lpstr>
      <vt:lpstr>LUKIO-OPINTOJEN RAKENNE</vt:lpstr>
      <vt:lpstr>PowerPoint-esitys</vt:lpstr>
      <vt:lpstr>PowerPoint-esitys</vt:lpstr>
      <vt:lpstr>Halikon lukio tarjoaa mahdollisuuden laajoihin opintoihin eri aineissa </vt:lpstr>
      <vt:lpstr>Koulukohtaisia valinnaisia opintoja muissa aineissa</vt:lpstr>
      <vt:lpstr>Opinnot muissa oppilaitoksissa</vt:lpstr>
      <vt:lpstr>Ylioppilastutkinnossa viisi pakollista koetta </vt:lpstr>
      <vt:lpstr>Halikon lukion opiskelijat ovat menestyneet hienosti ylioppilas- tutkinnossa ja saaneet hyvät eväät monipuolisiin jatko-opintoihin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Leino Ari Erkko Antero</dc:creator>
  <cp:lastModifiedBy>Leino Ari</cp:lastModifiedBy>
  <cp:revision>106</cp:revision>
  <dcterms:created xsi:type="dcterms:W3CDTF">2020-12-14T06:55:11Z</dcterms:created>
  <dcterms:modified xsi:type="dcterms:W3CDTF">2025-12-08T09:35:47Z</dcterms:modified>
</cp:coreProperties>
</file>