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1" r:id="rId5"/>
    <p:sldId id="262" r:id="rId6"/>
    <p:sldId id="264" r:id="rId7"/>
    <p:sldId id="265" r:id="rId8"/>
    <p:sldId id="268" r:id="rId9"/>
    <p:sldId id="287" r:id="rId10"/>
    <p:sldId id="269" r:id="rId11"/>
    <p:sldId id="272" r:id="rId12"/>
    <p:sldId id="274" r:id="rId13"/>
    <p:sldId id="273" r:id="rId14"/>
    <p:sldId id="271" r:id="rId15"/>
    <p:sldId id="296" r:id="rId16"/>
    <p:sldId id="290" r:id="rId17"/>
    <p:sldId id="304" r:id="rId18"/>
    <p:sldId id="298" r:id="rId19"/>
    <p:sldId id="293" r:id="rId20"/>
    <p:sldId id="284" r:id="rId21"/>
    <p:sldId id="276" r:id="rId22"/>
    <p:sldId id="281" r:id="rId23"/>
    <p:sldId id="266" r:id="rId24"/>
    <p:sldId id="270" r:id="rId25"/>
    <p:sldId id="279" r:id="rId26"/>
    <p:sldId id="308" r:id="rId2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99FF"/>
    <a:srgbClr val="9966FF"/>
    <a:srgbClr val="FF3300"/>
    <a:srgbClr val="FF505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Vaalea tyyli 3 - Korostu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howGuides="1">
      <p:cViewPr varScale="1">
        <p:scale>
          <a:sx n="163" d="100"/>
          <a:sy n="163" d="100"/>
        </p:scale>
        <p:origin x="1788" y="138"/>
      </p:cViewPr>
      <p:guideLst>
        <p:guide orient="horz" pos="24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invertIfNegative val="0"/>
          <c:dPt>
            <c:idx val="1"/>
            <c:invertIfNegative val="0"/>
            <c:bubble3D val="0"/>
            <c:spPr>
              <a:solidFill>
                <a:srgbClr val="9966FF"/>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3-8586-4848-9F62-B01B9F846EEA}"/>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4-8586-4848-9F62-B01B9F846EEA}"/>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5-8586-4848-9F62-B01B9F846EEA}"/>
              </c:ext>
            </c:extLst>
          </c:dPt>
          <c:dPt>
            <c:idx val="4"/>
            <c:invertIfNegative val="0"/>
            <c:bubble3D val="0"/>
            <c:spPr>
              <a:solidFill>
                <a:srgbClr val="FFC000"/>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6-8586-4848-9F62-B01B9F846EEA}"/>
              </c:ext>
            </c:extLst>
          </c:dPt>
          <c:dPt>
            <c:idx val="5"/>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7-8586-4848-9F62-B01B9F846EEA}"/>
              </c:ext>
            </c:extLst>
          </c:dPt>
          <c:dPt>
            <c:idx val="6"/>
            <c:invertIfNegative val="0"/>
            <c:bubble3D val="0"/>
            <c:spPr>
              <a:solidFill>
                <a:srgbClr val="C00000"/>
              </a:solidFill>
              <a:ln>
                <a:solidFill>
                  <a:srgbClr val="C00000"/>
                </a:solid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8-8586-4848-9F62-B01B9F846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Taul1!$A$2:$A$8</c:f>
              <c:strCache>
                <c:ptCount val="7"/>
                <c:pt idx="0">
                  <c:v>L</c:v>
                </c:pt>
                <c:pt idx="1">
                  <c:v>E</c:v>
                </c:pt>
                <c:pt idx="2">
                  <c:v>M</c:v>
                </c:pt>
                <c:pt idx="3">
                  <c:v>C</c:v>
                </c:pt>
                <c:pt idx="4">
                  <c:v>B</c:v>
                </c:pt>
                <c:pt idx="5">
                  <c:v>A</c:v>
                </c:pt>
                <c:pt idx="6">
                  <c:v>I</c:v>
                </c:pt>
              </c:strCache>
            </c:strRef>
          </c:cat>
          <c:val>
            <c:numRef>
              <c:f>Taul1!$B$2:$B$8</c:f>
              <c:numCache>
                <c:formatCode>General</c:formatCode>
                <c:ptCount val="7"/>
                <c:pt idx="0">
                  <c:v>5</c:v>
                </c:pt>
                <c:pt idx="1">
                  <c:v>15</c:v>
                </c:pt>
                <c:pt idx="2">
                  <c:v>20</c:v>
                </c:pt>
                <c:pt idx="3">
                  <c:v>20</c:v>
                </c:pt>
                <c:pt idx="4">
                  <c:v>20</c:v>
                </c:pt>
                <c:pt idx="5">
                  <c:v>15</c:v>
                </c:pt>
                <c:pt idx="6">
                  <c:v>5</c:v>
                </c:pt>
              </c:numCache>
            </c:numRef>
          </c:val>
          <c:extLst>
            <c:ext xmlns:c16="http://schemas.microsoft.com/office/drawing/2014/chart" uri="{C3380CC4-5D6E-409C-BE32-E72D297353CC}">
              <c16:uniqueId val="{00000000-8586-4848-9F62-B01B9F846EEA}"/>
            </c:ext>
          </c:extLst>
        </c:ser>
        <c:dLbls>
          <c:dLblPos val="inEnd"/>
          <c:showLegendKey val="0"/>
          <c:showVal val="1"/>
          <c:showCatName val="0"/>
          <c:showSerName val="0"/>
          <c:showPercent val="0"/>
          <c:showBubbleSize val="0"/>
        </c:dLbls>
        <c:gapWidth val="41"/>
        <c:axId val="535937552"/>
        <c:axId val="535937872"/>
      </c:barChart>
      <c:catAx>
        <c:axId val="53593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fi-FI"/>
          </a:p>
        </c:txPr>
        <c:crossAx val="535937872"/>
        <c:crosses val="autoZero"/>
        <c:auto val="1"/>
        <c:lblAlgn val="ctr"/>
        <c:lblOffset val="100"/>
        <c:noMultiLvlLbl val="0"/>
      </c:catAx>
      <c:valAx>
        <c:axId val="535937872"/>
        <c:scaling>
          <c:orientation val="minMax"/>
        </c:scaling>
        <c:delete val="1"/>
        <c:axPos val="l"/>
        <c:numFmt formatCode="General" sourceLinked="1"/>
        <c:majorTickMark val="none"/>
        <c:minorTickMark val="none"/>
        <c:tickLblPos val="nextTo"/>
        <c:crossAx val="53593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accent1">
          <a:lumMod val="75000"/>
        </a:schemeClr>
      </a:solidFill>
      <a:round/>
    </a:ln>
    <a:effectLst>
      <a:glow rad="101600">
        <a:schemeClr val="accent1">
          <a:satMod val="175000"/>
          <a:alpha val="40000"/>
        </a:schemeClr>
      </a:glo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05247-7CF3-4297-8613-ED58E3D8B6A9}"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fi-FI"/>
        </a:p>
      </dgm:t>
    </dgm:pt>
    <dgm:pt modelId="{838A962B-DE85-40CD-BC37-D776A5E4EBEC}">
      <dgm:prSet phldrT="[Teksti]"/>
      <dgm:spPr>
        <a:xfrm>
          <a:off x="3835959" y="10384"/>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176549FB-5AA2-4756-9E92-5DEE75E58642}" type="parTrans" cxnId="{F15C3D27-6E31-4FA7-875A-C53C4C33FCAA}">
      <dgm:prSet/>
      <dgm:spPr/>
      <dgm:t>
        <a:bodyPr/>
        <a:lstStyle/>
        <a:p>
          <a:endParaRPr lang="fi-FI"/>
        </a:p>
      </dgm:t>
    </dgm:pt>
    <dgm:pt modelId="{8352409D-DC36-4EAF-9769-10DB71A50C24}" type="sibTrans" cxnId="{F15C3D27-6E31-4FA7-875A-C53C4C33FCAA}">
      <dgm:prSet/>
      <dgm: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4758569E-7F35-4B67-B34A-FF254C71B936}">
      <dgm:prSet phldrT="[Teksti]"/>
      <dgm:spPr>
        <a:xfrm>
          <a:off x="4864580" y="1792007"/>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F4DEC5A4-AF54-4B7E-BCAE-2E379E6E28D6}" type="parTrans" cxnId="{7621DDEF-BAAA-4E33-9898-D4613DEEAB5B}">
      <dgm:prSet/>
      <dgm:spPr/>
      <dgm:t>
        <a:bodyPr/>
        <a:lstStyle/>
        <a:p>
          <a:endParaRPr lang="fi-FI"/>
        </a:p>
      </dgm:t>
    </dgm:pt>
    <dgm:pt modelId="{09B10450-DFA8-4BF7-9246-1FDC60F04168}" type="sibTrans" cxnId="{7621DDEF-BAAA-4E33-9898-D4613DEEAB5B}">
      <dgm:prSet/>
      <dgm:spPr>
        <a:xfrm>
          <a:off x="1016463" y="1132"/>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23EE2DA7-E7F4-47D4-9D71-3826E871CCEA}">
      <dgm:prSet phldrT="[Teksti]"/>
      <dgm:spPr>
        <a:xfrm>
          <a:off x="3835959"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D7CF36A4-ADB6-40F9-A304-FBC42DF25F31}" type="parTrans" cxnId="{8659464A-0F47-46F2-AB0C-346004A4FC4A}">
      <dgm:prSet/>
      <dgm:spPr/>
      <dgm:t>
        <a:bodyPr/>
        <a:lstStyle/>
        <a:p>
          <a:endParaRPr lang="fi-FI"/>
        </a:p>
      </dgm:t>
    </dgm:pt>
    <dgm:pt modelId="{C283C632-E03F-4BA5-969B-16D788EC5BE9}" type="sibTrans" cxnId="{8659464A-0F47-46F2-AB0C-346004A4FC4A}">
      <dgm:prSet/>
      <dgm: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A9655CD-3479-4699-8879-458D12877028}">
      <dgm:prSet phldrT="[Teksti]"/>
      <dgm:spPr>
        <a:xfrm>
          <a:off x="1778718"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9A3CCED6-7EF5-4ECE-A082-369471B2A608}" type="parTrans" cxnId="{1000CEF8-2931-4D74-B7E9-7F857B313751}">
      <dgm:prSet/>
      <dgm:spPr/>
      <dgm:t>
        <a:bodyPr/>
        <a:lstStyle/>
        <a:p>
          <a:endParaRPr lang="fi-FI"/>
        </a:p>
      </dgm:t>
    </dgm:pt>
    <dgm:pt modelId="{62ABE229-4D60-4F93-83C8-5BD1C8BE5788}" type="sibTrans" cxnId="{1000CEF8-2931-4D74-B7E9-7F857B313751}">
      <dgm:prSet/>
      <dgm:spPr>
        <a:xfrm>
          <a:off x="1016463" y="1132"/>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C171FA3-DB09-43D0-9BDF-324B6D1FE357}">
      <dgm:prSet phldrT="[Teksti]"/>
      <dgm:spPr>
        <a:xfrm>
          <a:off x="1778718" y="10384"/>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FCEBE013-A7DE-46EB-8B8D-0A32DE7B2340}" type="parTrans" cxnId="{47A8658D-8F06-498C-8B31-0EB9930D54C1}">
      <dgm:prSet/>
      <dgm:spPr/>
      <dgm:t>
        <a:bodyPr/>
        <a:lstStyle/>
        <a:p>
          <a:endParaRPr lang="fi-FI"/>
        </a:p>
      </dgm:t>
    </dgm:pt>
    <dgm:pt modelId="{2D98DBEC-3495-49AB-8D46-C7BB48340206}" type="sibTrans" cxnId="{47A8658D-8F06-498C-8B31-0EB9930D54C1}">
      <dgm:prSet/>
      <dgm: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EBDF4F19-6186-4C53-968A-21E6A94A29E5}">
      <dgm:prSet phldrT="[Teksti]"/>
      <dgm:spPr>
        <a:xfrm>
          <a:off x="750097" y="1792007"/>
          <a:ext cx="922479" cy="922479"/>
        </a:xfrm>
        <a:prstGeom prst="rect">
          <a:avLst/>
        </a:prstGeom>
        <a:noFill/>
        <a:ln>
          <a:noFill/>
        </a:ln>
        <a:effectLst/>
      </dgm:spPr>
      <dgm:t>
        <a:bodyPr/>
        <a:lstStyle/>
        <a:p>
          <a:pPr>
            <a:buNone/>
          </a:pPr>
          <a:endParaRPr lang="fi-FI" dirty="0">
            <a:solidFill>
              <a:sysClr val="windowText" lastClr="000000">
                <a:hueOff val="0"/>
                <a:satOff val="0"/>
                <a:lumOff val="0"/>
                <a:alphaOff val="0"/>
              </a:sysClr>
            </a:solidFill>
            <a:latin typeface="Calibri" panose="020F0502020204030204"/>
            <a:ea typeface="+mn-ea"/>
            <a:cs typeface="+mn-cs"/>
          </a:endParaRPr>
        </a:p>
      </dgm:t>
    </dgm:pt>
    <dgm:pt modelId="{D17C1601-84F3-478E-A2A2-B9FE51A79C01}" type="parTrans" cxnId="{E3BB44D4-3F07-45C8-86B7-94ECC9B7A75C}">
      <dgm:prSet/>
      <dgm:spPr/>
      <dgm:t>
        <a:bodyPr/>
        <a:lstStyle/>
        <a:p>
          <a:endParaRPr lang="fi-FI"/>
        </a:p>
      </dgm:t>
    </dgm:pt>
    <dgm:pt modelId="{9027F860-C333-4BC5-B5DD-FE1B04355660}" type="sibTrans" cxnId="{E3BB44D4-3F07-45C8-86B7-94ECC9B7A75C}">
      <dgm:prSet/>
      <dgm: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899E658C-FEAC-4068-B9D3-2CFD6FDCD50E}" type="pres">
      <dgm:prSet presAssocID="{FE805247-7CF3-4297-8613-ED58E3D8B6A9}" presName="cycle" presStyleCnt="0">
        <dgm:presLayoutVars>
          <dgm:dir/>
          <dgm:resizeHandles val="exact"/>
        </dgm:presLayoutVars>
      </dgm:prSet>
      <dgm:spPr/>
    </dgm:pt>
    <dgm:pt modelId="{CDE470DA-38EC-4876-8FDC-B075D309AADA}" type="pres">
      <dgm:prSet presAssocID="{838A962B-DE85-40CD-BC37-D776A5E4EBEC}" presName="dummy" presStyleCnt="0"/>
      <dgm:spPr/>
    </dgm:pt>
    <dgm:pt modelId="{8727C89B-3034-4AB7-9746-2D1FE1430DB6}" type="pres">
      <dgm:prSet presAssocID="{838A962B-DE85-40CD-BC37-D776A5E4EBEC}" presName="node" presStyleLbl="revTx" presStyleIdx="0" presStyleCnt="6">
        <dgm:presLayoutVars>
          <dgm:bulletEnabled val="1"/>
        </dgm:presLayoutVars>
      </dgm:prSet>
      <dgm:spPr/>
    </dgm:pt>
    <dgm:pt modelId="{22115BFD-DE67-4347-95EB-C73502BDB60F}" type="pres">
      <dgm:prSet presAssocID="{8352409D-DC36-4EAF-9769-10DB71A50C24}" presName="sibTrans" presStyleLbl="node1" presStyleIdx="0" presStyleCnt="6"/>
      <dgm:spPr/>
    </dgm:pt>
    <dgm:pt modelId="{E5D3989A-7C4E-4ECB-8614-03F690493511}" type="pres">
      <dgm:prSet presAssocID="{4758569E-7F35-4B67-B34A-FF254C71B936}" presName="dummy" presStyleCnt="0"/>
      <dgm:spPr/>
    </dgm:pt>
    <dgm:pt modelId="{F8A77305-181F-47A7-A1EC-355647CEBE67}" type="pres">
      <dgm:prSet presAssocID="{4758569E-7F35-4B67-B34A-FF254C71B936}" presName="node" presStyleLbl="revTx" presStyleIdx="1" presStyleCnt="6">
        <dgm:presLayoutVars>
          <dgm:bulletEnabled val="1"/>
        </dgm:presLayoutVars>
      </dgm:prSet>
      <dgm:spPr/>
    </dgm:pt>
    <dgm:pt modelId="{E10B0F64-7BC9-45B0-9458-C130A218323A}" type="pres">
      <dgm:prSet presAssocID="{09B10450-DFA8-4BF7-9246-1FDC60F04168}" presName="sibTrans" presStyleLbl="node1" presStyleIdx="1" presStyleCnt="6" custLinFactNeighborX="0" custLinFactNeighborY="-3231"/>
      <dgm:spPr/>
    </dgm:pt>
    <dgm:pt modelId="{F851F41A-1E6E-4EA9-9206-B620BC05B355}" type="pres">
      <dgm:prSet presAssocID="{23EE2DA7-E7F4-47D4-9D71-3826E871CCEA}" presName="dummy" presStyleCnt="0"/>
      <dgm:spPr/>
    </dgm:pt>
    <dgm:pt modelId="{731467E5-D1C9-4071-AF1E-F8C964E155A9}" type="pres">
      <dgm:prSet presAssocID="{23EE2DA7-E7F4-47D4-9D71-3826E871CCEA}" presName="node" presStyleLbl="revTx" presStyleIdx="2" presStyleCnt="6">
        <dgm:presLayoutVars>
          <dgm:bulletEnabled val="1"/>
        </dgm:presLayoutVars>
      </dgm:prSet>
      <dgm:spPr/>
    </dgm:pt>
    <dgm:pt modelId="{41662D77-BF83-4BD1-90A2-4A127C7A877D}" type="pres">
      <dgm:prSet presAssocID="{C283C632-E03F-4BA5-969B-16D788EC5BE9}" presName="sibTrans" presStyleLbl="node1" presStyleIdx="2" presStyleCnt="6"/>
      <dgm:spPr/>
    </dgm:pt>
    <dgm:pt modelId="{8469B3C7-A4E0-490B-9E33-11F341E4D425}" type="pres">
      <dgm:prSet presAssocID="{7A9655CD-3479-4699-8879-458D12877028}" presName="dummy" presStyleCnt="0"/>
      <dgm:spPr/>
    </dgm:pt>
    <dgm:pt modelId="{CBC9866C-DFCF-4070-A857-A5929BAF35D2}" type="pres">
      <dgm:prSet presAssocID="{7A9655CD-3479-4699-8879-458D12877028}" presName="node" presStyleLbl="revTx" presStyleIdx="3" presStyleCnt="6">
        <dgm:presLayoutVars>
          <dgm:bulletEnabled val="1"/>
        </dgm:presLayoutVars>
      </dgm:prSet>
      <dgm:spPr/>
    </dgm:pt>
    <dgm:pt modelId="{BA9D5803-89D3-428C-877F-65BB117927D0}" type="pres">
      <dgm:prSet presAssocID="{62ABE229-4D60-4F93-83C8-5BD1C8BE5788}" presName="sibTrans" presStyleLbl="node1" presStyleIdx="3" presStyleCnt="6" custLinFactNeighborX="-1474" custLinFactNeighborY="-2879"/>
      <dgm:spPr/>
    </dgm:pt>
    <dgm:pt modelId="{96983E1E-EA1F-44E2-BC18-EF7A76D077C1}" type="pres">
      <dgm:prSet presAssocID="{EBDF4F19-6186-4C53-968A-21E6A94A29E5}" presName="dummy" presStyleCnt="0"/>
      <dgm:spPr/>
    </dgm:pt>
    <dgm:pt modelId="{A10C4160-4CB2-4ACB-A053-D8AAB9E0B005}" type="pres">
      <dgm:prSet presAssocID="{EBDF4F19-6186-4C53-968A-21E6A94A29E5}" presName="node" presStyleLbl="revTx" presStyleIdx="4" presStyleCnt="6">
        <dgm:presLayoutVars>
          <dgm:bulletEnabled val="1"/>
        </dgm:presLayoutVars>
      </dgm:prSet>
      <dgm:spPr/>
    </dgm:pt>
    <dgm:pt modelId="{C58EA01F-29B4-4739-AA3F-5A973355E4D4}" type="pres">
      <dgm:prSet presAssocID="{9027F860-C333-4BC5-B5DD-FE1B04355660}" presName="sibTrans" presStyleLbl="node1" presStyleIdx="4" presStyleCnt="6"/>
      <dgm:spPr/>
    </dgm:pt>
    <dgm:pt modelId="{BE4298A5-3A25-4A84-8579-CBC055B8D860}" type="pres">
      <dgm:prSet presAssocID="{7C171FA3-DB09-43D0-9BDF-324B6D1FE357}" presName="dummy" presStyleCnt="0"/>
      <dgm:spPr/>
    </dgm:pt>
    <dgm:pt modelId="{028F4739-0843-4CF0-9743-31266F227805}" type="pres">
      <dgm:prSet presAssocID="{7C171FA3-DB09-43D0-9BDF-324B6D1FE357}" presName="node" presStyleLbl="revTx" presStyleIdx="5" presStyleCnt="6">
        <dgm:presLayoutVars>
          <dgm:bulletEnabled val="1"/>
        </dgm:presLayoutVars>
      </dgm:prSet>
      <dgm:spPr/>
    </dgm:pt>
    <dgm:pt modelId="{0DEBB25F-79D4-4051-B2E9-AF9352AF51EC}" type="pres">
      <dgm:prSet presAssocID="{2D98DBEC-3495-49AB-8D46-C7BB48340206}" presName="sibTrans" presStyleLbl="node1" presStyleIdx="5" presStyleCnt="6"/>
      <dgm:spPr/>
    </dgm:pt>
  </dgm:ptLst>
  <dgm:cxnLst>
    <dgm:cxn modelId="{B75A2327-F040-49C7-8C5A-B48CAAC53777}" type="presOf" srcId="{09B10450-DFA8-4BF7-9246-1FDC60F04168}" destId="{E10B0F64-7BC9-45B0-9458-C130A218323A}" srcOrd="0" destOrd="0" presId="urn:microsoft.com/office/officeart/2005/8/layout/cycle1"/>
    <dgm:cxn modelId="{F15C3D27-6E31-4FA7-875A-C53C4C33FCAA}" srcId="{FE805247-7CF3-4297-8613-ED58E3D8B6A9}" destId="{838A962B-DE85-40CD-BC37-D776A5E4EBEC}" srcOrd="0" destOrd="0" parTransId="{176549FB-5AA2-4756-9E92-5DEE75E58642}" sibTransId="{8352409D-DC36-4EAF-9769-10DB71A50C24}"/>
    <dgm:cxn modelId="{45A6A52B-5150-49D9-B7BF-12C73B846367}" type="presOf" srcId="{23EE2DA7-E7F4-47D4-9D71-3826E871CCEA}" destId="{731467E5-D1C9-4071-AF1E-F8C964E155A9}" srcOrd="0" destOrd="0" presId="urn:microsoft.com/office/officeart/2005/8/layout/cycle1"/>
    <dgm:cxn modelId="{3FBF9D3A-D614-4A94-B5F0-26F049ED261C}" type="presOf" srcId="{4758569E-7F35-4B67-B34A-FF254C71B936}" destId="{F8A77305-181F-47A7-A1EC-355647CEBE67}" srcOrd="0" destOrd="0" presId="urn:microsoft.com/office/officeart/2005/8/layout/cycle1"/>
    <dgm:cxn modelId="{8659464A-0F47-46F2-AB0C-346004A4FC4A}" srcId="{FE805247-7CF3-4297-8613-ED58E3D8B6A9}" destId="{23EE2DA7-E7F4-47D4-9D71-3826E871CCEA}" srcOrd="2" destOrd="0" parTransId="{D7CF36A4-ADB6-40F9-A304-FBC42DF25F31}" sibTransId="{C283C632-E03F-4BA5-969B-16D788EC5BE9}"/>
    <dgm:cxn modelId="{F7B2CB4E-1982-4DA6-8635-60C60966A734}" type="presOf" srcId="{8352409D-DC36-4EAF-9769-10DB71A50C24}" destId="{22115BFD-DE67-4347-95EB-C73502BDB60F}" srcOrd="0" destOrd="0" presId="urn:microsoft.com/office/officeart/2005/8/layout/cycle1"/>
    <dgm:cxn modelId="{37DBE95A-42C5-4361-B10C-E715F4D934FE}" type="presOf" srcId="{7A9655CD-3479-4699-8879-458D12877028}" destId="{CBC9866C-DFCF-4070-A857-A5929BAF35D2}" srcOrd="0" destOrd="0" presId="urn:microsoft.com/office/officeart/2005/8/layout/cycle1"/>
    <dgm:cxn modelId="{68480D83-FD96-44DA-8B16-44EACF174ABB}" type="presOf" srcId="{EBDF4F19-6186-4C53-968A-21E6A94A29E5}" destId="{A10C4160-4CB2-4ACB-A053-D8AAB9E0B005}" srcOrd="0" destOrd="0" presId="urn:microsoft.com/office/officeart/2005/8/layout/cycle1"/>
    <dgm:cxn modelId="{64C9A484-2841-43CA-9462-E021DDBA50D4}" type="presOf" srcId="{FE805247-7CF3-4297-8613-ED58E3D8B6A9}" destId="{899E658C-FEAC-4068-B9D3-2CFD6FDCD50E}" srcOrd="0" destOrd="0" presId="urn:microsoft.com/office/officeart/2005/8/layout/cycle1"/>
    <dgm:cxn modelId="{3EF0E389-60CB-464F-A54F-AACDBC0B4894}" type="presOf" srcId="{62ABE229-4D60-4F93-83C8-5BD1C8BE5788}" destId="{BA9D5803-89D3-428C-877F-65BB117927D0}" srcOrd="0" destOrd="0" presId="urn:microsoft.com/office/officeart/2005/8/layout/cycle1"/>
    <dgm:cxn modelId="{47A8658D-8F06-498C-8B31-0EB9930D54C1}" srcId="{FE805247-7CF3-4297-8613-ED58E3D8B6A9}" destId="{7C171FA3-DB09-43D0-9BDF-324B6D1FE357}" srcOrd="5" destOrd="0" parTransId="{FCEBE013-A7DE-46EB-8B8D-0A32DE7B2340}" sibTransId="{2D98DBEC-3495-49AB-8D46-C7BB48340206}"/>
    <dgm:cxn modelId="{5236AA91-9EB9-4CCB-BF95-F4780C92BF39}" type="presOf" srcId="{C283C632-E03F-4BA5-969B-16D788EC5BE9}" destId="{41662D77-BF83-4BD1-90A2-4A127C7A877D}" srcOrd="0" destOrd="0" presId="urn:microsoft.com/office/officeart/2005/8/layout/cycle1"/>
    <dgm:cxn modelId="{37DC53A0-3B6F-4C2A-9AC7-7CD110840630}" type="presOf" srcId="{2D98DBEC-3495-49AB-8D46-C7BB48340206}" destId="{0DEBB25F-79D4-4051-B2E9-AF9352AF51EC}" srcOrd="0" destOrd="0" presId="urn:microsoft.com/office/officeart/2005/8/layout/cycle1"/>
    <dgm:cxn modelId="{14A0E9A8-1A7D-4885-AB15-BD2E6107A6FF}" type="presOf" srcId="{838A962B-DE85-40CD-BC37-D776A5E4EBEC}" destId="{8727C89B-3034-4AB7-9746-2D1FE1430DB6}" srcOrd="0" destOrd="0" presId="urn:microsoft.com/office/officeart/2005/8/layout/cycle1"/>
    <dgm:cxn modelId="{E3BB44D4-3F07-45C8-86B7-94ECC9B7A75C}" srcId="{FE805247-7CF3-4297-8613-ED58E3D8B6A9}" destId="{EBDF4F19-6186-4C53-968A-21E6A94A29E5}" srcOrd="4" destOrd="0" parTransId="{D17C1601-84F3-478E-A2A2-B9FE51A79C01}" sibTransId="{9027F860-C333-4BC5-B5DD-FE1B04355660}"/>
    <dgm:cxn modelId="{84B2FCDF-162C-414B-9ED3-A1C83570946E}" type="presOf" srcId="{9027F860-C333-4BC5-B5DD-FE1B04355660}" destId="{C58EA01F-29B4-4739-AA3F-5A973355E4D4}" srcOrd="0" destOrd="0" presId="urn:microsoft.com/office/officeart/2005/8/layout/cycle1"/>
    <dgm:cxn modelId="{A6570CE5-75E1-4460-942E-D924F2A66C33}" type="presOf" srcId="{7C171FA3-DB09-43D0-9BDF-324B6D1FE357}" destId="{028F4739-0843-4CF0-9743-31266F227805}" srcOrd="0" destOrd="0" presId="urn:microsoft.com/office/officeart/2005/8/layout/cycle1"/>
    <dgm:cxn modelId="{7621DDEF-BAAA-4E33-9898-D4613DEEAB5B}" srcId="{FE805247-7CF3-4297-8613-ED58E3D8B6A9}" destId="{4758569E-7F35-4B67-B34A-FF254C71B936}" srcOrd="1" destOrd="0" parTransId="{F4DEC5A4-AF54-4B7E-BCAE-2E379E6E28D6}" sibTransId="{09B10450-DFA8-4BF7-9246-1FDC60F04168}"/>
    <dgm:cxn modelId="{1000CEF8-2931-4D74-B7E9-7F857B313751}" srcId="{FE805247-7CF3-4297-8613-ED58E3D8B6A9}" destId="{7A9655CD-3479-4699-8879-458D12877028}" srcOrd="3" destOrd="0" parTransId="{9A3CCED6-7EF5-4ECE-A082-369471B2A608}" sibTransId="{62ABE229-4D60-4F93-83C8-5BD1C8BE5788}"/>
    <dgm:cxn modelId="{328F0B56-E6BF-4FD7-8006-569A14D07C6A}" type="presParOf" srcId="{899E658C-FEAC-4068-B9D3-2CFD6FDCD50E}" destId="{CDE470DA-38EC-4876-8FDC-B075D309AADA}" srcOrd="0" destOrd="0" presId="urn:microsoft.com/office/officeart/2005/8/layout/cycle1"/>
    <dgm:cxn modelId="{6F3CA7BC-2672-447F-B6D2-1822E2548135}" type="presParOf" srcId="{899E658C-FEAC-4068-B9D3-2CFD6FDCD50E}" destId="{8727C89B-3034-4AB7-9746-2D1FE1430DB6}" srcOrd="1" destOrd="0" presId="urn:microsoft.com/office/officeart/2005/8/layout/cycle1"/>
    <dgm:cxn modelId="{A43ACE90-6276-42E4-9CBF-11C749170964}" type="presParOf" srcId="{899E658C-FEAC-4068-B9D3-2CFD6FDCD50E}" destId="{22115BFD-DE67-4347-95EB-C73502BDB60F}" srcOrd="2" destOrd="0" presId="urn:microsoft.com/office/officeart/2005/8/layout/cycle1"/>
    <dgm:cxn modelId="{957E04D6-3AAF-4D6C-BBED-D9B76EAF110E}" type="presParOf" srcId="{899E658C-FEAC-4068-B9D3-2CFD6FDCD50E}" destId="{E5D3989A-7C4E-4ECB-8614-03F690493511}" srcOrd="3" destOrd="0" presId="urn:microsoft.com/office/officeart/2005/8/layout/cycle1"/>
    <dgm:cxn modelId="{82C3FF77-4823-430D-8CF8-CD395DFDEF72}" type="presParOf" srcId="{899E658C-FEAC-4068-B9D3-2CFD6FDCD50E}" destId="{F8A77305-181F-47A7-A1EC-355647CEBE67}" srcOrd="4" destOrd="0" presId="urn:microsoft.com/office/officeart/2005/8/layout/cycle1"/>
    <dgm:cxn modelId="{7CD573C7-1B02-4376-917A-D494E2A07600}" type="presParOf" srcId="{899E658C-FEAC-4068-B9D3-2CFD6FDCD50E}" destId="{E10B0F64-7BC9-45B0-9458-C130A218323A}" srcOrd="5" destOrd="0" presId="urn:microsoft.com/office/officeart/2005/8/layout/cycle1"/>
    <dgm:cxn modelId="{A3A99670-EC07-4831-891C-BE9A5F56C530}" type="presParOf" srcId="{899E658C-FEAC-4068-B9D3-2CFD6FDCD50E}" destId="{F851F41A-1E6E-4EA9-9206-B620BC05B355}" srcOrd="6" destOrd="0" presId="urn:microsoft.com/office/officeart/2005/8/layout/cycle1"/>
    <dgm:cxn modelId="{5A83DC1E-D556-4496-A172-93E7C9BD7012}" type="presParOf" srcId="{899E658C-FEAC-4068-B9D3-2CFD6FDCD50E}" destId="{731467E5-D1C9-4071-AF1E-F8C964E155A9}" srcOrd="7" destOrd="0" presId="urn:microsoft.com/office/officeart/2005/8/layout/cycle1"/>
    <dgm:cxn modelId="{CF180E1E-A49D-4EF3-A2FB-BF5ABC77F86C}" type="presParOf" srcId="{899E658C-FEAC-4068-B9D3-2CFD6FDCD50E}" destId="{41662D77-BF83-4BD1-90A2-4A127C7A877D}" srcOrd="8" destOrd="0" presId="urn:microsoft.com/office/officeart/2005/8/layout/cycle1"/>
    <dgm:cxn modelId="{8C516325-304D-4D6D-A940-AF544DCB980D}" type="presParOf" srcId="{899E658C-FEAC-4068-B9D3-2CFD6FDCD50E}" destId="{8469B3C7-A4E0-490B-9E33-11F341E4D425}" srcOrd="9" destOrd="0" presId="urn:microsoft.com/office/officeart/2005/8/layout/cycle1"/>
    <dgm:cxn modelId="{F3A77745-D3A0-49C5-8008-9FC1BF742BCC}" type="presParOf" srcId="{899E658C-FEAC-4068-B9D3-2CFD6FDCD50E}" destId="{CBC9866C-DFCF-4070-A857-A5929BAF35D2}" srcOrd="10" destOrd="0" presId="urn:microsoft.com/office/officeart/2005/8/layout/cycle1"/>
    <dgm:cxn modelId="{8CD4D6B9-2A87-4420-A524-43CF815C9080}" type="presParOf" srcId="{899E658C-FEAC-4068-B9D3-2CFD6FDCD50E}" destId="{BA9D5803-89D3-428C-877F-65BB117927D0}" srcOrd="11" destOrd="0" presId="urn:microsoft.com/office/officeart/2005/8/layout/cycle1"/>
    <dgm:cxn modelId="{CDE07838-038C-4C86-BD5D-E033635715AE}" type="presParOf" srcId="{899E658C-FEAC-4068-B9D3-2CFD6FDCD50E}" destId="{96983E1E-EA1F-44E2-BC18-EF7A76D077C1}" srcOrd="12" destOrd="0" presId="urn:microsoft.com/office/officeart/2005/8/layout/cycle1"/>
    <dgm:cxn modelId="{B481AD07-3E8E-4E7A-8D2B-B24E43EB9DC6}" type="presParOf" srcId="{899E658C-FEAC-4068-B9D3-2CFD6FDCD50E}" destId="{A10C4160-4CB2-4ACB-A053-D8AAB9E0B005}" srcOrd="13" destOrd="0" presId="urn:microsoft.com/office/officeart/2005/8/layout/cycle1"/>
    <dgm:cxn modelId="{2088269D-1E04-4FCA-A568-E40A2907AD48}" type="presParOf" srcId="{899E658C-FEAC-4068-B9D3-2CFD6FDCD50E}" destId="{C58EA01F-29B4-4739-AA3F-5A973355E4D4}" srcOrd="14" destOrd="0" presId="urn:microsoft.com/office/officeart/2005/8/layout/cycle1"/>
    <dgm:cxn modelId="{FA529DEC-3BD6-4BA4-B789-8239C18FA896}" type="presParOf" srcId="{899E658C-FEAC-4068-B9D3-2CFD6FDCD50E}" destId="{BE4298A5-3A25-4A84-8579-CBC055B8D860}" srcOrd="15" destOrd="0" presId="urn:microsoft.com/office/officeart/2005/8/layout/cycle1"/>
    <dgm:cxn modelId="{074E2BBB-AAF9-4EDB-833D-580434C0333B}" type="presParOf" srcId="{899E658C-FEAC-4068-B9D3-2CFD6FDCD50E}" destId="{028F4739-0843-4CF0-9743-31266F227805}" srcOrd="16" destOrd="0" presId="urn:microsoft.com/office/officeart/2005/8/layout/cycle1"/>
    <dgm:cxn modelId="{54713911-D8B3-42D1-AD0D-CAB6438487AC}" type="presParOf" srcId="{899E658C-FEAC-4068-B9D3-2CFD6FDCD50E}" destId="{0DEBB25F-79D4-4051-B2E9-AF9352AF51EC}"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C89B-3034-4AB7-9746-2D1FE1430DB6}">
      <dsp:nvSpPr>
        <dsp:cNvPr id="0" name=""/>
        <dsp:cNvSpPr/>
      </dsp:nvSpPr>
      <dsp:spPr>
        <a:xfrm>
          <a:off x="3835959"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3835959" y="10384"/>
        <a:ext cx="922479" cy="922479"/>
      </dsp:txXfrm>
    </dsp:sp>
    <dsp:sp modelId="{22115BFD-DE67-4347-95EB-C73502BDB60F}">
      <dsp:nvSpPr>
        <dsp:cNvPr id="0" name=""/>
        <dsp:cNvSpPr/>
      </dsp:nvSpPr>
      <dsp: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A77305-181F-47A7-A1EC-355647CEBE67}">
      <dsp:nvSpPr>
        <dsp:cNvPr id="0" name=""/>
        <dsp:cNvSpPr/>
      </dsp:nvSpPr>
      <dsp:spPr>
        <a:xfrm>
          <a:off x="4864580"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4864580" y="1792007"/>
        <a:ext cx="922479" cy="922479"/>
      </dsp:txXfrm>
    </dsp:sp>
    <dsp:sp modelId="{E10B0F64-7BC9-45B0-9458-C130A218323A}">
      <dsp:nvSpPr>
        <dsp:cNvPr id="0" name=""/>
        <dsp:cNvSpPr/>
      </dsp:nvSpPr>
      <dsp:spPr>
        <a:xfrm>
          <a:off x="1016463" y="-144399"/>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1467E5-D1C9-4071-AF1E-F8C964E155A9}">
      <dsp:nvSpPr>
        <dsp:cNvPr id="0" name=""/>
        <dsp:cNvSpPr/>
      </dsp:nvSpPr>
      <dsp:spPr>
        <a:xfrm>
          <a:off x="3835959"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3835959" y="3573630"/>
        <a:ext cx="922479" cy="922479"/>
      </dsp:txXfrm>
    </dsp:sp>
    <dsp:sp modelId="{41662D77-BF83-4BD1-90A2-4A127C7A877D}">
      <dsp:nvSpPr>
        <dsp:cNvPr id="0" name=""/>
        <dsp:cNvSpPr/>
      </dsp:nvSpPr>
      <dsp: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C9866C-DFCF-4070-A857-A5929BAF35D2}">
      <dsp:nvSpPr>
        <dsp:cNvPr id="0" name=""/>
        <dsp:cNvSpPr/>
      </dsp:nvSpPr>
      <dsp:spPr>
        <a:xfrm>
          <a:off x="1778718"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3573630"/>
        <a:ext cx="922479" cy="922479"/>
      </dsp:txXfrm>
    </dsp:sp>
    <dsp:sp modelId="{BA9D5803-89D3-428C-877F-65BB117927D0}">
      <dsp:nvSpPr>
        <dsp:cNvPr id="0" name=""/>
        <dsp:cNvSpPr/>
      </dsp:nvSpPr>
      <dsp:spPr>
        <a:xfrm>
          <a:off x="950071" y="-128544"/>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0C4160-4CB2-4ACB-A053-D8AAB9E0B005}">
      <dsp:nvSpPr>
        <dsp:cNvPr id="0" name=""/>
        <dsp:cNvSpPr/>
      </dsp:nvSpPr>
      <dsp:spPr>
        <a:xfrm>
          <a:off x="750097"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750097" y="1792007"/>
        <a:ext cx="922479" cy="922479"/>
      </dsp:txXfrm>
    </dsp:sp>
    <dsp:sp modelId="{C58EA01F-29B4-4739-AA3F-5A973355E4D4}">
      <dsp:nvSpPr>
        <dsp:cNvPr id="0" name=""/>
        <dsp:cNvSpPr/>
      </dsp:nvSpPr>
      <dsp: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8F4739-0843-4CF0-9743-31266F227805}">
      <dsp:nvSpPr>
        <dsp:cNvPr id="0" name=""/>
        <dsp:cNvSpPr/>
      </dsp:nvSpPr>
      <dsp:spPr>
        <a:xfrm>
          <a:off x="1778718"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10384"/>
        <a:ext cx="922479" cy="922479"/>
      </dsp:txXfrm>
    </dsp:sp>
    <dsp:sp modelId="{0DEBB25F-79D4-4051-B2E9-AF9352AF51EC}">
      <dsp:nvSpPr>
        <dsp:cNvPr id="0" name=""/>
        <dsp:cNvSpPr/>
      </dsp:nvSpPr>
      <dsp: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986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203473" y="1052736"/>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479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57652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idx="1"/>
          </p:nvPr>
        </p:nvSpPr>
        <p:spPr>
          <a:xfrm>
            <a:off x="1203473" y="1052736"/>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6263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47846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0338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7755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Date Placeholder 2"/>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51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57836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14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3.10.2024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40206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84875"/>
            <a:ext cx="3086100" cy="365125"/>
          </a:xfrm>
          <a:prstGeom prst="rect">
            <a:avLst/>
          </a:prstGeom>
        </p:spPr>
        <p:txBody>
          <a:bodyPr vert="horz" lIns="91440" tIns="45720" rIns="91440" bIns="45720" rtlCol="0" anchor="ctr"/>
          <a:lstStyle>
            <a:lvl1pPr algn="ctr">
              <a:defRPr sz="1200" b="0">
                <a:solidFill>
                  <a:schemeClr val="tx1"/>
                </a:solidFill>
              </a:defRPr>
            </a:lvl1pPr>
          </a:lstStyle>
          <a:p>
            <a:endParaRPr lang="fi-F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93FB-AC4B-4FDD-ABEB-1B426599070A}" type="slidenum">
              <a:rPr lang="fi-FI" smtClean="0"/>
              <a:t>‹#›</a:t>
            </a:fld>
            <a:endParaRPr lang="fi-FI"/>
          </a:p>
        </p:txBody>
      </p:sp>
      <p:sp>
        <p:nvSpPr>
          <p:cNvPr id="11" name="Tekstiruutu 10">
            <a:extLst>
              <a:ext uri="{FF2B5EF4-FFF2-40B4-BE49-F238E27FC236}">
                <a16:creationId xmlns:a16="http://schemas.microsoft.com/office/drawing/2014/main" id="{CD38B805-86B5-44DC-93F2-85B26CD9AC63}"/>
              </a:ext>
            </a:extLst>
          </p:cNvPr>
          <p:cNvSpPr txBox="1"/>
          <p:nvPr userDrawn="1"/>
        </p:nvSpPr>
        <p:spPr>
          <a:xfrm>
            <a:off x="-36512" y="6648600"/>
            <a:ext cx="1040670" cy="215444"/>
          </a:xfrm>
          <a:prstGeom prst="rect">
            <a:avLst/>
          </a:prstGeom>
          <a:noFill/>
        </p:spPr>
        <p:txBody>
          <a:bodyPr wrap="none" rtlCol="0">
            <a:spAutoFit/>
          </a:bodyPr>
          <a:lstStyle/>
          <a:p>
            <a:r>
              <a:rPr lang="fi-FI" sz="800" dirty="0"/>
              <a:t>©</a:t>
            </a:r>
            <a:r>
              <a:rPr lang="fi-FI" sz="800" dirty="0" err="1"/>
              <a:t>Present-äSSä</a:t>
            </a:r>
            <a:r>
              <a:rPr lang="fi-FI" sz="800" dirty="0"/>
              <a:t> 2021</a:t>
            </a:r>
          </a:p>
        </p:txBody>
      </p:sp>
      <p:sp>
        <p:nvSpPr>
          <p:cNvPr id="12" name="Tekstiruutu 11">
            <a:extLst>
              <a:ext uri="{FF2B5EF4-FFF2-40B4-BE49-F238E27FC236}">
                <a16:creationId xmlns:a16="http://schemas.microsoft.com/office/drawing/2014/main" id="{6F014054-4D43-4DAB-9C7D-828376B678E3}"/>
              </a:ext>
            </a:extLst>
          </p:cNvPr>
          <p:cNvSpPr txBox="1"/>
          <p:nvPr userDrawn="1"/>
        </p:nvSpPr>
        <p:spPr>
          <a:xfrm>
            <a:off x="2123728" y="136524"/>
            <a:ext cx="5040560" cy="461665"/>
          </a:xfrm>
          <a:prstGeom prst="rect">
            <a:avLst/>
          </a:prstGeom>
          <a:solidFill>
            <a:schemeClr val="tx1"/>
          </a:solidFill>
        </p:spPr>
        <p:txBody>
          <a:bodyPr wrap="square" rtlCol="0">
            <a:spAutoFit/>
          </a:bodyPr>
          <a:lstStyle/>
          <a:p>
            <a:pPr algn="ctr"/>
            <a:r>
              <a:rPr lang="fi-FI" sz="2400" b="1" dirty="0">
                <a:solidFill>
                  <a:schemeClr val="bg1"/>
                </a:solidFill>
              </a:rPr>
              <a:t>Esityksen perustyyliä et voi muokata</a:t>
            </a:r>
          </a:p>
        </p:txBody>
      </p:sp>
      <p:sp>
        <p:nvSpPr>
          <p:cNvPr id="13" name="Ellipsi 12">
            <a:extLst>
              <a:ext uri="{FF2B5EF4-FFF2-40B4-BE49-F238E27FC236}">
                <a16:creationId xmlns:a16="http://schemas.microsoft.com/office/drawing/2014/main" id="{322095C6-82F5-4089-8826-8D4326D0570A}"/>
              </a:ext>
            </a:extLst>
          </p:cNvPr>
          <p:cNvSpPr/>
          <p:nvPr userDrawn="1"/>
        </p:nvSpPr>
        <p:spPr>
          <a:xfrm>
            <a:off x="1016278"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B98B12F3-08EA-4C27-BCF6-AF9DD8A930AD}"/>
              </a:ext>
            </a:extLst>
          </p:cNvPr>
          <p:cNvSpPr/>
          <p:nvPr userDrawn="1"/>
        </p:nvSpPr>
        <p:spPr>
          <a:xfrm>
            <a:off x="4427984"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3569AEE-DC94-47F7-8F36-5A7CF5E5BD0F}"/>
              </a:ext>
            </a:extLst>
          </p:cNvPr>
          <p:cNvPicPr>
            <a:picLocks noChangeAspect="1"/>
          </p:cNvPicPr>
          <p:nvPr userDrawn="1"/>
        </p:nvPicPr>
        <p:blipFill>
          <a:blip r:embed="rId13"/>
          <a:stretch>
            <a:fillRect/>
          </a:stretch>
        </p:blipFill>
        <p:spPr>
          <a:xfrm>
            <a:off x="0" y="-99392"/>
            <a:ext cx="9144000" cy="4683807"/>
          </a:xfrm>
          <a:prstGeom prst="rect">
            <a:avLst/>
          </a:prstGeom>
        </p:spPr>
      </p:pic>
    </p:spTree>
    <p:extLst>
      <p:ext uri="{BB962C8B-B14F-4D97-AF65-F5344CB8AC3E}">
        <p14:creationId xmlns:p14="http://schemas.microsoft.com/office/powerpoint/2010/main" val="2118138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hyperlink" Target="https://www.ylioppilastutkinto.fi/ylioppilastutkinto/pisterajat" TargetMode="External"/><Relationship Id="rId4" Type="http://schemas.openxmlformats.org/officeDocument/2006/relationships/hyperlink" Target="http://hikipedia.info/wiki/Tiedosto:Magnifying_glass_01.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aidinkieli_digitaalinen_ko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matematiikka_digitaalinen_ko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sahkoiset_kielikokeet_maaraykset_30.11.2017_fi.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reaaliaineiden_digitaalisten_kokeiden_maaraykset_2018.pdf"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1.xml"/><Relationship Id="rId3" Type="http://schemas.openxmlformats.org/officeDocument/2006/relationships/slide" Target="slide14.xml"/><Relationship Id="rId7" Type="http://schemas.openxmlformats.org/officeDocument/2006/relationships/slide" Target="slide22.xml"/><Relationship Id="rId12"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7.xml"/><Relationship Id="rId5" Type="http://schemas.openxmlformats.org/officeDocument/2006/relationships/slide" Target="slide8.xml"/><Relationship Id="rId10"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24.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67744" y="134637"/>
            <a:ext cx="4176464" cy="558059"/>
          </a:xfrm>
          <a:prstGeom prst="rect">
            <a:avLst/>
          </a:prstGeom>
        </p:spPr>
        <p:txBody>
          <a:bodyPr vert="horz" lIns="91440" tIns="45720" rIns="91440" bIns="45720" rtlCol="0" anchor="t">
            <a:normAutofit/>
          </a:bodyPr>
          <a:lstStyle/>
          <a:p>
            <a:pPr algn="l"/>
            <a:r>
              <a:rPr lang="en-US" sz="3300" kern="1200">
                <a:solidFill>
                  <a:srgbClr val="000000"/>
                </a:solidFill>
              </a:rPr>
              <a:t>Ylioppilastutkinto</a:t>
            </a:r>
            <a:endParaRPr lang="en-US" sz="3300" kern="1200" dirty="0">
              <a:solidFill>
                <a:srgbClr val="000000"/>
              </a:solidFill>
            </a:endParaRPr>
          </a:p>
        </p:txBody>
      </p:sp>
      <p:sp>
        <p:nvSpPr>
          <p:cNvPr id="4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 name="Kuva 27">
            <a:extLst>
              <a:ext uri="{FF2B5EF4-FFF2-40B4-BE49-F238E27FC236}">
                <a16:creationId xmlns:a16="http://schemas.microsoft.com/office/drawing/2014/main" id="{26D315FF-F325-4F39-89E9-6769F41CEC8E}"/>
              </a:ext>
            </a:extLst>
          </p:cNvPr>
          <p:cNvPicPr>
            <a:picLocks noChangeAspect="1"/>
          </p:cNvPicPr>
          <p:nvPr/>
        </p:nvPicPr>
        <p:blipFill>
          <a:blip r:embed="rId3"/>
          <a:stretch>
            <a:fillRect/>
          </a:stretch>
        </p:blipFill>
        <p:spPr>
          <a:xfrm>
            <a:off x="4956659" y="2671713"/>
            <a:ext cx="4079837" cy="2989535"/>
          </a:xfrm>
          <a:prstGeom prst="rect">
            <a:avLst/>
          </a:prstGeom>
        </p:spPr>
      </p:pic>
      <p:sp>
        <p:nvSpPr>
          <p:cNvPr id="29" name="Tekstiruutu 28">
            <a:extLst>
              <a:ext uri="{FF2B5EF4-FFF2-40B4-BE49-F238E27FC236}">
                <a16:creationId xmlns:a16="http://schemas.microsoft.com/office/drawing/2014/main" id="{3C6724E9-A73C-4FC2-9701-0B8D29DF58DE}"/>
              </a:ext>
            </a:extLst>
          </p:cNvPr>
          <p:cNvSpPr txBox="1"/>
          <p:nvPr/>
        </p:nvSpPr>
        <p:spPr>
          <a:xfrm>
            <a:off x="107504" y="2562671"/>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Ylioppilastutkinnon suorittaminen tuottaa yleisen jatko-opintokelpoisuuden korkeakouluihin</a:t>
            </a:r>
          </a:p>
        </p:txBody>
      </p:sp>
      <p:sp>
        <p:nvSpPr>
          <p:cNvPr id="43" name="Tekstiruutu 42">
            <a:extLst>
              <a:ext uri="{FF2B5EF4-FFF2-40B4-BE49-F238E27FC236}">
                <a16:creationId xmlns:a16="http://schemas.microsoft.com/office/drawing/2014/main" id="{ABBC612E-FABE-4B3F-8A61-69FD39C57F3E}"/>
              </a:ext>
            </a:extLst>
          </p:cNvPr>
          <p:cNvSpPr txBox="1"/>
          <p:nvPr/>
        </p:nvSpPr>
        <p:spPr>
          <a:xfrm>
            <a:off x="178889" y="399756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Tutkinto tulee suoritetuksi, kun kokelas on suorittanut viisi vaadittavaa yo-koetta sekä lukiokoulutuksen oppimäärän  </a:t>
            </a:r>
          </a:p>
        </p:txBody>
      </p:sp>
      <p:sp>
        <p:nvSpPr>
          <p:cNvPr id="44" name="Tekstiruutu 43">
            <a:extLst>
              <a:ext uri="{FF2B5EF4-FFF2-40B4-BE49-F238E27FC236}">
                <a16:creationId xmlns:a16="http://schemas.microsoft.com/office/drawing/2014/main" id="{F2555A72-50DF-4427-9ADA-CB7B76477A97}"/>
              </a:ext>
            </a:extLst>
          </p:cNvPr>
          <p:cNvSpPr txBox="1"/>
          <p:nvPr/>
        </p:nvSpPr>
        <p:spPr>
          <a:xfrm>
            <a:off x="783928" y="544522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Lukiokoulutuksen oppimäärän voi korvata ammatillisella perustutkinnolla tai vastaavalla hyväksyttävällä tutkinnolla</a:t>
            </a:r>
          </a:p>
        </p:txBody>
      </p:sp>
      <p:sp>
        <p:nvSpPr>
          <p:cNvPr id="10" name="Tekstiruutu 9">
            <a:extLst>
              <a:ext uri="{FF2B5EF4-FFF2-40B4-BE49-F238E27FC236}">
                <a16:creationId xmlns:a16="http://schemas.microsoft.com/office/drawing/2014/main" id="{A700C55A-0132-467E-8FB8-E20592809394}"/>
              </a:ext>
            </a:extLst>
          </p:cNvPr>
          <p:cNvSpPr txBox="1"/>
          <p:nvPr/>
        </p:nvSpPr>
        <p:spPr>
          <a:xfrm>
            <a:off x="266412" y="1244848"/>
            <a:ext cx="5370815" cy="1168539"/>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600" b="1" dirty="0">
                <a:solidFill>
                  <a:schemeClr val="bg1"/>
                </a:solidFill>
              </a:rPr>
              <a:t>Tutkinnon suorittanut on omaksunut lukion opetus-suunnitelman mukaiset tiedot ja taidot sekä saavuttanut tavoitteiden mukaisen riittävän kypsyyden</a:t>
            </a:r>
          </a:p>
        </p:txBody>
      </p:sp>
      <p:sp>
        <p:nvSpPr>
          <p:cNvPr id="3" name="Tekstiruutu 2">
            <a:extLst>
              <a:ext uri="{FF2B5EF4-FFF2-40B4-BE49-F238E27FC236}">
                <a16:creationId xmlns:a16="http://schemas.microsoft.com/office/drawing/2014/main" id="{50EF1EA5-65D1-4DA3-A595-6D843F12566C}"/>
              </a:ext>
            </a:extLst>
          </p:cNvPr>
          <p:cNvSpPr txBox="1"/>
          <p:nvPr/>
        </p:nvSpPr>
        <p:spPr>
          <a:xfrm>
            <a:off x="1450699" y="834505"/>
            <a:ext cx="3553012" cy="338554"/>
          </a:xfrm>
          <a:prstGeom prst="rect">
            <a:avLst/>
          </a:prstGeom>
          <a:noFill/>
        </p:spPr>
        <p:txBody>
          <a:bodyPr wrap="square" rtlCol="0">
            <a:spAutoFit/>
          </a:bodyPr>
          <a:lstStyle/>
          <a:p>
            <a:r>
              <a:rPr lang="fi-FI" sz="1600" b="1" u="sng" dirty="0"/>
              <a:t>Laki ylioppilastutkinnosta 502/2019:</a:t>
            </a:r>
          </a:p>
        </p:txBody>
      </p:sp>
    </p:spTree>
    <p:extLst>
      <p:ext uri="{BB962C8B-B14F-4D97-AF65-F5344CB8AC3E}">
        <p14:creationId xmlns:p14="http://schemas.microsoft.com/office/powerpoint/2010/main" val="186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74589"/>
            <a:ext cx="6192688" cy="620688"/>
          </a:xfrm>
          <a:prstGeom prst="rect">
            <a:avLst/>
          </a:prstGeom>
        </p:spPr>
        <p:txBody>
          <a:bodyPr>
            <a:normAutofit/>
          </a:bodyPr>
          <a:lstStyle/>
          <a:p>
            <a:r>
              <a:rPr lang="fi-FI" dirty="0"/>
              <a:t>Kokeen arvostelu</a:t>
            </a:r>
          </a:p>
        </p:txBody>
      </p:sp>
      <p:sp>
        <p:nvSpPr>
          <p:cNvPr id="3" name="Vuokaaviosymboli: Tallennettu tieto 2">
            <a:extLst>
              <a:ext uri="{FF2B5EF4-FFF2-40B4-BE49-F238E27FC236}">
                <a16:creationId xmlns:a16="http://schemas.microsoft.com/office/drawing/2014/main" id="{F175E21D-6948-4570-B4A3-D248085B7E74}"/>
              </a:ext>
            </a:extLst>
          </p:cNvPr>
          <p:cNvSpPr/>
          <p:nvPr/>
        </p:nvSpPr>
        <p:spPr>
          <a:xfrm>
            <a:off x="251520" y="1266718"/>
            <a:ext cx="2736304" cy="648072"/>
          </a:xfrm>
          <a:prstGeom prst="flowChartOnlineStorag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Laudatur</a:t>
            </a:r>
          </a:p>
        </p:txBody>
      </p:sp>
      <p:sp>
        <p:nvSpPr>
          <p:cNvPr id="10" name="Vuokaaviosymboli: Tallennettu tieto 9">
            <a:extLst>
              <a:ext uri="{FF2B5EF4-FFF2-40B4-BE49-F238E27FC236}">
                <a16:creationId xmlns:a16="http://schemas.microsoft.com/office/drawing/2014/main" id="{7CFC1018-F6BA-4DF4-8983-5835648A6A43}"/>
              </a:ext>
            </a:extLst>
          </p:cNvPr>
          <p:cNvSpPr/>
          <p:nvPr/>
        </p:nvSpPr>
        <p:spPr>
          <a:xfrm>
            <a:off x="251520" y="1988840"/>
            <a:ext cx="2808312" cy="648072"/>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Eximia cum laude approbatur</a:t>
            </a:r>
          </a:p>
        </p:txBody>
      </p:sp>
      <p:sp>
        <p:nvSpPr>
          <p:cNvPr id="11" name="Vuokaaviosymboli: Tallennettu tieto 10">
            <a:extLst>
              <a:ext uri="{FF2B5EF4-FFF2-40B4-BE49-F238E27FC236}">
                <a16:creationId xmlns:a16="http://schemas.microsoft.com/office/drawing/2014/main" id="{ABF5BEF3-D0BB-4591-AE78-724152F02DFD}"/>
              </a:ext>
            </a:extLst>
          </p:cNvPr>
          <p:cNvSpPr/>
          <p:nvPr/>
        </p:nvSpPr>
        <p:spPr>
          <a:xfrm>
            <a:off x="251520" y="2708920"/>
            <a:ext cx="2808312" cy="648072"/>
          </a:xfrm>
          <a:prstGeom prst="flowChartOnlineStorag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Magna cum laude approbatur</a:t>
            </a:r>
          </a:p>
        </p:txBody>
      </p:sp>
      <p:sp>
        <p:nvSpPr>
          <p:cNvPr id="12" name="Vuokaaviosymboli: Tallennettu tieto 11">
            <a:extLst>
              <a:ext uri="{FF2B5EF4-FFF2-40B4-BE49-F238E27FC236}">
                <a16:creationId xmlns:a16="http://schemas.microsoft.com/office/drawing/2014/main" id="{B682CD9D-4AB0-47EB-82BB-542C595B7FB3}"/>
              </a:ext>
            </a:extLst>
          </p:cNvPr>
          <p:cNvSpPr/>
          <p:nvPr/>
        </p:nvSpPr>
        <p:spPr>
          <a:xfrm>
            <a:off x="251520" y="4869160"/>
            <a:ext cx="2808312" cy="648072"/>
          </a:xfrm>
          <a:prstGeom prst="flowChartOnlineStorag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Approbatur</a:t>
            </a:r>
          </a:p>
        </p:txBody>
      </p:sp>
      <p:sp>
        <p:nvSpPr>
          <p:cNvPr id="13" name="Vuokaaviosymboli: Tallennettu tieto 12">
            <a:extLst>
              <a:ext uri="{FF2B5EF4-FFF2-40B4-BE49-F238E27FC236}">
                <a16:creationId xmlns:a16="http://schemas.microsoft.com/office/drawing/2014/main" id="{1A248919-E06B-4DDE-8339-350C3828F744}"/>
              </a:ext>
            </a:extLst>
          </p:cNvPr>
          <p:cNvSpPr/>
          <p:nvPr/>
        </p:nvSpPr>
        <p:spPr>
          <a:xfrm>
            <a:off x="251520" y="3429000"/>
            <a:ext cx="2808312" cy="648072"/>
          </a:xfrm>
          <a:prstGeom prst="flowChartOnlineStorag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Cum laude approbatur</a:t>
            </a:r>
          </a:p>
        </p:txBody>
      </p:sp>
      <p:sp>
        <p:nvSpPr>
          <p:cNvPr id="14" name="Vuokaaviosymboli: Tallennettu tieto 13">
            <a:extLst>
              <a:ext uri="{FF2B5EF4-FFF2-40B4-BE49-F238E27FC236}">
                <a16:creationId xmlns:a16="http://schemas.microsoft.com/office/drawing/2014/main" id="{45C8FDC1-1AC7-451D-BD74-08B4F3D3DE4B}"/>
              </a:ext>
            </a:extLst>
          </p:cNvPr>
          <p:cNvSpPr/>
          <p:nvPr/>
        </p:nvSpPr>
        <p:spPr>
          <a:xfrm>
            <a:off x="251520" y="4149080"/>
            <a:ext cx="2808312" cy="648072"/>
          </a:xfrm>
          <a:prstGeom prst="flowChartOnlineStorag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Lubenter approbatur</a:t>
            </a:r>
          </a:p>
        </p:txBody>
      </p:sp>
      <p:sp>
        <p:nvSpPr>
          <p:cNvPr id="15" name="Vuokaaviosymboli: Tallennettu tieto 14">
            <a:extLst>
              <a:ext uri="{FF2B5EF4-FFF2-40B4-BE49-F238E27FC236}">
                <a16:creationId xmlns:a16="http://schemas.microsoft.com/office/drawing/2014/main" id="{339ECFDD-A2F3-499F-8EC3-D0DBA6BB85C1}"/>
              </a:ext>
            </a:extLst>
          </p:cNvPr>
          <p:cNvSpPr/>
          <p:nvPr/>
        </p:nvSpPr>
        <p:spPr>
          <a:xfrm>
            <a:off x="251520" y="5589240"/>
            <a:ext cx="2808312" cy="648072"/>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Improbatur</a:t>
            </a:r>
          </a:p>
        </p:txBody>
      </p:sp>
      <p:sp>
        <p:nvSpPr>
          <p:cNvPr id="5" name="Tekstiruutu 4">
            <a:extLst>
              <a:ext uri="{FF2B5EF4-FFF2-40B4-BE49-F238E27FC236}">
                <a16:creationId xmlns:a16="http://schemas.microsoft.com/office/drawing/2014/main" id="{108B77C8-B70E-4C0A-B3B4-C15FA312E4BC}"/>
              </a:ext>
            </a:extLst>
          </p:cNvPr>
          <p:cNvSpPr txBox="1"/>
          <p:nvPr/>
        </p:nvSpPr>
        <p:spPr>
          <a:xfrm>
            <a:off x="395536" y="1359921"/>
            <a:ext cx="314510" cy="461665"/>
          </a:xfrm>
          <a:prstGeom prst="rect">
            <a:avLst/>
          </a:prstGeom>
          <a:noFill/>
        </p:spPr>
        <p:txBody>
          <a:bodyPr wrap="none" rtlCol="0">
            <a:spAutoFit/>
          </a:bodyPr>
          <a:lstStyle/>
          <a:p>
            <a:r>
              <a:rPr lang="fi-FI" sz="2400" b="1" dirty="0">
                <a:solidFill>
                  <a:schemeClr val="bg1"/>
                </a:solidFill>
              </a:rPr>
              <a:t>L</a:t>
            </a:r>
          </a:p>
        </p:txBody>
      </p:sp>
      <p:sp>
        <p:nvSpPr>
          <p:cNvPr id="17" name="Tekstiruutu 16">
            <a:extLst>
              <a:ext uri="{FF2B5EF4-FFF2-40B4-BE49-F238E27FC236}">
                <a16:creationId xmlns:a16="http://schemas.microsoft.com/office/drawing/2014/main" id="{D6F54674-78CB-4079-9516-D300D5F81E32}"/>
              </a:ext>
            </a:extLst>
          </p:cNvPr>
          <p:cNvSpPr txBox="1"/>
          <p:nvPr/>
        </p:nvSpPr>
        <p:spPr>
          <a:xfrm>
            <a:off x="395536" y="2082043"/>
            <a:ext cx="335348" cy="461665"/>
          </a:xfrm>
          <a:prstGeom prst="rect">
            <a:avLst/>
          </a:prstGeom>
          <a:noFill/>
        </p:spPr>
        <p:txBody>
          <a:bodyPr wrap="none" rtlCol="0">
            <a:spAutoFit/>
          </a:bodyPr>
          <a:lstStyle/>
          <a:p>
            <a:r>
              <a:rPr lang="fi-FI" sz="2400" b="1" dirty="0">
                <a:solidFill>
                  <a:schemeClr val="bg1"/>
                </a:solidFill>
              </a:rPr>
              <a:t>E</a:t>
            </a:r>
          </a:p>
        </p:txBody>
      </p:sp>
      <p:sp>
        <p:nvSpPr>
          <p:cNvPr id="19" name="Tekstiruutu 18">
            <a:extLst>
              <a:ext uri="{FF2B5EF4-FFF2-40B4-BE49-F238E27FC236}">
                <a16:creationId xmlns:a16="http://schemas.microsoft.com/office/drawing/2014/main" id="{EBC67319-9D15-4666-BFAD-8589451950F1}"/>
              </a:ext>
            </a:extLst>
          </p:cNvPr>
          <p:cNvSpPr txBox="1"/>
          <p:nvPr/>
        </p:nvSpPr>
        <p:spPr>
          <a:xfrm>
            <a:off x="397820" y="5682443"/>
            <a:ext cx="266420" cy="461665"/>
          </a:xfrm>
          <a:prstGeom prst="rect">
            <a:avLst/>
          </a:prstGeom>
          <a:noFill/>
        </p:spPr>
        <p:txBody>
          <a:bodyPr wrap="none" rtlCol="0">
            <a:spAutoFit/>
          </a:bodyPr>
          <a:lstStyle/>
          <a:p>
            <a:r>
              <a:rPr lang="fi-FI" sz="2400" b="1" dirty="0">
                <a:solidFill>
                  <a:schemeClr val="bg1"/>
                </a:solidFill>
              </a:rPr>
              <a:t>I</a:t>
            </a:r>
          </a:p>
        </p:txBody>
      </p:sp>
      <p:sp>
        <p:nvSpPr>
          <p:cNvPr id="20" name="Tekstiruutu 19">
            <a:extLst>
              <a:ext uri="{FF2B5EF4-FFF2-40B4-BE49-F238E27FC236}">
                <a16:creationId xmlns:a16="http://schemas.microsoft.com/office/drawing/2014/main" id="{69087F1D-AE0E-475A-97E8-92392D093266}"/>
              </a:ext>
            </a:extLst>
          </p:cNvPr>
          <p:cNvSpPr txBox="1"/>
          <p:nvPr/>
        </p:nvSpPr>
        <p:spPr>
          <a:xfrm>
            <a:off x="391005" y="4962363"/>
            <a:ext cx="370614" cy="461665"/>
          </a:xfrm>
          <a:prstGeom prst="rect">
            <a:avLst/>
          </a:prstGeom>
          <a:noFill/>
        </p:spPr>
        <p:txBody>
          <a:bodyPr wrap="none" rtlCol="0">
            <a:spAutoFit/>
          </a:bodyPr>
          <a:lstStyle/>
          <a:p>
            <a:r>
              <a:rPr lang="fi-FI" sz="2400" b="1" dirty="0">
                <a:solidFill>
                  <a:schemeClr val="bg1"/>
                </a:solidFill>
              </a:rPr>
              <a:t>A</a:t>
            </a:r>
          </a:p>
        </p:txBody>
      </p:sp>
      <p:sp>
        <p:nvSpPr>
          <p:cNvPr id="21" name="Tekstiruutu 20">
            <a:extLst>
              <a:ext uri="{FF2B5EF4-FFF2-40B4-BE49-F238E27FC236}">
                <a16:creationId xmlns:a16="http://schemas.microsoft.com/office/drawing/2014/main" id="{D339E881-B7AF-4BF2-AF46-CB8E11FE3FBE}"/>
              </a:ext>
            </a:extLst>
          </p:cNvPr>
          <p:cNvSpPr txBox="1"/>
          <p:nvPr/>
        </p:nvSpPr>
        <p:spPr>
          <a:xfrm>
            <a:off x="397820" y="4242283"/>
            <a:ext cx="357790" cy="461665"/>
          </a:xfrm>
          <a:prstGeom prst="rect">
            <a:avLst/>
          </a:prstGeom>
          <a:noFill/>
        </p:spPr>
        <p:txBody>
          <a:bodyPr wrap="none" rtlCol="0">
            <a:spAutoFit/>
          </a:bodyPr>
          <a:lstStyle/>
          <a:p>
            <a:r>
              <a:rPr lang="fi-FI" sz="2400" b="1" dirty="0">
                <a:solidFill>
                  <a:schemeClr val="bg1"/>
                </a:solidFill>
              </a:rPr>
              <a:t>B</a:t>
            </a:r>
          </a:p>
        </p:txBody>
      </p:sp>
      <p:sp>
        <p:nvSpPr>
          <p:cNvPr id="22" name="Tekstiruutu 21">
            <a:extLst>
              <a:ext uri="{FF2B5EF4-FFF2-40B4-BE49-F238E27FC236}">
                <a16:creationId xmlns:a16="http://schemas.microsoft.com/office/drawing/2014/main" id="{EA977C1D-24C0-4C3A-BDF1-40904C4C54D3}"/>
              </a:ext>
            </a:extLst>
          </p:cNvPr>
          <p:cNvSpPr txBox="1"/>
          <p:nvPr/>
        </p:nvSpPr>
        <p:spPr>
          <a:xfrm>
            <a:off x="391005" y="3522203"/>
            <a:ext cx="348172" cy="461665"/>
          </a:xfrm>
          <a:prstGeom prst="rect">
            <a:avLst/>
          </a:prstGeom>
          <a:noFill/>
        </p:spPr>
        <p:txBody>
          <a:bodyPr wrap="none" rtlCol="0">
            <a:spAutoFit/>
          </a:bodyPr>
          <a:lstStyle/>
          <a:p>
            <a:r>
              <a:rPr lang="fi-FI" sz="2400" b="1" dirty="0">
                <a:solidFill>
                  <a:schemeClr val="bg1"/>
                </a:solidFill>
              </a:rPr>
              <a:t>C</a:t>
            </a:r>
          </a:p>
        </p:txBody>
      </p:sp>
      <p:sp>
        <p:nvSpPr>
          <p:cNvPr id="23" name="Tekstiruutu 22">
            <a:extLst>
              <a:ext uri="{FF2B5EF4-FFF2-40B4-BE49-F238E27FC236}">
                <a16:creationId xmlns:a16="http://schemas.microsoft.com/office/drawing/2014/main" id="{F77E70F8-816A-4591-B50C-561E1513350A}"/>
              </a:ext>
            </a:extLst>
          </p:cNvPr>
          <p:cNvSpPr txBox="1"/>
          <p:nvPr/>
        </p:nvSpPr>
        <p:spPr>
          <a:xfrm>
            <a:off x="325806" y="2783104"/>
            <a:ext cx="453970" cy="461665"/>
          </a:xfrm>
          <a:prstGeom prst="rect">
            <a:avLst/>
          </a:prstGeom>
          <a:noFill/>
        </p:spPr>
        <p:txBody>
          <a:bodyPr wrap="none" rtlCol="0">
            <a:spAutoFit/>
          </a:bodyPr>
          <a:lstStyle/>
          <a:p>
            <a:r>
              <a:rPr lang="fi-FI" sz="2400" b="1" dirty="0">
                <a:solidFill>
                  <a:schemeClr val="bg1"/>
                </a:solidFill>
              </a:rPr>
              <a:t>M</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3225239" y="1339897"/>
            <a:ext cx="5667241" cy="4364611"/>
          </a:xfrm>
          <a:prstGeom prst="rect">
            <a:avLst/>
          </a:prstGeom>
          <a:noFill/>
          <a:ln w="50800">
            <a:solidFill>
              <a:schemeClr val="accent5"/>
            </a:solidFill>
          </a:ln>
        </p:spPr>
        <p:txBody>
          <a:bodyPr wrap="square" tIns="180000" bIns="180000" rtlCol="0">
            <a:spAutoFit/>
          </a:bodyPr>
          <a:lstStyle/>
          <a:p>
            <a:pPr marL="342900" indent="-342900">
              <a:buFont typeface="Arial" panose="020B0604020202020204" pitchFamily="34" charset="0"/>
              <a:buChar char="•"/>
            </a:pPr>
            <a:r>
              <a:rPr lang="fi-FI" sz="2000" b="1" dirty="0"/>
              <a:t>jokaisesta kokeesta annetaan erillinen arvosana</a:t>
            </a:r>
          </a:p>
          <a:p>
            <a:pPr marL="342900" indent="-342900">
              <a:buFont typeface="Arial" panose="020B0604020202020204" pitchFamily="34" charset="0"/>
              <a:buChar char="•"/>
            </a:pPr>
            <a:r>
              <a:rPr lang="fi-FI" sz="2000" b="1" dirty="0"/>
              <a:t>koesuorituksen tarkastaa ja arvostelee </a:t>
            </a:r>
            <a:r>
              <a:rPr lang="fi-FI" sz="2000" b="1" u="sng" dirty="0">
                <a:highlight>
                  <a:srgbClr val="FFFF00"/>
                </a:highlight>
              </a:rPr>
              <a:t>alustavasti lukion opettaja</a:t>
            </a:r>
          </a:p>
          <a:p>
            <a:pPr marL="342900" indent="-342900">
              <a:buFont typeface="Arial" panose="020B0604020202020204" pitchFamily="34" charset="0"/>
              <a:buChar char="•"/>
            </a:pPr>
            <a:r>
              <a:rPr lang="fi-FI" sz="2000" b="1" dirty="0"/>
              <a:t>lopullisen arvosanan antaa Ylioppilastutkintolautakunta</a:t>
            </a:r>
          </a:p>
          <a:p>
            <a:pPr marL="342900" indent="-342900">
              <a:buFont typeface="Arial" panose="020B0604020202020204" pitchFamily="34" charset="0"/>
              <a:buChar char="•"/>
            </a:pPr>
            <a:r>
              <a:rPr lang="fi-FI" sz="2000" b="1" dirty="0"/>
              <a:t>tulosten julkaisemisen yhteydessä lautakunta julkaisee myös lopulliset </a:t>
            </a:r>
            <a:r>
              <a:rPr lang="fi-FI" sz="2000" b="1" u="sng" dirty="0">
                <a:highlight>
                  <a:srgbClr val="FFFF00"/>
                </a:highlight>
              </a:rPr>
              <a:t>hyvän vastauksen piirteet</a:t>
            </a:r>
            <a:r>
              <a:rPr lang="fi-FI" sz="2000" b="1" dirty="0"/>
              <a:t>, joista ilmenevät perusteet, joiden mukaan arvostelu on suoritettu</a:t>
            </a:r>
          </a:p>
          <a:p>
            <a:pPr marL="342900" indent="-342900">
              <a:buFont typeface="Arial" panose="020B0604020202020204" pitchFamily="34" charset="0"/>
              <a:buChar char="•"/>
            </a:pPr>
            <a:r>
              <a:rPr lang="fi-FI" sz="2000" b="1" dirty="0"/>
              <a:t>tutkinnon tulokset ja kokelaan arvostellut koesuoritukset annetaan kokelaalle ja alle 18-vuotiaan huoltajalle nähtäväksi lautakunnan ilmoittamassa verkkopalvelussa</a:t>
            </a:r>
          </a:p>
        </p:txBody>
      </p:sp>
      <p:grpSp>
        <p:nvGrpSpPr>
          <p:cNvPr id="32" name="Ryhmä 31">
            <a:extLst>
              <a:ext uri="{FF2B5EF4-FFF2-40B4-BE49-F238E27FC236}">
                <a16:creationId xmlns:a16="http://schemas.microsoft.com/office/drawing/2014/main" id="{9067727A-67F4-4232-A062-EFBC67CCE222}"/>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F755F0EC-9A10-4954-90CE-13C37064286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E28F4321-AEFB-45EC-B286-7F7130691030}"/>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64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89739" y="85694"/>
            <a:ext cx="6192688" cy="620688"/>
          </a:xfrm>
          <a:prstGeom prst="rect">
            <a:avLst/>
          </a:prstGeom>
        </p:spPr>
        <p:txBody>
          <a:bodyPr>
            <a:normAutofit/>
          </a:bodyPr>
          <a:lstStyle/>
          <a:p>
            <a:r>
              <a:rPr lang="fi-FI" dirty="0"/>
              <a:t>Arvosanajakauma</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464028" y="1268760"/>
            <a:ext cx="8352279" cy="1015663"/>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arvosanojen </a:t>
            </a:r>
            <a:r>
              <a:rPr lang="fi-FI" sz="2000" b="1" u="sng" dirty="0">
                <a:highlight>
                  <a:srgbClr val="FFFF00"/>
                </a:highlight>
              </a:rPr>
              <a:t>pisterajat vaihtelevat </a:t>
            </a:r>
            <a:r>
              <a:rPr lang="fi-FI" sz="2000" b="1" dirty="0"/>
              <a:t>eri kokeissa sekä eri tutkintokerroilla</a:t>
            </a:r>
          </a:p>
          <a:p>
            <a:pPr marL="342900" indent="-342900">
              <a:buFont typeface="Arial" panose="020B0604020202020204" pitchFamily="34" charset="0"/>
              <a:buChar char="•"/>
            </a:pPr>
            <a:r>
              <a:rPr lang="fi-FI" sz="2000" b="1" dirty="0"/>
              <a:t>pisterajojen määrittelyssä käytetään standardoitujen yhteispisteiden keskiarvoa (SYK-menetelmä)</a:t>
            </a:r>
          </a:p>
        </p:txBody>
      </p:sp>
      <p:graphicFrame>
        <p:nvGraphicFramePr>
          <p:cNvPr id="18" name="Kaavio 17">
            <a:extLst>
              <a:ext uri="{FF2B5EF4-FFF2-40B4-BE49-F238E27FC236}">
                <a16:creationId xmlns:a16="http://schemas.microsoft.com/office/drawing/2014/main" id="{A5006CC8-7406-4F36-929F-E16BB1D7DBDB}"/>
              </a:ext>
            </a:extLst>
          </p:cNvPr>
          <p:cNvGraphicFramePr/>
          <p:nvPr>
            <p:extLst>
              <p:ext uri="{D42A27DB-BD31-4B8C-83A1-F6EECF244321}">
                <p14:modId xmlns:p14="http://schemas.microsoft.com/office/powerpoint/2010/main" val="2310186417"/>
              </p:ext>
            </p:extLst>
          </p:nvPr>
        </p:nvGraphicFramePr>
        <p:xfrm>
          <a:off x="971600" y="2492896"/>
          <a:ext cx="722146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AA61D1EA-014C-4A67-B6EF-0E46B11A99F6}"/>
              </a:ext>
            </a:extLst>
          </p:cNvPr>
          <p:cNvSpPr txBox="1"/>
          <p:nvPr/>
        </p:nvSpPr>
        <p:spPr>
          <a:xfrm>
            <a:off x="1187624" y="2636912"/>
            <a:ext cx="1402115" cy="369332"/>
          </a:xfrm>
          <a:prstGeom prst="rect">
            <a:avLst/>
          </a:prstGeom>
          <a:noFill/>
        </p:spPr>
        <p:txBody>
          <a:bodyPr wrap="none" rtlCol="0">
            <a:spAutoFit/>
          </a:bodyPr>
          <a:lstStyle/>
          <a:p>
            <a:r>
              <a:rPr lang="fi-FI" b="1" dirty="0"/>
              <a:t>Prosentteina</a:t>
            </a:r>
          </a:p>
        </p:txBody>
      </p:sp>
      <p:grpSp>
        <p:nvGrpSpPr>
          <p:cNvPr id="9" name="Ryhmä 8">
            <a:extLst>
              <a:ext uri="{FF2B5EF4-FFF2-40B4-BE49-F238E27FC236}">
                <a16:creationId xmlns:a16="http://schemas.microsoft.com/office/drawing/2014/main" id="{49EA7A51-365E-4C17-B655-94AB380E34BC}"/>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03D377CF-159E-41F0-A2AF-29ABE9E42A75}"/>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F32F4CA6-826D-43FE-BDCA-79DB65E1ADD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a:extLst>
              <a:ext uri="{FF2B5EF4-FFF2-40B4-BE49-F238E27FC236}">
                <a16:creationId xmlns:a16="http://schemas.microsoft.com/office/drawing/2014/main" id="{061A4B81-0095-48F3-AA06-05BD4B393577}"/>
              </a:ext>
            </a:extLst>
          </p:cNvPr>
          <p:cNvGrpSpPr/>
          <p:nvPr/>
        </p:nvGrpSpPr>
        <p:grpSpPr>
          <a:xfrm>
            <a:off x="7906888" y="2725079"/>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A81D338F-F609-4672-B1A1-62E60C41EE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993095">
              <a:off x="7897323" y="1477649"/>
              <a:ext cx="1135721" cy="1126257"/>
            </a:xfrm>
            <a:prstGeom prst="rect">
              <a:avLst/>
            </a:prstGeom>
          </p:spPr>
        </p:pic>
        <p:sp>
          <p:nvSpPr>
            <p:cNvPr id="14" name="Tekstiruutu 13">
              <a:hlinkClick r:id="rId5" tooltip="Katso lisää"/>
              <a:extLst>
                <a:ext uri="{FF2B5EF4-FFF2-40B4-BE49-F238E27FC236}">
                  <a16:creationId xmlns:a16="http://schemas.microsoft.com/office/drawing/2014/main" id="{40E02B68-2CFB-4B90-A960-92CE8A6CD08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597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61541" y="63137"/>
            <a:ext cx="5234795" cy="620688"/>
          </a:xfrm>
          <a:prstGeom prst="rect">
            <a:avLst/>
          </a:prstGeom>
        </p:spPr>
        <p:txBody>
          <a:bodyPr>
            <a:normAutofit/>
          </a:bodyPr>
          <a:lstStyle/>
          <a:p>
            <a:r>
              <a:rPr lang="fi-FI" dirty="0"/>
              <a:t>Kompensaatio</a:t>
            </a:r>
          </a:p>
        </p:txBody>
      </p:sp>
      <p:sp>
        <p:nvSpPr>
          <p:cNvPr id="6" name="Tekstiruutu 5">
            <a:extLst>
              <a:ext uri="{FF2B5EF4-FFF2-40B4-BE49-F238E27FC236}">
                <a16:creationId xmlns:a16="http://schemas.microsoft.com/office/drawing/2014/main" id="{C0D9D601-7B00-4708-8216-D43A6AFFA49E}"/>
              </a:ext>
            </a:extLst>
          </p:cNvPr>
          <p:cNvSpPr txBox="1"/>
          <p:nvPr/>
        </p:nvSpPr>
        <p:spPr>
          <a:xfrm>
            <a:off x="251520" y="1196752"/>
            <a:ext cx="8679972" cy="1631216"/>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voit valmistua ylioppilaaksi vaikka et saa hyväksyttyä arvosanaa jostakin tutkintoon vaadittavasta viidestä kokeesta (ellet ole kieltänyt kompensaatiota)</a:t>
            </a:r>
          </a:p>
          <a:p>
            <a:pPr marL="342900" indent="-342900">
              <a:buFont typeface="Arial" panose="020B0604020202020204" pitchFamily="34" charset="0"/>
              <a:buChar char="•"/>
            </a:pPr>
            <a:r>
              <a:rPr lang="fi-FI" sz="2000" b="1" dirty="0"/>
              <a:t>kompensaatiossa annetaan </a:t>
            </a:r>
            <a:r>
              <a:rPr lang="fi-FI" sz="2000" b="1" u="sng" dirty="0">
                <a:highlight>
                  <a:srgbClr val="FFFF00"/>
                </a:highlight>
              </a:rPr>
              <a:t>pisteitä tutkintoon vaadittavien kokeiden arvosanoista </a:t>
            </a:r>
            <a:r>
              <a:rPr lang="fi-FI" sz="2000" b="1" dirty="0"/>
              <a:t>ja 10 pistettä riittää kompensointiin</a:t>
            </a:r>
          </a:p>
        </p:txBody>
      </p:sp>
      <p:sp>
        <p:nvSpPr>
          <p:cNvPr id="10" name="Vuokaaviosymboli: Rajoitin 9">
            <a:extLst>
              <a:ext uri="{FF2B5EF4-FFF2-40B4-BE49-F238E27FC236}">
                <a16:creationId xmlns:a16="http://schemas.microsoft.com/office/drawing/2014/main" id="{EF64243C-803F-4968-BC3C-3F00B361EEDE}"/>
              </a:ext>
            </a:extLst>
          </p:cNvPr>
          <p:cNvSpPr/>
          <p:nvPr/>
        </p:nvSpPr>
        <p:spPr>
          <a:xfrm>
            <a:off x="4139951" y="3304024"/>
            <a:ext cx="1476429" cy="509092"/>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4" name="Tekstiruutu 13">
            <a:extLst>
              <a:ext uri="{FF2B5EF4-FFF2-40B4-BE49-F238E27FC236}">
                <a16:creationId xmlns:a16="http://schemas.microsoft.com/office/drawing/2014/main" id="{4ECB4F9A-DCF6-4FC7-8B98-79128D94ECD5}"/>
              </a:ext>
            </a:extLst>
          </p:cNvPr>
          <p:cNvSpPr txBox="1"/>
          <p:nvPr/>
        </p:nvSpPr>
        <p:spPr>
          <a:xfrm>
            <a:off x="251520" y="3304024"/>
            <a:ext cx="3240360" cy="369332"/>
          </a:xfrm>
          <a:prstGeom prst="rect">
            <a:avLst/>
          </a:prstGeom>
          <a:solidFill>
            <a:schemeClr val="accent2">
              <a:lumMod val="75000"/>
            </a:schemeClr>
          </a:solidFill>
          <a:ln w="38100">
            <a:solidFill>
              <a:srgbClr val="C00000"/>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b="1" dirty="0">
                <a:solidFill>
                  <a:schemeClr val="bg1"/>
                </a:solidFill>
              </a:rPr>
              <a:t>Hylätty arvosana on improbatur</a:t>
            </a:r>
          </a:p>
        </p:txBody>
      </p:sp>
      <p:sp>
        <p:nvSpPr>
          <p:cNvPr id="15" name="Tekstiruutu 14">
            <a:extLst>
              <a:ext uri="{FF2B5EF4-FFF2-40B4-BE49-F238E27FC236}">
                <a16:creationId xmlns:a16="http://schemas.microsoft.com/office/drawing/2014/main" id="{75011FB7-1B84-432E-8977-2C7CFDCF3996}"/>
              </a:ext>
            </a:extLst>
          </p:cNvPr>
          <p:cNvSpPr txBox="1"/>
          <p:nvPr/>
        </p:nvSpPr>
        <p:spPr>
          <a:xfrm>
            <a:off x="520046" y="4287043"/>
            <a:ext cx="8156410" cy="1015663"/>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hylättyä koetta et voi kompensoida tutkintoa täydentämällä</a:t>
            </a:r>
          </a:p>
          <a:p>
            <a:pPr marL="342900" indent="-342900">
              <a:buFont typeface="Arial" panose="020B0604020202020204" pitchFamily="34" charset="0"/>
              <a:buChar char="•"/>
            </a:pPr>
            <a:r>
              <a:rPr lang="fi-FI" sz="2000" b="1" dirty="0"/>
              <a:t>ylioppilaana voit uusia hylätyn kokeen niin monta kertaa kuin haluat</a:t>
            </a:r>
          </a:p>
          <a:p>
            <a:pPr marL="342900" indent="-342900">
              <a:buFont typeface="Arial" panose="020B0604020202020204" pitchFamily="34" charset="0"/>
              <a:buChar char="•"/>
            </a:pPr>
            <a:r>
              <a:rPr lang="fi-FI" sz="2000" b="1" dirty="0"/>
              <a:t>keskeytetyn kokeen tapauksessa kompensaatio ei ole mahdollinen</a:t>
            </a:r>
          </a:p>
        </p:txBody>
      </p:sp>
      <p:grpSp>
        <p:nvGrpSpPr>
          <p:cNvPr id="18" name="Ryhmä 17">
            <a:extLst>
              <a:ext uri="{FF2B5EF4-FFF2-40B4-BE49-F238E27FC236}">
                <a16:creationId xmlns:a16="http://schemas.microsoft.com/office/drawing/2014/main" id="{1EAA9880-1DFB-4270-9741-015B9078E6FA}"/>
              </a:ext>
            </a:extLst>
          </p:cNvPr>
          <p:cNvGrpSpPr/>
          <p:nvPr/>
        </p:nvGrpSpPr>
        <p:grpSpPr>
          <a:xfrm>
            <a:off x="8576447" y="6349128"/>
            <a:ext cx="553357" cy="546128"/>
            <a:chOff x="8576447" y="6349128"/>
            <a:chExt cx="553357" cy="546128"/>
          </a:xfrm>
        </p:grpSpPr>
        <p:sp>
          <p:nvSpPr>
            <p:cNvPr id="19" name="Tekstiruutu 18">
              <a:extLst>
                <a:ext uri="{FF2B5EF4-FFF2-40B4-BE49-F238E27FC236}">
                  <a16:creationId xmlns:a16="http://schemas.microsoft.com/office/drawing/2014/main" id="{DEB30D4C-CDDB-41B7-A03F-B24BC255A3B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0" name="Toimintopainike: Eteenpäin tai seuraava 19">
              <a:hlinkClick r:id="" action="ppaction://hlinkshowjump?jump=nextslide" highlightClick="1"/>
              <a:extLst>
                <a:ext uri="{FF2B5EF4-FFF2-40B4-BE49-F238E27FC236}">
                  <a16:creationId xmlns:a16="http://schemas.microsoft.com/office/drawing/2014/main" id="{2C9A85C2-6279-4D1D-9D7E-9FD20CE46E0A}"/>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uoli: Pyöreä 25">
            <a:extLst>
              <a:ext uri="{FF2B5EF4-FFF2-40B4-BE49-F238E27FC236}">
                <a16:creationId xmlns:a16="http://schemas.microsoft.com/office/drawing/2014/main" id="{F790C0F4-9E53-4BCF-B8FE-D341802CEB73}"/>
              </a:ext>
            </a:extLst>
          </p:cNvPr>
          <p:cNvSpPr/>
          <p:nvPr/>
        </p:nvSpPr>
        <p:spPr>
          <a:xfrm rot="8133164">
            <a:off x="3149014" y="5123760"/>
            <a:ext cx="1387367" cy="1289392"/>
          </a:xfrm>
          <a:prstGeom prst="circularArrow">
            <a:avLst>
              <a:gd name="adj1" fmla="val 12500"/>
              <a:gd name="adj2" fmla="val 1142319"/>
              <a:gd name="adj3" fmla="val 20457681"/>
              <a:gd name="adj4" fmla="val 13408756"/>
              <a:gd name="adj5" fmla="val 12500"/>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53620" y="88267"/>
            <a:ext cx="6192688" cy="620688"/>
          </a:xfrm>
          <a:prstGeom prst="rect">
            <a:avLst/>
          </a:prstGeom>
        </p:spPr>
        <p:txBody>
          <a:bodyPr>
            <a:normAutofit/>
          </a:bodyPr>
          <a:lstStyle/>
          <a:p>
            <a:r>
              <a:rPr lang="fi-FI" dirty="0"/>
              <a:t>Oikaisumenettely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Nuoli: Pyöreä 8">
            <a:extLst>
              <a:ext uri="{FF2B5EF4-FFF2-40B4-BE49-F238E27FC236}">
                <a16:creationId xmlns:a16="http://schemas.microsoft.com/office/drawing/2014/main" id="{FD2109C4-9AA6-4E11-9D44-E29D24FF7189}"/>
              </a:ext>
            </a:extLst>
          </p:cNvPr>
          <p:cNvSpPr/>
          <p:nvPr/>
        </p:nvSpPr>
        <p:spPr>
          <a:xfrm rot="17464037">
            <a:off x="2897084" y="2056449"/>
            <a:ext cx="4054539" cy="4054539"/>
          </a:xfrm>
          <a:prstGeom prst="circularArrow">
            <a:avLst>
              <a:gd name="adj1" fmla="val 5544"/>
              <a:gd name="adj2" fmla="val 330680"/>
              <a:gd name="adj3" fmla="val 13815233"/>
              <a:gd name="adj4" fmla="val 17362087"/>
              <a:gd name="adj5" fmla="val 5757"/>
            </a:avLst>
          </a:prstGeom>
          <a:solidFill>
            <a:schemeClr val="accent1"/>
          </a:solidFill>
          <a:scene3d>
            <a:camera prst="orthographicFront"/>
            <a:lightRig rig="threePt" dir="t"/>
          </a:scene3d>
          <a:sp3d>
            <a:bevelT w="114300" prst="artDeco"/>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Ryhmä 10">
            <a:extLst>
              <a:ext uri="{FF2B5EF4-FFF2-40B4-BE49-F238E27FC236}">
                <a16:creationId xmlns:a16="http://schemas.microsoft.com/office/drawing/2014/main" id="{D2BB42D9-C921-42FE-9F2A-482195EE4240}"/>
              </a:ext>
            </a:extLst>
          </p:cNvPr>
          <p:cNvGrpSpPr/>
          <p:nvPr/>
        </p:nvGrpSpPr>
        <p:grpSpPr>
          <a:xfrm>
            <a:off x="573149" y="1257122"/>
            <a:ext cx="3744416" cy="1728192"/>
            <a:chOff x="287524" y="1549242"/>
            <a:chExt cx="3744416" cy="1728192"/>
          </a:xfrm>
          <a:solidFill>
            <a:srgbClr val="0070C0"/>
          </a:solidFill>
        </p:grpSpPr>
        <p:sp>
          <p:nvSpPr>
            <p:cNvPr id="6" name="Suorakulmio: Pyöristetyt kulmat 5">
              <a:extLst>
                <a:ext uri="{FF2B5EF4-FFF2-40B4-BE49-F238E27FC236}">
                  <a16:creationId xmlns:a16="http://schemas.microsoft.com/office/drawing/2014/main" id="{BAC22DCF-9B4C-4E0B-9139-E41492830D09}"/>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0" name="Tekstiruutu 9">
              <a:extLst>
                <a:ext uri="{FF2B5EF4-FFF2-40B4-BE49-F238E27FC236}">
                  <a16:creationId xmlns:a16="http://schemas.microsoft.com/office/drawing/2014/main" id="{44C93F1E-1379-4D70-92A2-BF218BA78CF2}"/>
                </a:ext>
              </a:extLst>
            </p:cNvPr>
            <p:cNvSpPr txBox="1"/>
            <p:nvPr/>
          </p:nvSpPr>
          <p:spPr>
            <a:xfrm>
              <a:off x="539552" y="1674674"/>
              <a:ext cx="3240360" cy="1477328"/>
            </a:xfrm>
            <a:prstGeom prst="rect">
              <a:avLst/>
            </a:prstGeom>
            <a:grpFill/>
          </p:spPr>
          <p:txBody>
            <a:bodyPr wrap="square" rtlCol="0">
              <a:spAutoFit/>
            </a:bodyPr>
            <a:lstStyle/>
            <a:p>
              <a:r>
                <a:rPr lang="fi-FI" b="1" dirty="0">
                  <a:solidFill>
                    <a:schemeClr val="bg1"/>
                  </a:solidFill>
                </a:rPr>
                <a:t>Voit vaatia lautakunnalta oikaisua, jos epäilet virhettä arvostelussa</a:t>
              </a:r>
            </a:p>
            <a:p>
              <a:pPr marL="285750" indent="-285750">
                <a:buFont typeface="Arial" panose="020B0604020202020204" pitchFamily="34" charset="0"/>
                <a:buChar char="•"/>
              </a:pPr>
              <a:r>
                <a:rPr lang="fi-FI" b="1" dirty="0">
                  <a:solidFill>
                    <a:schemeClr val="bg1"/>
                  </a:solidFill>
                </a:rPr>
                <a:t>14 päivän kuluessa saatuasi koesuorituksen nähtäväksi</a:t>
              </a:r>
            </a:p>
          </p:txBody>
        </p:sp>
      </p:grpSp>
      <p:grpSp>
        <p:nvGrpSpPr>
          <p:cNvPr id="12" name="Ryhmä 11">
            <a:extLst>
              <a:ext uri="{FF2B5EF4-FFF2-40B4-BE49-F238E27FC236}">
                <a16:creationId xmlns:a16="http://schemas.microsoft.com/office/drawing/2014/main" id="{227D209D-D2EC-4A09-9218-DE5EC8495FB0}"/>
              </a:ext>
            </a:extLst>
          </p:cNvPr>
          <p:cNvGrpSpPr/>
          <p:nvPr/>
        </p:nvGrpSpPr>
        <p:grpSpPr>
          <a:xfrm>
            <a:off x="5493954" y="1321507"/>
            <a:ext cx="3525214" cy="1675445"/>
            <a:chOff x="287524" y="1549242"/>
            <a:chExt cx="3744416" cy="1728192"/>
          </a:xfrm>
          <a:solidFill>
            <a:srgbClr val="0070C0"/>
          </a:solidFill>
        </p:grpSpPr>
        <p:sp>
          <p:nvSpPr>
            <p:cNvPr id="13" name="Suorakulmio: Pyöristetyt kulmat 12">
              <a:extLst>
                <a:ext uri="{FF2B5EF4-FFF2-40B4-BE49-F238E27FC236}">
                  <a16:creationId xmlns:a16="http://schemas.microsoft.com/office/drawing/2014/main" id="{98025A09-29D3-4C08-BCF5-A9164428E641}"/>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4" name="Tekstiruutu 13">
              <a:extLst>
                <a:ext uri="{FF2B5EF4-FFF2-40B4-BE49-F238E27FC236}">
                  <a16:creationId xmlns:a16="http://schemas.microsoft.com/office/drawing/2014/main" id="{6C7AEFF2-DFB4-43A4-B670-B5889DB98C41}"/>
                </a:ext>
              </a:extLst>
            </p:cNvPr>
            <p:cNvSpPr txBox="1"/>
            <p:nvPr/>
          </p:nvSpPr>
          <p:spPr>
            <a:xfrm>
              <a:off x="539552" y="1674674"/>
              <a:ext cx="3240360" cy="1523838"/>
            </a:xfrm>
            <a:prstGeom prst="rect">
              <a:avLst/>
            </a:prstGeom>
            <a:grpFill/>
          </p:spPr>
          <p:txBody>
            <a:bodyPr wrap="square" rtlCol="0">
              <a:spAutoFit/>
            </a:bodyPr>
            <a:lstStyle/>
            <a:p>
              <a:r>
                <a:rPr lang="fi-FI" b="1" dirty="0">
                  <a:solidFill>
                    <a:schemeClr val="bg1"/>
                  </a:solidFill>
                </a:rPr>
                <a:t>Perusteltu oikaisuvaatimus tehdään sähköisesti ja on maksullinen</a:t>
              </a:r>
            </a:p>
            <a:p>
              <a:pPr marL="285750" indent="-285750">
                <a:buFont typeface="Arial" panose="020B0604020202020204" pitchFamily="34" charset="0"/>
                <a:buChar char="•"/>
              </a:pPr>
              <a:r>
                <a:rPr lang="fi-FI" b="1" dirty="0">
                  <a:solidFill>
                    <a:schemeClr val="bg1"/>
                  </a:solidFill>
                </a:rPr>
                <a:t>suorita maksu ja anna vaadittavat yhteystiedot </a:t>
              </a:r>
            </a:p>
          </p:txBody>
        </p:sp>
      </p:grpSp>
      <p:grpSp>
        <p:nvGrpSpPr>
          <p:cNvPr id="27" name="Ryhmä 26">
            <a:extLst>
              <a:ext uri="{FF2B5EF4-FFF2-40B4-BE49-F238E27FC236}">
                <a16:creationId xmlns:a16="http://schemas.microsoft.com/office/drawing/2014/main" id="{523C1E91-ED95-41B5-A9DE-DAAC0150720F}"/>
              </a:ext>
            </a:extLst>
          </p:cNvPr>
          <p:cNvGrpSpPr/>
          <p:nvPr/>
        </p:nvGrpSpPr>
        <p:grpSpPr>
          <a:xfrm>
            <a:off x="5886259" y="3545476"/>
            <a:ext cx="2740605" cy="1566110"/>
            <a:chOff x="5996826" y="3208784"/>
            <a:chExt cx="2740605" cy="1566110"/>
          </a:xfrm>
        </p:grpSpPr>
        <p:sp>
          <p:nvSpPr>
            <p:cNvPr id="16" name="Ellipsi 15">
              <a:extLst>
                <a:ext uri="{FF2B5EF4-FFF2-40B4-BE49-F238E27FC236}">
                  <a16:creationId xmlns:a16="http://schemas.microsoft.com/office/drawing/2014/main" id="{BE677173-E134-454B-ABE9-895CF0395ABF}"/>
                </a:ext>
              </a:extLst>
            </p:cNvPr>
            <p:cNvSpPr/>
            <p:nvPr/>
          </p:nvSpPr>
          <p:spPr>
            <a:xfrm>
              <a:off x="5996826" y="3208784"/>
              <a:ext cx="2740605" cy="1566110"/>
            </a:xfrm>
            <a:prstGeom prst="ellips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7" name="Tekstiruutu 16">
              <a:extLst>
                <a:ext uri="{FF2B5EF4-FFF2-40B4-BE49-F238E27FC236}">
                  <a16:creationId xmlns:a16="http://schemas.microsoft.com/office/drawing/2014/main" id="{20262A59-7368-40DD-9593-4B2647AD6872}"/>
                </a:ext>
              </a:extLst>
            </p:cNvPr>
            <p:cNvSpPr txBox="1"/>
            <p:nvPr/>
          </p:nvSpPr>
          <p:spPr>
            <a:xfrm>
              <a:off x="6181291" y="3480103"/>
              <a:ext cx="2371677" cy="923330"/>
            </a:xfrm>
            <a:prstGeom prst="rect">
              <a:avLst/>
            </a:prstGeom>
            <a:noFill/>
          </p:spPr>
          <p:txBody>
            <a:bodyPr wrap="square" rtlCol="0">
              <a:spAutoFit/>
            </a:bodyPr>
            <a:lstStyle/>
            <a:p>
              <a:pPr algn="ctr"/>
              <a:r>
                <a:rPr lang="fi-FI" b="1" dirty="0">
                  <a:solidFill>
                    <a:schemeClr val="bg1"/>
                  </a:solidFill>
                </a:rPr>
                <a:t>Lautakunta nimeää vähintään kaksi uutta arvostelijaa</a:t>
              </a:r>
            </a:p>
          </p:txBody>
        </p:sp>
      </p:grpSp>
      <p:grpSp>
        <p:nvGrpSpPr>
          <p:cNvPr id="22" name="Ryhmä 21">
            <a:extLst>
              <a:ext uri="{FF2B5EF4-FFF2-40B4-BE49-F238E27FC236}">
                <a16:creationId xmlns:a16="http://schemas.microsoft.com/office/drawing/2014/main" id="{5FE4EA68-C358-4256-8390-8F646336CEE5}"/>
              </a:ext>
            </a:extLst>
          </p:cNvPr>
          <p:cNvGrpSpPr/>
          <p:nvPr/>
        </p:nvGrpSpPr>
        <p:grpSpPr>
          <a:xfrm>
            <a:off x="1221843" y="3142095"/>
            <a:ext cx="3970848" cy="1304137"/>
            <a:chOff x="95963" y="3709039"/>
            <a:chExt cx="2864054" cy="1462486"/>
          </a:xfrm>
          <a:scene3d>
            <a:camera prst="orthographicFront">
              <a:rot lat="0" lon="0" rev="0"/>
            </a:camera>
            <a:lightRig rig="glow" dir="t">
              <a:rot lat="0" lon="0" rev="14100000"/>
            </a:lightRig>
          </a:scene3d>
        </p:grpSpPr>
        <p:sp>
          <p:nvSpPr>
            <p:cNvPr id="20" name="Vuokaaviosymboli: Rajoitin 19">
              <a:extLst>
                <a:ext uri="{FF2B5EF4-FFF2-40B4-BE49-F238E27FC236}">
                  <a16:creationId xmlns:a16="http://schemas.microsoft.com/office/drawing/2014/main" id="{4BBA2A72-BB00-4EBC-A433-92DF147FAA0A}"/>
                </a:ext>
              </a:extLst>
            </p:cNvPr>
            <p:cNvSpPr/>
            <p:nvPr/>
          </p:nvSpPr>
          <p:spPr>
            <a:xfrm>
              <a:off x="95963" y="3709039"/>
              <a:ext cx="2864054" cy="1462486"/>
            </a:xfrm>
            <a:prstGeom prst="flowChartTerminator">
              <a:avLst/>
            </a:prstGeom>
            <a:solidFill>
              <a:schemeClr val="accent6">
                <a:lumMod val="75000"/>
              </a:schemeClr>
            </a:solid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E652F29F-DE82-4C9E-9CD8-F4E04F74770D}"/>
                </a:ext>
              </a:extLst>
            </p:cNvPr>
            <p:cNvSpPr txBox="1"/>
            <p:nvPr/>
          </p:nvSpPr>
          <p:spPr>
            <a:xfrm>
              <a:off x="394202" y="3950029"/>
              <a:ext cx="2377815" cy="103544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tai pistemäärä korottuu saat uuden todistuksen ja maksu palautetaan</a:t>
              </a:r>
            </a:p>
          </p:txBody>
        </p:sp>
      </p:grpSp>
      <p:grpSp>
        <p:nvGrpSpPr>
          <p:cNvPr id="23" name="Ryhmä 22">
            <a:extLst>
              <a:ext uri="{FF2B5EF4-FFF2-40B4-BE49-F238E27FC236}">
                <a16:creationId xmlns:a16="http://schemas.microsoft.com/office/drawing/2014/main" id="{1768B38C-F978-4FF4-B646-C86C85A0E707}"/>
              </a:ext>
            </a:extLst>
          </p:cNvPr>
          <p:cNvGrpSpPr/>
          <p:nvPr/>
        </p:nvGrpSpPr>
        <p:grpSpPr>
          <a:xfrm>
            <a:off x="115308" y="5266873"/>
            <a:ext cx="3376572" cy="1546503"/>
            <a:chOff x="53949" y="3660817"/>
            <a:chExt cx="2864054" cy="1684990"/>
          </a:xfrm>
          <a:solidFill>
            <a:srgbClr val="C00000"/>
          </a:solidFill>
          <a:scene3d>
            <a:camera prst="orthographicFront">
              <a:rot lat="0" lon="0" rev="0"/>
            </a:camera>
            <a:lightRig rig="glow" dir="t">
              <a:rot lat="0" lon="0" rev="14100000"/>
            </a:lightRig>
          </a:scene3d>
        </p:grpSpPr>
        <p:sp>
          <p:nvSpPr>
            <p:cNvPr id="24" name="Vuokaaviosymboli: Rajoitin 23">
              <a:extLst>
                <a:ext uri="{FF2B5EF4-FFF2-40B4-BE49-F238E27FC236}">
                  <a16:creationId xmlns:a16="http://schemas.microsoft.com/office/drawing/2014/main" id="{15D6DA88-C193-4D62-843B-4FA30A9C92F3}"/>
                </a:ext>
              </a:extLst>
            </p:cNvPr>
            <p:cNvSpPr/>
            <p:nvPr/>
          </p:nvSpPr>
          <p:spPr>
            <a:xfrm>
              <a:off x="53949" y="3660817"/>
              <a:ext cx="2864054" cy="1462486"/>
            </a:xfrm>
            <a:prstGeom prst="flowChartTerminator">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A965EBB-6286-4700-B152-9922AAE8BC7C}"/>
                </a:ext>
              </a:extLst>
            </p:cNvPr>
            <p:cNvSpPr txBox="1"/>
            <p:nvPr/>
          </p:nvSpPr>
          <p:spPr>
            <a:xfrm>
              <a:off x="388067" y="3765216"/>
              <a:ext cx="2409107" cy="158059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ei muutu, maksua ei palauteta eikä päätökseen saa hakea muutosta valittamalla</a:t>
              </a:r>
            </a:p>
          </p:txBody>
        </p:sp>
      </p:grpSp>
      <p:sp>
        <p:nvSpPr>
          <p:cNvPr id="28" name="Tekstiruutu 27">
            <a:extLst>
              <a:ext uri="{FF2B5EF4-FFF2-40B4-BE49-F238E27FC236}">
                <a16:creationId xmlns:a16="http://schemas.microsoft.com/office/drawing/2014/main" id="{E79DB5D9-6FAC-46D4-BF13-893A732DF142}"/>
              </a:ext>
            </a:extLst>
          </p:cNvPr>
          <p:cNvSpPr txBox="1"/>
          <p:nvPr/>
        </p:nvSpPr>
        <p:spPr>
          <a:xfrm>
            <a:off x="4970561" y="6042514"/>
            <a:ext cx="3345081" cy="738664"/>
          </a:xfrm>
          <a:prstGeom prst="rect">
            <a:avLst/>
          </a:prstGeom>
          <a:noFill/>
          <a:ln w="38100">
            <a:solidFill>
              <a:srgbClr val="C00000"/>
            </a:solidFill>
          </a:ln>
        </p:spPr>
        <p:txBody>
          <a:bodyPr wrap="square" rtlCol="0">
            <a:spAutoFit/>
          </a:bodyPr>
          <a:lstStyle/>
          <a:p>
            <a:r>
              <a:rPr lang="fi-FI" sz="1400" b="1" dirty="0"/>
              <a:t>selkeä tekninen virhe voidaan korjata rehtorin tai opettajan tarkistuspyynnöllä ilman oikaisumenettelyä</a:t>
            </a:r>
          </a:p>
        </p:txBody>
      </p:sp>
    </p:spTree>
    <p:extLst>
      <p:ext uri="{BB962C8B-B14F-4D97-AF65-F5344CB8AC3E}">
        <p14:creationId xmlns:p14="http://schemas.microsoft.com/office/powerpoint/2010/main" val="578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94256"/>
            <a:ext cx="6192688" cy="620688"/>
          </a:xfrm>
          <a:prstGeom prst="rect">
            <a:avLst/>
          </a:prstGeom>
        </p:spPr>
        <p:txBody>
          <a:bodyPr>
            <a:normAutofit/>
          </a:bodyPr>
          <a:lstStyle/>
          <a:p>
            <a:r>
              <a:rPr lang="fi-FI" dirty="0"/>
              <a:t>Kokeiden uusiminen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Vastakkaiset kulmat pyöristetty 2">
            <a:extLst>
              <a:ext uri="{FF2B5EF4-FFF2-40B4-BE49-F238E27FC236}">
                <a16:creationId xmlns:a16="http://schemas.microsoft.com/office/drawing/2014/main" id="{D38D04A1-308D-4EF9-B2B4-C436703A5051}"/>
              </a:ext>
            </a:extLst>
          </p:cNvPr>
          <p:cNvSpPr/>
          <p:nvPr/>
        </p:nvSpPr>
        <p:spPr>
          <a:xfrm>
            <a:off x="323528" y="1268760"/>
            <a:ext cx="2160240" cy="144016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Hyväksytty koe</a:t>
            </a:r>
          </a:p>
        </p:txBody>
      </p:sp>
      <p:sp>
        <p:nvSpPr>
          <p:cNvPr id="9" name="Tekstiruutu 8">
            <a:extLst>
              <a:ext uri="{FF2B5EF4-FFF2-40B4-BE49-F238E27FC236}">
                <a16:creationId xmlns:a16="http://schemas.microsoft.com/office/drawing/2014/main" id="{50B90732-8EC7-4CEF-B2EA-2EF2056DB13D}"/>
              </a:ext>
            </a:extLst>
          </p:cNvPr>
          <p:cNvSpPr txBox="1"/>
          <p:nvPr/>
        </p:nvSpPr>
        <p:spPr>
          <a:xfrm>
            <a:off x="2771800" y="1196752"/>
            <a:ext cx="6120680" cy="163121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niin monta kertaa kuin haluat</a:t>
            </a:r>
          </a:p>
          <a:p>
            <a:pPr marL="342900" indent="-342900">
              <a:buFont typeface="Arial" panose="020B0604020202020204" pitchFamily="34" charset="0"/>
              <a:buChar char="•"/>
            </a:pPr>
            <a:r>
              <a:rPr lang="fi-FI" sz="2000" b="1" dirty="0"/>
              <a:t>todistukseen merkitään parempi arvosana, jos uusit kokeen tutkinnon suorittamisen aikana</a:t>
            </a:r>
          </a:p>
          <a:p>
            <a:pPr marL="342900" indent="-342900">
              <a:buFont typeface="Arial" panose="020B0604020202020204" pitchFamily="34" charset="0"/>
              <a:buChar char="•"/>
            </a:pPr>
            <a:r>
              <a:rPr lang="fi-FI" sz="2000" b="1" dirty="0"/>
              <a:t>ylioppilaana uusitusta kokeesta saat erillisen todistuksen</a:t>
            </a:r>
          </a:p>
        </p:txBody>
      </p:sp>
      <p:sp>
        <p:nvSpPr>
          <p:cNvPr id="10" name="Suorakulmio: Vastakkaiset kulmat pyöristetty 9">
            <a:extLst>
              <a:ext uri="{FF2B5EF4-FFF2-40B4-BE49-F238E27FC236}">
                <a16:creationId xmlns:a16="http://schemas.microsoft.com/office/drawing/2014/main" id="{43108206-5D5B-4968-8889-B9B0F67FE499}"/>
              </a:ext>
            </a:extLst>
          </p:cNvPr>
          <p:cNvSpPr/>
          <p:nvPr/>
        </p:nvSpPr>
        <p:spPr>
          <a:xfrm>
            <a:off x="323528" y="4005064"/>
            <a:ext cx="2160240" cy="1440160"/>
          </a:xfrm>
          <a:prstGeom prst="round2Diag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Hylätty koe</a:t>
            </a:r>
          </a:p>
        </p:txBody>
      </p:sp>
      <p:sp>
        <p:nvSpPr>
          <p:cNvPr id="11" name="Tekstiruutu 10">
            <a:extLst>
              <a:ext uri="{FF2B5EF4-FFF2-40B4-BE49-F238E27FC236}">
                <a16:creationId xmlns:a16="http://schemas.microsoft.com/office/drawing/2014/main" id="{170DE69E-DF3A-41F4-89D2-1634D5655BDF}"/>
              </a:ext>
            </a:extLst>
          </p:cNvPr>
          <p:cNvSpPr txBox="1"/>
          <p:nvPr/>
        </p:nvSpPr>
        <p:spPr>
          <a:xfrm>
            <a:off x="2771800" y="3814008"/>
            <a:ext cx="612068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kolme kertaa </a:t>
            </a:r>
            <a:r>
              <a:rPr lang="fi-FI" sz="2000" b="1" dirty="0"/>
              <a:t>välittömästi seuraavien kolmen tutkintokerran aikana</a:t>
            </a:r>
          </a:p>
          <a:p>
            <a:pPr marL="342900" indent="-342900">
              <a:buFont typeface="Arial" panose="020B0604020202020204" pitchFamily="34" charset="0"/>
              <a:buChar char="•"/>
            </a:pPr>
            <a:r>
              <a:rPr lang="fi-FI" sz="2000" b="1" dirty="0"/>
              <a:t>voit vaihtaa pakollisen vaativamman kokeen lyhyemmän oppimäärän kokeeseen edellyttäen, että tutkintoosi  sisältyy yksi pitkän oppimäärän koe</a:t>
            </a:r>
          </a:p>
          <a:p>
            <a:pPr marL="342900" indent="-342900">
              <a:buFont typeface="Arial" panose="020B0604020202020204" pitchFamily="34" charset="0"/>
              <a:buChar char="•"/>
            </a:pPr>
            <a:r>
              <a:rPr lang="fi-FI" sz="2000" b="1" dirty="0"/>
              <a:t>ylioppilaana saat uusia hylätyn kokeen niin monta kertaa kuin haluat</a:t>
            </a:r>
          </a:p>
        </p:txBody>
      </p:sp>
    </p:spTree>
    <p:extLst>
      <p:ext uri="{BB962C8B-B14F-4D97-AF65-F5344CB8AC3E}">
        <p14:creationId xmlns:p14="http://schemas.microsoft.com/office/powerpoint/2010/main" val="264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88640"/>
            <a:ext cx="6192688" cy="620688"/>
          </a:xfrm>
          <a:prstGeom prst="rect">
            <a:avLst/>
          </a:prstGeom>
        </p:spPr>
        <p:txBody>
          <a:bodyPr>
            <a:normAutofit fontScale="90000"/>
          </a:bodyPr>
          <a:lstStyle/>
          <a:p>
            <a:r>
              <a:rPr lang="fi-FI" dirty="0"/>
              <a:t>Äidinkielen ja kirjallisuuden koe</a:t>
            </a:r>
          </a:p>
        </p:txBody>
      </p:sp>
      <p:sp>
        <p:nvSpPr>
          <p:cNvPr id="9" name="Tekstikehys 3">
            <a:extLst>
              <a:ext uri="{FF2B5EF4-FFF2-40B4-BE49-F238E27FC236}">
                <a16:creationId xmlns:a16="http://schemas.microsoft.com/office/drawing/2014/main" id="{82367442-CBAC-4AFA-B690-365545C8D4DB}"/>
              </a:ext>
            </a:extLst>
          </p:cNvPr>
          <p:cNvSpPr txBox="1"/>
          <p:nvPr/>
        </p:nvSpPr>
        <p:spPr>
          <a:xfrm>
            <a:off x="1295413" y="951072"/>
            <a:ext cx="6553174" cy="1754326"/>
          </a:xfrm>
          <a:prstGeom prst="rect">
            <a:avLst/>
          </a:prstGeom>
          <a:noFill/>
          <a:ln w="38100">
            <a:solidFill>
              <a:srgbClr val="C00000"/>
            </a:solidFill>
          </a:ln>
        </p:spPr>
        <p:txBody>
          <a:bodyPr wrap="square" rtlCol="0">
            <a:spAutoFit/>
          </a:bodyPr>
          <a:lstStyle/>
          <a:p>
            <a:pPr marL="285750" indent="-285750">
              <a:buFont typeface="Arial" panose="020B0604020202020204" pitchFamily="34" charset="0"/>
              <a:buChar char="•"/>
            </a:pPr>
            <a:r>
              <a:rPr lang="fi-FI" sz="1800" b="1" dirty="0"/>
              <a:t> koe on kaksiosainen: </a:t>
            </a:r>
            <a:r>
              <a:rPr lang="fi-FI" sz="1800" b="1" u="sng" dirty="0">
                <a:highlight>
                  <a:srgbClr val="FFFF00"/>
                </a:highlight>
              </a:rPr>
              <a:t>lukutaidon koe</a:t>
            </a:r>
            <a:r>
              <a:rPr lang="fi-FI" sz="1800" b="1" dirty="0">
                <a:highlight>
                  <a:srgbClr val="FFFF00"/>
                </a:highlight>
              </a:rPr>
              <a:t> </a:t>
            </a:r>
            <a:r>
              <a:rPr lang="fi-FI" sz="1800" b="1" dirty="0"/>
              <a:t>ja </a:t>
            </a:r>
            <a:r>
              <a:rPr lang="fi-FI" sz="1800" b="1" u="sng" dirty="0">
                <a:highlight>
                  <a:srgbClr val="FFFF00"/>
                </a:highlight>
              </a:rPr>
              <a:t>kirjoitustaidon koe</a:t>
            </a:r>
          </a:p>
          <a:p>
            <a:pPr marL="285750" indent="-285750">
              <a:buFont typeface="Arial" panose="020B0604020202020204" pitchFamily="34" charset="0"/>
              <a:buChar char="•"/>
            </a:pPr>
            <a:r>
              <a:rPr lang="fi-FI" sz="1800" b="1" dirty="0"/>
              <a:t> kokeet järjestetään eri koepäivinä</a:t>
            </a:r>
          </a:p>
          <a:p>
            <a:pPr marL="285750" indent="-285750">
              <a:buFont typeface="Arial" panose="020B0604020202020204" pitchFamily="34" charset="0"/>
              <a:buChar char="•"/>
            </a:pPr>
            <a:r>
              <a:rPr lang="fi-FI" b="1" dirty="0"/>
              <a:t>molemmat kokeet tulee tehdä samalla tutkintokerralla</a:t>
            </a:r>
            <a:endParaRPr lang="fi-FI" sz="1800" b="1" dirty="0"/>
          </a:p>
          <a:p>
            <a:pPr marL="285750" indent="-285750">
              <a:buFont typeface="Arial" panose="020B0604020202020204" pitchFamily="34" charset="0"/>
              <a:buChar char="•"/>
            </a:pPr>
            <a:r>
              <a:rPr lang="fi-FI" sz="1800" b="1" dirty="0"/>
              <a:t> molempien kokeiden kesto on 6 tuntia</a:t>
            </a:r>
          </a:p>
          <a:p>
            <a:pPr marL="285750" indent="-285750">
              <a:buFont typeface="Arial" panose="020B0604020202020204" pitchFamily="34" charset="0"/>
              <a:buChar char="•"/>
            </a:pPr>
            <a:r>
              <a:rPr lang="fi-FI" sz="1800" b="1" dirty="0"/>
              <a:t> arvosana määräytyy näissä kokeissa saadun pistesumman perusteella</a:t>
            </a:r>
          </a:p>
        </p:txBody>
      </p:sp>
      <p:sp>
        <p:nvSpPr>
          <p:cNvPr id="12" name="Tekstiruutu 11">
            <a:extLst>
              <a:ext uri="{FF2B5EF4-FFF2-40B4-BE49-F238E27FC236}">
                <a16:creationId xmlns:a16="http://schemas.microsoft.com/office/drawing/2014/main" id="{40D95894-BA59-4CDC-B90A-7B96B0F4135D}"/>
              </a:ext>
            </a:extLst>
          </p:cNvPr>
          <p:cNvSpPr txBox="1"/>
          <p:nvPr/>
        </p:nvSpPr>
        <p:spPr>
          <a:xfrm>
            <a:off x="0" y="2760204"/>
            <a:ext cx="7957107" cy="400110"/>
          </a:xfrm>
          <a:prstGeom prst="rect">
            <a:avLst/>
          </a:prstGeom>
          <a:noFill/>
        </p:spPr>
        <p:txBody>
          <a:bodyPr wrap="square" rtlCol="0">
            <a:spAutoFit/>
          </a:bodyPr>
          <a:lstStyle/>
          <a:p>
            <a:pPr algn="ctr">
              <a:buNone/>
            </a:pPr>
            <a:r>
              <a:rPr lang="fi-FI" sz="2000" b="1" dirty="0"/>
              <a:t>Kokeen aineistona hyödynnetään monimuotoisia autenttisia aineistoja:</a:t>
            </a:r>
          </a:p>
        </p:txBody>
      </p:sp>
      <p:grpSp>
        <p:nvGrpSpPr>
          <p:cNvPr id="43" name="Ryhmä 42">
            <a:extLst>
              <a:ext uri="{FF2B5EF4-FFF2-40B4-BE49-F238E27FC236}">
                <a16:creationId xmlns:a16="http://schemas.microsoft.com/office/drawing/2014/main" id="{B7E2BD5D-CCD2-4B2E-89D6-57EB5EA24196}"/>
              </a:ext>
            </a:extLst>
          </p:cNvPr>
          <p:cNvGrpSpPr/>
          <p:nvPr/>
        </p:nvGrpSpPr>
        <p:grpSpPr>
          <a:xfrm>
            <a:off x="107504" y="3236065"/>
            <a:ext cx="4248472" cy="1432345"/>
            <a:chOff x="35496" y="3236065"/>
            <a:chExt cx="4248472" cy="1432345"/>
          </a:xfrm>
        </p:grpSpPr>
        <p:sp>
          <p:nvSpPr>
            <p:cNvPr id="24" name="Suorakulmio: Pyöristetyt kulmat 23">
              <a:extLst>
                <a:ext uri="{FF2B5EF4-FFF2-40B4-BE49-F238E27FC236}">
                  <a16:creationId xmlns:a16="http://schemas.microsoft.com/office/drawing/2014/main" id="{7C16C3B7-5565-4332-A0ED-78D991D41BDC}"/>
                </a:ext>
              </a:extLst>
            </p:cNvPr>
            <p:cNvSpPr/>
            <p:nvPr/>
          </p:nvSpPr>
          <p:spPr bwMode="auto">
            <a:xfrm rot="10800000">
              <a:off x="1231929" y="3236065"/>
              <a:ext cx="3052039"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25" name="Tekstiruutu 24">
              <a:extLst>
                <a:ext uri="{FF2B5EF4-FFF2-40B4-BE49-F238E27FC236}">
                  <a16:creationId xmlns:a16="http://schemas.microsoft.com/office/drawing/2014/main" id="{A4996EA4-7CD4-4155-9DCE-15F8F64A389B}"/>
                </a:ext>
              </a:extLst>
            </p:cNvPr>
            <p:cNvSpPr txBox="1"/>
            <p:nvPr/>
          </p:nvSpPr>
          <p:spPr>
            <a:xfrm>
              <a:off x="1469526" y="3277657"/>
              <a:ext cx="2814442" cy="1323439"/>
            </a:xfrm>
            <a:prstGeom prst="flowChartOnlineStorag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tieto- ja kaunokirjallisuus</a:t>
              </a:r>
            </a:p>
            <a:p>
              <a:pPr marL="171450" indent="-171450">
                <a:buFont typeface="Arial" panose="020B0604020202020204" pitchFamily="34" charset="0"/>
                <a:buChar char="•"/>
              </a:pPr>
              <a:r>
                <a:rPr lang="fi-FI" sz="1600" b="1" dirty="0">
                  <a:solidFill>
                    <a:schemeClr val="bg1"/>
                  </a:solidFill>
                </a:rPr>
                <a:t>mediatekstit</a:t>
              </a:r>
            </a:p>
            <a:p>
              <a:pPr marL="171450" indent="-171450">
                <a:buFont typeface="Arial" panose="020B0604020202020204" pitchFamily="34" charset="0"/>
                <a:buChar char="•"/>
              </a:pPr>
              <a:r>
                <a:rPr lang="fi-FI" sz="1600" b="1" dirty="0">
                  <a:solidFill>
                    <a:schemeClr val="bg1"/>
                  </a:solidFill>
                </a:rPr>
                <a:t>verkkosivustot</a:t>
              </a:r>
            </a:p>
            <a:p>
              <a:pPr marL="171450" indent="-171450">
                <a:buFont typeface="Arial" panose="020B0604020202020204" pitchFamily="34" charset="0"/>
                <a:buChar char="•"/>
              </a:pPr>
              <a:r>
                <a:rPr lang="fi-FI" sz="1600" b="1" dirty="0">
                  <a:solidFill>
                    <a:schemeClr val="bg1"/>
                  </a:solidFill>
                </a:rPr>
                <a:t>…</a:t>
              </a:r>
            </a:p>
          </p:txBody>
        </p:sp>
        <p:sp>
          <p:nvSpPr>
            <p:cNvPr id="5" name="Ellipsi 4">
              <a:extLst>
                <a:ext uri="{FF2B5EF4-FFF2-40B4-BE49-F238E27FC236}">
                  <a16:creationId xmlns:a16="http://schemas.microsoft.com/office/drawing/2014/main" id="{7A546167-4538-4AFB-81E4-AA7F9EFADAD2}"/>
                </a:ext>
              </a:extLst>
            </p:cNvPr>
            <p:cNvSpPr/>
            <p:nvPr/>
          </p:nvSpPr>
          <p:spPr>
            <a:xfrm>
              <a:off x="35496" y="3248921"/>
              <a:ext cx="1590688" cy="138375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kstiruutu 21">
              <a:extLst>
                <a:ext uri="{FF2B5EF4-FFF2-40B4-BE49-F238E27FC236}">
                  <a16:creationId xmlns:a16="http://schemas.microsoft.com/office/drawing/2014/main" id="{4D2BD30D-5FAE-4E87-A31C-8328C581489F}"/>
                </a:ext>
              </a:extLst>
            </p:cNvPr>
            <p:cNvSpPr txBox="1"/>
            <p:nvPr/>
          </p:nvSpPr>
          <p:spPr>
            <a:xfrm>
              <a:off x="190407" y="3383512"/>
              <a:ext cx="1404378" cy="1200329"/>
            </a:xfrm>
            <a:prstGeom prst="rect">
              <a:avLst/>
            </a:prstGeom>
            <a:noFill/>
            <a:ln>
              <a:noFill/>
            </a:ln>
            <a:effectLst/>
          </p:spPr>
          <p:txBody>
            <a:bodyPr wrap="square" rtlCol="0">
              <a:spAutoFit/>
            </a:bodyPr>
            <a:lstStyle/>
            <a:p>
              <a:pPr algn="ctr"/>
              <a:r>
                <a:rPr lang="fi-FI" b="1" dirty="0">
                  <a:solidFill>
                    <a:schemeClr val="bg1"/>
                  </a:solidFill>
                </a:rPr>
                <a:t>Kirjoitetut, kuvalliset ja graafiset tekstit</a:t>
              </a:r>
            </a:p>
          </p:txBody>
        </p:sp>
      </p:grpSp>
      <p:grpSp>
        <p:nvGrpSpPr>
          <p:cNvPr id="42" name="Ryhmä 41">
            <a:extLst>
              <a:ext uri="{FF2B5EF4-FFF2-40B4-BE49-F238E27FC236}">
                <a16:creationId xmlns:a16="http://schemas.microsoft.com/office/drawing/2014/main" id="{699A17EB-C513-485A-B1F5-0C8153E50002}"/>
              </a:ext>
            </a:extLst>
          </p:cNvPr>
          <p:cNvGrpSpPr/>
          <p:nvPr/>
        </p:nvGrpSpPr>
        <p:grpSpPr>
          <a:xfrm>
            <a:off x="1899497" y="5064317"/>
            <a:ext cx="5120775" cy="1569661"/>
            <a:chOff x="1899497" y="5064317"/>
            <a:chExt cx="5120775" cy="1569661"/>
          </a:xfrm>
        </p:grpSpPr>
        <p:sp>
          <p:nvSpPr>
            <p:cNvPr id="40" name="Suorakulmio: Pyöristetyt kulmat 23">
              <a:extLst>
                <a:ext uri="{FF2B5EF4-FFF2-40B4-BE49-F238E27FC236}">
                  <a16:creationId xmlns:a16="http://schemas.microsoft.com/office/drawing/2014/main" id="{2ABDA15A-80A2-4078-9B2F-BB2D28511F54}"/>
                </a:ext>
              </a:extLst>
            </p:cNvPr>
            <p:cNvSpPr/>
            <p:nvPr/>
          </p:nvSpPr>
          <p:spPr bwMode="auto">
            <a:xfrm rot="10800000">
              <a:off x="2774242" y="5064317"/>
              <a:ext cx="4102014"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0" name="Tekstiruutu 29">
              <a:extLst>
                <a:ext uri="{FF2B5EF4-FFF2-40B4-BE49-F238E27FC236}">
                  <a16:creationId xmlns:a16="http://schemas.microsoft.com/office/drawing/2014/main" id="{07FDD20B-192E-4565-9FA9-A6E03F147710}"/>
                </a:ext>
              </a:extLst>
            </p:cNvPr>
            <p:cNvSpPr txBox="1"/>
            <p:nvPr/>
          </p:nvSpPr>
          <p:spPr>
            <a:xfrm>
              <a:off x="3476172" y="5064318"/>
              <a:ext cx="3544100" cy="1569660"/>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mainoksia</a:t>
              </a:r>
            </a:p>
            <a:p>
              <a:pPr marL="171450" indent="-171450">
                <a:buFont typeface="Arial" panose="020B0604020202020204" pitchFamily="34" charset="0"/>
                <a:buChar char="•"/>
              </a:pPr>
              <a:r>
                <a:rPr lang="fi-FI" sz="1600" b="1" dirty="0">
                  <a:solidFill>
                    <a:schemeClr val="bg1"/>
                  </a:solidFill>
                </a:rPr>
                <a:t>katkelmia tv-ohjelmista, elokuvista tai näytelmistä</a:t>
              </a:r>
            </a:p>
            <a:p>
              <a:pPr marL="171450" indent="-171450">
                <a:buFont typeface="Arial" panose="020B0604020202020204" pitchFamily="34" charset="0"/>
                <a:buChar char="•"/>
              </a:pPr>
              <a:r>
                <a:rPr lang="fi-FI" sz="1600" b="1" dirty="0">
                  <a:solidFill>
                    <a:schemeClr val="bg1"/>
                  </a:solidFill>
                </a:rPr>
                <a:t>videoita</a:t>
              </a:r>
            </a:p>
            <a:p>
              <a:pPr marL="171450" indent="-171450">
                <a:buFont typeface="Arial" panose="020B0604020202020204" pitchFamily="34" charset="0"/>
                <a:buChar char="•"/>
              </a:pPr>
              <a:r>
                <a:rPr lang="fi-FI" sz="1600" b="1" dirty="0">
                  <a:solidFill>
                    <a:schemeClr val="bg1"/>
                  </a:solidFill>
                </a:rPr>
                <a:t>animaatioita</a:t>
              </a:r>
            </a:p>
            <a:p>
              <a:pPr marL="171450" indent="-171450">
                <a:buFont typeface="Arial" panose="020B0604020202020204" pitchFamily="34" charset="0"/>
                <a:buChar char="•"/>
              </a:pPr>
              <a:endParaRPr lang="fi-FI" sz="1600" b="1" dirty="0">
                <a:solidFill>
                  <a:schemeClr val="bg1"/>
                </a:solidFill>
              </a:endParaRPr>
            </a:p>
          </p:txBody>
        </p:sp>
        <p:grpSp>
          <p:nvGrpSpPr>
            <p:cNvPr id="31" name="Ryhmä 30">
              <a:extLst>
                <a:ext uri="{FF2B5EF4-FFF2-40B4-BE49-F238E27FC236}">
                  <a16:creationId xmlns:a16="http://schemas.microsoft.com/office/drawing/2014/main" id="{1E9F873A-C425-417F-B075-A909F55AAB64}"/>
                </a:ext>
              </a:extLst>
            </p:cNvPr>
            <p:cNvGrpSpPr/>
            <p:nvPr/>
          </p:nvGrpSpPr>
          <p:grpSpPr>
            <a:xfrm>
              <a:off x="1899497" y="5064318"/>
              <a:ext cx="1448259" cy="1432345"/>
              <a:chOff x="107505" y="3804008"/>
              <a:chExt cx="1512168" cy="1584353"/>
            </a:xfrm>
            <a:solidFill>
              <a:schemeClr val="accent2">
                <a:lumMod val="60000"/>
                <a:lumOff val="40000"/>
              </a:schemeClr>
            </a:solidFill>
            <a:scene3d>
              <a:camera prst="orthographicFront">
                <a:rot lat="0" lon="0" rev="0"/>
              </a:camera>
              <a:lightRig rig="soft" dir="t">
                <a:rot lat="0" lon="0" rev="0"/>
              </a:lightRig>
            </a:scene3d>
          </p:grpSpPr>
          <p:sp>
            <p:nvSpPr>
              <p:cNvPr id="32" name="Ellipsi 31">
                <a:extLst>
                  <a:ext uri="{FF2B5EF4-FFF2-40B4-BE49-F238E27FC236}">
                    <a16:creationId xmlns:a16="http://schemas.microsoft.com/office/drawing/2014/main" id="{BFC33963-86C9-4BD0-A20B-20A3B0362A07}"/>
                  </a:ext>
                </a:extLst>
              </p:cNvPr>
              <p:cNvSpPr/>
              <p:nvPr/>
            </p:nvSpPr>
            <p:spPr>
              <a:xfrm>
                <a:off x="107505" y="3804008"/>
                <a:ext cx="1512168" cy="1584353"/>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D2C4B98D-9129-4A14-8D4A-9DEE9F03E7C1}"/>
                  </a:ext>
                </a:extLst>
              </p:cNvPr>
              <p:cNvSpPr txBox="1"/>
              <p:nvPr/>
            </p:nvSpPr>
            <p:spPr>
              <a:xfrm>
                <a:off x="164638" y="4135619"/>
                <a:ext cx="1404378" cy="845443"/>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Audio-visuaaliset tekstit</a:t>
                </a:r>
              </a:p>
            </p:txBody>
          </p:sp>
        </p:grpSp>
      </p:grpSp>
      <p:grpSp>
        <p:nvGrpSpPr>
          <p:cNvPr id="44" name="Ryhmä 43">
            <a:extLst>
              <a:ext uri="{FF2B5EF4-FFF2-40B4-BE49-F238E27FC236}">
                <a16:creationId xmlns:a16="http://schemas.microsoft.com/office/drawing/2014/main" id="{C0F90D2E-1797-4D9D-8B8A-62A95662D617}"/>
              </a:ext>
            </a:extLst>
          </p:cNvPr>
          <p:cNvGrpSpPr/>
          <p:nvPr/>
        </p:nvGrpSpPr>
        <p:grpSpPr>
          <a:xfrm>
            <a:off x="4551308" y="3236065"/>
            <a:ext cx="4464480" cy="1442660"/>
            <a:chOff x="4551308" y="3236065"/>
            <a:chExt cx="4464480" cy="1442660"/>
          </a:xfrm>
        </p:grpSpPr>
        <p:sp>
          <p:nvSpPr>
            <p:cNvPr id="41" name="Suorakulmio: Pyöristetyt kulmat 23">
              <a:extLst>
                <a:ext uri="{FF2B5EF4-FFF2-40B4-BE49-F238E27FC236}">
                  <a16:creationId xmlns:a16="http://schemas.microsoft.com/office/drawing/2014/main" id="{D8E14274-29F2-4317-8004-F18661A9EBA5}"/>
                </a:ext>
              </a:extLst>
            </p:cNvPr>
            <p:cNvSpPr/>
            <p:nvPr/>
          </p:nvSpPr>
          <p:spPr bwMode="auto">
            <a:xfrm rot="10800000">
              <a:off x="5832124" y="3246380"/>
              <a:ext cx="2844332"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6" name="Tekstiruutu 35">
              <a:extLst>
                <a:ext uri="{FF2B5EF4-FFF2-40B4-BE49-F238E27FC236}">
                  <a16:creationId xmlns:a16="http://schemas.microsoft.com/office/drawing/2014/main" id="{BDA2DBAB-5204-480A-95BD-4C55615D5A4F}"/>
                </a:ext>
              </a:extLst>
            </p:cNvPr>
            <p:cNvSpPr txBox="1"/>
            <p:nvPr/>
          </p:nvSpPr>
          <p:spPr>
            <a:xfrm>
              <a:off x="6441352" y="3306753"/>
              <a:ext cx="2574436" cy="1323439"/>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katkelma radio-haastattelusta, uutislähetyksestä tai kuunnelmasta</a:t>
              </a:r>
            </a:p>
            <a:p>
              <a:pPr marL="171450" indent="-171450">
                <a:buFont typeface="Arial" panose="020B0604020202020204" pitchFamily="34" charset="0"/>
                <a:buChar char="•"/>
              </a:pPr>
              <a:r>
                <a:rPr lang="fi-FI" sz="1600" b="1" dirty="0">
                  <a:solidFill>
                    <a:schemeClr val="bg1"/>
                  </a:solidFill>
                </a:rPr>
                <a:t>…</a:t>
              </a:r>
            </a:p>
          </p:txBody>
        </p:sp>
        <p:grpSp>
          <p:nvGrpSpPr>
            <p:cNvPr id="37" name="Ryhmä 36">
              <a:extLst>
                <a:ext uri="{FF2B5EF4-FFF2-40B4-BE49-F238E27FC236}">
                  <a16:creationId xmlns:a16="http://schemas.microsoft.com/office/drawing/2014/main" id="{8767211F-ED7A-4E88-B4B0-913A5C09B0B3}"/>
                </a:ext>
              </a:extLst>
            </p:cNvPr>
            <p:cNvGrpSpPr/>
            <p:nvPr/>
          </p:nvGrpSpPr>
          <p:grpSpPr>
            <a:xfrm>
              <a:off x="4551308" y="3236065"/>
              <a:ext cx="1676876" cy="1407711"/>
              <a:chOff x="104774" y="3789040"/>
              <a:chExt cx="1514899" cy="1449304"/>
            </a:xfrm>
            <a:solidFill>
              <a:schemeClr val="accent2">
                <a:lumMod val="60000"/>
                <a:lumOff val="40000"/>
              </a:schemeClr>
            </a:solidFill>
            <a:scene3d>
              <a:camera prst="orthographicFront">
                <a:rot lat="0" lon="0" rev="0"/>
              </a:camera>
              <a:lightRig rig="soft" dir="t">
                <a:rot lat="0" lon="0" rev="0"/>
              </a:lightRig>
            </a:scene3d>
          </p:grpSpPr>
          <p:sp>
            <p:nvSpPr>
              <p:cNvPr id="38" name="Ellipsi 37">
                <a:extLst>
                  <a:ext uri="{FF2B5EF4-FFF2-40B4-BE49-F238E27FC236}">
                    <a16:creationId xmlns:a16="http://schemas.microsoft.com/office/drawing/2014/main" id="{A07DBFC0-1B0C-4ADC-8B8E-7ABCFC80622D}"/>
                  </a:ext>
                </a:extLst>
              </p:cNvPr>
              <p:cNvSpPr/>
              <p:nvPr/>
            </p:nvSpPr>
            <p:spPr>
              <a:xfrm>
                <a:off x="107505" y="3789040"/>
                <a:ext cx="1512168" cy="1449304"/>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Tekstiruutu 38">
                <a:extLst>
                  <a:ext uri="{FF2B5EF4-FFF2-40B4-BE49-F238E27FC236}">
                    <a16:creationId xmlns:a16="http://schemas.microsoft.com/office/drawing/2014/main" id="{00265AEA-FC18-4284-A34C-8BC530BD54E5}"/>
                  </a:ext>
                </a:extLst>
              </p:cNvPr>
              <p:cNvSpPr txBox="1"/>
              <p:nvPr/>
            </p:nvSpPr>
            <p:spPr>
              <a:xfrm>
                <a:off x="104774" y="4268153"/>
                <a:ext cx="1512168" cy="353261"/>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Äänitiedostot</a:t>
                </a:r>
              </a:p>
            </p:txBody>
          </p:sp>
        </p:grpSp>
      </p:grpSp>
      <p:grpSp>
        <p:nvGrpSpPr>
          <p:cNvPr id="47" name="Ryhmä 46">
            <a:extLst>
              <a:ext uri="{FF2B5EF4-FFF2-40B4-BE49-F238E27FC236}">
                <a16:creationId xmlns:a16="http://schemas.microsoft.com/office/drawing/2014/main" id="{2CF0F226-91A0-4C4E-A86E-BF88BD699F48}"/>
              </a:ext>
            </a:extLst>
          </p:cNvPr>
          <p:cNvGrpSpPr/>
          <p:nvPr/>
        </p:nvGrpSpPr>
        <p:grpSpPr>
          <a:xfrm>
            <a:off x="7902055" y="1472917"/>
            <a:ext cx="1126257" cy="1135721"/>
            <a:chOff x="7902055" y="1472917"/>
            <a:chExt cx="1126257" cy="1135721"/>
          </a:xfrm>
        </p:grpSpPr>
        <p:pic>
          <p:nvPicPr>
            <p:cNvPr id="45" name="Kuva 44" descr="Kuva, joka sisältää kohteen peili, objekti&#10;&#10;Kuvaus luotu automaattisesti">
              <a:extLst>
                <a:ext uri="{FF2B5EF4-FFF2-40B4-BE49-F238E27FC236}">
                  <a16:creationId xmlns:a16="http://schemas.microsoft.com/office/drawing/2014/main" id="{B6B8C24B-A285-436C-A03D-B79889393A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46" name="Tekstiruutu 45">
              <a:hlinkClick r:id="rId4" tooltip="Katso lisää"/>
              <a:extLst>
                <a:ext uri="{FF2B5EF4-FFF2-40B4-BE49-F238E27FC236}">
                  <a16:creationId xmlns:a16="http://schemas.microsoft.com/office/drawing/2014/main" id="{BCCBCC4D-DFB8-40EF-99FB-C4933C6BE3E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8" name="Ryhmä 27">
            <a:extLst>
              <a:ext uri="{FF2B5EF4-FFF2-40B4-BE49-F238E27FC236}">
                <a16:creationId xmlns:a16="http://schemas.microsoft.com/office/drawing/2014/main" id="{227F2713-7104-4C59-8242-436F77AC0995}"/>
              </a:ext>
            </a:extLst>
          </p:cNvPr>
          <p:cNvGrpSpPr/>
          <p:nvPr/>
        </p:nvGrpSpPr>
        <p:grpSpPr>
          <a:xfrm>
            <a:off x="8576447" y="6349128"/>
            <a:ext cx="553357" cy="546128"/>
            <a:chOff x="8576447" y="6349128"/>
            <a:chExt cx="553357" cy="546128"/>
          </a:xfrm>
        </p:grpSpPr>
        <p:sp>
          <p:nvSpPr>
            <p:cNvPr id="29" name="Tekstiruutu 28">
              <a:extLst>
                <a:ext uri="{FF2B5EF4-FFF2-40B4-BE49-F238E27FC236}">
                  <a16:creationId xmlns:a16="http://schemas.microsoft.com/office/drawing/2014/main" id="{8D5E289C-0B93-4ACE-85FD-C0640AC3F970}"/>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2F915BFB-C94D-48A0-ADFC-3B0DB340B88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78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01207" y="124398"/>
            <a:ext cx="6192688" cy="620688"/>
          </a:xfrm>
          <a:prstGeom prst="rect">
            <a:avLst/>
          </a:prstGeom>
        </p:spPr>
        <p:txBody>
          <a:bodyPr>
            <a:normAutofit/>
          </a:bodyPr>
          <a:lstStyle/>
          <a:p>
            <a:r>
              <a:rPr lang="fi-FI" dirty="0"/>
              <a:t>Matematiikan koe</a:t>
            </a:r>
          </a:p>
        </p:txBody>
      </p:sp>
      <p:sp>
        <p:nvSpPr>
          <p:cNvPr id="6" name="Tekstikehys 3">
            <a:extLst>
              <a:ext uri="{FF2B5EF4-FFF2-40B4-BE49-F238E27FC236}">
                <a16:creationId xmlns:a16="http://schemas.microsoft.com/office/drawing/2014/main" id="{9F5070EF-5CC0-4AAB-8C68-AF98499D2DA4}"/>
              </a:ext>
            </a:extLst>
          </p:cNvPr>
          <p:cNvSpPr txBox="1"/>
          <p:nvPr/>
        </p:nvSpPr>
        <p:spPr>
          <a:xfrm>
            <a:off x="87738" y="3103199"/>
            <a:ext cx="8640960" cy="2031325"/>
          </a:xfrm>
          <a:prstGeom prst="rect">
            <a:avLst/>
          </a:prstGeom>
          <a:noFill/>
          <a:effectLst/>
        </p:spPr>
        <p:txBody>
          <a:bodyPr wrap="square" rtlCol="0">
            <a:spAutoFit/>
          </a:bodyPr>
          <a:lstStyle/>
          <a:p>
            <a:pPr marL="285750" indent="-285750">
              <a:buFont typeface="Arial" panose="020B0604020202020204" pitchFamily="34" charset="0"/>
              <a:buChar char="•"/>
            </a:pPr>
            <a:endParaRPr lang="fi-FI" b="1" dirty="0">
              <a:solidFill>
                <a:srgbClr val="0066FF"/>
              </a:solidFill>
            </a:endParaRPr>
          </a:p>
          <a:p>
            <a:pPr marL="285750" indent="-285750">
              <a:buFont typeface="Arial" panose="020B0604020202020204" pitchFamily="34" charset="0"/>
              <a:buChar char="•"/>
            </a:pPr>
            <a:r>
              <a:rPr lang="fi-FI" sz="1800" b="1" dirty="0"/>
              <a:t>molemmissa kokeissa annetaan 13 tehtävää ja saat vastata alla olevan taulukon mukaisesti </a:t>
            </a:r>
            <a:r>
              <a:rPr lang="fi-FI" sz="1800" b="1" u="sng" dirty="0">
                <a:highlight>
                  <a:srgbClr val="FFFF00"/>
                </a:highlight>
              </a:rPr>
              <a:t>korkeintaan 10 tehtävään</a:t>
            </a:r>
          </a:p>
          <a:p>
            <a:pPr marL="285750" indent="-285750">
              <a:buFont typeface="Arial" panose="020B0604020202020204" pitchFamily="34" charset="0"/>
              <a:buChar char="•"/>
            </a:pPr>
            <a:r>
              <a:rPr lang="fi-FI" sz="1800" b="1" dirty="0"/>
              <a:t>tehtävät arvostellaan pistein 0-12 ja </a:t>
            </a:r>
            <a:r>
              <a:rPr lang="fi-FI" sz="1800" b="1" u="sng" dirty="0">
                <a:highlight>
                  <a:srgbClr val="FFFF00"/>
                </a:highlight>
              </a:rPr>
              <a:t>maksimipistemäärä on 120 pistettä</a:t>
            </a:r>
          </a:p>
          <a:p>
            <a:pPr marL="285750" indent="-285750">
              <a:buFont typeface="Arial" panose="020B0604020202020204" pitchFamily="34" charset="0"/>
              <a:buChar char="•"/>
            </a:pPr>
            <a:r>
              <a:rPr lang="fi-FI" b="1" dirty="0"/>
              <a:t>hyvästä suorituksesta näkyy, miten kokelas on päätynyt vastaukseen. Ratkaisussa on oltava tarvittavat laskut tai muut perustelut ja lopputulos, ellei tehtävänannossa toisin ohjeisteta</a:t>
            </a:r>
            <a:endParaRPr lang="fi-FI" sz="1800" b="1" dirty="0">
              <a:solidFill>
                <a:srgbClr val="FF0000"/>
              </a:solidFill>
              <a:effectLst>
                <a:outerShdw blurRad="38100" dist="38100" dir="2700000" algn="tl">
                  <a:srgbClr val="000000">
                    <a:alpha val="43137"/>
                  </a:srgbClr>
                </a:outerShdw>
              </a:effectLst>
            </a:endParaRPr>
          </a:p>
        </p:txBody>
      </p:sp>
      <p:grpSp>
        <p:nvGrpSpPr>
          <p:cNvPr id="12" name="Ryhmä 11">
            <a:extLst>
              <a:ext uri="{FF2B5EF4-FFF2-40B4-BE49-F238E27FC236}">
                <a16:creationId xmlns:a16="http://schemas.microsoft.com/office/drawing/2014/main" id="{4888394E-F3BD-46C5-A2E9-9E1EF86B5993}"/>
              </a:ext>
            </a:extLst>
          </p:cNvPr>
          <p:cNvGrpSpPr/>
          <p:nvPr/>
        </p:nvGrpSpPr>
        <p:grpSpPr>
          <a:xfrm>
            <a:off x="1619674"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3" name="Kuusikulmio 12">
              <a:extLst>
                <a:ext uri="{FF2B5EF4-FFF2-40B4-BE49-F238E27FC236}">
                  <a16:creationId xmlns:a16="http://schemas.microsoft.com/office/drawing/2014/main" id="{F766CDD6-29B7-44CB-B47C-034A56504FD2}"/>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uusikulmio 4">
              <a:extLst>
                <a:ext uri="{FF2B5EF4-FFF2-40B4-BE49-F238E27FC236}">
                  <a16:creationId xmlns:a16="http://schemas.microsoft.com/office/drawing/2014/main" id="{A048B68A-F188-41F1-B65B-48E21B8D1401}"/>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pitkä matematiikka</a:t>
              </a:r>
            </a:p>
          </p:txBody>
        </p:sp>
      </p:grpSp>
      <p:grpSp>
        <p:nvGrpSpPr>
          <p:cNvPr id="15" name="Ryhmä 14">
            <a:extLst>
              <a:ext uri="{FF2B5EF4-FFF2-40B4-BE49-F238E27FC236}">
                <a16:creationId xmlns:a16="http://schemas.microsoft.com/office/drawing/2014/main" id="{4E4A3A1A-F91A-4269-AD8D-C7DAE51380A5}"/>
              </a:ext>
            </a:extLst>
          </p:cNvPr>
          <p:cNvGrpSpPr/>
          <p:nvPr/>
        </p:nvGrpSpPr>
        <p:grpSpPr>
          <a:xfrm>
            <a:off x="3779912"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6" name="Kuusikulmio 12">
              <a:extLst>
                <a:ext uri="{FF2B5EF4-FFF2-40B4-BE49-F238E27FC236}">
                  <a16:creationId xmlns:a16="http://schemas.microsoft.com/office/drawing/2014/main" id="{37A20E50-90AA-4254-A7F5-8456D79249CC}"/>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Kuusikulmio 4">
              <a:extLst>
                <a:ext uri="{FF2B5EF4-FFF2-40B4-BE49-F238E27FC236}">
                  <a16:creationId xmlns:a16="http://schemas.microsoft.com/office/drawing/2014/main" id="{83DD6926-095F-4AFE-99A2-3C6D718372A0}"/>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lyhyt matematiikka</a:t>
              </a:r>
            </a:p>
          </p:txBody>
        </p:sp>
      </p:grpSp>
      <p:grpSp>
        <p:nvGrpSpPr>
          <p:cNvPr id="18" name="Ryhmä 17">
            <a:extLst>
              <a:ext uri="{FF2B5EF4-FFF2-40B4-BE49-F238E27FC236}">
                <a16:creationId xmlns:a16="http://schemas.microsoft.com/office/drawing/2014/main" id="{9158EF99-E287-4CFE-9CCE-244CE234AF6E}"/>
              </a:ext>
            </a:extLst>
          </p:cNvPr>
          <p:cNvGrpSpPr/>
          <p:nvPr/>
        </p:nvGrpSpPr>
        <p:grpSpPr>
          <a:xfrm>
            <a:off x="7918474" y="2099757"/>
            <a:ext cx="1126257" cy="1135721"/>
            <a:chOff x="7902055" y="1472917"/>
            <a:chExt cx="1126257" cy="1135721"/>
          </a:xfrm>
        </p:grpSpPr>
        <p:pic>
          <p:nvPicPr>
            <p:cNvPr id="19" name="Kuva 18" descr="Kuva, joka sisältää kohteen peili, objekti&#10;&#10;Kuvaus luotu automaattisesti">
              <a:extLst>
                <a:ext uri="{FF2B5EF4-FFF2-40B4-BE49-F238E27FC236}">
                  <a16:creationId xmlns:a16="http://schemas.microsoft.com/office/drawing/2014/main" id="{CADB4858-7DE7-4481-A648-5B088A8909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0" name="Tekstiruutu 19">
              <a:hlinkClick r:id="rId4" tooltip="Katso lisää"/>
              <a:extLst>
                <a:ext uri="{FF2B5EF4-FFF2-40B4-BE49-F238E27FC236}">
                  <a16:creationId xmlns:a16="http://schemas.microsoft.com/office/drawing/2014/main" id="{8B9641D6-A8B6-4200-97FE-D4284A312AD3}"/>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1" name="Tekstikehys 5">
            <a:extLst>
              <a:ext uri="{FF2B5EF4-FFF2-40B4-BE49-F238E27FC236}">
                <a16:creationId xmlns:a16="http://schemas.microsoft.com/office/drawing/2014/main" id="{00542DC0-D0B2-41D4-BCA4-6252165F1BFC}"/>
              </a:ext>
            </a:extLst>
          </p:cNvPr>
          <p:cNvSpPr txBox="1"/>
          <p:nvPr/>
        </p:nvSpPr>
        <p:spPr>
          <a:xfrm>
            <a:off x="425327" y="1303394"/>
            <a:ext cx="7868568" cy="844810"/>
          </a:xfrm>
          <a:prstGeom prst="rect">
            <a:avLst/>
          </a:prstGeom>
          <a:noFill/>
          <a:ln w="25400">
            <a:solidFill>
              <a:schemeClr val="accent2">
                <a:lumMod val="50000"/>
              </a:schemeClr>
            </a:solidFill>
          </a:ln>
          <a:effectLst>
            <a:glow rad="101600">
              <a:srgbClr val="CC3300">
                <a:alpha val="60000"/>
              </a:srgbClr>
            </a:glow>
          </a:effectLst>
        </p:spPr>
        <p:txBody>
          <a:bodyPr wrap="square" tIns="144000" bIns="144000" rtlCol="0">
            <a:spAutoFit/>
          </a:bodyPr>
          <a:lstStyle/>
          <a:p>
            <a:pPr lvl="1">
              <a:buNone/>
            </a:pPr>
            <a:r>
              <a:rPr lang="fi-FI" b="1" dirty="0"/>
              <a:t>voit lukio-opinnoistasi riippumatta valita ilmoittaudutko pitkän vai lyhyen matematiikan kokeeseen:</a:t>
            </a:r>
          </a:p>
        </p:txBody>
      </p:sp>
      <p:sp>
        <p:nvSpPr>
          <p:cNvPr id="3" name="Suorakulmio 2">
            <a:extLst>
              <a:ext uri="{FF2B5EF4-FFF2-40B4-BE49-F238E27FC236}">
                <a16:creationId xmlns:a16="http://schemas.microsoft.com/office/drawing/2014/main" id="{74DEFF7E-BBA9-4839-B378-1F7019CC5131}"/>
              </a:ext>
            </a:extLst>
          </p:cNvPr>
          <p:cNvSpPr/>
          <p:nvPr/>
        </p:nvSpPr>
        <p:spPr>
          <a:xfrm>
            <a:off x="473536" y="5234576"/>
            <a:ext cx="8035105" cy="1077218"/>
          </a:xfrm>
          <a:prstGeom prst="rect">
            <a:avLst/>
          </a:prstGeom>
          <a:ln w="60325">
            <a:solidFill>
              <a:schemeClr val="accent2">
                <a:lumMod val="50000"/>
              </a:schemeClr>
            </a:solidFill>
          </a:ln>
        </p:spPr>
        <p:txBody>
          <a:bodyPr wrap="square">
            <a:spAutoFit/>
          </a:bodyPr>
          <a:lstStyle/>
          <a:p>
            <a:r>
              <a:rPr lang="fi-FI" sz="1600" b="1" dirty="0"/>
              <a:t>Koetehtäviin voi kuulua erilaisia aineistoja. 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grpSp>
        <p:nvGrpSpPr>
          <p:cNvPr id="22" name="Ryhmä 21">
            <a:extLst>
              <a:ext uri="{FF2B5EF4-FFF2-40B4-BE49-F238E27FC236}">
                <a16:creationId xmlns:a16="http://schemas.microsoft.com/office/drawing/2014/main" id="{694EA827-055E-4E19-83B4-4553B0092C73}"/>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97D87CD8-C7B4-4B48-9306-5FFBC47C3017}"/>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BC5CCF7A-02A9-4E49-9D51-EF54682E5C2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4052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orakulmio: Pyöristetyt kulmat 15">
            <a:extLst>
              <a:ext uri="{FF2B5EF4-FFF2-40B4-BE49-F238E27FC236}">
                <a16:creationId xmlns:a16="http://schemas.microsoft.com/office/drawing/2014/main" id="{B37ABD6A-E63D-4DA4-89F1-709441E2EA82}"/>
              </a:ext>
            </a:extLst>
          </p:cNvPr>
          <p:cNvSpPr/>
          <p:nvPr/>
        </p:nvSpPr>
        <p:spPr>
          <a:xfrm>
            <a:off x="4572000" y="5348908"/>
            <a:ext cx="2088232" cy="1130840"/>
          </a:xfrm>
          <a:prstGeom prst="roundRect">
            <a:avLst>
              <a:gd name="adj" fmla="val 33800"/>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tx1"/>
                </a:solidFill>
              </a:rPr>
              <a:t>suullinen tuottaminen</a:t>
            </a:r>
          </a:p>
          <a:p>
            <a:pPr algn="ctr"/>
            <a:r>
              <a:rPr lang="fi-FI" sz="1400" b="1" dirty="0">
                <a:solidFill>
                  <a:schemeClr val="tx1"/>
                </a:solidFill>
              </a:rPr>
              <a:t>(aikaisintaan 2022)</a:t>
            </a: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9069" y="119486"/>
            <a:ext cx="6192688" cy="620688"/>
          </a:xfrm>
          <a:prstGeom prst="rect">
            <a:avLst/>
          </a:prstGeom>
        </p:spPr>
        <p:txBody>
          <a:bodyPr>
            <a:normAutofit/>
          </a:bodyPr>
          <a:lstStyle/>
          <a:p>
            <a:r>
              <a:rPr lang="fi-FI" dirty="0"/>
              <a:t>Kielten kokeet</a:t>
            </a:r>
          </a:p>
        </p:txBody>
      </p:sp>
      <p:sp>
        <p:nvSpPr>
          <p:cNvPr id="11" name="Tekstikehys 8">
            <a:extLst>
              <a:ext uri="{FF2B5EF4-FFF2-40B4-BE49-F238E27FC236}">
                <a16:creationId xmlns:a16="http://schemas.microsoft.com/office/drawing/2014/main" id="{D8B546AB-5AE9-412F-BCB5-1F1B2D959DCD}"/>
              </a:ext>
            </a:extLst>
          </p:cNvPr>
          <p:cNvSpPr txBox="1"/>
          <p:nvPr/>
        </p:nvSpPr>
        <p:spPr>
          <a:xfrm>
            <a:off x="222826" y="1335991"/>
            <a:ext cx="8698348" cy="1216483"/>
          </a:xfrm>
          <a:prstGeom prst="roundRect">
            <a:avLst/>
          </a:prstGeom>
          <a:solidFill>
            <a:schemeClr val="accent1">
              <a:lumMod val="40000"/>
              <a:lumOff val="60000"/>
            </a:schemeClr>
          </a:solidFill>
          <a:ln w="88900">
            <a:solidFill>
              <a:srgbClr val="7030A0"/>
            </a:solidFill>
          </a:ln>
          <a:effectLst>
            <a:glow rad="101600">
              <a:schemeClr val="accent1">
                <a:satMod val="175000"/>
                <a:alpha val="40000"/>
              </a:schemeClr>
            </a:glow>
          </a:effectLst>
          <a:scene3d>
            <a:camera prst="orthographicFront"/>
            <a:lightRig rig="threePt" dir="t"/>
          </a:scene3d>
          <a:sp3d>
            <a:bevelT prst="relaxedInset"/>
          </a:sp3d>
        </p:spPr>
        <p:txBody>
          <a:bodyPr wrap="square" lIns="180000" tIns="0" rIns="180000" bIns="144000" rtlCol="0">
            <a:spAutoFit/>
          </a:bodyPr>
          <a:lstStyle/>
          <a:p>
            <a:pPr>
              <a:spcBef>
                <a:spcPts val="0"/>
              </a:spcBef>
              <a:buNone/>
            </a:pPr>
            <a:endParaRPr lang="fi-FI" sz="800" b="1" u="sng" dirty="0"/>
          </a:p>
          <a:p>
            <a:pPr>
              <a:buNone/>
            </a:pPr>
            <a:r>
              <a:rPr lang="fi-FI" sz="1800" b="1" u="sng" dirty="0"/>
              <a:t>Pitkä:</a:t>
            </a:r>
            <a:r>
              <a:rPr lang="fi-FI" sz="1800" b="1" dirty="0"/>
              <a:t> englanti, espanja, ranska, saksa, venäjä</a:t>
            </a:r>
          </a:p>
          <a:p>
            <a:pPr>
              <a:spcBef>
                <a:spcPts val="0"/>
              </a:spcBef>
              <a:buNone/>
            </a:pPr>
            <a:r>
              <a:rPr lang="fi-FI" sz="1800" b="1" u="sng" dirty="0"/>
              <a:t>Lyhyt</a:t>
            </a:r>
            <a:r>
              <a:rPr lang="fi-FI" b="1" u="sng" dirty="0"/>
              <a:t>:</a:t>
            </a:r>
            <a:r>
              <a:rPr lang="fi-FI" sz="1800" b="1" dirty="0"/>
              <a:t> englanti, espanja, ranska, saksa, venäjä, italia, portugali, saame, latina </a:t>
            </a:r>
            <a:r>
              <a:rPr lang="fi-FI" b="1" dirty="0"/>
              <a:t>(</a:t>
            </a:r>
            <a:r>
              <a:rPr lang="fi-FI" sz="1800" b="1" dirty="0"/>
              <a:t>2 tasoa)</a:t>
            </a:r>
          </a:p>
          <a:p>
            <a:pPr>
              <a:spcBef>
                <a:spcPts val="0"/>
              </a:spcBef>
              <a:buNone/>
            </a:pPr>
            <a:r>
              <a:rPr lang="fi-FI" b="1" u="sng" dirty="0"/>
              <a:t>Pitkä tai keskipitkä:</a:t>
            </a:r>
            <a:r>
              <a:rPr lang="fi-FI" b="1" dirty="0"/>
              <a:t> toinen </a:t>
            </a:r>
            <a:r>
              <a:rPr lang="fi-FI" sz="1800" b="1" dirty="0"/>
              <a:t>kotimainen (suomi tai ruotsi):</a:t>
            </a:r>
            <a:endParaRPr lang="fi-FI" sz="1800" b="1" u="sng" dirty="0"/>
          </a:p>
        </p:txBody>
      </p:sp>
      <p:sp>
        <p:nvSpPr>
          <p:cNvPr id="3" name="Tekstiruutu 2">
            <a:extLst>
              <a:ext uri="{FF2B5EF4-FFF2-40B4-BE49-F238E27FC236}">
                <a16:creationId xmlns:a16="http://schemas.microsoft.com/office/drawing/2014/main" id="{469CA3DA-D5F1-4572-935C-32188560D8DF}"/>
              </a:ext>
            </a:extLst>
          </p:cNvPr>
          <p:cNvSpPr txBox="1"/>
          <p:nvPr/>
        </p:nvSpPr>
        <p:spPr>
          <a:xfrm>
            <a:off x="222826" y="3001480"/>
            <a:ext cx="5850047" cy="338554"/>
          </a:xfrm>
          <a:prstGeom prst="rect">
            <a:avLst/>
          </a:prstGeom>
          <a:noFill/>
          <a:ln w="38100">
            <a:solidFill>
              <a:schemeClr val="accent1">
                <a:lumMod val="75000"/>
              </a:schemeClr>
            </a:solidFill>
          </a:ln>
        </p:spPr>
        <p:txBody>
          <a:bodyPr wrap="square" rtlCol="0">
            <a:spAutoFit/>
          </a:bodyPr>
          <a:lstStyle/>
          <a:p>
            <a:r>
              <a:rPr lang="fi-FI" sz="1600" b="1" dirty="0"/>
              <a:t>Kielikokeeseen sisältyy kielitaidon osa-alueita mittaavia tehtäviä:</a:t>
            </a:r>
          </a:p>
        </p:txBody>
      </p:sp>
      <p:sp>
        <p:nvSpPr>
          <p:cNvPr id="10" name="Suorakulmio: Pyöristetyt kulmat 9">
            <a:extLst>
              <a:ext uri="{FF2B5EF4-FFF2-40B4-BE49-F238E27FC236}">
                <a16:creationId xmlns:a16="http://schemas.microsoft.com/office/drawing/2014/main" id="{3BA6C31E-40CF-4625-858B-E513A82A0F46}"/>
              </a:ext>
            </a:extLst>
          </p:cNvPr>
          <p:cNvSpPr/>
          <p:nvPr/>
        </p:nvSpPr>
        <p:spPr>
          <a:xfrm>
            <a:off x="315144"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kuullun ymmärtäminen</a:t>
            </a:r>
          </a:p>
          <a:p>
            <a:pPr algn="ctr"/>
            <a:r>
              <a:rPr lang="fi-FI" b="1" dirty="0">
                <a:solidFill>
                  <a:schemeClr val="bg1"/>
                </a:solidFill>
              </a:rPr>
              <a:t>80-90 pist.</a:t>
            </a:r>
          </a:p>
        </p:txBody>
      </p:sp>
      <p:sp>
        <p:nvSpPr>
          <p:cNvPr id="13" name="Suorakulmio: Pyöristetyt kulmat 12">
            <a:extLst>
              <a:ext uri="{FF2B5EF4-FFF2-40B4-BE49-F238E27FC236}">
                <a16:creationId xmlns:a16="http://schemas.microsoft.com/office/drawing/2014/main" id="{2EF5571C-6C63-4B22-99AF-F75994AF8FD8}"/>
              </a:ext>
            </a:extLst>
          </p:cNvPr>
          <p:cNvSpPr/>
          <p:nvPr/>
        </p:nvSpPr>
        <p:spPr>
          <a:xfrm>
            <a:off x="6579840"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sanaston ja rakenteiden ymmärtäminen</a:t>
            </a:r>
          </a:p>
          <a:p>
            <a:pPr algn="ctr"/>
            <a:r>
              <a:rPr lang="fi-FI" sz="1600" b="1" dirty="0">
                <a:solidFill>
                  <a:schemeClr val="bg1"/>
                </a:solidFill>
              </a:rPr>
              <a:t>20-40 pist.</a:t>
            </a:r>
          </a:p>
        </p:txBody>
      </p:sp>
      <p:sp>
        <p:nvSpPr>
          <p:cNvPr id="14" name="Suorakulmio: Pyöristetyt kulmat 13">
            <a:extLst>
              <a:ext uri="{FF2B5EF4-FFF2-40B4-BE49-F238E27FC236}">
                <a16:creationId xmlns:a16="http://schemas.microsoft.com/office/drawing/2014/main" id="{4A589FC2-46B6-4E57-AEA8-AC6019712CDC}"/>
              </a:ext>
            </a:extLst>
          </p:cNvPr>
          <p:cNvSpPr/>
          <p:nvPr/>
        </p:nvSpPr>
        <p:spPr>
          <a:xfrm>
            <a:off x="4491608"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kirjallinen tuottaminen</a:t>
            </a:r>
          </a:p>
          <a:p>
            <a:pPr algn="ctr"/>
            <a:r>
              <a:rPr lang="fi-FI" b="1" dirty="0">
                <a:solidFill>
                  <a:schemeClr val="bg1"/>
                </a:solidFill>
              </a:rPr>
              <a:t>99 pist.</a:t>
            </a:r>
          </a:p>
        </p:txBody>
      </p:sp>
      <p:sp>
        <p:nvSpPr>
          <p:cNvPr id="15" name="Suorakulmio: Pyöristetyt kulmat 14">
            <a:extLst>
              <a:ext uri="{FF2B5EF4-FFF2-40B4-BE49-F238E27FC236}">
                <a16:creationId xmlns:a16="http://schemas.microsoft.com/office/drawing/2014/main" id="{791FD2F1-A933-4559-91A2-CDD4AD7CB3D8}"/>
              </a:ext>
            </a:extLst>
          </p:cNvPr>
          <p:cNvSpPr/>
          <p:nvPr/>
        </p:nvSpPr>
        <p:spPr>
          <a:xfrm>
            <a:off x="2414767"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luetun ymmärtäminen</a:t>
            </a:r>
          </a:p>
          <a:p>
            <a:pPr algn="ctr"/>
            <a:r>
              <a:rPr lang="fi-FI" b="1" dirty="0">
                <a:solidFill>
                  <a:schemeClr val="bg1"/>
                </a:solidFill>
              </a:rPr>
              <a:t>70-90 pist.</a:t>
            </a:r>
          </a:p>
        </p:txBody>
      </p:sp>
      <p:sp>
        <p:nvSpPr>
          <p:cNvPr id="6" name="Kuvaselite: Nuoli ylös 5">
            <a:extLst>
              <a:ext uri="{FF2B5EF4-FFF2-40B4-BE49-F238E27FC236}">
                <a16:creationId xmlns:a16="http://schemas.microsoft.com/office/drawing/2014/main" id="{071A1138-80CB-4F9C-BCF9-755E2D342CC4}"/>
              </a:ext>
            </a:extLst>
          </p:cNvPr>
          <p:cNvSpPr/>
          <p:nvPr/>
        </p:nvSpPr>
        <p:spPr>
          <a:xfrm>
            <a:off x="53008" y="5218845"/>
            <a:ext cx="2476872" cy="1131570"/>
          </a:xfrm>
          <a:prstGeom prst="upArrowCallout">
            <a:avLst>
              <a:gd name="adj1" fmla="val 25000"/>
              <a:gd name="adj2" fmla="val 21152"/>
              <a:gd name="adj3" fmla="val 25000"/>
              <a:gd name="adj4" fmla="val 64977"/>
            </a:avLst>
          </a:prstGeom>
          <a:ln w="28575">
            <a:solidFill>
              <a:schemeClr val="accent1">
                <a:lumMod val="75000"/>
              </a:schemeClr>
            </a:solidFill>
          </a:ln>
        </p:spPr>
        <p:txBody>
          <a:bodyPr wrap="square">
            <a:spAutoFit/>
          </a:bodyPr>
          <a:lstStyle/>
          <a:p>
            <a:r>
              <a:rPr lang="fi-FI" sz="1400" b="1" dirty="0"/>
              <a:t>Portugalin, latinan, saamen lyhyen oppimäärän kokeissa ei mitata kuullun ymmärtämistä.</a:t>
            </a:r>
          </a:p>
        </p:txBody>
      </p:sp>
      <p:grpSp>
        <p:nvGrpSpPr>
          <p:cNvPr id="20" name="Ryhmä 19">
            <a:extLst>
              <a:ext uri="{FF2B5EF4-FFF2-40B4-BE49-F238E27FC236}">
                <a16:creationId xmlns:a16="http://schemas.microsoft.com/office/drawing/2014/main" id="{261D2801-AE63-4616-B402-BE331B26171A}"/>
              </a:ext>
            </a:extLst>
          </p:cNvPr>
          <p:cNvGrpSpPr/>
          <p:nvPr/>
        </p:nvGrpSpPr>
        <p:grpSpPr>
          <a:xfrm>
            <a:off x="8576447" y="6349128"/>
            <a:ext cx="553357" cy="546128"/>
            <a:chOff x="8576447" y="6349128"/>
            <a:chExt cx="553357" cy="546128"/>
          </a:xfrm>
        </p:grpSpPr>
        <p:sp>
          <p:nvSpPr>
            <p:cNvPr id="21" name="Tekstiruutu 20">
              <a:extLst>
                <a:ext uri="{FF2B5EF4-FFF2-40B4-BE49-F238E27FC236}">
                  <a16:creationId xmlns:a16="http://schemas.microsoft.com/office/drawing/2014/main" id="{EC2CA09C-9D7E-4316-82D7-8C12BD41698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2" name="Toimintopainike: Eteenpäin tai seuraava 21">
              <a:hlinkClick r:id="" action="ppaction://hlinkshowjump?jump=nextslide" highlightClick="1"/>
              <a:extLst>
                <a:ext uri="{FF2B5EF4-FFF2-40B4-BE49-F238E27FC236}">
                  <a16:creationId xmlns:a16="http://schemas.microsoft.com/office/drawing/2014/main" id="{6AB30013-D43B-4588-AAF8-547783FCA34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3" name="Ryhmä 22">
            <a:extLst>
              <a:ext uri="{FF2B5EF4-FFF2-40B4-BE49-F238E27FC236}">
                <a16:creationId xmlns:a16="http://schemas.microsoft.com/office/drawing/2014/main" id="{272B1369-A91B-46A8-91BF-A7F1745F8A6B}"/>
              </a:ext>
            </a:extLst>
          </p:cNvPr>
          <p:cNvGrpSpPr/>
          <p:nvPr/>
        </p:nvGrpSpPr>
        <p:grpSpPr>
          <a:xfrm>
            <a:off x="7308304" y="5367295"/>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88628BC8-27CF-4697-B9E8-42B1DD6D95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5" name="Tekstiruutu 24">
              <a:hlinkClick r:id="rId4" tooltip="Katso lisää"/>
              <a:extLst>
                <a:ext uri="{FF2B5EF4-FFF2-40B4-BE49-F238E27FC236}">
                  <a16:creationId xmlns:a16="http://schemas.microsoft.com/office/drawing/2014/main" id="{CF1D0183-72EF-4730-BFE1-1B3C2E89DE49}"/>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5883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3" grpId="0" animBg="1"/>
      <p:bldP spid="14" grpId="0" animBg="1"/>
      <p:bldP spid="1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94714" y="141362"/>
            <a:ext cx="6192688" cy="620688"/>
          </a:xfrm>
          <a:prstGeom prst="rect">
            <a:avLst/>
          </a:prstGeom>
        </p:spPr>
        <p:txBody>
          <a:bodyPr>
            <a:normAutofit/>
          </a:bodyPr>
          <a:lstStyle/>
          <a:p>
            <a:r>
              <a:rPr lang="fi-FI" dirty="0"/>
              <a:t>Reaaliaineiden koepäivät</a:t>
            </a:r>
          </a:p>
        </p:txBody>
      </p:sp>
      <p:sp>
        <p:nvSpPr>
          <p:cNvPr id="14" name="Text Box 19">
            <a:extLst>
              <a:ext uri="{FF2B5EF4-FFF2-40B4-BE49-F238E27FC236}">
                <a16:creationId xmlns:a16="http://schemas.microsoft.com/office/drawing/2014/main" id="{EF8C4C21-20B1-4B19-98C8-9771A6639ABE}"/>
              </a:ext>
            </a:extLst>
          </p:cNvPr>
          <p:cNvSpPr txBox="1">
            <a:spLocks noChangeArrowheads="1"/>
          </p:cNvSpPr>
          <p:nvPr/>
        </p:nvSpPr>
        <p:spPr bwMode="auto">
          <a:xfrm>
            <a:off x="389255" y="1243239"/>
            <a:ext cx="8287200" cy="646331"/>
          </a:xfrm>
          <a:prstGeom prst="rect">
            <a:avLst/>
          </a:prstGeom>
          <a:noFill/>
          <a:ln w="38100" algn="ctr">
            <a:solidFill>
              <a:schemeClr val="accent6">
                <a:lumMod val="75000"/>
              </a:schemeClr>
            </a:solidFill>
            <a:miter lim="800000"/>
            <a:headEnd/>
            <a:tailEnd/>
          </a:ln>
        </p:spPr>
        <p:txBody>
          <a:bodyPr wrap="square">
            <a:spAutoFit/>
          </a:bodyPr>
          <a:lstStyle/>
          <a:p>
            <a:pPr>
              <a:buFontTx/>
              <a:buNone/>
            </a:pPr>
            <a:r>
              <a:rPr lang="fi-FI" b="1" dirty="0"/>
              <a:t>Reaalikokeessa on </a:t>
            </a:r>
            <a:r>
              <a:rPr lang="fi-FI" b="1" u="sng" dirty="0">
                <a:highlight>
                  <a:srgbClr val="FFFF00"/>
                </a:highlight>
              </a:rPr>
              <a:t>kaksi koepäivää</a:t>
            </a:r>
            <a:r>
              <a:rPr lang="fi-FI" b="1" dirty="0">
                <a:highlight>
                  <a:srgbClr val="FFFF00"/>
                </a:highlight>
              </a:rPr>
              <a:t> </a:t>
            </a:r>
            <a:r>
              <a:rPr lang="fi-FI" b="1" dirty="0"/>
              <a:t>ja kummastakin aineryhmästä voit valita yhden kirjoitusaineen/tutkintokerta </a:t>
            </a:r>
          </a:p>
        </p:txBody>
      </p:sp>
      <p:grpSp>
        <p:nvGrpSpPr>
          <p:cNvPr id="5" name="Ryhmä 4">
            <a:extLst>
              <a:ext uri="{FF2B5EF4-FFF2-40B4-BE49-F238E27FC236}">
                <a16:creationId xmlns:a16="http://schemas.microsoft.com/office/drawing/2014/main" id="{360615CC-75EC-4494-A590-52D137335A3B}"/>
              </a:ext>
            </a:extLst>
          </p:cNvPr>
          <p:cNvGrpSpPr/>
          <p:nvPr/>
        </p:nvGrpSpPr>
        <p:grpSpPr>
          <a:xfrm>
            <a:off x="107504" y="2327762"/>
            <a:ext cx="9001000" cy="1101238"/>
            <a:chOff x="107504" y="2327762"/>
            <a:chExt cx="9001000" cy="1101238"/>
          </a:xfrm>
        </p:grpSpPr>
        <p:sp>
          <p:nvSpPr>
            <p:cNvPr id="9" name="Nuoli oikealle 7">
              <a:extLst>
                <a:ext uri="{FF2B5EF4-FFF2-40B4-BE49-F238E27FC236}">
                  <a16:creationId xmlns:a16="http://schemas.microsoft.com/office/drawing/2014/main" id="{9ACC8BF8-A226-4422-83F3-46C0E295C616}"/>
                </a:ext>
              </a:extLst>
            </p:cNvPr>
            <p:cNvSpPr/>
            <p:nvPr/>
          </p:nvSpPr>
          <p:spPr bwMode="auto">
            <a:xfrm>
              <a:off x="1600786" y="2523544"/>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1" name="Puolivapaa piirto 14">
              <a:extLst>
                <a:ext uri="{FF2B5EF4-FFF2-40B4-BE49-F238E27FC236}">
                  <a16:creationId xmlns:a16="http://schemas.microsoft.com/office/drawing/2014/main" id="{6462D96F-6457-45F4-8AFE-B40D9576441C}"/>
                </a:ext>
              </a:extLst>
            </p:cNvPr>
            <p:cNvSpPr/>
            <p:nvPr/>
          </p:nvSpPr>
          <p:spPr>
            <a:xfrm>
              <a:off x="107504" y="2327762"/>
              <a:ext cx="1584175" cy="1101238"/>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3" name="Suorakulmio: Pyöristetyt kulmat 2">
              <a:extLst>
                <a:ext uri="{FF2B5EF4-FFF2-40B4-BE49-F238E27FC236}">
                  <a16:creationId xmlns:a16="http://schemas.microsoft.com/office/drawing/2014/main" id="{5ED33731-F115-4524-B22C-A6DA3DDBE14F}"/>
                </a:ext>
              </a:extLst>
            </p:cNvPr>
            <p:cNvSpPr/>
            <p:nvPr/>
          </p:nvSpPr>
          <p:spPr>
            <a:xfrm>
              <a:off x="1799515" y="2587359"/>
              <a:ext cx="1260317"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psykologia</a:t>
              </a:r>
            </a:p>
          </p:txBody>
        </p:sp>
        <p:sp>
          <p:nvSpPr>
            <p:cNvPr id="18" name="Suorakulmio: Pyöristetyt kulmat 17">
              <a:extLst>
                <a:ext uri="{FF2B5EF4-FFF2-40B4-BE49-F238E27FC236}">
                  <a16:creationId xmlns:a16="http://schemas.microsoft.com/office/drawing/2014/main" id="{49E8B0E5-9A18-45CE-887F-36A4F3542BB3}"/>
                </a:ext>
              </a:extLst>
            </p:cNvPr>
            <p:cNvSpPr/>
            <p:nvPr/>
          </p:nvSpPr>
          <p:spPr>
            <a:xfrm>
              <a:off x="3154818" y="2587359"/>
              <a:ext cx="1129150"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filosofia</a:t>
              </a:r>
            </a:p>
          </p:txBody>
        </p:sp>
        <p:sp>
          <p:nvSpPr>
            <p:cNvPr id="19" name="Suorakulmio: Pyöristetyt kulmat 18">
              <a:extLst>
                <a:ext uri="{FF2B5EF4-FFF2-40B4-BE49-F238E27FC236}">
                  <a16:creationId xmlns:a16="http://schemas.microsoft.com/office/drawing/2014/main" id="{E66594BB-B351-4B34-B8B0-EC9707797249}"/>
                </a:ext>
              </a:extLst>
            </p:cNvPr>
            <p:cNvSpPr/>
            <p:nvPr/>
          </p:nvSpPr>
          <p:spPr>
            <a:xfrm>
              <a:off x="4344964"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historia</a:t>
              </a:r>
            </a:p>
          </p:txBody>
        </p:sp>
        <p:sp>
          <p:nvSpPr>
            <p:cNvPr id="20" name="Suorakulmio: Pyöristetyt kulmat 19">
              <a:extLst>
                <a:ext uri="{FF2B5EF4-FFF2-40B4-BE49-F238E27FC236}">
                  <a16:creationId xmlns:a16="http://schemas.microsoft.com/office/drawing/2014/main" id="{FC86051B-23A2-49CD-BF89-0DBFAC57C9AC}"/>
                </a:ext>
              </a:extLst>
            </p:cNvPr>
            <p:cNvSpPr/>
            <p:nvPr/>
          </p:nvSpPr>
          <p:spPr>
            <a:xfrm>
              <a:off x="6556759" y="2587359"/>
              <a:ext cx="1111585"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biologia</a:t>
              </a:r>
            </a:p>
          </p:txBody>
        </p:sp>
        <p:sp>
          <p:nvSpPr>
            <p:cNvPr id="21" name="Suorakulmio: Pyöristetyt kulmat 20">
              <a:extLst>
                <a:ext uri="{FF2B5EF4-FFF2-40B4-BE49-F238E27FC236}">
                  <a16:creationId xmlns:a16="http://schemas.microsoft.com/office/drawing/2014/main" id="{457654B2-D8DE-40A5-BDD9-306AE4AD892C}"/>
                </a:ext>
              </a:extLst>
            </p:cNvPr>
            <p:cNvSpPr/>
            <p:nvPr/>
          </p:nvSpPr>
          <p:spPr>
            <a:xfrm>
              <a:off x="5436096"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fysiikka</a:t>
              </a:r>
            </a:p>
          </p:txBody>
        </p:sp>
        <p:sp>
          <p:nvSpPr>
            <p:cNvPr id="28" name="Tekstikehys 10">
              <a:extLst>
                <a:ext uri="{FF2B5EF4-FFF2-40B4-BE49-F238E27FC236}">
                  <a16:creationId xmlns:a16="http://schemas.microsoft.com/office/drawing/2014/main" id="{AD410AF7-1C90-4E2B-BA8F-502EE12B307D}"/>
                </a:ext>
              </a:extLst>
            </p:cNvPr>
            <p:cNvSpPr txBox="1"/>
            <p:nvPr/>
          </p:nvSpPr>
          <p:spPr>
            <a:xfrm>
              <a:off x="8172400" y="2486380"/>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1" name="Ryhmä 30">
            <a:extLst>
              <a:ext uri="{FF2B5EF4-FFF2-40B4-BE49-F238E27FC236}">
                <a16:creationId xmlns:a16="http://schemas.microsoft.com/office/drawing/2014/main" id="{ED0CAC01-3942-4B6D-88D2-8C024584D0E1}"/>
              </a:ext>
            </a:extLst>
          </p:cNvPr>
          <p:cNvGrpSpPr/>
          <p:nvPr/>
        </p:nvGrpSpPr>
        <p:grpSpPr>
          <a:xfrm>
            <a:off x="115999" y="4167701"/>
            <a:ext cx="8992505" cy="2066760"/>
            <a:chOff x="115999" y="4167701"/>
            <a:chExt cx="8992505" cy="2066760"/>
          </a:xfrm>
        </p:grpSpPr>
        <p:sp>
          <p:nvSpPr>
            <p:cNvPr id="29" name="Nuoli oikealle 7">
              <a:extLst>
                <a:ext uri="{FF2B5EF4-FFF2-40B4-BE49-F238E27FC236}">
                  <a16:creationId xmlns:a16="http://schemas.microsoft.com/office/drawing/2014/main" id="{CC57E46B-6118-4E53-B2CE-9327F4C83751}"/>
                </a:ext>
              </a:extLst>
            </p:cNvPr>
            <p:cNvSpPr/>
            <p:nvPr/>
          </p:nvSpPr>
          <p:spPr bwMode="auto">
            <a:xfrm>
              <a:off x="1600786" y="4391378"/>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3" name="Puolivapaa piirto 16">
              <a:extLst>
                <a:ext uri="{FF2B5EF4-FFF2-40B4-BE49-F238E27FC236}">
                  <a16:creationId xmlns:a16="http://schemas.microsoft.com/office/drawing/2014/main" id="{5EE6F612-AF74-421D-B990-8EEDC60713A8}"/>
                </a:ext>
              </a:extLst>
            </p:cNvPr>
            <p:cNvSpPr/>
            <p:nvPr/>
          </p:nvSpPr>
          <p:spPr>
            <a:xfrm>
              <a:off x="115999" y="4167701"/>
              <a:ext cx="1575682" cy="1012754"/>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15" name="Text Box 34">
              <a:extLst>
                <a:ext uri="{FF2B5EF4-FFF2-40B4-BE49-F238E27FC236}">
                  <a16:creationId xmlns:a16="http://schemas.microsoft.com/office/drawing/2014/main" id="{E7C3C00C-CB9F-41FB-8A9D-4E73C8859044}"/>
                </a:ext>
              </a:extLst>
            </p:cNvPr>
            <p:cNvSpPr txBox="1">
              <a:spLocks noChangeArrowheads="1"/>
            </p:cNvSpPr>
            <p:nvPr/>
          </p:nvSpPr>
          <p:spPr bwMode="auto">
            <a:xfrm>
              <a:off x="615861" y="5708575"/>
              <a:ext cx="7704856" cy="525886"/>
            </a:xfrm>
            <a:prstGeom prst="rect">
              <a:avLst/>
            </a:prstGeom>
            <a:noFill/>
            <a:ln w="76200" algn="ctr">
              <a:solidFill>
                <a:schemeClr val="accent6">
                  <a:lumMod val="75000"/>
                </a:schemeClr>
              </a:solidFill>
              <a:miter lim="800000"/>
              <a:headEnd/>
              <a:tailEnd/>
            </a:ln>
            <a:effectLst/>
            <a:scene3d>
              <a:camera prst="orthographicFront"/>
              <a:lightRig rig="threePt" dir="t"/>
            </a:scene3d>
            <a:sp3d>
              <a:bevelT prst="relaxedInset"/>
            </a:sp3d>
          </p:spPr>
          <p:txBody>
            <a:bodyPr wrap="square" lIns="144000" tIns="108000" bIns="108000">
              <a:spAutoFit/>
            </a:bodyPr>
            <a:lstStyle/>
            <a:p>
              <a:pPr marL="269875" indent="-269875"/>
              <a:r>
                <a:rPr lang="fi-FI" sz="2000" b="1" dirty="0"/>
                <a:t>hajauttamalla tutkinnon kolmeen kertaan </a:t>
              </a:r>
              <a:r>
                <a:rPr lang="fi-FI" sz="2000" b="1" u="sng" dirty="0">
                  <a:highlight>
                    <a:srgbClr val="FFFF00"/>
                  </a:highlight>
                </a:rPr>
                <a:t>voit suorittaa 6 reaalikoetta</a:t>
              </a:r>
            </a:p>
          </p:txBody>
        </p:sp>
        <p:sp>
          <p:nvSpPr>
            <p:cNvPr id="22" name="Suorakulmio: Pyöristetyt kulmat 21">
              <a:extLst>
                <a:ext uri="{FF2B5EF4-FFF2-40B4-BE49-F238E27FC236}">
                  <a16:creationId xmlns:a16="http://schemas.microsoft.com/office/drawing/2014/main" id="{9F8685A3-98F6-4C69-A54A-E200F8620B3B}"/>
                </a:ext>
              </a:extLst>
            </p:cNvPr>
            <p:cNvSpPr/>
            <p:nvPr/>
          </p:nvSpPr>
          <p:spPr>
            <a:xfrm>
              <a:off x="1763689" y="4437112"/>
              <a:ext cx="1008112"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uskonto</a:t>
              </a:r>
            </a:p>
            <a:p>
              <a:pPr algn="ctr"/>
              <a:r>
                <a:rPr lang="fi-FI" sz="1200" dirty="0">
                  <a:solidFill>
                    <a:schemeClr val="bg1"/>
                  </a:solidFill>
                </a:rPr>
                <a:t>(ev.lut./</a:t>
              </a:r>
              <a:r>
                <a:rPr lang="fi-FI" sz="1200" dirty="0" err="1">
                  <a:solidFill>
                    <a:schemeClr val="bg1"/>
                  </a:solidFill>
                </a:rPr>
                <a:t>ort</a:t>
              </a:r>
              <a:r>
                <a:rPr lang="fi-FI" sz="1200" dirty="0">
                  <a:solidFill>
                    <a:schemeClr val="bg1"/>
                  </a:solidFill>
                </a:rPr>
                <a:t>.)</a:t>
              </a:r>
            </a:p>
          </p:txBody>
        </p:sp>
        <p:sp>
          <p:nvSpPr>
            <p:cNvPr id="23" name="Suorakulmio: Pyöristetyt kulmat 22">
              <a:extLst>
                <a:ext uri="{FF2B5EF4-FFF2-40B4-BE49-F238E27FC236}">
                  <a16:creationId xmlns:a16="http://schemas.microsoft.com/office/drawing/2014/main" id="{8FF5CB50-0980-42D8-ADF8-FEDBB565C30A}"/>
                </a:ext>
              </a:extLst>
            </p:cNvPr>
            <p:cNvSpPr/>
            <p:nvPr/>
          </p:nvSpPr>
          <p:spPr>
            <a:xfrm>
              <a:off x="2843808" y="4437112"/>
              <a:ext cx="525059"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et</a:t>
              </a:r>
            </a:p>
          </p:txBody>
        </p:sp>
        <p:sp>
          <p:nvSpPr>
            <p:cNvPr id="24" name="Suorakulmio: Pyöristetyt kulmat 23">
              <a:extLst>
                <a:ext uri="{FF2B5EF4-FFF2-40B4-BE49-F238E27FC236}">
                  <a16:creationId xmlns:a16="http://schemas.microsoft.com/office/drawing/2014/main" id="{08F11475-9721-4247-A6DA-EBB36D10310D}"/>
                </a:ext>
              </a:extLst>
            </p:cNvPr>
            <p:cNvSpPr/>
            <p:nvPr/>
          </p:nvSpPr>
          <p:spPr>
            <a:xfrm>
              <a:off x="3440877" y="4437112"/>
              <a:ext cx="1266755"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yhteis-kuntaoppi</a:t>
              </a:r>
            </a:p>
          </p:txBody>
        </p:sp>
        <p:sp>
          <p:nvSpPr>
            <p:cNvPr id="25" name="Suorakulmio: Pyöristetyt kulmat 24">
              <a:extLst>
                <a:ext uri="{FF2B5EF4-FFF2-40B4-BE49-F238E27FC236}">
                  <a16:creationId xmlns:a16="http://schemas.microsoft.com/office/drawing/2014/main" id="{A5FB7636-E0D9-4058-91B1-CDE9A4B53AD9}"/>
                </a:ext>
              </a:extLst>
            </p:cNvPr>
            <p:cNvSpPr/>
            <p:nvPr/>
          </p:nvSpPr>
          <p:spPr>
            <a:xfrm>
              <a:off x="5748002" y="4437112"/>
              <a:ext cx="899326"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maan-tiede</a:t>
              </a:r>
            </a:p>
          </p:txBody>
        </p:sp>
        <p:sp>
          <p:nvSpPr>
            <p:cNvPr id="26" name="Suorakulmio: Pyöristetyt kulmat 25">
              <a:extLst>
                <a:ext uri="{FF2B5EF4-FFF2-40B4-BE49-F238E27FC236}">
                  <a16:creationId xmlns:a16="http://schemas.microsoft.com/office/drawing/2014/main" id="{7B44AD4C-8237-4C08-BA13-84CB76426026}"/>
                </a:ext>
              </a:extLst>
            </p:cNvPr>
            <p:cNvSpPr/>
            <p:nvPr/>
          </p:nvSpPr>
          <p:spPr>
            <a:xfrm>
              <a:off x="4792980" y="4437112"/>
              <a:ext cx="880143"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kemia</a:t>
              </a:r>
            </a:p>
          </p:txBody>
        </p:sp>
        <p:sp>
          <p:nvSpPr>
            <p:cNvPr id="27" name="Suorakulmio: Pyöristetyt kulmat 26">
              <a:extLst>
                <a:ext uri="{FF2B5EF4-FFF2-40B4-BE49-F238E27FC236}">
                  <a16:creationId xmlns:a16="http://schemas.microsoft.com/office/drawing/2014/main" id="{15B812A7-09E1-4586-B8F4-725E0F3E6885}"/>
                </a:ext>
              </a:extLst>
            </p:cNvPr>
            <p:cNvSpPr/>
            <p:nvPr/>
          </p:nvSpPr>
          <p:spPr>
            <a:xfrm>
              <a:off x="6712872" y="4437112"/>
              <a:ext cx="1027480"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terveys-tieto</a:t>
              </a:r>
            </a:p>
          </p:txBody>
        </p:sp>
        <p:sp>
          <p:nvSpPr>
            <p:cNvPr id="30" name="Tekstikehys 10">
              <a:extLst>
                <a:ext uri="{FF2B5EF4-FFF2-40B4-BE49-F238E27FC236}">
                  <a16:creationId xmlns:a16="http://schemas.microsoft.com/office/drawing/2014/main" id="{505E5A1F-AECD-4761-A51E-96F25612F145}"/>
                </a:ext>
              </a:extLst>
            </p:cNvPr>
            <p:cNvSpPr txBox="1"/>
            <p:nvPr/>
          </p:nvSpPr>
          <p:spPr>
            <a:xfrm>
              <a:off x="8172400" y="4363988"/>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2" name="Ryhmä 31">
            <a:extLst>
              <a:ext uri="{FF2B5EF4-FFF2-40B4-BE49-F238E27FC236}">
                <a16:creationId xmlns:a16="http://schemas.microsoft.com/office/drawing/2014/main" id="{0D796534-1970-4B3E-8D5E-2F36B71B95A0}"/>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690EA96D-DE90-4959-B0CE-C7AE638E960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010C891E-4E75-4443-ADC0-0BD5019D048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7919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979959" y="132760"/>
            <a:ext cx="6192688" cy="620688"/>
          </a:xfrm>
          <a:prstGeom prst="rect">
            <a:avLst/>
          </a:prstGeom>
        </p:spPr>
        <p:txBody>
          <a:bodyPr>
            <a:normAutofit/>
          </a:bodyPr>
          <a:lstStyle/>
          <a:p>
            <a:r>
              <a:rPr lang="fi-FI" dirty="0"/>
              <a:t>Reaaliaineen kokeet</a:t>
            </a:r>
          </a:p>
        </p:txBody>
      </p:sp>
      <p:sp>
        <p:nvSpPr>
          <p:cNvPr id="6" name="Tekstikehys 3">
            <a:extLst>
              <a:ext uri="{FF2B5EF4-FFF2-40B4-BE49-F238E27FC236}">
                <a16:creationId xmlns:a16="http://schemas.microsoft.com/office/drawing/2014/main" id="{05AC87E2-E512-478B-B804-35B86CA4CFBF}"/>
              </a:ext>
            </a:extLst>
          </p:cNvPr>
          <p:cNvSpPr txBox="1"/>
          <p:nvPr/>
        </p:nvSpPr>
        <p:spPr>
          <a:xfrm>
            <a:off x="144016" y="1208696"/>
            <a:ext cx="8748464" cy="1631216"/>
          </a:xfrm>
          <a:prstGeom prst="rect">
            <a:avLst/>
          </a:prstGeom>
          <a:noFill/>
          <a:ln w="38100">
            <a:solidFill>
              <a:schemeClr val="accent6">
                <a:lumMod val="75000"/>
              </a:schemeClr>
            </a:solidFill>
          </a:ln>
          <a:effectLst/>
        </p:spPr>
        <p:txBody>
          <a:bodyPr wrap="square" rtlCol="0">
            <a:spAutoFit/>
          </a:bodyPr>
          <a:lstStyle/>
          <a:p>
            <a:pPr marL="285750" indent="-285750">
              <a:buFont typeface="Arial" panose="020B0604020202020204" pitchFamily="34" charset="0"/>
              <a:buChar char="•"/>
            </a:pPr>
            <a:r>
              <a:rPr lang="fi-FI" sz="2000" b="1" dirty="0"/>
              <a:t>osallistumisoikeus on aineen pakolliset opinnot opiskelleella</a:t>
            </a:r>
          </a:p>
          <a:p>
            <a:pPr marL="285750" indent="-285750">
              <a:buFont typeface="Arial" panose="020B0604020202020204" pitchFamily="34" charset="0"/>
              <a:buChar char="•"/>
            </a:pPr>
            <a:r>
              <a:rPr lang="fi-FI" sz="2000" b="1" dirty="0"/>
              <a:t>tehtävät perustuvat opetussuunnitelman pakollisiin ja valinnaisiin opintoihin</a:t>
            </a:r>
          </a:p>
          <a:p>
            <a:pPr marL="285750" indent="-285750">
              <a:buFont typeface="Arial" panose="020B0604020202020204" pitchFamily="34" charset="0"/>
              <a:buChar char="•"/>
            </a:pPr>
            <a:r>
              <a:rPr lang="fi-FI" sz="2000" b="1" dirty="0"/>
              <a:t>kunkin reaaliaineen kokeessa on </a:t>
            </a:r>
            <a:r>
              <a:rPr lang="fi-FI" sz="2000" b="1" u="sng" dirty="0">
                <a:highlight>
                  <a:srgbClr val="FFFF00"/>
                </a:highlight>
              </a:rPr>
              <a:t>oppiainerajat ylittäviä tehtäviä</a:t>
            </a:r>
          </a:p>
          <a:p>
            <a:pPr marL="285750" indent="-285750">
              <a:buFont typeface="Arial" panose="020B0604020202020204" pitchFamily="34" charset="0"/>
              <a:buChar char="•"/>
            </a:pPr>
            <a:r>
              <a:rPr lang="fi-FI" sz="2000" b="1" dirty="0"/>
              <a:t>tehtäviin voi kuulua </a:t>
            </a:r>
            <a:r>
              <a:rPr lang="fi-FI" sz="2000" b="1" u="sng" dirty="0"/>
              <a:t>esim. tekstejä, kuvia, tilastoja, karttoja, animaatioita videoita tai äänitallenteita</a:t>
            </a:r>
          </a:p>
        </p:txBody>
      </p:sp>
      <p:grpSp>
        <p:nvGrpSpPr>
          <p:cNvPr id="3" name="Ryhmä 2">
            <a:extLst>
              <a:ext uri="{FF2B5EF4-FFF2-40B4-BE49-F238E27FC236}">
                <a16:creationId xmlns:a16="http://schemas.microsoft.com/office/drawing/2014/main" id="{34826EA2-CCBD-43A2-919D-6F8E8A2DF370}"/>
              </a:ext>
            </a:extLst>
          </p:cNvPr>
          <p:cNvGrpSpPr/>
          <p:nvPr/>
        </p:nvGrpSpPr>
        <p:grpSpPr>
          <a:xfrm>
            <a:off x="505878" y="3366596"/>
            <a:ext cx="7561421" cy="2677656"/>
            <a:chOff x="505878" y="3366596"/>
            <a:chExt cx="7561421" cy="2677656"/>
          </a:xfrm>
        </p:grpSpPr>
        <p:sp>
          <p:nvSpPr>
            <p:cNvPr id="11" name="Tekstikehys 4">
              <a:extLst>
                <a:ext uri="{FF2B5EF4-FFF2-40B4-BE49-F238E27FC236}">
                  <a16:creationId xmlns:a16="http://schemas.microsoft.com/office/drawing/2014/main" id="{EA0AB93A-D189-45DB-A015-FEEC5C0BC36C}"/>
                </a:ext>
              </a:extLst>
            </p:cNvPr>
            <p:cNvSpPr txBox="1"/>
            <p:nvPr/>
          </p:nvSpPr>
          <p:spPr>
            <a:xfrm>
              <a:off x="611560" y="4012927"/>
              <a:ext cx="2304256" cy="2031325"/>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uskonto/et</a:t>
              </a:r>
            </a:p>
            <a:p>
              <a:pPr defTabSz="1080000">
                <a:spcBef>
                  <a:spcPts val="0"/>
                </a:spcBef>
                <a:buClr>
                  <a:srgbClr val="C00000"/>
                </a:buClr>
                <a:buFont typeface="Arial" pitchFamily="34" charset="0"/>
                <a:buChar char="•"/>
              </a:pPr>
              <a:r>
                <a:rPr lang="fi-FI" b="1" dirty="0"/>
                <a:t> psykologia</a:t>
              </a:r>
            </a:p>
            <a:p>
              <a:pPr defTabSz="1080000">
                <a:spcBef>
                  <a:spcPts val="0"/>
                </a:spcBef>
                <a:buClr>
                  <a:srgbClr val="C00000"/>
                </a:buClr>
                <a:buFont typeface="Arial" pitchFamily="34" charset="0"/>
                <a:buChar char="•"/>
              </a:pPr>
              <a:r>
                <a:rPr lang="fi-FI" b="1" dirty="0"/>
                <a:t> filosofia</a:t>
              </a:r>
            </a:p>
            <a:p>
              <a:pPr defTabSz="1080000">
                <a:spcBef>
                  <a:spcPts val="0"/>
                </a:spcBef>
                <a:buClr>
                  <a:srgbClr val="C00000"/>
                </a:buClr>
                <a:buFont typeface="Arial" pitchFamily="34" charset="0"/>
                <a:buChar char="•"/>
              </a:pPr>
              <a:r>
                <a:rPr lang="fi-FI" b="1" dirty="0"/>
                <a:t> historia</a:t>
              </a:r>
            </a:p>
            <a:p>
              <a:pPr defTabSz="1080000">
                <a:spcBef>
                  <a:spcPts val="0"/>
                </a:spcBef>
                <a:buClr>
                  <a:srgbClr val="C00000"/>
                </a:buClr>
                <a:buFont typeface="Arial" pitchFamily="34" charset="0"/>
                <a:buChar char="•"/>
              </a:pPr>
              <a:r>
                <a:rPr lang="fi-FI" b="1" dirty="0"/>
                <a:t> yhteiskuntaoppi</a:t>
              </a:r>
            </a:p>
            <a:p>
              <a:pPr defTabSz="1080000">
                <a:spcBef>
                  <a:spcPts val="0"/>
                </a:spcBef>
                <a:buClr>
                  <a:srgbClr val="C00000"/>
                </a:buClr>
                <a:buFont typeface="Arial" pitchFamily="34" charset="0"/>
                <a:buChar char="•"/>
              </a:pPr>
              <a:r>
                <a:rPr lang="fi-FI" b="1" dirty="0"/>
                <a:t> maantiede</a:t>
              </a:r>
            </a:p>
            <a:p>
              <a:pPr defTabSz="1080000">
                <a:spcBef>
                  <a:spcPts val="0"/>
                </a:spcBef>
                <a:buClr>
                  <a:srgbClr val="C00000"/>
                </a:buClr>
                <a:buFont typeface="Arial" pitchFamily="34" charset="0"/>
                <a:buChar char="•"/>
              </a:pPr>
              <a:r>
                <a:rPr lang="fi-FI" b="1" dirty="0"/>
                <a:t> terveystieto</a:t>
              </a:r>
            </a:p>
          </p:txBody>
        </p:sp>
        <p:sp>
          <p:nvSpPr>
            <p:cNvPr id="12" name="Tekstikehys 7">
              <a:extLst>
                <a:ext uri="{FF2B5EF4-FFF2-40B4-BE49-F238E27FC236}">
                  <a16:creationId xmlns:a16="http://schemas.microsoft.com/office/drawing/2014/main" id="{B3D61BEA-18A1-44F9-8079-E5F9372149C2}"/>
                </a:ext>
              </a:extLst>
            </p:cNvPr>
            <p:cNvSpPr txBox="1"/>
            <p:nvPr/>
          </p:nvSpPr>
          <p:spPr>
            <a:xfrm>
              <a:off x="505878" y="3373191"/>
              <a:ext cx="2520280" cy="584775"/>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sz="1600" b="1" dirty="0">
                  <a:solidFill>
                    <a:schemeClr val="bg1"/>
                  </a:solidFill>
                </a:rPr>
                <a:t>9 tehtävää, vastausten enimmäismäärä viisi</a:t>
              </a:r>
            </a:p>
          </p:txBody>
        </p:sp>
        <p:sp>
          <p:nvSpPr>
            <p:cNvPr id="15" name="Tekstikehys 5">
              <a:extLst>
                <a:ext uri="{FF2B5EF4-FFF2-40B4-BE49-F238E27FC236}">
                  <a16:creationId xmlns:a16="http://schemas.microsoft.com/office/drawing/2014/main" id="{4E02C5E1-0430-4B49-91A1-98DA430AFA3A}"/>
                </a:ext>
              </a:extLst>
            </p:cNvPr>
            <p:cNvSpPr txBox="1"/>
            <p:nvPr/>
          </p:nvSpPr>
          <p:spPr>
            <a:xfrm>
              <a:off x="4832007" y="4065570"/>
              <a:ext cx="1814652" cy="923330"/>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kemia</a:t>
              </a:r>
            </a:p>
            <a:p>
              <a:pPr defTabSz="1080000">
                <a:spcBef>
                  <a:spcPts val="0"/>
                </a:spcBef>
                <a:buClr>
                  <a:srgbClr val="C00000"/>
                </a:buClr>
                <a:buFont typeface="Arial" pitchFamily="34" charset="0"/>
                <a:buChar char="•"/>
              </a:pPr>
              <a:r>
                <a:rPr lang="fi-FI" b="1" dirty="0"/>
                <a:t> biologia</a:t>
              </a:r>
            </a:p>
            <a:p>
              <a:pPr defTabSz="1080000">
                <a:spcBef>
                  <a:spcPts val="0"/>
                </a:spcBef>
                <a:buClr>
                  <a:srgbClr val="C00000"/>
                </a:buClr>
                <a:buFont typeface="Arial" pitchFamily="34" charset="0"/>
                <a:buChar char="•"/>
              </a:pPr>
              <a:r>
                <a:rPr lang="fi-FI" b="1" dirty="0"/>
                <a:t> fysiikka</a:t>
              </a:r>
            </a:p>
          </p:txBody>
        </p:sp>
        <p:sp>
          <p:nvSpPr>
            <p:cNvPr id="16" name="Tekstikehys 8">
              <a:extLst>
                <a:ext uri="{FF2B5EF4-FFF2-40B4-BE49-F238E27FC236}">
                  <a16:creationId xmlns:a16="http://schemas.microsoft.com/office/drawing/2014/main" id="{754CCB0E-D7B3-491B-A3F8-FCE3292CC715}"/>
                </a:ext>
              </a:extLst>
            </p:cNvPr>
            <p:cNvSpPr txBox="1"/>
            <p:nvPr/>
          </p:nvSpPr>
          <p:spPr>
            <a:xfrm>
              <a:off x="4479192" y="3366596"/>
              <a:ext cx="2520280" cy="646331"/>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b="1" dirty="0">
                  <a:solidFill>
                    <a:schemeClr val="bg1"/>
                  </a:solidFill>
                </a:rPr>
                <a:t>11 tehtävää, vastausten enimmäismäärä 7</a:t>
              </a:r>
            </a:p>
          </p:txBody>
        </p:sp>
        <p:sp>
          <p:nvSpPr>
            <p:cNvPr id="20" name="Tekstikehys 20">
              <a:extLst>
                <a:ext uri="{FF2B5EF4-FFF2-40B4-BE49-F238E27FC236}">
                  <a16:creationId xmlns:a16="http://schemas.microsoft.com/office/drawing/2014/main" id="{744AB331-0F2C-44FE-BD13-5CDB47EC0DFE}"/>
                </a:ext>
              </a:extLst>
            </p:cNvPr>
            <p:cNvSpPr txBox="1"/>
            <p:nvPr/>
          </p:nvSpPr>
          <p:spPr>
            <a:xfrm>
              <a:off x="3411366" y="5397008"/>
              <a:ext cx="4655933" cy="646331"/>
            </a:xfrm>
            <a:prstGeom prst="rect">
              <a:avLst/>
            </a:prstGeom>
            <a:noFill/>
            <a:ln w="38100">
              <a:solidFill>
                <a:srgbClr val="C00000"/>
              </a:solidFill>
            </a:ln>
          </p:spPr>
          <p:txBody>
            <a:bodyPr wrap="square" rtlCol="0">
              <a:spAutoFit/>
            </a:bodyPr>
            <a:lstStyle/>
            <a:p>
              <a:r>
                <a:rPr lang="fi-FI" b="1" dirty="0"/>
                <a:t>fysiikan, kemian ja maantieteen kokeissa saa käyttää sallittuja  laskimia ja taulukkokirjoja</a:t>
              </a:r>
            </a:p>
          </p:txBody>
        </p:sp>
      </p:grpSp>
      <p:grpSp>
        <p:nvGrpSpPr>
          <p:cNvPr id="17" name="Ryhmä 16">
            <a:extLst>
              <a:ext uri="{FF2B5EF4-FFF2-40B4-BE49-F238E27FC236}">
                <a16:creationId xmlns:a16="http://schemas.microsoft.com/office/drawing/2014/main" id="{91891811-7E62-483F-9864-8A786837E867}"/>
              </a:ext>
            </a:extLst>
          </p:cNvPr>
          <p:cNvGrpSpPr/>
          <p:nvPr/>
        </p:nvGrpSpPr>
        <p:grpSpPr>
          <a:xfrm>
            <a:off x="7588194" y="3751316"/>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759F84CE-7649-4124-8C7F-67D5CA8F3F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19" name="Tekstiruutu 18">
              <a:hlinkClick r:id="rId4" tooltip="Katso lisää"/>
              <a:extLst>
                <a:ext uri="{FF2B5EF4-FFF2-40B4-BE49-F238E27FC236}">
                  <a16:creationId xmlns:a16="http://schemas.microsoft.com/office/drawing/2014/main" id="{B12501D6-DFB9-4A4B-847F-9976FE094F01}"/>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1" name="Ryhmä 20">
            <a:extLst>
              <a:ext uri="{FF2B5EF4-FFF2-40B4-BE49-F238E27FC236}">
                <a16:creationId xmlns:a16="http://schemas.microsoft.com/office/drawing/2014/main" id="{158968D2-2F79-4911-B140-77E06065B8F7}"/>
              </a:ext>
            </a:extLst>
          </p:cNvPr>
          <p:cNvGrpSpPr/>
          <p:nvPr/>
        </p:nvGrpSpPr>
        <p:grpSpPr>
          <a:xfrm>
            <a:off x="8576447" y="6349128"/>
            <a:ext cx="553357" cy="546128"/>
            <a:chOff x="8576447" y="6349128"/>
            <a:chExt cx="553357" cy="546128"/>
          </a:xfrm>
        </p:grpSpPr>
        <p:sp>
          <p:nvSpPr>
            <p:cNvPr id="22" name="Tekstiruutu 21">
              <a:extLst>
                <a:ext uri="{FF2B5EF4-FFF2-40B4-BE49-F238E27FC236}">
                  <a16:creationId xmlns:a16="http://schemas.microsoft.com/office/drawing/2014/main" id="{3977100A-A77A-424B-9C94-DA7C90958029}"/>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3" name="Toimintopainike: Eteenpäin tai seuraava 22">
              <a:hlinkClick r:id="" action="ppaction://hlinkshowjump?jump=nextslide" highlightClick="1"/>
              <a:extLst>
                <a:ext uri="{FF2B5EF4-FFF2-40B4-BE49-F238E27FC236}">
                  <a16:creationId xmlns:a16="http://schemas.microsoft.com/office/drawing/2014/main" id="{3B4F9F21-7F32-444A-A1CD-2A7EA5E503E9}"/>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787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6880" y="155808"/>
            <a:ext cx="6192688" cy="692696"/>
          </a:xfrm>
          <a:prstGeom prst="rect">
            <a:avLst/>
          </a:prstGeom>
        </p:spPr>
        <p:txBody>
          <a:bodyPr>
            <a:normAutofit/>
          </a:bodyPr>
          <a:lstStyle/>
          <a:p>
            <a:r>
              <a:rPr lang="fi-FI" dirty="0"/>
              <a:t>Järjestettävät kokeet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446773" y="902336"/>
            <a:ext cx="4736718" cy="646331"/>
          </a:xfrm>
          <a:prstGeom prst="rect">
            <a:avLst/>
          </a:prstGeom>
          <a:noFill/>
          <a:ln>
            <a:solidFill>
              <a:schemeClr val="accent1"/>
            </a:solidFill>
          </a:ln>
        </p:spPr>
        <p:txBody>
          <a:bodyPr wrap="square" rtlCol="0">
            <a:spAutoFit/>
          </a:bodyPr>
          <a:lstStyle/>
          <a:p>
            <a:r>
              <a:rPr lang="fi-FI" b="1" dirty="0"/>
              <a:t>Ylioppilastutkintoa suorittavan kokelaan on </a:t>
            </a:r>
            <a:r>
              <a:rPr lang="fi-FI" b="1" u="sng" dirty="0">
                <a:highlight>
                  <a:srgbClr val="FFFF00"/>
                </a:highlight>
              </a:rPr>
              <a:t>suoritettava vähintään viisi 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sp>
        <p:nvSpPr>
          <p:cNvPr id="30" name="Nuoli: Viisikulmio 29">
            <a:hlinkClick r:id="rId3" action="ppaction://hlinksldjump" tooltip="Siirry"/>
            <a:extLst>
              <a:ext uri="{FF2B5EF4-FFF2-40B4-BE49-F238E27FC236}">
                <a16:creationId xmlns:a16="http://schemas.microsoft.com/office/drawing/2014/main" id="{A3FE68D0-FF60-4A60-A3AE-3578CBF44CCB}"/>
              </a:ext>
            </a:extLst>
          </p:cNvPr>
          <p:cNvSpPr/>
          <p:nvPr/>
        </p:nvSpPr>
        <p:spPr>
          <a:xfrm>
            <a:off x="7740352" y="2262470"/>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Uusiminen</a:t>
            </a:r>
          </a:p>
        </p:txBody>
      </p:sp>
      <p:sp>
        <p:nvSpPr>
          <p:cNvPr id="31" name="Nuoli: Viisikulmio 30">
            <a:hlinkClick r:id="rId4" action="ppaction://hlinksldjump" tooltip="Siirry"/>
            <a:extLst>
              <a:ext uri="{FF2B5EF4-FFF2-40B4-BE49-F238E27FC236}">
                <a16:creationId xmlns:a16="http://schemas.microsoft.com/office/drawing/2014/main" id="{6D7EB4C4-2F0A-4560-B4E9-FAD17F717E95}"/>
              </a:ext>
            </a:extLst>
          </p:cNvPr>
          <p:cNvSpPr/>
          <p:nvPr/>
        </p:nvSpPr>
        <p:spPr>
          <a:xfrm>
            <a:off x="7740352" y="1974438"/>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Arvostelu</a:t>
            </a:r>
          </a:p>
        </p:txBody>
      </p:sp>
      <p:sp>
        <p:nvSpPr>
          <p:cNvPr id="33" name="Nuoli: Viisikulmio 32">
            <a:hlinkClick r:id="rId5" action="ppaction://hlinksldjump" tooltip="Siirry"/>
            <a:extLst>
              <a:ext uri="{FF2B5EF4-FFF2-40B4-BE49-F238E27FC236}">
                <a16:creationId xmlns:a16="http://schemas.microsoft.com/office/drawing/2014/main" id="{E143111A-5A2D-487C-ADCC-71DAA8B95BE3}"/>
              </a:ext>
            </a:extLst>
          </p:cNvPr>
          <p:cNvSpPr/>
          <p:nvPr/>
        </p:nvSpPr>
        <p:spPr>
          <a:xfrm>
            <a:off x="7740352" y="1686406"/>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Suorittamisaika</a:t>
            </a:r>
          </a:p>
        </p:txBody>
      </p:sp>
      <p:sp>
        <p:nvSpPr>
          <p:cNvPr id="36" name="Nuoli: Viisikulmio 35">
            <a:hlinkClick r:id="rId6" action="ppaction://hlinksldjump" tooltip="Siirry"/>
            <a:extLst>
              <a:ext uri="{FF2B5EF4-FFF2-40B4-BE49-F238E27FC236}">
                <a16:creationId xmlns:a16="http://schemas.microsoft.com/office/drawing/2014/main" id="{A0221115-10CA-4E30-8F83-FDA3E6875022}"/>
              </a:ext>
            </a:extLst>
          </p:cNvPr>
          <p:cNvSpPr/>
          <p:nvPr/>
        </p:nvSpPr>
        <p:spPr>
          <a:xfrm>
            <a:off x="7740352" y="285293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Heikentävä syy</a:t>
            </a:r>
          </a:p>
        </p:txBody>
      </p:sp>
      <p:sp>
        <p:nvSpPr>
          <p:cNvPr id="37" name="Nuoli: Viisikulmio 36">
            <a:hlinkClick r:id="rId7" action="ppaction://hlinksldjump" tooltip="Siirry"/>
            <a:extLst>
              <a:ext uri="{FF2B5EF4-FFF2-40B4-BE49-F238E27FC236}">
                <a16:creationId xmlns:a16="http://schemas.microsoft.com/office/drawing/2014/main" id="{7F01358D-9254-4A28-BBB3-7CA05B59FC87}"/>
              </a:ext>
            </a:extLst>
          </p:cNvPr>
          <p:cNvSpPr/>
          <p:nvPr/>
        </p:nvSpPr>
        <p:spPr>
          <a:xfrm>
            <a:off x="7740352" y="4941168"/>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Tutkintomaksut</a:t>
            </a:r>
          </a:p>
        </p:txBody>
      </p:sp>
      <p:sp>
        <p:nvSpPr>
          <p:cNvPr id="38" name="Nuoli: Viisikulmio 37">
            <a:hlinkClick r:id="rId8" action="ppaction://hlinksldjump" tooltip="Siirry"/>
            <a:extLst>
              <a:ext uri="{FF2B5EF4-FFF2-40B4-BE49-F238E27FC236}">
                <a16:creationId xmlns:a16="http://schemas.microsoft.com/office/drawing/2014/main" id="{F1D19AC6-4C98-4881-9A6B-62DDC73036B4}"/>
              </a:ext>
            </a:extLst>
          </p:cNvPr>
          <p:cNvSpPr/>
          <p:nvPr/>
        </p:nvSpPr>
        <p:spPr>
          <a:xfrm>
            <a:off x="7740352" y="5229200"/>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Vilppi</a:t>
            </a:r>
          </a:p>
        </p:txBody>
      </p:sp>
      <p:sp>
        <p:nvSpPr>
          <p:cNvPr id="39" name="Nuoli: Viisikulmio 38">
            <a:hlinkClick r:id="rId9" action="ppaction://hlinksldjump" tooltip="Siirry"/>
            <a:extLst>
              <a:ext uri="{FF2B5EF4-FFF2-40B4-BE49-F238E27FC236}">
                <a16:creationId xmlns:a16="http://schemas.microsoft.com/office/drawing/2014/main" id="{52B34F7F-C394-4818-BBB5-4A58DD26BE6B}"/>
              </a:ext>
            </a:extLst>
          </p:cNvPr>
          <p:cNvSpPr/>
          <p:nvPr/>
        </p:nvSpPr>
        <p:spPr>
          <a:xfrm>
            <a:off x="7740352" y="5517232"/>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Täydentäminen</a:t>
            </a:r>
          </a:p>
        </p:txBody>
      </p:sp>
      <p:sp>
        <p:nvSpPr>
          <p:cNvPr id="40" name="Nuoli: Viisikulmio 39">
            <a:hlinkClick r:id="rId10" action="ppaction://hlinksldjump" tooltip="Siirry"/>
            <a:extLst>
              <a:ext uri="{FF2B5EF4-FFF2-40B4-BE49-F238E27FC236}">
                <a16:creationId xmlns:a16="http://schemas.microsoft.com/office/drawing/2014/main" id="{35BAAC3D-D7BB-4D87-8393-88A7377FF0FE}"/>
              </a:ext>
            </a:extLst>
          </p:cNvPr>
          <p:cNvSpPr/>
          <p:nvPr/>
        </p:nvSpPr>
        <p:spPr>
          <a:xfrm>
            <a:off x="7740352" y="1110342"/>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Osallistuminen</a:t>
            </a:r>
          </a:p>
        </p:txBody>
      </p:sp>
      <p:sp>
        <p:nvSpPr>
          <p:cNvPr id="41" name="Nuoli: Viisikulmio 40">
            <a:hlinkClick r:id="rId11" action="ppaction://hlinksldjump" tooltip="Siirry"/>
            <a:extLst>
              <a:ext uri="{FF2B5EF4-FFF2-40B4-BE49-F238E27FC236}">
                <a16:creationId xmlns:a16="http://schemas.microsoft.com/office/drawing/2014/main" id="{F4C06C74-74AE-48AA-8DD4-4E5A1E1C2751}"/>
              </a:ext>
            </a:extLst>
          </p:cNvPr>
          <p:cNvSpPr/>
          <p:nvPr/>
        </p:nvSpPr>
        <p:spPr>
          <a:xfrm>
            <a:off x="7740352" y="1398374"/>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Ilmoittautuminen</a:t>
            </a:r>
          </a:p>
        </p:txBody>
      </p:sp>
      <p:sp>
        <p:nvSpPr>
          <p:cNvPr id="43" name="Nuoli: Viisikulmio 42">
            <a:hlinkClick r:id="rId12" action="ppaction://hlinksldjump" tooltip="Siirry"/>
            <a:extLst>
              <a:ext uri="{FF2B5EF4-FFF2-40B4-BE49-F238E27FC236}">
                <a16:creationId xmlns:a16="http://schemas.microsoft.com/office/drawing/2014/main" id="{D132CDD7-4548-4DA9-BCC7-36B68F98715A}"/>
              </a:ext>
            </a:extLst>
          </p:cNvPr>
          <p:cNvSpPr/>
          <p:nvPr/>
        </p:nvSpPr>
        <p:spPr>
          <a:xfrm>
            <a:off x="7747493" y="2550502"/>
            <a:ext cx="1296144" cy="230426"/>
          </a:xfrm>
          <a:prstGeom prst="homePlate">
            <a:avLst/>
          </a:prstGeom>
          <a:solidFill>
            <a:schemeClr val="accent6">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Digitaaliset kokeet</a:t>
            </a:r>
          </a:p>
        </p:txBody>
      </p:sp>
      <p:sp>
        <p:nvSpPr>
          <p:cNvPr id="44" name="Nuoli: Viisikulmio 43">
            <a:hlinkClick r:id="" action="ppaction://noaction"/>
            <a:extLst>
              <a:ext uri="{FF2B5EF4-FFF2-40B4-BE49-F238E27FC236}">
                <a16:creationId xmlns:a16="http://schemas.microsoft.com/office/drawing/2014/main" id="{506F8D18-7429-4183-84F4-7645CC1B95E2}"/>
              </a:ext>
            </a:extLst>
          </p:cNvPr>
          <p:cNvSpPr/>
          <p:nvPr/>
        </p:nvSpPr>
        <p:spPr>
          <a:xfrm>
            <a:off x="7256543" y="616530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Yliopistojen todistusvalinta</a:t>
            </a:r>
          </a:p>
        </p:txBody>
      </p:sp>
      <p:sp>
        <p:nvSpPr>
          <p:cNvPr id="45" name="Nuoli: Viisikulmio 44">
            <a:hlinkClick r:id="" action="ppaction://noaction"/>
            <a:extLst>
              <a:ext uri="{FF2B5EF4-FFF2-40B4-BE49-F238E27FC236}">
                <a16:creationId xmlns:a16="http://schemas.microsoft.com/office/drawing/2014/main" id="{000EE4E2-161A-478D-A5D1-963222FC7302}"/>
              </a:ext>
            </a:extLst>
          </p:cNvPr>
          <p:cNvSpPr/>
          <p:nvPr/>
        </p:nvSpPr>
        <p:spPr>
          <a:xfrm>
            <a:off x="7256543" y="652534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Amk ja todistusvalinta</a:t>
            </a:r>
          </a:p>
        </p:txBody>
      </p:sp>
      <p:sp>
        <p:nvSpPr>
          <p:cNvPr id="46" name="Nuoli: Viisikulmio 45">
            <a:hlinkClick r:id="rId13" action="ppaction://hlinksldjump" tooltip="Siirry"/>
            <a:extLst>
              <a:ext uri="{FF2B5EF4-FFF2-40B4-BE49-F238E27FC236}">
                <a16:creationId xmlns:a16="http://schemas.microsoft.com/office/drawing/2014/main" id="{E58B9552-F884-486B-8555-A6A147D328C7}"/>
              </a:ext>
            </a:extLst>
          </p:cNvPr>
          <p:cNvSpPr/>
          <p:nvPr/>
        </p:nvSpPr>
        <p:spPr>
          <a:xfrm>
            <a:off x="7740352" y="429309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Äkillinen tilanne</a:t>
            </a:r>
          </a:p>
        </p:txBody>
      </p:sp>
      <p:sp>
        <p:nvSpPr>
          <p:cNvPr id="47" name="Nuoli: Viisikulmio 46">
            <a:hlinkClick r:id="" action="ppaction://noaction"/>
            <a:extLst>
              <a:ext uri="{FF2B5EF4-FFF2-40B4-BE49-F238E27FC236}">
                <a16:creationId xmlns:a16="http://schemas.microsoft.com/office/drawing/2014/main" id="{65E3E856-59CE-4241-B566-FF8AA7CEAD1C}"/>
              </a:ext>
            </a:extLst>
          </p:cNvPr>
          <p:cNvSpPr/>
          <p:nvPr/>
        </p:nvSpPr>
        <p:spPr>
          <a:xfrm>
            <a:off x="7740352" y="3429000"/>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LUKI</a:t>
            </a:r>
          </a:p>
        </p:txBody>
      </p:sp>
      <p:sp>
        <p:nvSpPr>
          <p:cNvPr id="48" name="Nuoli: Viisikulmio 47">
            <a:hlinkClick r:id="" action="ppaction://noaction"/>
            <a:extLst>
              <a:ext uri="{FF2B5EF4-FFF2-40B4-BE49-F238E27FC236}">
                <a16:creationId xmlns:a16="http://schemas.microsoft.com/office/drawing/2014/main" id="{15F5E38E-FFCF-458F-94AE-C00A735880C1}"/>
              </a:ext>
            </a:extLst>
          </p:cNvPr>
          <p:cNvSpPr/>
          <p:nvPr/>
        </p:nvSpPr>
        <p:spPr>
          <a:xfrm>
            <a:off x="7740352" y="3717032"/>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Elämäntilanne</a:t>
            </a:r>
          </a:p>
        </p:txBody>
      </p:sp>
      <p:sp>
        <p:nvSpPr>
          <p:cNvPr id="50" name="Nuoli: Viisikulmio 49">
            <a:hlinkClick r:id="" action="ppaction://noaction"/>
            <a:extLst>
              <a:ext uri="{FF2B5EF4-FFF2-40B4-BE49-F238E27FC236}">
                <a16:creationId xmlns:a16="http://schemas.microsoft.com/office/drawing/2014/main" id="{43C08B0C-BFE4-4145-96F3-93324B45B61E}"/>
              </a:ext>
            </a:extLst>
          </p:cNvPr>
          <p:cNvSpPr/>
          <p:nvPr/>
        </p:nvSpPr>
        <p:spPr>
          <a:xfrm>
            <a:off x="7740352" y="4005064"/>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900" b="1" dirty="0">
                <a:solidFill>
                  <a:schemeClr val="tx1"/>
                </a:solidFill>
              </a:rPr>
              <a:t>Vaikutus arvosteluun</a:t>
            </a:r>
          </a:p>
        </p:txBody>
      </p:sp>
      <p:sp>
        <p:nvSpPr>
          <p:cNvPr id="42" name="Nuoli: Viisikulmio 41">
            <a:hlinkClick r:id="rId14" action="ppaction://hlinksldjump" tooltip="Siirry"/>
            <a:extLst>
              <a:ext uri="{FF2B5EF4-FFF2-40B4-BE49-F238E27FC236}">
                <a16:creationId xmlns:a16="http://schemas.microsoft.com/office/drawing/2014/main" id="{606C7A95-3524-4AD9-8B3C-C61B8C3D834C}"/>
              </a:ext>
            </a:extLst>
          </p:cNvPr>
          <p:cNvSpPr/>
          <p:nvPr/>
        </p:nvSpPr>
        <p:spPr>
          <a:xfrm>
            <a:off x="7740352" y="5805264"/>
            <a:ext cx="1296144" cy="288032"/>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Tietojen luovuttaminen</a:t>
            </a:r>
          </a:p>
        </p:txBody>
      </p:sp>
      <p:sp>
        <p:nvSpPr>
          <p:cNvPr id="49" name="Nuoli: Viisikulmio 48">
            <a:hlinkClick r:id="" action="ppaction://noaction"/>
            <a:extLst>
              <a:ext uri="{FF2B5EF4-FFF2-40B4-BE49-F238E27FC236}">
                <a16:creationId xmlns:a16="http://schemas.microsoft.com/office/drawing/2014/main" id="{F91915AA-D5B1-48B5-82E7-9502EC73609A}"/>
              </a:ext>
            </a:extLst>
          </p:cNvPr>
          <p:cNvSpPr/>
          <p:nvPr/>
        </p:nvSpPr>
        <p:spPr>
          <a:xfrm>
            <a:off x="7740352" y="458112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Vieraskielisyys</a:t>
            </a:r>
          </a:p>
        </p:txBody>
      </p:sp>
      <p:sp>
        <p:nvSpPr>
          <p:cNvPr id="51" name="Nuoli: Viisikulmio 50">
            <a:hlinkClick r:id="" action="ppaction://noaction"/>
            <a:extLst>
              <a:ext uri="{FF2B5EF4-FFF2-40B4-BE49-F238E27FC236}">
                <a16:creationId xmlns:a16="http://schemas.microsoft.com/office/drawing/2014/main" id="{F0A1DB7C-1EC8-4E9E-91DF-1CBE94B42B99}"/>
              </a:ext>
            </a:extLst>
          </p:cNvPr>
          <p:cNvSpPr/>
          <p:nvPr/>
        </p:nvSpPr>
        <p:spPr>
          <a:xfrm>
            <a:off x="7740352" y="314096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Sairaus tai vamma</a:t>
            </a:r>
          </a:p>
        </p:txBody>
      </p:sp>
    </p:spTree>
    <p:extLst>
      <p:ext uri="{BB962C8B-B14F-4D97-AF65-F5344CB8AC3E}">
        <p14:creationId xmlns:p14="http://schemas.microsoft.com/office/powerpoint/2010/main" val="45371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645593" y="150514"/>
            <a:ext cx="6192688" cy="692696"/>
          </a:xfrm>
          <a:prstGeom prst="rect">
            <a:avLst/>
          </a:prstGeom>
        </p:spPr>
        <p:txBody>
          <a:bodyPr>
            <a:noAutofit/>
          </a:bodyPr>
          <a:lstStyle/>
          <a:p>
            <a:r>
              <a:rPr lang="fi-FI" sz="2800" dirty="0"/>
              <a:t>Koesuoritusta heikentävä syy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26356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ECD8DEF3-C9EE-44AB-A4E2-81AFABE3CA90}"/>
              </a:ext>
            </a:extLst>
          </p:cNvPr>
          <p:cNvSpPr txBox="1">
            <a:spLocks noChangeArrowheads="1"/>
          </p:cNvSpPr>
          <p:nvPr/>
        </p:nvSpPr>
        <p:spPr bwMode="auto">
          <a:xfrm>
            <a:off x="323529" y="4149080"/>
            <a:ext cx="8086842" cy="2448272"/>
          </a:xfrm>
          <a:prstGeom prst="roundRect">
            <a:avLst/>
          </a:prstGeom>
          <a:solidFill>
            <a:schemeClr val="accent3">
              <a:lumMod val="40000"/>
              <a:lumOff val="60000"/>
            </a:schemeClr>
          </a:solidFill>
          <a:ln w="38100">
            <a:noFill/>
            <a:miter lim="800000"/>
            <a:headEnd/>
            <a:tailEnd/>
          </a:ln>
          <a:effectLst>
            <a:glow rad="101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14400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u="sng" dirty="0">
                <a:solidFill>
                  <a:srgbClr val="C00000"/>
                </a:solidFill>
              </a:rPr>
              <a:t>Esimerkkejä erityisjärjestelyistä</a:t>
            </a:r>
            <a:r>
              <a:rPr lang="fi-FI" sz="1800" b="1" dirty="0"/>
              <a:t>:</a:t>
            </a:r>
          </a:p>
          <a:p>
            <a:r>
              <a:rPr lang="fi-FI" sz="1800" b="1" dirty="0"/>
              <a:t>lisäaika kokeen suorittamiseen (+2 tuntia)</a:t>
            </a:r>
          </a:p>
          <a:p>
            <a:r>
              <a:rPr lang="fi-FI" sz="1800" b="1" dirty="0"/>
              <a:t>erillinen pienryhmätila tai lepäämiseen tarkoitettu tila</a:t>
            </a:r>
          </a:p>
          <a:p>
            <a:r>
              <a:rPr lang="fi-FI" sz="1800" b="1" dirty="0"/>
              <a:t>oikeus suurentaa kirjasinkokoa tai käyttää suurempaa näyttöä</a:t>
            </a:r>
          </a:p>
          <a:p>
            <a:r>
              <a:rPr lang="fi-FI" sz="1800" b="1" dirty="0"/>
              <a:t>näkövammaisen  apuvälineillä suoritettava tai ääniaineistoltaan rajoitettu koe</a:t>
            </a:r>
          </a:p>
          <a:p>
            <a:r>
              <a:rPr lang="fi-FI" sz="1800" b="1" dirty="0"/>
              <a:t>avustajan käyttö</a:t>
            </a:r>
          </a:p>
          <a:p>
            <a:endParaRPr lang="fi-FI" sz="1800" b="1" dirty="0"/>
          </a:p>
          <a:p>
            <a:endParaRPr lang="fi-FI" sz="1800" dirty="0"/>
          </a:p>
          <a:p>
            <a:endParaRPr lang="fi-FI" sz="1800" dirty="0"/>
          </a:p>
        </p:txBody>
      </p:sp>
      <p:sp>
        <p:nvSpPr>
          <p:cNvPr id="9" name="Tekstikehys 4">
            <a:extLst>
              <a:ext uri="{FF2B5EF4-FFF2-40B4-BE49-F238E27FC236}">
                <a16:creationId xmlns:a16="http://schemas.microsoft.com/office/drawing/2014/main" id="{ACA664C1-19CE-4A18-B237-4494AED8B750}"/>
              </a:ext>
            </a:extLst>
          </p:cNvPr>
          <p:cNvSpPr txBox="1"/>
          <p:nvPr/>
        </p:nvSpPr>
        <p:spPr>
          <a:xfrm>
            <a:off x="134610" y="2314416"/>
            <a:ext cx="8514692" cy="1754326"/>
          </a:xfrm>
          <a:prstGeom prst="rect">
            <a:avLst/>
          </a:prstGeom>
          <a:noFill/>
          <a:ln>
            <a:noFill/>
          </a:ln>
        </p:spPr>
        <p:txBody>
          <a:bodyPr wrap="square" rtlCol="0">
            <a:spAutoFit/>
          </a:bodyPr>
          <a:lstStyle/>
          <a:p>
            <a:pPr marL="342900" indent="-342900">
              <a:buFont typeface="Arial" panose="020B0604020202020204" pitchFamily="34" charset="0"/>
              <a:buChar char="•"/>
            </a:pPr>
            <a:r>
              <a:rPr lang="fi-FI" b="1" dirty="0"/>
              <a:t>neuvoteltava aina etukäteen rehtorin kanssa</a:t>
            </a:r>
          </a:p>
          <a:p>
            <a:pPr marL="342900" indent="-342900">
              <a:buFont typeface="Arial" panose="020B0604020202020204" pitchFamily="34" charset="0"/>
              <a:buChar char="•"/>
            </a:pPr>
            <a:r>
              <a:rPr lang="fi-FI" b="1" u="sng" dirty="0">
                <a:highlight>
                  <a:srgbClr val="FFFF00"/>
                </a:highlight>
              </a:rPr>
              <a:t>haetaan lautakunnalta kirjallisesti </a:t>
            </a:r>
            <a:r>
              <a:rPr lang="fi-FI" b="1" dirty="0"/>
              <a:t>vaadittavin lausunnoin varustettuna viimeistään silloin, kun ilmoittaudutaan tutkintoon ensimmäisen kerran tai kun tarve havaitaan</a:t>
            </a:r>
          </a:p>
          <a:p>
            <a:pPr marL="342900" indent="-342900">
              <a:buFont typeface="Arial" panose="020B0604020202020204" pitchFamily="34" charset="0"/>
              <a:buChar char="•"/>
            </a:pPr>
            <a:r>
              <a:rPr lang="fi-FI" b="1" dirty="0"/>
              <a:t>hakemus erityisjärjestelyistä sisältää kokelaan henkilökohtaisen opintosuunnitelman, mahdolliset tukitoimet koetilanteessa tai muun selvityksen haettavista tukitoimista</a:t>
            </a:r>
          </a:p>
        </p:txBody>
      </p:sp>
      <p:sp>
        <p:nvSpPr>
          <p:cNvPr id="10" name="Suorakulmio: Pyöristetyt kulmat 9">
            <a:extLst>
              <a:ext uri="{FF2B5EF4-FFF2-40B4-BE49-F238E27FC236}">
                <a16:creationId xmlns:a16="http://schemas.microsoft.com/office/drawing/2014/main" id="{6B686DEA-9961-4FC1-9370-254D3C0C0B73}"/>
              </a:ext>
            </a:extLst>
          </p:cNvPr>
          <p:cNvSpPr/>
          <p:nvPr/>
        </p:nvSpPr>
        <p:spPr>
          <a:xfrm>
            <a:off x="171128" y="1218471"/>
            <a:ext cx="195260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sairaus tai vamma</a:t>
            </a:r>
          </a:p>
        </p:txBody>
      </p:sp>
      <p:sp>
        <p:nvSpPr>
          <p:cNvPr id="13" name="Suorakulmio: Pyöristetyt kulmat 12">
            <a:extLst>
              <a:ext uri="{FF2B5EF4-FFF2-40B4-BE49-F238E27FC236}">
                <a16:creationId xmlns:a16="http://schemas.microsoft.com/office/drawing/2014/main" id="{A264C85A-09E8-46D2-8F4A-BDB62FFCC149}"/>
              </a:ext>
            </a:extLst>
          </p:cNvPr>
          <p:cNvSpPr/>
          <p:nvPr/>
        </p:nvSpPr>
        <p:spPr>
          <a:xfrm>
            <a:off x="2366560" y="1218471"/>
            <a:ext cx="220544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lukemisen ja kirjoittamisen erityisvaikeus</a:t>
            </a:r>
          </a:p>
        </p:txBody>
      </p:sp>
      <p:sp>
        <p:nvSpPr>
          <p:cNvPr id="14" name="Suorakulmio: Pyöristetyt kulmat 13">
            <a:extLst>
              <a:ext uri="{FF2B5EF4-FFF2-40B4-BE49-F238E27FC236}">
                <a16:creationId xmlns:a16="http://schemas.microsoft.com/office/drawing/2014/main" id="{2FC13942-6351-42C1-B3A7-DB6677E2D689}"/>
              </a:ext>
            </a:extLst>
          </p:cNvPr>
          <p:cNvSpPr/>
          <p:nvPr/>
        </p:nvSpPr>
        <p:spPr>
          <a:xfrm>
            <a:off x="4804791" y="1218471"/>
            <a:ext cx="2071465"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erityisen vaikea elämäntilanne</a:t>
            </a:r>
          </a:p>
        </p:txBody>
      </p:sp>
      <p:sp>
        <p:nvSpPr>
          <p:cNvPr id="15" name="Suorakulmio: Pyöristetyt kulmat 14">
            <a:extLst>
              <a:ext uri="{FF2B5EF4-FFF2-40B4-BE49-F238E27FC236}">
                <a16:creationId xmlns:a16="http://schemas.microsoft.com/office/drawing/2014/main" id="{C445F409-302E-483E-AA21-CA3FC5AECECB}"/>
              </a:ext>
            </a:extLst>
          </p:cNvPr>
          <p:cNvSpPr/>
          <p:nvPr/>
        </p:nvSpPr>
        <p:spPr>
          <a:xfrm>
            <a:off x="7083896" y="1218471"/>
            <a:ext cx="1880592"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opetuskielen puutteellinen hallinta</a:t>
            </a:r>
          </a:p>
        </p:txBody>
      </p:sp>
      <p:grpSp>
        <p:nvGrpSpPr>
          <p:cNvPr id="16" name="Ryhmä 15">
            <a:extLst>
              <a:ext uri="{FF2B5EF4-FFF2-40B4-BE49-F238E27FC236}">
                <a16:creationId xmlns:a16="http://schemas.microsoft.com/office/drawing/2014/main" id="{E77BABAC-6D41-4D2B-83A1-45157513BB65}"/>
              </a:ext>
            </a:extLst>
          </p:cNvPr>
          <p:cNvGrpSpPr/>
          <p:nvPr/>
        </p:nvGrpSpPr>
        <p:grpSpPr>
          <a:xfrm>
            <a:off x="8017743" y="3581971"/>
            <a:ext cx="1126257" cy="1135721"/>
            <a:chOff x="7902055" y="1472917"/>
            <a:chExt cx="1126257" cy="1135721"/>
          </a:xfrm>
        </p:grpSpPr>
        <p:pic>
          <p:nvPicPr>
            <p:cNvPr id="17" name="Kuva 16" descr="Kuva, joka sisältää kohteen peili, objekti&#10;&#10;Kuvaus luotu automaattisesti">
              <a:extLst>
                <a:ext uri="{FF2B5EF4-FFF2-40B4-BE49-F238E27FC236}">
                  <a16:creationId xmlns:a16="http://schemas.microsoft.com/office/drawing/2014/main" id="{26292768-00D2-4EF9-B0F0-C5B60D1EF44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8" name="Tekstiruutu 17">
              <a:hlinkClick r:id="rId7" tooltip="Katso lisää"/>
              <a:extLst>
                <a:ext uri="{FF2B5EF4-FFF2-40B4-BE49-F238E27FC236}">
                  <a16:creationId xmlns:a16="http://schemas.microsoft.com/office/drawing/2014/main" id="{3F3D8FEE-B599-4EED-BCBA-32038DB0C4D8}"/>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21740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03648" y="188640"/>
            <a:ext cx="6192688" cy="620688"/>
          </a:xfrm>
          <a:prstGeom prst="rect">
            <a:avLst/>
          </a:prstGeom>
        </p:spPr>
        <p:txBody>
          <a:bodyPr>
            <a:normAutofit/>
          </a:bodyPr>
          <a:lstStyle/>
          <a:p>
            <a:r>
              <a:rPr lang="fi-FI" sz="2800" dirty="0"/>
              <a:t>Äkillinen ja ennakoimaton tilanne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CF294B79-EAD3-44B7-A18B-1E32284E9DE2}"/>
              </a:ext>
            </a:extLst>
          </p:cNvPr>
          <p:cNvSpPr txBox="1">
            <a:spLocks noChangeArrowheads="1"/>
          </p:cNvSpPr>
          <p:nvPr/>
        </p:nvSpPr>
        <p:spPr bwMode="auto">
          <a:xfrm>
            <a:off x="279985" y="1259887"/>
            <a:ext cx="8568952" cy="331236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jos äkillinen tai ennakoimaton tilanne vaikuttaa kokeen suorittamiseen, tulee välittömästi ottaa yhteyttä rehtoriin</a:t>
            </a:r>
          </a:p>
          <a:p>
            <a:r>
              <a:rPr lang="fi-FI" sz="2000" b="1" dirty="0"/>
              <a:t>on arvioitava, onko kokelaan edun mukaista hakea ilmoittautumisen mitätöintiä vai suorittaa koe erityisjärjestelyin</a:t>
            </a:r>
          </a:p>
          <a:p>
            <a:pPr lvl="1">
              <a:buFont typeface="Wingdings" panose="05000000000000000000" pitchFamily="2" charset="2"/>
              <a:buChar char="Ø"/>
            </a:pPr>
            <a:r>
              <a:rPr lang="fi-FI" sz="1600" b="1" i="1" dirty="0"/>
              <a:t>onko hajautuskertoja tai uusimiskertoja jäljellä</a:t>
            </a:r>
          </a:p>
          <a:p>
            <a:pPr lvl="1">
              <a:buFont typeface="Wingdings" panose="05000000000000000000" pitchFamily="2" charset="2"/>
              <a:buChar char="Ø"/>
            </a:pPr>
            <a:r>
              <a:rPr lang="fi-FI" sz="1600" b="1" i="1" dirty="0"/>
              <a:t>erityisjärjestelyitä: pienryhmätila, lepotila (rehtorin päätös)</a:t>
            </a:r>
          </a:p>
          <a:p>
            <a:r>
              <a:rPr lang="fi-FI" sz="2000" b="1" dirty="0">
                <a:highlight>
                  <a:srgbClr val="FFFF00"/>
                </a:highlight>
              </a:rPr>
              <a:t>rehtorin päätös </a:t>
            </a:r>
            <a:r>
              <a:rPr lang="fi-FI" sz="2000" b="1" dirty="0"/>
              <a:t>kyseiselle koepäivälle</a:t>
            </a:r>
          </a:p>
          <a:p>
            <a:r>
              <a:rPr lang="fi-FI" sz="2000" b="1" dirty="0">
                <a:highlight>
                  <a:srgbClr val="FFFF00"/>
                </a:highlight>
              </a:rPr>
              <a:t>lautakunnan päätös </a:t>
            </a:r>
            <a:r>
              <a:rPr lang="fi-FI" sz="2000" b="1" dirty="0"/>
              <a:t>lisäajasta ja muista erityisjärjestelyistä jäljellä oleville koepäiville tai muulle ratkaisulle</a:t>
            </a:r>
          </a:p>
          <a:p>
            <a:endParaRPr lang="fi-FI" sz="2000" b="1" dirty="0"/>
          </a:p>
          <a:p>
            <a:endParaRPr lang="fi-FI" sz="2000" b="1" dirty="0"/>
          </a:p>
        </p:txBody>
      </p:sp>
      <p:grpSp>
        <p:nvGrpSpPr>
          <p:cNvPr id="3" name="Ryhmä 2">
            <a:extLst>
              <a:ext uri="{FF2B5EF4-FFF2-40B4-BE49-F238E27FC236}">
                <a16:creationId xmlns:a16="http://schemas.microsoft.com/office/drawing/2014/main" id="{27FDD674-EDEA-4419-897C-B06B13B1D94D}"/>
              </a:ext>
            </a:extLst>
          </p:cNvPr>
          <p:cNvGrpSpPr/>
          <p:nvPr/>
        </p:nvGrpSpPr>
        <p:grpSpPr>
          <a:xfrm>
            <a:off x="199767" y="4099864"/>
            <a:ext cx="8748875" cy="2179137"/>
            <a:chOff x="199767" y="4099864"/>
            <a:chExt cx="8748875" cy="2179137"/>
          </a:xfrm>
        </p:grpSpPr>
        <p:sp>
          <p:nvSpPr>
            <p:cNvPr id="10" name="Tekstikehys 4">
              <a:extLst>
                <a:ext uri="{FF2B5EF4-FFF2-40B4-BE49-F238E27FC236}">
                  <a16:creationId xmlns:a16="http://schemas.microsoft.com/office/drawing/2014/main" id="{2F0224D8-953B-447D-B931-54EFB020B582}"/>
                </a:ext>
              </a:extLst>
            </p:cNvPr>
            <p:cNvSpPr txBox="1"/>
            <p:nvPr/>
          </p:nvSpPr>
          <p:spPr>
            <a:xfrm>
              <a:off x="199767" y="4631438"/>
              <a:ext cx="1347897"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11" name="Tekstikehys 5">
              <a:extLst>
                <a:ext uri="{FF2B5EF4-FFF2-40B4-BE49-F238E27FC236}">
                  <a16:creationId xmlns:a16="http://schemas.microsoft.com/office/drawing/2014/main" id="{978E5BDC-C296-40D8-B6AC-48FEE0CBBA85}"/>
                </a:ext>
              </a:extLst>
            </p:cNvPr>
            <p:cNvSpPr txBox="1"/>
            <p:nvPr/>
          </p:nvSpPr>
          <p:spPr>
            <a:xfrm>
              <a:off x="555806" y="5157192"/>
              <a:ext cx="7400570" cy="1121809"/>
            </a:xfrm>
            <a:prstGeom prst="rect">
              <a:avLst/>
            </a:prstGeom>
            <a:noFill/>
            <a:ln w="25400">
              <a:solidFill>
                <a:srgbClr val="C00000"/>
              </a:solidFill>
            </a:ln>
            <a:effectLst>
              <a:glow rad="101600">
                <a:srgbClr val="CC3300">
                  <a:alpha val="60000"/>
                </a:srgbClr>
              </a:glow>
            </a:effectLst>
          </p:spPr>
          <p:txBody>
            <a:bodyPr wrap="square" tIns="144000" bIns="144000" rtlCol="0">
              <a:spAutoFit/>
            </a:bodyPr>
            <a:lstStyle/>
            <a:p>
              <a:pPr lvl="1">
                <a:buNone/>
              </a:pPr>
              <a:r>
                <a:rPr lang="fi-FI" b="1" dirty="0"/>
                <a:t>päätös erityisjärjestelyistä tehdään ehdollisena, jos äkillisestä ja ennakoimattomasta tilanteesta tarvitaan lääkärinlausunto tai muita selvityksiä kokeen jälkeen</a:t>
              </a:r>
            </a:p>
          </p:txBody>
        </p:sp>
        <p:grpSp>
          <p:nvGrpSpPr>
            <p:cNvPr id="13" name="Ryhmä 12">
              <a:extLst>
                <a:ext uri="{FF2B5EF4-FFF2-40B4-BE49-F238E27FC236}">
                  <a16:creationId xmlns:a16="http://schemas.microsoft.com/office/drawing/2014/main" id="{8B960D2F-FE09-450F-B101-5A844E4DB47F}"/>
                </a:ext>
              </a:extLst>
            </p:cNvPr>
            <p:cNvGrpSpPr/>
            <p:nvPr/>
          </p:nvGrpSpPr>
          <p:grpSpPr>
            <a:xfrm>
              <a:off x="7822385" y="4099864"/>
              <a:ext cx="1126257" cy="1135721"/>
              <a:chOff x="7902055" y="1472917"/>
              <a:chExt cx="1126257" cy="1135721"/>
            </a:xfrm>
          </p:grpSpPr>
          <p:pic>
            <p:nvPicPr>
              <p:cNvPr id="14" name="Kuva 13" descr="Kuva, joka sisältää kohteen peili, objekti&#10;&#10;Kuvaus luotu automaattisesti">
                <a:extLst>
                  <a:ext uri="{FF2B5EF4-FFF2-40B4-BE49-F238E27FC236}">
                    <a16:creationId xmlns:a16="http://schemas.microsoft.com/office/drawing/2014/main" id="{5AEA8E4F-7147-405C-8798-F89B84D4FEC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5" name="Tekstiruutu 14">
                <a:hlinkClick r:id="rId7" tooltip="Katso lisää"/>
                <a:extLst>
                  <a:ext uri="{FF2B5EF4-FFF2-40B4-BE49-F238E27FC236}">
                    <a16:creationId xmlns:a16="http://schemas.microsoft.com/office/drawing/2014/main" id="{F2630238-9B0A-4438-B4BC-A4ADD35C56C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spTree>
    <p:extLst>
      <p:ext uri="{BB962C8B-B14F-4D97-AF65-F5344CB8AC3E}">
        <p14:creationId xmlns:p14="http://schemas.microsoft.com/office/powerpoint/2010/main" val="42774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5453" y="150534"/>
            <a:ext cx="6192688" cy="620688"/>
          </a:xfrm>
          <a:prstGeom prst="rect">
            <a:avLst/>
          </a:prstGeom>
        </p:spPr>
        <p:txBody>
          <a:bodyPr>
            <a:normAutofit/>
          </a:bodyPr>
          <a:lstStyle/>
          <a:p>
            <a:r>
              <a:rPr lang="fi-FI" dirty="0"/>
              <a:t>Tutkintomaksut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673FD11-2F64-49FE-9BEA-30FCDBA15EED}"/>
              </a:ext>
            </a:extLst>
          </p:cNvPr>
          <p:cNvSpPr txBox="1">
            <a:spLocks noChangeArrowheads="1"/>
          </p:cNvSpPr>
          <p:nvPr/>
        </p:nvSpPr>
        <p:spPr bwMode="auto">
          <a:xfrm>
            <a:off x="1187625" y="836712"/>
            <a:ext cx="6840760" cy="5688632"/>
          </a:xfrm>
          <a:prstGeom prst="roundRect">
            <a:avLst/>
          </a:prstGeom>
          <a:noFill/>
          <a:ln w="76200">
            <a:solidFill>
              <a:schemeClr val="accent6">
                <a:lumMod val="75000"/>
              </a:schemeClr>
            </a:solidFill>
            <a:miter lim="800000"/>
            <a:headEnd/>
            <a:tailEnd/>
          </a:ln>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t>Kokelas voi ilmoittautua maksuttomasti viiteen ensimmäiseen kokeeseen.</a:t>
            </a:r>
          </a:p>
          <a:p>
            <a:pPr marL="0" indent="0">
              <a:buNone/>
            </a:pPr>
            <a:r>
              <a:rPr lang="fi-FI" sz="2400" b="1" dirty="0"/>
              <a:t>Seuraavista peritään maksu, jonka YTL vahvistaa vuosittain (viim. 38 euroa/koe).</a:t>
            </a:r>
          </a:p>
          <a:p>
            <a:pPr marL="0" indent="0">
              <a:buNone/>
            </a:pPr>
            <a:endParaRPr lang="fi-FI" sz="2400" b="1" dirty="0"/>
          </a:p>
          <a:p>
            <a:pPr marL="0" indent="0">
              <a:buNone/>
            </a:pPr>
            <a:r>
              <a:rPr lang="fi-FI" sz="2400" b="1" dirty="0"/>
              <a:t>Hyväksytyn kokeen uusimisesta peritään maksu.</a:t>
            </a:r>
          </a:p>
          <a:p>
            <a:pPr marL="0" indent="0">
              <a:buNone/>
            </a:pPr>
            <a:r>
              <a:rPr lang="fi-FI" sz="2400" b="1" dirty="0"/>
              <a:t>Hylätyn kokeen saa uusia ilman maksua (</a:t>
            </a:r>
            <a:r>
              <a:rPr lang="fi-FI" sz="2400" b="1" dirty="0" err="1"/>
              <a:t>huom</a:t>
            </a:r>
            <a:r>
              <a:rPr lang="fi-FI" sz="2400" b="1" dirty="0"/>
              <a:t>! poikkeukset).</a:t>
            </a:r>
          </a:p>
          <a:p>
            <a:pPr marL="0" indent="0">
              <a:buNone/>
            </a:pPr>
            <a:endParaRPr lang="fi-FI" sz="2400" b="1" dirty="0"/>
          </a:p>
          <a:p>
            <a:pPr marL="0" indent="0">
              <a:buNone/>
            </a:pPr>
            <a:r>
              <a:rPr lang="fi-FI" sz="2400" b="1" dirty="0"/>
              <a:t>Maksu oikaisuarvostelusta 56 € /aine</a:t>
            </a:r>
          </a:p>
          <a:p>
            <a:pPr marL="0" indent="0">
              <a:buNone/>
            </a:pPr>
            <a:r>
              <a:rPr lang="fi-FI" sz="2400" b="1" dirty="0"/>
              <a:t>Jäljennökset ja käännökset…</a:t>
            </a:r>
          </a:p>
          <a:p>
            <a:pPr marL="0" indent="0">
              <a:buNone/>
            </a:pPr>
            <a:endParaRPr lang="fi-FI" b="1" dirty="0"/>
          </a:p>
        </p:txBody>
      </p:sp>
    </p:spTree>
    <p:extLst>
      <p:ext uri="{BB962C8B-B14F-4D97-AF65-F5344CB8AC3E}">
        <p14:creationId xmlns:p14="http://schemas.microsoft.com/office/powerpoint/2010/main" val="14723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5411"/>
            <a:ext cx="6192688" cy="692696"/>
          </a:xfrm>
          <a:prstGeom prst="rect">
            <a:avLst/>
          </a:prstGeom>
        </p:spPr>
        <p:txBody>
          <a:bodyPr>
            <a:noAutofit/>
          </a:bodyPr>
          <a:lstStyle/>
          <a:p>
            <a:pPr algn="ctr"/>
            <a:r>
              <a:rPr lang="fi-FI" sz="2400" dirty="0"/>
              <a:t>Järjestyksen rikkominen ja vilpillinen 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3" name="Ryhmä 2">
            <a:extLst>
              <a:ext uri="{FF2B5EF4-FFF2-40B4-BE49-F238E27FC236}">
                <a16:creationId xmlns:a16="http://schemas.microsoft.com/office/drawing/2014/main" id="{BD05B129-111D-4640-B561-7336FABE0D1E}"/>
              </a:ext>
            </a:extLst>
          </p:cNvPr>
          <p:cNvGrpSpPr/>
          <p:nvPr/>
        </p:nvGrpSpPr>
        <p:grpSpPr>
          <a:xfrm>
            <a:off x="236565" y="3069416"/>
            <a:ext cx="8576607" cy="3314347"/>
            <a:chOff x="171857" y="3066981"/>
            <a:chExt cx="8576607" cy="3314347"/>
          </a:xfrm>
        </p:grpSpPr>
        <p:sp>
          <p:nvSpPr>
            <p:cNvPr id="6" name="Pyöristetty suorakulmio 5">
              <a:extLst>
                <a:ext uri="{FF2B5EF4-FFF2-40B4-BE49-F238E27FC236}">
                  <a16:creationId xmlns:a16="http://schemas.microsoft.com/office/drawing/2014/main" id="{2989B098-E3FF-49F2-936A-C63055310BFA}"/>
                </a:ext>
              </a:extLst>
            </p:cNvPr>
            <p:cNvSpPr/>
            <p:nvPr/>
          </p:nvSpPr>
          <p:spPr bwMode="auto">
            <a:xfrm>
              <a:off x="171857" y="3066981"/>
              <a:ext cx="7359771" cy="510778"/>
            </a:xfrm>
            <a:prstGeom prst="roundRect">
              <a:avLst/>
            </a:prstGeom>
            <a:solidFill>
              <a:srgbClr val="C00000"/>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0" name="Tekstikehys 3">
              <a:extLst>
                <a:ext uri="{FF2B5EF4-FFF2-40B4-BE49-F238E27FC236}">
                  <a16:creationId xmlns:a16="http://schemas.microsoft.com/office/drawing/2014/main" id="{69BD1DBE-7DFE-4094-9CCE-88FDE81A296F}"/>
                </a:ext>
              </a:extLst>
            </p:cNvPr>
            <p:cNvSpPr txBox="1"/>
            <p:nvPr/>
          </p:nvSpPr>
          <p:spPr>
            <a:xfrm>
              <a:off x="395536" y="3796005"/>
              <a:ext cx="8352928" cy="2585323"/>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fi-FI" sz="1800" b="1" u="sng" dirty="0">
                  <a:highlight>
                    <a:srgbClr val="FFFF00"/>
                  </a:highlight>
                </a:rPr>
                <a:t>kaikki kyseisen tutkintokerran suoritukset hylätään</a:t>
              </a:r>
              <a:r>
                <a:rPr lang="fi-FI" sz="1800" b="1" dirty="0">
                  <a:highlight>
                    <a:srgbClr val="FFFF00"/>
                  </a:highlight>
                </a:rPr>
                <a:t> </a:t>
              </a:r>
              <a:r>
                <a:rPr lang="fi-FI" sz="1800" b="1" dirty="0"/>
                <a:t>ja kokelas menettää oikeuden osallistua saman tutkintokerran myöhempiin kokeisiin</a:t>
              </a:r>
            </a:p>
            <a:p>
              <a:pPr marL="285750" indent="-285750">
                <a:buFont typeface="Arial" panose="020B0604020202020204" pitchFamily="34" charset="0"/>
                <a:buChar char="•"/>
              </a:pPr>
              <a:r>
                <a:rPr lang="fi-FI" b="1" dirty="0"/>
                <a:t>jos menettely on toistuvaa tai muuten erityisen vakavaa ja haitallista, kokelas voi menettää lisäksi oikeutensa osallistua seuraavan tutkintokerran kokeisiin</a:t>
              </a:r>
            </a:p>
            <a:p>
              <a:endParaRPr lang="fi-FI" sz="1800" b="1" dirty="0">
                <a:solidFill>
                  <a:srgbClr val="FF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i-FI" b="1" dirty="0">
                  <a:highlight>
                    <a:srgbClr val="FFFF00"/>
                  </a:highlight>
                </a:rPr>
                <a:t>rehtori suorittaa tutkinnan todistajan läsnä ollessa </a:t>
              </a:r>
              <a:r>
                <a:rPr lang="fi-FI" b="1" dirty="0"/>
                <a:t>ja tekee päätöksen</a:t>
              </a:r>
            </a:p>
            <a:p>
              <a:pPr marL="285750" indent="-285750">
                <a:buFont typeface="Arial" panose="020B0604020202020204" pitchFamily="34" charset="0"/>
                <a:buChar char="•"/>
              </a:pPr>
              <a:r>
                <a:rPr lang="fi-FI" b="1" dirty="0"/>
                <a:t>kokelasta on kuultava, kuulemistilaisuudesta pidetään pöytäkirjaa ja on hankittava muu tarpeellinen selvitys</a:t>
              </a:r>
            </a:p>
            <a:p>
              <a:pPr marL="285750" indent="-285750">
                <a:buFont typeface="Arial" panose="020B0604020202020204" pitchFamily="34" charset="0"/>
                <a:buChar char="•"/>
              </a:pPr>
              <a:r>
                <a:rPr lang="fi-FI" b="1" dirty="0"/>
                <a:t>päätökseen voi hakea muutosta valittamalla hallinto-oikeuteen</a:t>
              </a:r>
              <a:endParaRPr lang="fi-FI" sz="1800" b="1" dirty="0"/>
            </a:p>
          </p:txBody>
        </p:sp>
        <p:sp>
          <p:nvSpPr>
            <p:cNvPr id="11" name="Tekstikehys 4">
              <a:extLst>
                <a:ext uri="{FF2B5EF4-FFF2-40B4-BE49-F238E27FC236}">
                  <a16:creationId xmlns:a16="http://schemas.microsoft.com/office/drawing/2014/main" id="{DFD9AC24-8356-448B-BB0B-E3B02E324E20}"/>
                </a:ext>
              </a:extLst>
            </p:cNvPr>
            <p:cNvSpPr txBox="1"/>
            <p:nvPr/>
          </p:nvSpPr>
          <p:spPr>
            <a:xfrm>
              <a:off x="251520" y="3121483"/>
              <a:ext cx="7128792" cy="400110"/>
            </a:xfrm>
            <a:prstGeom prst="rect">
              <a:avLst/>
            </a:prstGeom>
            <a:noFill/>
          </p:spPr>
          <p:txBody>
            <a:bodyPr wrap="square" rtlCol="0">
              <a:spAutoFit/>
            </a:bodyPr>
            <a:lstStyle/>
            <a:p>
              <a:pPr>
                <a:buNone/>
              </a:pPr>
              <a:r>
                <a:rPr lang="fi-FI" sz="2000" b="1" dirty="0">
                  <a:solidFill>
                    <a:schemeClr val="bg1"/>
                  </a:solidFill>
                </a:rPr>
                <a:t>Seuraamus järjestyksen rikkomisesta ja vilpillisestä menettelystä:</a:t>
              </a:r>
            </a:p>
          </p:txBody>
        </p:sp>
      </p:grpSp>
      <p:sp>
        <p:nvSpPr>
          <p:cNvPr id="12" name="Tekstiruutu 11">
            <a:extLst>
              <a:ext uri="{FF2B5EF4-FFF2-40B4-BE49-F238E27FC236}">
                <a16:creationId xmlns:a16="http://schemas.microsoft.com/office/drawing/2014/main" id="{D27FC726-60E6-43EC-A05B-2A2544410130}"/>
              </a:ext>
            </a:extLst>
          </p:cNvPr>
          <p:cNvSpPr txBox="1"/>
          <p:nvPr/>
        </p:nvSpPr>
        <p:spPr>
          <a:xfrm>
            <a:off x="425287" y="1163788"/>
            <a:ext cx="8352928" cy="1631216"/>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matkapuhelimen ja muiden elektronisten laitteiden (kuten älykellojen) tuominen koetilaisuuteen on kielletty</a:t>
            </a:r>
          </a:p>
          <a:p>
            <a:pPr marL="342900" indent="-342900">
              <a:buFont typeface="Arial" panose="020B0604020202020204" pitchFamily="34" charset="0"/>
              <a:buChar char="•"/>
            </a:pPr>
            <a:r>
              <a:rPr lang="fi-FI" sz="2000" b="1" dirty="0"/>
              <a:t>langattomien laitteiden käyttö on kielletty (kuten Bluetooth-kuulokkeet, langattomat hiiret jne.) </a:t>
            </a:r>
          </a:p>
          <a:p>
            <a:pPr marL="342900" indent="-342900">
              <a:buFont typeface="Arial" panose="020B0604020202020204" pitchFamily="34" charset="0"/>
              <a:buChar char="•"/>
            </a:pPr>
            <a:r>
              <a:rPr lang="fi-FI" sz="2000" b="1" dirty="0">
                <a:highlight>
                  <a:srgbClr val="FFFF00"/>
                </a:highlight>
              </a:rPr>
              <a:t>häiritsevä kokelas voidaan määrätä poistumaan ja koe hylätään</a:t>
            </a:r>
          </a:p>
        </p:txBody>
      </p:sp>
    </p:spTree>
    <p:extLst>
      <p:ext uri="{BB962C8B-B14F-4D97-AF65-F5344CB8AC3E}">
        <p14:creationId xmlns:p14="http://schemas.microsoft.com/office/powerpoint/2010/main" val="34508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17044"/>
            <a:ext cx="6192688" cy="620688"/>
          </a:xfrm>
          <a:prstGeom prst="rect">
            <a:avLst/>
          </a:prstGeom>
        </p:spPr>
        <p:txBody>
          <a:bodyPr>
            <a:normAutofit/>
          </a:bodyPr>
          <a:lstStyle/>
          <a:p>
            <a:r>
              <a:rPr lang="fi-FI" dirty="0"/>
              <a:t>Tutkinnon täydentäminen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6" name="Ryhmä 5">
            <a:extLst>
              <a:ext uri="{FF2B5EF4-FFF2-40B4-BE49-F238E27FC236}">
                <a16:creationId xmlns:a16="http://schemas.microsoft.com/office/drawing/2014/main" id="{021F6DDA-F069-488C-A0BB-32DCA92C7592}"/>
              </a:ext>
            </a:extLst>
          </p:cNvPr>
          <p:cNvGrpSpPr/>
          <p:nvPr/>
        </p:nvGrpSpPr>
        <p:grpSpPr>
          <a:xfrm>
            <a:off x="6047637" y="1844824"/>
            <a:ext cx="2916851" cy="2040804"/>
            <a:chOff x="6047637" y="1844824"/>
            <a:chExt cx="2916851" cy="2040804"/>
          </a:xfrm>
        </p:grpSpPr>
        <p:pic>
          <p:nvPicPr>
            <p:cNvPr id="3" name="Kuva 2">
              <a:extLst>
                <a:ext uri="{FF2B5EF4-FFF2-40B4-BE49-F238E27FC236}">
                  <a16:creationId xmlns:a16="http://schemas.microsoft.com/office/drawing/2014/main" id="{3BC975CE-0C2E-48EE-AABD-DAD1D085FCAF}"/>
                </a:ext>
              </a:extLst>
            </p:cNvPr>
            <p:cNvPicPr>
              <a:picLocks noChangeAspect="1"/>
            </p:cNvPicPr>
            <p:nvPr/>
          </p:nvPicPr>
          <p:blipFill rotWithShape="1">
            <a:blip r:embed="rId5"/>
            <a:srcRect l="9617" r="8000"/>
            <a:stretch/>
          </p:blipFill>
          <p:spPr>
            <a:xfrm>
              <a:off x="6156176" y="2142177"/>
              <a:ext cx="2808312" cy="1449481"/>
            </a:xfrm>
            <a:prstGeom prst="ellipse">
              <a:avLst/>
            </a:prstGeom>
            <a:ln>
              <a:noFill/>
            </a:ln>
            <a:effectLst>
              <a:softEdge rad="112500"/>
            </a:effectLst>
          </p:spPr>
        </p:pic>
        <p:sp>
          <p:nvSpPr>
            <p:cNvPr id="5" name="Ellipsi 4">
              <a:extLst>
                <a:ext uri="{FF2B5EF4-FFF2-40B4-BE49-F238E27FC236}">
                  <a16:creationId xmlns:a16="http://schemas.microsoft.com/office/drawing/2014/main" id="{F7CFB6A9-1593-4AEB-9B4A-FA5A28D43027}"/>
                </a:ext>
              </a:extLst>
            </p:cNvPr>
            <p:cNvSpPr/>
            <p:nvPr/>
          </p:nvSpPr>
          <p:spPr>
            <a:xfrm>
              <a:off x="6047637" y="1844824"/>
              <a:ext cx="2916851" cy="2040804"/>
            </a:xfrm>
            <a:prstGeom prst="ellipse">
              <a:avLst/>
            </a:prstGeom>
            <a:noFill/>
            <a:ln w="76200">
              <a:solidFill>
                <a:schemeClr val="accent4">
                  <a:lumMod val="60000"/>
                  <a:lumOff val="40000"/>
                </a:schemeClr>
              </a:solidFill>
            </a:ln>
            <a:effectLst>
              <a:glow rad="101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57150">
                  <a:solidFill>
                    <a:schemeClr val="accent1">
                      <a:lumMod val="75000"/>
                    </a:schemeClr>
                  </a:solidFill>
                </a:ln>
              </a:endParaRPr>
            </a:p>
          </p:txBody>
        </p:sp>
      </p:grpSp>
      <p:sp>
        <p:nvSpPr>
          <p:cNvPr id="9" name="Tekstiruutu 8">
            <a:extLst>
              <a:ext uri="{FF2B5EF4-FFF2-40B4-BE49-F238E27FC236}">
                <a16:creationId xmlns:a16="http://schemas.microsoft.com/office/drawing/2014/main" id="{FB0646F3-2342-4BB6-A8FE-4EF3FEED7F2B}"/>
              </a:ext>
            </a:extLst>
          </p:cNvPr>
          <p:cNvSpPr txBox="1"/>
          <p:nvPr/>
        </p:nvSpPr>
        <p:spPr>
          <a:xfrm>
            <a:off x="179512" y="1196752"/>
            <a:ext cx="6048672" cy="3785652"/>
          </a:xfrm>
          <a:prstGeom prst="rect">
            <a:avLst/>
          </a:prstGeom>
          <a:noFill/>
          <a:ln>
            <a:noFill/>
          </a:ln>
        </p:spPr>
        <p:txBody>
          <a:bodyPr wrap="square" rtlCol="0">
            <a:spAutoFit/>
          </a:bodyPr>
          <a:lstStyle/>
          <a:p>
            <a:pPr marL="342900" indent="-342900">
              <a:buFont typeface="Arial" panose="020B0604020202020204" pitchFamily="34" charset="0"/>
              <a:buChar char="•"/>
            </a:pPr>
            <a:r>
              <a:rPr lang="fi-FI" sz="2400" b="1" dirty="0"/>
              <a:t>tutkinnon täydentäminen uusilla kokeilla on mahdollista sen jälkeen </a:t>
            </a:r>
            <a:r>
              <a:rPr lang="fi-FI" sz="2400" b="1" u="sng" dirty="0">
                <a:highlight>
                  <a:srgbClr val="FFFF00"/>
                </a:highlight>
              </a:rPr>
              <a:t>kun olet suorittanut ylioppilastutkinnon</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ajankohdan voit valita vapaasti</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voit uusia kokeen niin monta kertaa kuin haluat</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uusista kokeista saat </a:t>
            </a:r>
            <a:r>
              <a:rPr lang="fi-FI" sz="2400" b="1" u="sng" dirty="0">
                <a:highlight>
                  <a:srgbClr val="FFFF00"/>
                </a:highlight>
              </a:rPr>
              <a:t>erillisen todistuksen</a:t>
            </a:r>
          </a:p>
        </p:txBody>
      </p:sp>
    </p:spTree>
    <p:extLst>
      <p:ext uri="{BB962C8B-B14F-4D97-AF65-F5344CB8AC3E}">
        <p14:creationId xmlns:p14="http://schemas.microsoft.com/office/powerpoint/2010/main" val="269172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505"/>
            <a:ext cx="6192688" cy="620688"/>
          </a:xfrm>
          <a:prstGeom prst="rect">
            <a:avLst/>
          </a:prstGeom>
        </p:spPr>
        <p:txBody>
          <a:bodyPr>
            <a:normAutofit/>
          </a:bodyPr>
          <a:lstStyle/>
          <a:p>
            <a:r>
              <a:rPr lang="fi-FI" dirty="0"/>
              <a:t>Tietojen luovuttaminen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AE092B9-0899-4837-8074-EB9FA1A5BC93}"/>
              </a:ext>
            </a:extLst>
          </p:cNvPr>
          <p:cNvSpPr txBox="1">
            <a:spLocks noChangeArrowheads="1"/>
          </p:cNvSpPr>
          <p:nvPr/>
        </p:nvSpPr>
        <p:spPr bwMode="auto">
          <a:xfrm>
            <a:off x="395536" y="2175965"/>
            <a:ext cx="7998473" cy="3996444"/>
          </a:xfrm>
          <a:prstGeom prst="rect">
            <a:avLst/>
          </a:prstGeom>
          <a:noFill/>
          <a:ln w="130175">
            <a:solidFill>
              <a:schemeClr val="accent6">
                <a:lumMod val="75000"/>
              </a:schemeClr>
            </a:solidFill>
            <a:miter lim="800000"/>
            <a:headEnd/>
            <a:tailEnd/>
          </a:ln>
          <a:effectLst/>
          <a:scene3d>
            <a:camera prst="orthographicFront"/>
            <a:lightRig rig="threePt" dir="t"/>
          </a:scene3d>
          <a:sp3d>
            <a:bevelT w="139700" h="139700" prst="divot"/>
          </a:sp3d>
        </p:spPr>
        <p:txBody>
          <a:bodyPr vert="horz" wrap="square" lIns="360000" tIns="45720" rIns="36000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b="1" dirty="0"/>
          </a:p>
          <a:p>
            <a:r>
              <a:rPr lang="fi-FI" sz="1800" b="1" dirty="0"/>
              <a:t>lukiolla ja lautakunnalla on oikeus antaa ylioppilaiden nimet julkaistaviksi sen jälkeen, kun tietojen oikeellisuus on varmistettu </a:t>
            </a:r>
          </a:p>
          <a:p>
            <a:r>
              <a:rPr lang="fi-FI" sz="1800" b="1" dirty="0">
                <a:highlight>
                  <a:srgbClr val="FFFF00"/>
                </a:highlight>
              </a:rPr>
              <a:t>jos et halua nimeäsi julkaistavaksi</a:t>
            </a:r>
            <a:r>
              <a:rPr lang="fi-FI" sz="1800" b="1" dirty="0"/>
              <a:t>, pyydä hyvissä ajoin kirjallisesti lukiota ja lautakuntaa poistamaan nimesi listasta</a:t>
            </a:r>
          </a:p>
          <a:p>
            <a:r>
              <a:rPr lang="fi-FI" sz="1800" b="1" dirty="0"/>
              <a:t>Ylioppilastutkintolautakunnalla on lupa luovuttaa virkakäyttöön opiskelijavalintaa varten kokelaiden nimitiedot henkilötunnuksineen ja tiedot heidän arvosanoistaan</a:t>
            </a:r>
          </a:p>
          <a:p>
            <a:r>
              <a:rPr lang="fi-FI" sz="1800" b="1" dirty="0"/>
              <a:t>koululla ei ole lupaa julkaista kokelaiden arvosanatietoja ilman heidän suostumustaan</a:t>
            </a:r>
          </a:p>
          <a:p>
            <a:r>
              <a:rPr lang="fi-FI" sz="1800" b="1" dirty="0"/>
              <a:t>lukion todistustenjakotilaisuudessa ei ole lupa julkisesti ilmoittaa kokelaan arvosanatietoja, jos hän ei ole antanut siihen lupaa</a:t>
            </a:r>
          </a:p>
          <a:p>
            <a:endParaRPr lang="fi-FI" sz="1800" b="1" dirty="0"/>
          </a:p>
        </p:txBody>
      </p:sp>
      <p:pic>
        <p:nvPicPr>
          <p:cNvPr id="13" name="Kuva 12" descr="Kuva, joka sisältää kohteen sisä, seinä, pöytä, kukka&#10;&#10;Kuvaus luotu automaattisesti">
            <a:extLst>
              <a:ext uri="{FF2B5EF4-FFF2-40B4-BE49-F238E27FC236}">
                <a16:creationId xmlns:a16="http://schemas.microsoft.com/office/drawing/2014/main" id="{8E76D31B-403E-47A1-A592-8DF882D27694}"/>
              </a:ext>
            </a:extLst>
          </p:cNvPr>
          <p:cNvPicPr>
            <a:picLocks noChangeAspect="1"/>
          </p:cNvPicPr>
          <p:nvPr/>
        </p:nvPicPr>
        <p:blipFill rotWithShape="1">
          <a:blip r:embed="rId5">
            <a:extLst>
              <a:ext uri="{28A0092B-C50C-407E-A947-70E740481C1C}">
                <a14:useLocalDpi xmlns:a14="http://schemas.microsoft.com/office/drawing/2010/main" val="0"/>
              </a:ext>
            </a:extLst>
          </a:blip>
          <a:srcRect t="55475" r="7182"/>
          <a:stretch/>
        </p:blipFill>
        <p:spPr>
          <a:xfrm>
            <a:off x="3917411" y="851719"/>
            <a:ext cx="4731620" cy="1775094"/>
          </a:xfrm>
          <a:prstGeom prst="ellipse">
            <a:avLst/>
          </a:prstGeom>
          <a:ln>
            <a:noFill/>
          </a:ln>
          <a:effectLst>
            <a:softEdge rad="112500"/>
          </a:effectLst>
        </p:spPr>
      </p:pic>
    </p:spTree>
    <p:extLst>
      <p:ext uri="{BB962C8B-B14F-4D97-AF65-F5344CB8AC3E}">
        <p14:creationId xmlns:p14="http://schemas.microsoft.com/office/powerpoint/2010/main" val="199114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64185"/>
            <a:ext cx="6192688" cy="620688"/>
          </a:xfrm>
          <a:prstGeom prst="rect">
            <a:avLst/>
          </a:prstGeom>
        </p:spPr>
        <p:txBody>
          <a:bodyPr>
            <a:normAutofit/>
          </a:bodyPr>
          <a:lstStyle/>
          <a:p>
            <a:pPr algn="ctr"/>
            <a:r>
              <a:rPr lang="fi-FI" dirty="0"/>
              <a:t>Suunnitellen tavoitteeseesi</a:t>
            </a:r>
          </a:p>
        </p:txBody>
      </p:sp>
      <p:graphicFrame>
        <p:nvGraphicFramePr>
          <p:cNvPr id="21" name="Kaaviokuva 20">
            <a:extLst>
              <a:ext uri="{FF2B5EF4-FFF2-40B4-BE49-F238E27FC236}">
                <a16:creationId xmlns:a16="http://schemas.microsoft.com/office/drawing/2014/main" id="{81180E47-E62E-4DD8-BFDE-EAF01B193452}"/>
              </a:ext>
            </a:extLst>
          </p:cNvPr>
          <p:cNvGraphicFramePr/>
          <p:nvPr>
            <p:extLst>
              <p:ext uri="{D42A27DB-BD31-4B8C-83A1-F6EECF244321}">
                <p14:modId xmlns:p14="http://schemas.microsoft.com/office/powerpoint/2010/main" val="947191087"/>
              </p:ext>
            </p:extLst>
          </p:nvPr>
        </p:nvGraphicFramePr>
        <p:xfrm>
          <a:off x="1524000" y="1829356"/>
          <a:ext cx="6537158" cy="450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Vuokaaviosymboli: Rajoitin 21">
            <a:extLst>
              <a:ext uri="{FF2B5EF4-FFF2-40B4-BE49-F238E27FC236}">
                <a16:creationId xmlns:a16="http://schemas.microsoft.com/office/drawing/2014/main" id="{E6D2EAB9-A3A9-44D0-854B-03171CFC359A}"/>
              </a:ext>
            </a:extLst>
          </p:cNvPr>
          <p:cNvSpPr/>
          <p:nvPr/>
        </p:nvSpPr>
        <p:spPr>
          <a:xfrm>
            <a:off x="1267326" y="1147544"/>
            <a:ext cx="3080084" cy="1362599"/>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Pohdi omia vahvuuksiasi hyvissä ajoin</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mieti lukion jälkeistä 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tarkista suunnitelmiasi </a:t>
            </a:r>
          </a:p>
        </p:txBody>
      </p:sp>
      <p:sp>
        <p:nvSpPr>
          <p:cNvPr id="23" name="Vuokaaviosymboli: Rajoitin 22">
            <a:extLst>
              <a:ext uri="{FF2B5EF4-FFF2-40B4-BE49-F238E27FC236}">
                <a16:creationId xmlns:a16="http://schemas.microsoft.com/office/drawing/2014/main" id="{929A24D7-4600-40A0-9BA6-613A59E5F4CF}"/>
              </a:ext>
            </a:extLst>
          </p:cNvPr>
          <p:cNvSpPr/>
          <p:nvPr/>
        </p:nvSpPr>
        <p:spPr>
          <a:xfrm>
            <a:off x="611560" y="5280859"/>
            <a:ext cx="3462184" cy="1249208"/>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Varaa riittävästi</a:t>
            </a:r>
            <a:r>
              <a:rPr kumimoji="0" lang="fi-FI" sz="1800" b="1" i="0" u="none" strike="noStrike" kern="0" cap="none" spc="0" normalizeH="0" noProof="0" dirty="0">
                <a:ln>
                  <a:noFill/>
                </a:ln>
                <a:solidFill>
                  <a:schemeClr val="bg1"/>
                </a:solidFill>
                <a:effectLst/>
                <a:uLnTx/>
                <a:uFillTx/>
                <a:latin typeface="Calibri" panose="020F0502020204030204"/>
                <a:ea typeface="+mn-ea"/>
                <a:cs typeface="+mn-cs"/>
              </a:rPr>
              <a:t> </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lukuaikaa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rPr>
              <a:t>järjestä</a:t>
            </a:r>
            <a:r>
              <a:rPr kumimoji="0" lang="fi-FI" sz="1600" b="1" i="0" u="none" strike="noStrike" kern="0" cap="none" spc="0" normalizeH="0" noProof="0" dirty="0">
                <a:ln>
                  <a:noFill/>
                </a:ln>
                <a:solidFill>
                  <a:schemeClr val="bg1"/>
                </a:solidFill>
                <a:effectLst/>
                <a:uLnTx/>
                <a:uFillTx/>
                <a:latin typeface="Calibri" panose="020F0502020204030204"/>
              </a:rPr>
              <a:t> mielekästä vapaa-aikaa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baseline="0" dirty="0">
                <a:solidFill>
                  <a:schemeClr val="bg1"/>
                </a:solidFill>
                <a:latin typeface="Calibri" panose="020F0502020204030204"/>
              </a:rPr>
              <a:t>huolehdi </a:t>
            </a:r>
            <a:r>
              <a:rPr lang="fi-FI" sz="1600" b="1" kern="0" dirty="0">
                <a:solidFill>
                  <a:schemeClr val="bg1"/>
                </a:solidFill>
                <a:latin typeface="Calibri" panose="020F0502020204030204"/>
              </a:rPr>
              <a:t>yleiskunnostasi ja terveellisestä ravinnosta</a:t>
            </a:r>
            <a:endParaRPr kumimoji="0" lang="fi-FI" sz="1800" b="1" i="0" u="none" strike="noStrike" kern="0" cap="none" spc="0" normalizeH="0" baseline="0" noProof="0" dirty="0">
              <a:ln>
                <a:noFill/>
              </a:ln>
              <a:solidFill>
                <a:schemeClr val="bg1"/>
              </a:solidFill>
              <a:effectLst/>
              <a:uLnTx/>
              <a:uFillTx/>
              <a:latin typeface="Calibri" panose="020F0502020204030204"/>
            </a:endParaRPr>
          </a:p>
        </p:txBody>
      </p:sp>
      <p:sp>
        <p:nvSpPr>
          <p:cNvPr id="24" name="Vuokaaviosymboli: Rajoitin 23">
            <a:extLst>
              <a:ext uri="{FF2B5EF4-FFF2-40B4-BE49-F238E27FC236}">
                <a16:creationId xmlns:a16="http://schemas.microsoft.com/office/drawing/2014/main" id="{BDE11D39-050A-4B99-BDAB-DA71257BD662}"/>
              </a:ext>
            </a:extLst>
          </p:cNvPr>
          <p:cNvSpPr/>
          <p:nvPr/>
        </p:nvSpPr>
        <p:spPr>
          <a:xfrm>
            <a:off x="58365" y="3242821"/>
            <a:ext cx="3164305" cy="978422"/>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Toteuta</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 unelmaasi, luota itseesi ja kykyihisi </a:t>
            </a:r>
          </a:p>
        </p:txBody>
      </p:sp>
      <p:sp>
        <p:nvSpPr>
          <p:cNvPr id="25" name="Vuokaaviosymboli: Rajoitin 24">
            <a:extLst>
              <a:ext uri="{FF2B5EF4-FFF2-40B4-BE49-F238E27FC236}">
                <a16:creationId xmlns:a16="http://schemas.microsoft.com/office/drawing/2014/main" id="{745854BE-7D28-46B8-82C7-CB5EEDAF20D8}"/>
              </a:ext>
            </a:extLst>
          </p:cNvPr>
          <p:cNvSpPr/>
          <p:nvPr/>
        </p:nvSpPr>
        <p:spPr>
          <a:xfrm>
            <a:off x="6356371" y="3596640"/>
            <a:ext cx="2695073" cy="1249207"/>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Seuraa aktiivisesti mediaa ja uutisia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ole kriittinen pohdiskelija</a:t>
            </a:r>
            <a:endParaRPr kumimoji="0" lang="fi-FI" sz="1600" b="1" i="0" u="none" strike="noStrike" kern="0" cap="none" spc="0" normalizeH="0" baseline="0" noProof="0" dirty="0">
              <a:ln>
                <a:noFill/>
              </a:ln>
              <a:solidFill>
                <a:schemeClr val="bg1"/>
              </a:solidFill>
              <a:effectLst/>
              <a:uLnTx/>
              <a:uFillTx/>
              <a:latin typeface="Calibri" panose="020F0502020204030204"/>
            </a:endParaRPr>
          </a:p>
        </p:txBody>
      </p:sp>
      <p:sp>
        <p:nvSpPr>
          <p:cNvPr id="26" name="Vuokaaviosymboli: Rajoitin 25">
            <a:extLst>
              <a:ext uri="{FF2B5EF4-FFF2-40B4-BE49-F238E27FC236}">
                <a16:creationId xmlns:a16="http://schemas.microsoft.com/office/drawing/2014/main" id="{769F0B7D-A5DF-48A2-94E2-8A387449E534}"/>
              </a:ext>
            </a:extLst>
          </p:cNvPr>
          <p:cNvSpPr/>
          <p:nvPr/>
        </p:nvSpPr>
        <p:spPr>
          <a:xfrm>
            <a:off x="5438274" y="1138120"/>
            <a:ext cx="3080084" cy="164280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Valitse sinua kiinnostavia oppiaineita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kiinnostus parantaa tuloksiasi </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innostut opiskelu</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sta</a:t>
            </a:r>
          </a:p>
        </p:txBody>
      </p:sp>
      <p:sp>
        <p:nvSpPr>
          <p:cNvPr id="27" name="Vuokaaviosymboli: Rajoitin 26">
            <a:extLst>
              <a:ext uri="{FF2B5EF4-FFF2-40B4-BE49-F238E27FC236}">
                <a16:creationId xmlns:a16="http://schemas.microsoft.com/office/drawing/2014/main" id="{157844FB-6A98-41AA-9349-FD053986E8F4}"/>
              </a:ext>
            </a:extLst>
          </p:cNvPr>
          <p:cNvSpPr/>
          <p:nvPr/>
        </p:nvSpPr>
        <p:spPr>
          <a:xfrm>
            <a:off x="5198382" y="5401863"/>
            <a:ext cx="3080084" cy="136259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Keskustele suunnitelmistasi opettajien, vanhempiesi ja ystävien kanssa</a:t>
            </a:r>
          </a:p>
        </p:txBody>
      </p:sp>
      <p:pic>
        <p:nvPicPr>
          <p:cNvPr id="28" name="Kuva 27">
            <a:extLst>
              <a:ext uri="{FF2B5EF4-FFF2-40B4-BE49-F238E27FC236}">
                <a16:creationId xmlns:a16="http://schemas.microsoft.com/office/drawing/2014/main" id="{4CEA7034-C417-461F-BC9D-F04C0C88CB78}"/>
              </a:ext>
            </a:extLst>
          </p:cNvPr>
          <p:cNvPicPr>
            <a:picLocks noChangeAspect="1"/>
          </p:cNvPicPr>
          <p:nvPr/>
        </p:nvPicPr>
        <p:blipFill>
          <a:blip r:embed="rId7"/>
          <a:stretch>
            <a:fillRect/>
          </a:stretch>
        </p:blipFill>
        <p:spPr>
          <a:xfrm>
            <a:off x="3413666" y="2997094"/>
            <a:ext cx="2751709" cy="2016338"/>
          </a:xfrm>
          <a:prstGeom prst="rect">
            <a:avLst/>
          </a:prstGeom>
        </p:spPr>
      </p:pic>
      <p:grpSp>
        <p:nvGrpSpPr>
          <p:cNvPr id="29" name="Ryhmä 28">
            <a:extLst>
              <a:ext uri="{FF2B5EF4-FFF2-40B4-BE49-F238E27FC236}">
                <a16:creationId xmlns:a16="http://schemas.microsoft.com/office/drawing/2014/main" id="{105506E2-0B74-486A-A7A5-542ADB7C5992}"/>
              </a:ext>
            </a:extLst>
          </p:cNvPr>
          <p:cNvGrpSpPr/>
          <p:nvPr/>
        </p:nvGrpSpPr>
        <p:grpSpPr>
          <a:xfrm>
            <a:off x="8320717" y="6309320"/>
            <a:ext cx="839132" cy="621824"/>
            <a:chOff x="8320717" y="6309320"/>
            <a:chExt cx="839132" cy="621824"/>
          </a:xfrm>
        </p:grpSpPr>
        <p:pic>
          <p:nvPicPr>
            <p:cNvPr id="30" name="Kuva 29" descr="Paluu">
              <a:hlinkClick r:id="rId8" action="ppaction://hlinksldjump"/>
              <a:extLst>
                <a:ext uri="{FF2B5EF4-FFF2-40B4-BE49-F238E27FC236}">
                  <a16:creationId xmlns:a16="http://schemas.microsoft.com/office/drawing/2014/main" id="{C10C4979-AAC2-4D4A-8C53-D5703B72C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8025" y="6309320"/>
              <a:ext cx="621824" cy="621824"/>
            </a:xfrm>
            <a:prstGeom prst="rect">
              <a:avLst/>
            </a:prstGeom>
          </p:spPr>
        </p:pic>
        <p:sp>
          <p:nvSpPr>
            <p:cNvPr id="31" name="Tekstiruutu 30">
              <a:hlinkClick r:id="rId8" action="ppaction://hlinksldjump"/>
              <a:extLst>
                <a:ext uri="{FF2B5EF4-FFF2-40B4-BE49-F238E27FC236}">
                  <a16:creationId xmlns:a16="http://schemas.microsoft.com/office/drawing/2014/main" id="{3EC10E85-0243-4F20-82A3-CD8EECEC26C7}"/>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12812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801893" y="134679"/>
            <a:ext cx="6192688" cy="620688"/>
          </a:xfrm>
          <a:prstGeom prst="rect">
            <a:avLst/>
          </a:prstGeom>
        </p:spPr>
        <p:txBody>
          <a:bodyPr/>
          <a:lstStyle/>
          <a:p>
            <a:r>
              <a:rPr lang="fi-FI" dirty="0"/>
              <a:t>Äidinkieli ja kirjallisuus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25148"/>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tx1">
                      <a:lumMod val="50000"/>
                      <a:lumOff val="50000"/>
                    </a:schemeClr>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9"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56284" y="439630"/>
              <a:ext cx="156843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tx1">
                      <a:lumMod val="50000"/>
                      <a:lumOff val="50000"/>
                    </a:schemeClr>
                  </a:solidFill>
                </a:rPr>
                <a:t>Reaaliaineiden kokeet</a:t>
              </a:r>
              <a:endParaRPr lang="fi-FI" sz="2000" b="1" kern="1200" dirty="0">
                <a:solidFill>
                  <a:schemeClr val="tx1">
                    <a:lumMod val="50000"/>
                    <a:lumOff val="50000"/>
                  </a:schemeClr>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Vieraat kielet</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chilly" dir="t">
              <a:rot lat="0" lon="0" rev="1848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312366" y="1163934"/>
            <a:ext cx="6171369" cy="1200329"/>
          </a:xfrm>
          <a:prstGeom prst="rect">
            <a:avLst/>
          </a:prstGeom>
          <a:noFill/>
          <a:ln>
            <a:noFill/>
          </a:ln>
        </p:spPr>
        <p:txBody>
          <a:bodyPr wrap="none" rtlCol="0">
            <a:spAutoFit/>
          </a:bodyPr>
          <a:lstStyle/>
          <a:p>
            <a:r>
              <a:rPr lang="fi-FI" b="1" dirty="0"/>
              <a:t>Äidinkielen ja kirjallisuuden koe </a:t>
            </a:r>
            <a:r>
              <a:rPr lang="fi-FI" b="1" u="sng" dirty="0">
                <a:highlight>
                  <a:srgbClr val="FFFF00"/>
                </a:highlight>
              </a:rPr>
              <a:t>on aina sisällyttävä tutkintoosi</a:t>
            </a:r>
          </a:p>
          <a:p>
            <a:pPr marL="285750" indent="-285750">
              <a:buFont typeface="Arial" panose="020B0604020202020204" pitchFamily="34" charset="0"/>
              <a:buChar char="•"/>
            </a:pPr>
            <a:r>
              <a:rPr lang="fi-FI" b="1" dirty="0"/>
              <a:t>suomen kieli</a:t>
            </a:r>
          </a:p>
          <a:p>
            <a:pPr marL="285750" indent="-285750">
              <a:buFont typeface="Arial" panose="020B0604020202020204" pitchFamily="34" charset="0"/>
              <a:buChar char="•"/>
            </a:pPr>
            <a:r>
              <a:rPr lang="fi-FI" b="1" dirty="0"/>
              <a:t>ruotsin kieli</a:t>
            </a:r>
          </a:p>
          <a:p>
            <a:pPr marL="285750" indent="-285750">
              <a:buFont typeface="Arial" panose="020B0604020202020204" pitchFamily="34" charset="0"/>
              <a:buChar char="•"/>
            </a:pPr>
            <a:r>
              <a:rPr lang="fi-FI" b="1" dirty="0"/>
              <a:t>saamen kieli</a:t>
            </a:r>
          </a:p>
        </p:txBody>
      </p:sp>
      <p:sp>
        <p:nvSpPr>
          <p:cNvPr id="27" name="Tekstiruutu 26">
            <a:extLst>
              <a:ext uri="{FF2B5EF4-FFF2-40B4-BE49-F238E27FC236}">
                <a16:creationId xmlns:a16="http://schemas.microsoft.com/office/drawing/2014/main" id="{3823BBC5-FF7C-4B74-818D-BD5266B51B2D}"/>
              </a:ext>
            </a:extLst>
          </p:cNvPr>
          <p:cNvSpPr txBox="1"/>
          <p:nvPr/>
        </p:nvSpPr>
        <p:spPr>
          <a:xfrm>
            <a:off x="335543" y="3087623"/>
            <a:ext cx="3194326" cy="1969770"/>
          </a:xfrm>
          <a:prstGeom prst="rect">
            <a:avLst/>
          </a:prstGeom>
          <a:noFill/>
          <a:ln>
            <a:noFill/>
          </a:ln>
        </p:spPr>
        <p:txBody>
          <a:bodyPr wrap="square" rtlCol="0">
            <a:spAutoFit/>
          </a:bodyPr>
          <a:lstStyle/>
          <a:p>
            <a:r>
              <a:rPr lang="fi-FI" b="1" dirty="0"/>
              <a:t>Jos äidinkielesi ei ole suomi, ruotsi tai saame, voit tehdä suomi tai ruotsi toisena kielenä ja kirjallisuus-oppimäärään perustuvan kokeen</a:t>
            </a:r>
          </a:p>
          <a:p>
            <a:pPr marL="285750" indent="-285750">
              <a:buFont typeface="Arial" panose="020B0604020202020204" pitchFamily="34" charset="0"/>
              <a:buChar char="•"/>
            </a:pPr>
            <a:r>
              <a:rPr lang="fi-FI" sz="1600" b="1" dirty="0"/>
              <a:t>painavasta syystä hakemuksesta oikeus muillakin</a:t>
            </a:r>
          </a:p>
        </p:txBody>
      </p:sp>
      <p:grpSp>
        <p:nvGrpSpPr>
          <p:cNvPr id="22" name="Ryhmä 21">
            <a:extLst>
              <a:ext uri="{FF2B5EF4-FFF2-40B4-BE49-F238E27FC236}">
                <a16:creationId xmlns:a16="http://schemas.microsoft.com/office/drawing/2014/main" id="{23E912C4-8F4C-4864-BFF1-7BE55690D8B7}"/>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34E9FD2F-1C6E-4E74-933C-84316A93D97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8813B09A-4C37-4133-A295-20BB9E28DB6D}"/>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0597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431944A9-DF8D-413B-A10B-01636A727686}"/>
              </a:ext>
            </a:extLst>
          </p:cNvPr>
          <p:cNvGrpSpPr/>
          <p:nvPr/>
        </p:nvGrpSpPr>
        <p:grpSpPr>
          <a:xfrm>
            <a:off x="5826259" y="4963200"/>
            <a:ext cx="1656184" cy="1845876"/>
            <a:chOff x="1341766" y="2445"/>
            <a:chExt cx="1605912" cy="1845876"/>
          </a:xfrm>
          <a:solidFill>
            <a:schemeClr val="accent2">
              <a:lumMod val="75000"/>
            </a:schemeClr>
          </a:solidFill>
        </p:grpSpPr>
        <p:sp>
          <p:nvSpPr>
            <p:cNvPr id="36" name="Kuusikulmio 35">
              <a:extLst>
                <a:ext uri="{FF2B5EF4-FFF2-40B4-BE49-F238E27FC236}">
                  <a16:creationId xmlns:a16="http://schemas.microsoft.com/office/drawing/2014/main" id="{3FD39E5A-7E23-4340-B63F-B5E0341777B4}"/>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Kuusikulmio 4">
              <a:extLst>
                <a:ext uri="{FF2B5EF4-FFF2-40B4-BE49-F238E27FC236}">
                  <a16:creationId xmlns:a16="http://schemas.microsoft.com/office/drawing/2014/main" id="{BF4A8A6C-06C8-411B-997E-786C939A8C42}"/>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29" name="Ryhmä 28">
            <a:extLst>
              <a:ext uri="{FF2B5EF4-FFF2-40B4-BE49-F238E27FC236}">
                <a16:creationId xmlns:a16="http://schemas.microsoft.com/office/drawing/2014/main" id="{5BE96951-0F6F-4ABD-8522-19DEDCFB9543}"/>
              </a:ext>
            </a:extLst>
          </p:cNvPr>
          <p:cNvGrpSpPr/>
          <p:nvPr/>
        </p:nvGrpSpPr>
        <p:grpSpPr>
          <a:xfrm>
            <a:off x="2953627" y="4912142"/>
            <a:ext cx="1656184" cy="1845876"/>
            <a:chOff x="1341766" y="2445"/>
            <a:chExt cx="1605912" cy="1845876"/>
          </a:xfrm>
          <a:solidFill>
            <a:schemeClr val="accent2">
              <a:lumMod val="75000"/>
            </a:schemeClr>
          </a:solidFill>
        </p:grpSpPr>
        <p:sp>
          <p:nvSpPr>
            <p:cNvPr id="30" name="Kuusikulmio 29">
              <a:extLst>
                <a:ext uri="{FF2B5EF4-FFF2-40B4-BE49-F238E27FC236}">
                  <a16:creationId xmlns:a16="http://schemas.microsoft.com/office/drawing/2014/main" id="{6015AD1D-66F6-4C9A-9398-40AB8E9018A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Kuusikulmio 4">
              <a:extLst>
                <a:ext uri="{FF2B5EF4-FFF2-40B4-BE49-F238E27FC236}">
                  <a16:creationId xmlns:a16="http://schemas.microsoft.com/office/drawing/2014/main" id="{D799C0C6-5659-452D-A19A-86C001CF8720}"/>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683"/>
            <a:ext cx="6192688" cy="620688"/>
          </a:xfrm>
          <a:prstGeom prst="rect">
            <a:avLst/>
          </a:prstGeom>
        </p:spPr>
        <p:txBody>
          <a:bodyPr>
            <a:normAutofit/>
          </a:bodyPr>
          <a:lstStyle/>
          <a:p>
            <a:pPr algn="ctr"/>
            <a:r>
              <a:rPr lang="fi-FI" dirty="0"/>
              <a:t>Valittavissa olevat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chilly" dir="t">
              <a:rot lat="0" lon="0" rev="1848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no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22755" y="178706"/>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99492" y="1137511"/>
            <a:ext cx="8945013" cy="1477328"/>
          </a:xfrm>
          <a:prstGeom prst="rect">
            <a:avLst/>
          </a:prstGeom>
          <a:noFill/>
          <a:ln>
            <a:noFill/>
          </a:ln>
        </p:spPr>
        <p:txBody>
          <a:bodyPr wrap="none" rtlCol="0">
            <a:spAutoFit/>
          </a:bodyPr>
          <a:lstStyle/>
          <a:p>
            <a:r>
              <a:rPr lang="fi-FI" b="1" dirty="0"/>
              <a:t>Äidinkielen ja kirjallisuuden kokeen lisäksi tutkintoosi on sisällyttävä </a:t>
            </a:r>
            <a:r>
              <a:rPr lang="fi-FI" b="1" u="sng" dirty="0">
                <a:highlight>
                  <a:srgbClr val="FFFF00"/>
                </a:highlight>
              </a:rPr>
              <a:t>kolme koetta</a:t>
            </a:r>
            <a:r>
              <a:rPr lang="fi-FI" b="1" dirty="0">
                <a:highlight>
                  <a:srgbClr val="FFFF00"/>
                </a:highlight>
              </a:rPr>
              <a:t> </a:t>
            </a:r>
            <a:r>
              <a:rPr lang="fi-FI" b="1" dirty="0"/>
              <a:t>ryhmästä:</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8" name="Tekstiruutu 27">
            <a:extLst>
              <a:ext uri="{FF2B5EF4-FFF2-40B4-BE49-F238E27FC236}">
                <a16:creationId xmlns:a16="http://schemas.microsoft.com/office/drawing/2014/main" id="{074F0224-1346-4429-8B21-493278ACFEE4}"/>
              </a:ext>
            </a:extLst>
          </p:cNvPr>
          <p:cNvSpPr txBox="1"/>
          <p:nvPr/>
        </p:nvSpPr>
        <p:spPr>
          <a:xfrm>
            <a:off x="91038" y="3424205"/>
            <a:ext cx="4298824" cy="2862322"/>
          </a:xfrm>
          <a:prstGeom prst="rect">
            <a:avLst/>
          </a:prstGeom>
          <a:noFill/>
          <a:ln>
            <a:noFill/>
          </a:ln>
        </p:spPr>
        <p:txBody>
          <a:bodyPr wrap="square" rtlCol="0">
            <a:spAutoFit/>
          </a:bodyPr>
          <a:lstStyle/>
          <a:p>
            <a:r>
              <a:rPr lang="fi-FI" b="1" dirty="0"/>
              <a:t>Sinun on </a:t>
            </a:r>
            <a:r>
              <a:rPr lang="fi-FI" b="1" u="sng" dirty="0">
                <a:highlight>
                  <a:srgbClr val="FFFF00"/>
                </a:highlight>
              </a:rPr>
              <a:t>ylioppilastutkintoosi suoritettava kuitenkin viisi koetta </a:t>
            </a:r>
          </a:p>
          <a:p>
            <a:pPr marL="285750" indent="-285750">
              <a:buFont typeface="Arial" panose="020B0604020202020204" pitchFamily="34" charset="0"/>
              <a:buChar char="•"/>
            </a:pPr>
            <a:r>
              <a:rPr lang="fi-FI" b="1" dirty="0"/>
              <a:t>mikäli jätät matematiikan tai toisen kotimaisen kielen kokeen pois, on sinun suoritettava kaksi reaaliaineen koetta tai kaksi vieraan kielen koetta</a:t>
            </a:r>
          </a:p>
          <a:p>
            <a:pPr marL="285750" indent="-285750">
              <a:buFont typeface="Arial" panose="020B0604020202020204" pitchFamily="34" charset="0"/>
              <a:buChar char="•"/>
            </a:pPr>
            <a:r>
              <a:rPr lang="fi-FI" b="1" dirty="0"/>
              <a:t>viiden kokeen joukossa </a:t>
            </a:r>
          </a:p>
          <a:p>
            <a:r>
              <a:rPr lang="fi-FI" b="1" dirty="0"/>
              <a:t>      voi olla vain yksi koe </a:t>
            </a:r>
          </a:p>
          <a:p>
            <a:r>
              <a:rPr lang="fi-FI" b="1" dirty="0"/>
              <a:t>      samassa  oppiaineessa</a:t>
            </a:r>
          </a:p>
          <a:p>
            <a:endParaRPr lang="fi-FI" b="1" dirty="0"/>
          </a:p>
        </p:txBody>
      </p:sp>
      <p:grpSp>
        <p:nvGrpSpPr>
          <p:cNvPr id="27" name="Ryhmä 26">
            <a:extLst>
              <a:ext uri="{FF2B5EF4-FFF2-40B4-BE49-F238E27FC236}">
                <a16:creationId xmlns:a16="http://schemas.microsoft.com/office/drawing/2014/main" id="{AD4ACEFF-D2A5-4FA7-B2A6-8F7F03EE0284}"/>
              </a:ext>
            </a:extLst>
          </p:cNvPr>
          <p:cNvGrpSpPr/>
          <p:nvPr/>
        </p:nvGrpSpPr>
        <p:grpSpPr>
          <a:xfrm>
            <a:off x="8576447" y="6349128"/>
            <a:ext cx="553357" cy="546128"/>
            <a:chOff x="8576447" y="6349128"/>
            <a:chExt cx="553357" cy="546128"/>
          </a:xfrm>
        </p:grpSpPr>
        <p:sp>
          <p:nvSpPr>
            <p:cNvPr id="32" name="Tekstiruutu 31">
              <a:extLst>
                <a:ext uri="{FF2B5EF4-FFF2-40B4-BE49-F238E27FC236}">
                  <a16:creationId xmlns:a16="http://schemas.microsoft.com/office/drawing/2014/main" id="{0E4F8E91-A30D-4323-992B-9DB107664DBE}"/>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3" name="Toimintopainike: Eteenpäin tai seuraava 32">
              <a:hlinkClick r:id="" action="ppaction://hlinkshowjump?jump=nextslide" highlightClick="1"/>
              <a:extLst>
                <a:ext uri="{FF2B5EF4-FFF2-40B4-BE49-F238E27FC236}">
                  <a16:creationId xmlns:a16="http://schemas.microsoft.com/office/drawing/2014/main" id="{B630EF56-E5EB-403E-B13C-1E839D7FAB1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468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Ryhmä 33">
            <a:extLst>
              <a:ext uri="{FF2B5EF4-FFF2-40B4-BE49-F238E27FC236}">
                <a16:creationId xmlns:a16="http://schemas.microsoft.com/office/drawing/2014/main" id="{853100CA-80A8-4DFC-ABA7-AF84A37E9013}"/>
              </a:ext>
            </a:extLst>
          </p:cNvPr>
          <p:cNvGrpSpPr/>
          <p:nvPr/>
        </p:nvGrpSpPr>
        <p:grpSpPr>
          <a:xfrm>
            <a:off x="5408476" y="49038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5" name="Kuusikulmio 34">
              <a:extLst>
                <a:ext uri="{FF2B5EF4-FFF2-40B4-BE49-F238E27FC236}">
                  <a16:creationId xmlns:a16="http://schemas.microsoft.com/office/drawing/2014/main" id="{FB28B4BF-BBF0-48FF-B9C4-EA4A46C551B5}"/>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Kuusikulmio 4">
              <a:extLst>
                <a:ext uri="{FF2B5EF4-FFF2-40B4-BE49-F238E27FC236}">
                  <a16:creationId xmlns:a16="http://schemas.microsoft.com/office/drawing/2014/main" id="{B872055C-C8C7-490B-AB35-37A7CBB35F53}"/>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31" name="Ryhmä 30">
            <a:extLst>
              <a:ext uri="{FF2B5EF4-FFF2-40B4-BE49-F238E27FC236}">
                <a16:creationId xmlns:a16="http://schemas.microsoft.com/office/drawing/2014/main" id="{4310857A-CE06-489E-B143-2C9D060512AE}"/>
              </a:ext>
            </a:extLst>
          </p:cNvPr>
          <p:cNvGrpSpPr/>
          <p:nvPr/>
        </p:nvGrpSpPr>
        <p:grpSpPr>
          <a:xfrm>
            <a:off x="5483251" y="4998221"/>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2" name="Kuusikulmio 31">
              <a:extLst>
                <a:ext uri="{FF2B5EF4-FFF2-40B4-BE49-F238E27FC236}">
                  <a16:creationId xmlns:a16="http://schemas.microsoft.com/office/drawing/2014/main" id="{7295F316-549E-4E47-856D-DF25B55637AF}"/>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Kuusikulmio 4">
              <a:extLst>
                <a:ext uri="{FF2B5EF4-FFF2-40B4-BE49-F238E27FC236}">
                  <a16:creationId xmlns:a16="http://schemas.microsoft.com/office/drawing/2014/main" id="{4078A02F-EC19-4B80-B196-94405FB2FABF}"/>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28" name="Ryhmä 27">
            <a:extLst>
              <a:ext uri="{FF2B5EF4-FFF2-40B4-BE49-F238E27FC236}">
                <a16:creationId xmlns:a16="http://schemas.microsoft.com/office/drawing/2014/main" id="{444A3D67-209A-4476-8C61-0AD7D5097193}"/>
              </a:ext>
            </a:extLst>
          </p:cNvPr>
          <p:cNvGrpSpPr/>
          <p:nvPr/>
        </p:nvGrpSpPr>
        <p:grpSpPr>
          <a:xfrm>
            <a:off x="3207789" y="4769956"/>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9" name="Kuusikulmio 28">
              <a:extLst>
                <a:ext uri="{FF2B5EF4-FFF2-40B4-BE49-F238E27FC236}">
                  <a16:creationId xmlns:a16="http://schemas.microsoft.com/office/drawing/2014/main" id="{1F9801DA-7A8A-40A0-9432-35F124F8D6EC}"/>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Kuusikulmio 4">
              <a:extLst>
                <a:ext uri="{FF2B5EF4-FFF2-40B4-BE49-F238E27FC236}">
                  <a16:creationId xmlns:a16="http://schemas.microsoft.com/office/drawing/2014/main" id="{E96AA0CD-C243-4057-8E54-DAB8849EA0FC}"/>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22" name="Ryhmä 21">
            <a:extLst>
              <a:ext uri="{FF2B5EF4-FFF2-40B4-BE49-F238E27FC236}">
                <a16:creationId xmlns:a16="http://schemas.microsoft.com/office/drawing/2014/main" id="{87CD2F70-89A9-4663-A2A4-EF40821D3417}"/>
              </a:ext>
            </a:extLst>
          </p:cNvPr>
          <p:cNvGrpSpPr/>
          <p:nvPr/>
        </p:nvGrpSpPr>
        <p:grpSpPr>
          <a:xfrm>
            <a:off x="3047329" y="4920457"/>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3" name="Kuusikulmio 22">
              <a:extLst>
                <a:ext uri="{FF2B5EF4-FFF2-40B4-BE49-F238E27FC236}">
                  <a16:creationId xmlns:a16="http://schemas.microsoft.com/office/drawing/2014/main" id="{9561222C-67D6-4A69-9009-167DB326ED1E}"/>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Kuusikulmio 4">
              <a:extLst>
                <a:ext uri="{FF2B5EF4-FFF2-40B4-BE49-F238E27FC236}">
                  <a16:creationId xmlns:a16="http://schemas.microsoft.com/office/drawing/2014/main" id="{9845EB7C-B988-45A7-9170-A564CF7AD3D1}"/>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37825" y="144869"/>
            <a:ext cx="6192688" cy="620688"/>
          </a:xfrm>
          <a:prstGeom prst="rect">
            <a:avLst/>
          </a:prstGeom>
        </p:spPr>
        <p:txBody>
          <a:bodyPr>
            <a:normAutofit/>
          </a:bodyPr>
          <a:lstStyle/>
          <a:p>
            <a:pPr algn="ctr"/>
            <a:r>
              <a:rPr lang="fi-FI" dirty="0"/>
              <a:t>Useammat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97156"/>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47168"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7" name="Tekstiruutu 26">
            <a:extLst>
              <a:ext uri="{FF2B5EF4-FFF2-40B4-BE49-F238E27FC236}">
                <a16:creationId xmlns:a16="http://schemas.microsoft.com/office/drawing/2014/main" id="{CABEE2EC-A28A-46ED-8C10-D062CCB1B0CF}"/>
              </a:ext>
            </a:extLst>
          </p:cNvPr>
          <p:cNvSpPr txBox="1"/>
          <p:nvPr/>
        </p:nvSpPr>
        <p:spPr>
          <a:xfrm>
            <a:off x="284814" y="984149"/>
            <a:ext cx="7599553" cy="646331"/>
          </a:xfrm>
          <a:prstGeom prst="rect">
            <a:avLst/>
          </a:prstGeom>
          <a:noFill/>
          <a:ln>
            <a:noFill/>
          </a:ln>
        </p:spPr>
        <p:txBody>
          <a:bodyPr wrap="square" rtlCol="0">
            <a:spAutoFit/>
          </a:bodyPr>
          <a:lstStyle/>
          <a:p>
            <a:r>
              <a:rPr lang="fi-FI" b="1" dirty="0"/>
              <a:t>Reaaliaineiden kokeita voit suorittaa useita, koska ne ovat eri oppiaineissa.</a:t>
            </a:r>
          </a:p>
          <a:p>
            <a:r>
              <a:rPr lang="fi-FI" b="1" dirty="0"/>
              <a:t>Vieraan kielen kokeita voit myös suorittaa useassa eri kielessä.</a:t>
            </a:r>
          </a:p>
        </p:txBody>
      </p:sp>
      <p:sp>
        <p:nvSpPr>
          <p:cNvPr id="37" name="Tekstiruutu 36">
            <a:extLst>
              <a:ext uri="{FF2B5EF4-FFF2-40B4-BE49-F238E27FC236}">
                <a16:creationId xmlns:a16="http://schemas.microsoft.com/office/drawing/2014/main" id="{7884BEF7-C8AB-4C3C-A237-F2F8EA33DCFB}"/>
              </a:ext>
            </a:extLst>
          </p:cNvPr>
          <p:cNvSpPr txBox="1"/>
          <p:nvPr/>
        </p:nvSpPr>
        <p:spPr>
          <a:xfrm>
            <a:off x="308370" y="3408811"/>
            <a:ext cx="4197681" cy="1723549"/>
          </a:xfrm>
          <a:prstGeom prst="rect">
            <a:avLst/>
          </a:prstGeom>
          <a:noFill/>
          <a:ln>
            <a:noFill/>
          </a:ln>
        </p:spPr>
        <p:txBody>
          <a:bodyPr wrap="square" rtlCol="0">
            <a:spAutoFit/>
          </a:bodyPr>
          <a:lstStyle/>
          <a:p>
            <a:r>
              <a:rPr lang="fi-FI" b="1" dirty="0"/>
              <a:t>Tutkintoosi voi kuulua </a:t>
            </a:r>
            <a:r>
              <a:rPr lang="fi-FI" b="1" u="sng" dirty="0">
                <a:highlight>
                  <a:srgbClr val="FFFF00"/>
                </a:highlight>
              </a:rPr>
              <a:t>useampi koe samassa oppiaineessa vuodesta </a:t>
            </a:r>
            <a:r>
              <a:rPr lang="fi-FI" sz="1600" b="1" u="sng" dirty="0">
                <a:highlight>
                  <a:srgbClr val="FFFF00"/>
                </a:highlight>
              </a:rPr>
              <a:t>2022 lähtien</a:t>
            </a:r>
          </a:p>
          <a:p>
            <a:pPr marL="285750" indent="-285750">
              <a:buFont typeface="Arial" panose="020B0604020202020204" pitchFamily="34" charset="0"/>
              <a:buChar char="•"/>
            </a:pPr>
            <a:r>
              <a:rPr lang="fi-FI" b="1" dirty="0"/>
              <a:t>esim. pitkä ja lyhyt matematiikka</a:t>
            </a:r>
          </a:p>
          <a:p>
            <a:pPr marL="285750" indent="-285750">
              <a:buFont typeface="Arial" panose="020B0604020202020204" pitchFamily="34" charset="0"/>
              <a:buChar char="•"/>
            </a:pPr>
            <a:r>
              <a:rPr lang="fi-FI" b="1" dirty="0"/>
              <a:t>esim. englannin pitkän ja lyhyen oppimäärän koe</a:t>
            </a:r>
          </a:p>
        </p:txBody>
      </p:sp>
      <p:grpSp>
        <p:nvGrpSpPr>
          <p:cNvPr id="38" name="Ryhmä 37">
            <a:extLst>
              <a:ext uri="{FF2B5EF4-FFF2-40B4-BE49-F238E27FC236}">
                <a16:creationId xmlns:a16="http://schemas.microsoft.com/office/drawing/2014/main" id="{5AF91499-4FEB-40F1-827D-74A04BA25C0C}"/>
              </a:ext>
            </a:extLst>
          </p:cNvPr>
          <p:cNvGrpSpPr/>
          <p:nvPr/>
        </p:nvGrpSpPr>
        <p:grpSpPr>
          <a:xfrm>
            <a:off x="8320717" y="6309320"/>
            <a:ext cx="839132" cy="621824"/>
            <a:chOff x="8320717" y="6309320"/>
            <a:chExt cx="839132" cy="621824"/>
          </a:xfrm>
        </p:grpSpPr>
        <p:pic>
          <p:nvPicPr>
            <p:cNvPr id="39" name="Kuva 38" descr="Paluu">
              <a:hlinkClick r:id="rId3" action="ppaction://hlinksldjump"/>
              <a:extLst>
                <a:ext uri="{FF2B5EF4-FFF2-40B4-BE49-F238E27FC236}">
                  <a16:creationId xmlns:a16="http://schemas.microsoft.com/office/drawing/2014/main" id="{9F8666C9-2A3D-44BF-83A8-D821D6D7D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025" y="6309320"/>
              <a:ext cx="621824" cy="621824"/>
            </a:xfrm>
            <a:prstGeom prst="rect">
              <a:avLst/>
            </a:prstGeom>
          </p:spPr>
        </p:pic>
        <p:sp>
          <p:nvSpPr>
            <p:cNvPr id="40" name="Tekstiruutu 39">
              <a:hlinkClick r:id="rId3" action="ppaction://hlinksldjump"/>
              <a:extLst>
                <a:ext uri="{FF2B5EF4-FFF2-40B4-BE49-F238E27FC236}">
                  <a16:creationId xmlns:a16="http://schemas.microsoft.com/office/drawing/2014/main" id="{5676A9BB-A9AE-4C12-9B1C-673A1DC0099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389325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75747"/>
            <a:ext cx="6192688" cy="620688"/>
          </a:xfrm>
          <a:prstGeom prst="rect">
            <a:avLst/>
          </a:prstGeom>
        </p:spPr>
        <p:txBody>
          <a:bodyPr>
            <a:normAutofit/>
          </a:bodyPr>
          <a:lstStyle/>
          <a:p>
            <a:pPr algn="ctr"/>
            <a:r>
              <a:rPr lang="fi-FI" dirty="0"/>
              <a:t>Osallistumisen edellytykset</a:t>
            </a:r>
          </a:p>
        </p:txBody>
      </p:sp>
      <p:sp>
        <p:nvSpPr>
          <p:cNvPr id="5" name="Vuokaaviosymboli: Rajoitin 4">
            <a:extLst>
              <a:ext uri="{FF2B5EF4-FFF2-40B4-BE49-F238E27FC236}">
                <a16:creationId xmlns:a16="http://schemas.microsoft.com/office/drawing/2014/main" id="{67EF36CD-1330-4190-A0AF-5DE3C9BE8DE5}"/>
              </a:ext>
            </a:extLst>
          </p:cNvPr>
          <p:cNvSpPr/>
          <p:nvPr/>
        </p:nvSpPr>
        <p:spPr>
          <a:xfrm>
            <a:off x="155873" y="1124744"/>
            <a:ext cx="5184576" cy="79208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Lukion oppimäärää suorittava</a:t>
            </a:r>
          </a:p>
        </p:txBody>
      </p:sp>
      <p:sp>
        <p:nvSpPr>
          <p:cNvPr id="45" name="Vuokaaviosymboli: Rajoitin 44">
            <a:extLst>
              <a:ext uri="{FF2B5EF4-FFF2-40B4-BE49-F238E27FC236}">
                <a16:creationId xmlns:a16="http://schemas.microsoft.com/office/drawing/2014/main" id="{B26A78CC-7D16-4136-B81A-9461C2B01FEA}"/>
              </a:ext>
            </a:extLst>
          </p:cNvPr>
          <p:cNvSpPr/>
          <p:nvPr/>
        </p:nvSpPr>
        <p:spPr>
          <a:xfrm>
            <a:off x="155346" y="5007946"/>
            <a:ext cx="5640790" cy="864096"/>
          </a:xfrm>
          <a:prstGeom prst="flowChartTerminator">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Ammatillista perustutkintoa suorittava</a:t>
            </a:r>
          </a:p>
        </p:txBody>
      </p:sp>
      <p:sp>
        <p:nvSpPr>
          <p:cNvPr id="6" name="Tekstiruutu 5">
            <a:extLst>
              <a:ext uri="{FF2B5EF4-FFF2-40B4-BE49-F238E27FC236}">
                <a16:creationId xmlns:a16="http://schemas.microsoft.com/office/drawing/2014/main" id="{CE5DF108-F80E-4AEF-91AC-66AEF9A1B512}"/>
              </a:ext>
            </a:extLst>
          </p:cNvPr>
          <p:cNvSpPr txBox="1"/>
          <p:nvPr/>
        </p:nvSpPr>
        <p:spPr>
          <a:xfrm>
            <a:off x="323528" y="2085816"/>
            <a:ext cx="8457164" cy="1938992"/>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kokeeseen </a:t>
            </a:r>
            <a:r>
              <a:rPr lang="fi-FI" sz="2000" b="1" u="sng" dirty="0">
                <a:highlight>
                  <a:srgbClr val="FFFF00"/>
                </a:highlight>
              </a:rPr>
              <a:t>opiskeltuasi oppiaineen pakolliset opinnot</a:t>
            </a:r>
          </a:p>
          <a:p>
            <a:pPr marL="342900" indent="-342900">
              <a:buFont typeface="Wingdings" panose="05000000000000000000" pitchFamily="2" charset="2"/>
              <a:buChar char="ü"/>
            </a:pPr>
            <a:r>
              <a:rPr lang="fi-FI" sz="2000" b="1" dirty="0"/>
              <a:t>jos vieraassa kielessä ei ole pakollisia opintoja, on opintoja oltava kuusi opintopistettä</a:t>
            </a:r>
          </a:p>
          <a:p>
            <a:pPr marL="342900" indent="-342900">
              <a:buFont typeface="Wingdings" panose="05000000000000000000" pitchFamily="2" charset="2"/>
              <a:buChar char="ü"/>
            </a:pPr>
            <a:r>
              <a:rPr lang="fi-FI" sz="2000" b="1" dirty="0"/>
              <a:t>jos reaaliaineessa ei ole pakollisia opintoja, on opiskeltava 4 opintopistettä</a:t>
            </a:r>
          </a:p>
          <a:p>
            <a:pPr marL="342900" indent="-342900">
              <a:buFont typeface="Wingdings" panose="05000000000000000000" pitchFamily="2" charset="2"/>
              <a:buChar char="ü"/>
            </a:pPr>
            <a:r>
              <a:rPr lang="fi-FI" sz="2000" b="1" dirty="0"/>
              <a:t>erityisestä syystä rehtorin päätöksellä poikkeukset, jos on riittävät edellytykset kokeesta suoriutumiseen</a:t>
            </a:r>
          </a:p>
        </p:txBody>
      </p:sp>
      <p:sp>
        <p:nvSpPr>
          <p:cNvPr id="46" name="Tekstiruutu 45">
            <a:extLst>
              <a:ext uri="{FF2B5EF4-FFF2-40B4-BE49-F238E27FC236}">
                <a16:creationId xmlns:a16="http://schemas.microsoft.com/office/drawing/2014/main" id="{51DD5F3D-2892-4F8E-8FB0-C9BD7BC7726E}"/>
              </a:ext>
            </a:extLst>
          </p:cNvPr>
          <p:cNvSpPr txBox="1"/>
          <p:nvPr/>
        </p:nvSpPr>
        <p:spPr>
          <a:xfrm>
            <a:off x="87101" y="5965127"/>
            <a:ext cx="8693591" cy="400110"/>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suoritettuasi vähintään 90 opintopistettä vastaavan osaamisen</a:t>
            </a:r>
          </a:p>
        </p:txBody>
      </p:sp>
      <p:sp>
        <p:nvSpPr>
          <p:cNvPr id="48" name="Tekstiruutu 47">
            <a:extLst>
              <a:ext uri="{FF2B5EF4-FFF2-40B4-BE49-F238E27FC236}">
                <a16:creationId xmlns:a16="http://schemas.microsoft.com/office/drawing/2014/main" id="{70888625-8960-4FDD-82BB-F5740D75C3BC}"/>
              </a:ext>
            </a:extLst>
          </p:cNvPr>
          <p:cNvSpPr txBox="1"/>
          <p:nvPr/>
        </p:nvSpPr>
        <p:spPr>
          <a:xfrm>
            <a:off x="1407951" y="4336473"/>
            <a:ext cx="6692442" cy="400110"/>
          </a:xfrm>
          <a:prstGeom prst="rect">
            <a:avLst/>
          </a:prstGeom>
          <a:noFill/>
          <a:ln w="22225">
            <a:solidFill>
              <a:srgbClr val="C00000"/>
            </a:solidFill>
          </a:ln>
          <a:effectLst>
            <a:glow rad="63500">
              <a:schemeClr val="accent2">
                <a:satMod val="175000"/>
                <a:alpha val="40000"/>
              </a:schemeClr>
            </a:glow>
          </a:effectLst>
        </p:spPr>
        <p:txBody>
          <a:bodyPr wrap="square" rtlCol="0">
            <a:spAutoFit/>
          </a:bodyPr>
          <a:lstStyle/>
          <a:p>
            <a:r>
              <a:rPr lang="fi-FI" sz="2000" b="1" dirty="0"/>
              <a:t>   Koetehtävät perustuvat pakollisiin ja valinnaisiin opintoihin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E718CC13-09D3-49E5-AC0D-444131173CF7}"/>
              </a:ext>
            </a:extLst>
          </p:cNvPr>
          <p:cNvSpPr txBox="1"/>
          <p:nvPr/>
        </p:nvSpPr>
        <p:spPr>
          <a:xfrm rot="20122697">
            <a:off x="560800" y="424818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3102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44016"/>
            <a:ext cx="6192688" cy="620688"/>
          </a:xfrm>
          <a:prstGeom prst="rect">
            <a:avLst/>
          </a:prstGeom>
        </p:spPr>
        <p:txBody>
          <a:bodyPr>
            <a:normAutofit/>
          </a:bodyPr>
          <a:lstStyle/>
          <a:p>
            <a:pPr algn="ctr"/>
            <a:r>
              <a:rPr lang="fi-FI" dirty="0"/>
              <a:t>Kokeisiin ilmoittautuminen</a:t>
            </a:r>
          </a:p>
        </p:txBody>
      </p:sp>
      <p:sp>
        <p:nvSpPr>
          <p:cNvPr id="11" name="Tekstiruutu 10">
            <a:extLst>
              <a:ext uri="{FF2B5EF4-FFF2-40B4-BE49-F238E27FC236}">
                <a16:creationId xmlns:a16="http://schemas.microsoft.com/office/drawing/2014/main" id="{78268E7A-11C1-454A-95BE-BD13EB840083}"/>
              </a:ext>
            </a:extLst>
          </p:cNvPr>
          <p:cNvSpPr txBox="1"/>
          <p:nvPr/>
        </p:nvSpPr>
        <p:spPr>
          <a:xfrm>
            <a:off x="323528" y="1196752"/>
            <a:ext cx="8492642"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noudata kokeisiin ilmoittautuessasi lukion antamia ohjeita ja määräaikoja</a:t>
            </a:r>
          </a:p>
          <a:p>
            <a:pPr marL="342900" indent="-342900">
              <a:buFont typeface="Arial" panose="020B0604020202020204" pitchFamily="34" charset="0"/>
              <a:buChar char="•"/>
            </a:pPr>
            <a:r>
              <a:rPr lang="fi-FI" sz="2000" b="1" dirty="0"/>
              <a:t>allekirjoitettu kirjallinen ilmoittautumishakemus jätetään lukion rehtorille</a:t>
            </a:r>
          </a:p>
        </p:txBody>
      </p:sp>
      <p:sp>
        <p:nvSpPr>
          <p:cNvPr id="3" name="Suorakulmio: Pyöristetyt kulmat 2">
            <a:extLst>
              <a:ext uri="{FF2B5EF4-FFF2-40B4-BE49-F238E27FC236}">
                <a16:creationId xmlns:a16="http://schemas.microsoft.com/office/drawing/2014/main" id="{C0684758-1825-4D32-81B6-C52A9797F8DF}"/>
              </a:ext>
            </a:extLst>
          </p:cNvPr>
          <p:cNvSpPr/>
          <p:nvPr/>
        </p:nvSpPr>
        <p:spPr>
          <a:xfrm>
            <a:off x="539552"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Syksyn tutkinto:</a:t>
            </a:r>
          </a:p>
          <a:p>
            <a:pPr algn="ctr"/>
            <a:r>
              <a:rPr lang="fi-FI" b="1" dirty="0"/>
              <a:t>kesäkuun alkupäivinä</a:t>
            </a:r>
          </a:p>
        </p:txBody>
      </p:sp>
      <p:sp>
        <p:nvSpPr>
          <p:cNvPr id="13" name="Suorakulmio: Pyöristetyt kulmat 12">
            <a:extLst>
              <a:ext uri="{FF2B5EF4-FFF2-40B4-BE49-F238E27FC236}">
                <a16:creationId xmlns:a16="http://schemas.microsoft.com/office/drawing/2014/main" id="{51516174-AE5E-4B7A-9E77-6C9A615BBB37}"/>
              </a:ext>
            </a:extLst>
          </p:cNvPr>
          <p:cNvSpPr/>
          <p:nvPr/>
        </p:nvSpPr>
        <p:spPr>
          <a:xfrm>
            <a:off x="4788024"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Kevään tutkinto:</a:t>
            </a:r>
          </a:p>
          <a:p>
            <a:pPr algn="ctr"/>
            <a:r>
              <a:rPr lang="fi-FI" b="1" dirty="0"/>
              <a:t>marraskuun loppupäivinä</a:t>
            </a:r>
          </a:p>
        </p:txBody>
      </p:sp>
      <p:sp>
        <p:nvSpPr>
          <p:cNvPr id="14" name="Tekstiruutu 13">
            <a:extLst>
              <a:ext uri="{FF2B5EF4-FFF2-40B4-BE49-F238E27FC236}">
                <a16:creationId xmlns:a16="http://schemas.microsoft.com/office/drawing/2014/main" id="{62F8F596-9FB4-459F-9BAC-EEBB8088DCBD}"/>
              </a:ext>
            </a:extLst>
          </p:cNvPr>
          <p:cNvSpPr txBox="1"/>
          <p:nvPr/>
        </p:nvSpPr>
        <p:spPr>
          <a:xfrm>
            <a:off x="2184537" y="3711650"/>
            <a:ext cx="3323567" cy="400110"/>
          </a:xfrm>
          <a:prstGeom prst="rect">
            <a:avLst/>
          </a:prstGeom>
          <a:noFill/>
          <a:ln w="25400">
            <a:solidFill>
              <a:srgbClr val="C00000"/>
            </a:solidFill>
          </a:ln>
          <a:effectLst>
            <a:glow rad="63500">
              <a:schemeClr val="accent2">
                <a:satMod val="175000"/>
                <a:alpha val="40000"/>
              </a:schemeClr>
            </a:glow>
          </a:effectLst>
        </p:spPr>
        <p:txBody>
          <a:bodyPr wrap="square" rtlCol="0">
            <a:spAutoFit/>
          </a:bodyPr>
          <a:lstStyle/>
          <a:p>
            <a:r>
              <a:rPr lang="fi-FI" sz="2000" b="1" dirty="0"/>
              <a:t>  Ilmoittautuminen on sitova</a:t>
            </a:r>
          </a:p>
        </p:txBody>
      </p:sp>
      <p:sp>
        <p:nvSpPr>
          <p:cNvPr id="15" name="Tekstiruutu 14">
            <a:extLst>
              <a:ext uri="{FF2B5EF4-FFF2-40B4-BE49-F238E27FC236}">
                <a16:creationId xmlns:a16="http://schemas.microsoft.com/office/drawing/2014/main" id="{E0C92370-892F-484C-B58C-F20341E8981B}"/>
              </a:ext>
            </a:extLst>
          </p:cNvPr>
          <p:cNvSpPr txBox="1"/>
          <p:nvPr/>
        </p:nvSpPr>
        <p:spPr>
          <a:xfrm>
            <a:off x="683568" y="4363651"/>
            <a:ext cx="7488832"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myöhästyneen hakemuksen lautakunta voi hyväksyä vain sairauden tai muun erityisen painavan syyn vuoksi</a:t>
            </a:r>
          </a:p>
          <a:p>
            <a:pPr marL="342900" indent="-342900">
              <a:buFont typeface="Arial" panose="020B0604020202020204" pitchFamily="34" charset="0"/>
              <a:buChar char="•"/>
            </a:pPr>
            <a:r>
              <a:rPr lang="fi-FI" sz="2000" b="1" dirty="0"/>
              <a:t>erityisen painavasta syystä voit hakea muutosta tai peruutusta lautakunnalta</a:t>
            </a:r>
          </a:p>
          <a:p>
            <a:pPr marL="342900" indent="-342900">
              <a:buFont typeface="Arial" panose="020B0604020202020204" pitchFamily="34" charset="0"/>
              <a:buChar char="•"/>
            </a:pPr>
            <a:r>
              <a:rPr lang="fi-FI" sz="2000" b="1" dirty="0"/>
              <a:t>rehtori tarkistaa osallistumisoikeutesi ja sen epäämisestä annetaan perusteltu kirjallinen päätös </a:t>
            </a:r>
          </a:p>
        </p:txBody>
      </p:sp>
      <p:sp>
        <p:nvSpPr>
          <p:cNvPr id="12" name="Tekstiruutu 11">
            <a:extLst>
              <a:ext uri="{FF2B5EF4-FFF2-40B4-BE49-F238E27FC236}">
                <a16:creationId xmlns:a16="http://schemas.microsoft.com/office/drawing/2014/main" id="{DF8A660E-155D-4142-8BDB-673BABB102D1}"/>
              </a:ext>
            </a:extLst>
          </p:cNvPr>
          <p:cNvSpPr txBox="1"/>
          <p:nvPr/>
        </p:nvSpPr>
        <p:spPr>
          <a:xfrm rot="20122697">
            <a:off x="1352888" y="352201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6" name="Ryhmä 15">
            <a:extLst>
              <a:ext uri="{FF2B5EF4-FFF2-40B4-BE49-F238E27FC236}">
                <a16:creationId xmlns:a16="http://schemas.microsoft.com/office/drawing/2014/main" id="{1626D0BC-252B-4B8B-8384-A7BA9666E2CD}"/>
              </a:ext>
            </a:extLst>
          </p:cNvPr>
          <p:cNvGrpSpPr/>
          <p:nvPr/>
        </p:nvGrpSpPr>
        <p:grpSpPr>
          <a:xfrm>
            <a:off x="8576447" y="6349128"/>
            <a:ext cx="553357" cy="546128"/>
            <a:chOff x="8576447" y="6349128"/>
            <a:chExt cx="553357" cy="546128"/>
          </a:xfrm>
        </p:grpSpPr>
        <p:sp>
          <p:nvSpPr>
            <p:cNvPr id="17" name="Tekstiruutu 16">
              <a:extLst>
                <a:ext uri="{FF2B5EF4-FFF2-40B4-BE49-F238E27FC236}">
                  <a16:creationId xmlns:a16="http://schemas.microsoft.com/office/drawing/2014/main" id="{964F3232-A18B-47F2-92BF-F568600DB4C6}"/>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8" name="Toimintopainike: Eteenpäin tai seuraava 17">
              <a:hlinkClick r:id="" action="ppaction://hlinkshowjump?jump=nextslide" highlightClick="1"/>
              <a:extLst>
                <a:ext uri="{FF2B5EF4-FFF2-40B4-BE49-F238E27FC236}">
                  <a16:creationId xmlns:a16="http://schemas.microsoft.com/office/drawing/2014/main" id="{1D5B0B50-6E84-43ED-B933-773D3754BC0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3673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27683" y="123896"/>
            <a:ext cx="6192688" cy="620688"/>
          </a:xfrm>
          <a:prstGeom prst="rect">
            <a:avLst/>
          </a:prstGeom>
        </p:spPr>
        <p:txBody>
          <a:bodyPr>
            <a:normAutofit/>
          </a:bodyPr>
          <a:lstStyle/>
          <a:p>
            <a:r>
              <a:rPr lang="fi-FI" dirty="0"/>
              <a:t>Tutkinnon suorittamisaika</a:t>
            </a:r>
          </a:p>
        </p:txBody>
      </p:sp>
      <p:sp>
        <p:nvSpPr>
          <p:cNvPr id="5" name="Suorakulmio: Pyöristetyt kulmat 4">
            <a:extLst>
              <a:ext uri="{FF2B5EF4-FFF2-40B4-BE49-F238E27FC236}">
                <a16:creationId xmlns:a16="http://schemas.microsoft.com/office/drawing/2014/main" id="{B9669ADF-5F6C-45D4-A1EB-832040810398}"/>
              </a:ext>
            </a:extLst>
          </p:cNvPr>
          <p:cNvSpPr/>
          <p:nvPr/>
        </p:nvSpPr>
        <p:spPr>
          <a:xfrm>
            <a:off x="395536"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9" name="Suorakulmio: Pyöristetyt kulmat 8">
            <a:extLst>
              <a:ext uri="{FF2B5EF4-FFF2-40B4-BE49-F238E27FC236}">
                <a16:creationId xmlns:a16="http://schemas.microsoft.com/office/drawing/2014/main" id="{58046A8F-800C-4AC4-A40E-EFF263EA8E69}"/>
              </a:ext>
            </a:extLst>
          </p:cNvPr>
          <p:cNvSpPr/>
          <p:nvPr/>
        </p:nvSpPr>
        <p:spPr>
          <a:xfrm>
            <a:off x="3724672"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0" name="Suorakulmio: Pyöristetyt kulmat 9">
            <a:extLst>
              <a:ext uri="{FF2B5EF4-FFF2-40B4-BE49-F238E27FC236}">
                <a16:creationId xmlns:a16="http://schemas.microsoft.com/office/drawing/2014/main" id="{93596D24-20CD-4541-99A7-DCB00A8CF2CD}"/>
              </a:ext>
            </a:extLst>
          </p:cNvPr>
          <p:cNvSpPr/>
          <p:nvPr/>
        </p:nvSpPr>
        <p:spPr>
          <a:xfrm>
            <a:off x="2060104"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2" name="Suorakulmio: Pyöristetyt kulmat 11">
            <a:extLst>
              <a:ext uri="{FF2B5EF4-FFF2-40B4-BE49-F238E27FC236}">
                <a16:creationId xmlns:a16="http://schemas.microsoft.com/office/drawing/2014/main" id="{36601353-76E0-46C4-B249-51CA0C3CE131}"/>
              </a:ext>
            </a:extLst>
          </p:cNvPr>
          <p:cNvSpPr/>
          <p:nvPr/>
        </p:nvSpPr>
        <p:spPr>
          <a:xfrm>
            <a:off x="5425832"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3" name="Suorakulmio: Pyöristetyt kulmat 12">
            <a:extLst>
              <a:ext uri="{FF2B5EF4-FFF2-40B4-BE49-F238E27FC236}">
                <a16:creationId xmlns:a16="http://schemas.microsoft.com/office/drawing/2014/main" id="{B936B65E-AECB-4C54-A024-B5DA452B0C63}"/>
              </a:ext>
            </a:extLst>
          </p:cNvPr>
          <p:cNvSpPr/>
          <p:nvPr/>
        </p:nvSpPr>
        <p:spPr>
          <a:xfrm>
            <a:off x="7164287"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4" name="Tekstiruutu 13">
            <a:extLst>
              <a:ext uri="{FF2B5EF4-FFF2-40B4-BE49-F238E27FC236}">
                <a16:creationId xmlns:a16="http://schemas.microsoft.com/office/drawing/2014/main" id="{C272CF8B-AC23-4084-8469-992D76412881}"/>
              </a:ext>
            </a:extLst>
          </p:cNvPr>
          <p:cNvSpPr txBox="1"/>
          <p:nvPr/>
        </p:nvSpPr>
        <p:spPr>
          <a:xfrm>
            <a:off x="251520" y="1241465"/>
            <a:ext cx="8731394" cy="1323439"/>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tutkinnon kokeet järjestetään samanaikaisesti kaksi kertaa vuodessa</a:t>
            </a:r>
          </a:p>
          <a:p>
            <a:pPr marL="342900" indent="-342900">
              <a:buFont typeface="Arial" panose="020B0604020202020204" pitchFamily="34" charset="0"/>
              <a:buChar char="•"/>
            </a:pPr>
            <a:r>
              <a:rPr lang="fi-FI" sz="2000" b="1" dirty="0"/>
              <a:t>tutkinto tulee suorittaa </a:t>
            </a:r>
            <a:r>
              <a:rPr lang="fi-FI" sz="2000" b="1" u="sng" dirty="0">
                <a:highlight>
                  <a:srgbClr val="FFFF00"/>
                </a:highlight>
              </a:rPr>
              <a:t>enintään kolmena peräkkäisenä tutkintokertana</a:t>
            </a:r>
          </a:p>
          <a:p>
            <a:pPr marL="342900" indent="-342900">
              <a:buFont typeface="Arial" panose="020B0604020202020204" pitchFamily="34" charset="0"/>
              <a:buChar char="•"/>
            </a:pPr>
            <a:r>
              <a:rPr lang="fi-FI" sz="2000" b="1" dirty="0"/>
              <a:t>hylätyn kokeen voit kuitenkin uusia kolmena välittömästi seuraavana kertana</a:t>
            </a:r>
          </a:p>
          <a:p>
            <a:pPr marL="342900" indent="-342900">
              <a:buFont typeface="Arial" panose="020B0604020202020204" pitchFamily="34" charset="0"/>
              <a:buChar char="•"/>
            </a:pPr>
            <a:r>
              <a:rPr lang="fi-FI" sz="2000" b="1" dirty="0"/>
              <a:t>poikkeus: sairaus, päätoiminen opiskelu ulkomailla, muu painava syy</a:t>
            </a:r>
          </a:p>
        </p:txBody>
      </p:sp>
      <p:sp>
        <p:nvSpPr>
          <p:cNvPr id="16" name="Vuokaaviosymboli: Liitin 15">
            <a:extLst>
              <a:ext uri="{FF2B5EF4-FFF2-40B4-BE49-F238E27FC236}">
                <a16:creationId xmlns:a16="http://schemas.microsoft.com/office/drawing/2014/main" id="{581EC525-F364-474A-8B50-7A77E782DC63}"/>
              </a:ext>
            </a:extLst>
          </p:cNvPr>
          <p:cNvSpPr/>
          <p:nvPr/>
        </p:nvSpPr>
        <p:spPr>
          <a:xfrm>
            <a:off x="62676"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Vuokaaviosymboli: Liitin 16">
            <a:extLst>
              <a:ext uri="{FF2B5EF4-FFF2-40B4-BE49-F238E27FC236}">
                <a16:creationId xmlns:a16="http://schemas.microsoft.com/office/drawing/2014/main" id="{C8DF254A-4F5C-4799-9ECB-FF37CB83E3DA}"/>
              </a:ext>
            </a:extLst>
          </p:cNvPr>
          <p:cNvSpPr/>
          <p:nvPr/>
        </p:nvSpPr>
        <p:spPr>
          <a:xfrm>
            <a:off x="226442"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Vuokaaviosymboli: Liitin 17">
            <a:extLst>
              <a:ext uri="{FF2B5EF4-FFF2-40B4-BE49-F238E27FC236}">
                <a16:creationId xmlns:a16="http://schemas.microsoft.com/office/drawing/2014/main" id="{B3ABEA03-6E33-4D6F-97BD-E9FAD22E57B0}"/>
              </a:ext>
            </a:extLst>
          </p:cNvPr>
          <p:cNvSpPr/>
          <p:nvPr/>
        </p:nvSpPr>
        <p:spPr>
          <a:xfrm>
            <a:off x="8780192"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9" name="Vuokaaviosymboli: Liitin 18">
            <a:extLst>
              <a:ext uri="{FF2B5EF4-FFF2-40B4-BE49-F238E27FC236}">
                <a16:creationId xmlns:a16="http://schemas.microsoft.com/office/drawing/2014/main" id="{A4E37CF7-84A4-4A86-94F2-6C27FD23AAB4}"/>
              </a:ext>
            </a:extLst>
          </p:cNvPr>
          <p:cNvSpPr/>
          <p:nvPr/>
        </p:nvSpPr>
        <p:spPr>
          <a:xfrm>
            <a:off x="8943958"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5FF4DE75-4EFE-4AC7-8FD2-0AD0D8C40E9B}"/>
              </a:ext>
            </a:extLst>
          </p:cNvPr>
          <p:cNvCxnSpPr/>
          <p:nvPr/>
        </p:nvCxnSpPr>
        <p:spPr>
          <a:xfrm>
            <a:off x="1979712"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5E9C3E9-BD46-4896-B6FB-014FA6F87085}"/>
              </a:ext>
            </a:extLst>
          </p:cNvPr>
          <p:cNvCxnSpPr/>
          <p:nvPr/>
        </p:nvCxnSpPr>
        <p:spPr>
          <a:xfrm>
            <a:off x="5292080"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kstiruutu 22">
            <a:extLst>
              <a:ext uri="{FF2B5EF4-FFF2-40B4-BE49-F238E27FC236}">
                <a16:creationId xmlns:a16="http://schemas.microsoft.com/office/drawing/2014/main" id="{A42F5495-9658-4A1F-A2F8-74AC3499BCC1}"/>
              </a:ext>
            </a:extLst>
          </p:cNvPr>
          <p:cNvSpPr txBox="1"/>
          <p:nvPr/>
        </p:nvSpPr>
        <p:spPr>
          <a:xfrm>
            <a:off x="465339" y="3013526"/>
            <a:ext cx="1206484" cy="338554"/>
          </a:xfrm>
          <a:prstGeom prst="rect">
            <a:avLst/>
          </a:prstGeom>
          <a:noFill/>
        </p:spPr>
        <p:txBody>
          <a:bodyPr wrap="none" rtlCol="0">
            <a:spAutoFit/>
          </a:bodyPr>
          <a:lstStyle/>
          <a:p>
            <a:r>
              <a:rPr lang="fi-FI" sz="1600" b="1" dirty="0"/>
              <a:t>2. lukuvuosi</a:t>
            </a:r>
          </a:p>
        </p:txBody>
      </p:sp>
      <p:sp>
        <p:nvSpPr>
          <p:cNvPr id="24" name="Tekstiruutu 23">
            <a:extLst>
              <a:ext uri="{FF2B5EF4-FFF2-40B4-BE49-F238E27FC236}">
                <a16:creationId xmlns:a16="http://schemas.microsoft.com/office/drawing/2014/main" id="{8D905EB7-DD3C-46A6-BFFB-EB196E0CFE6B}"/>
              </a:ext>
            </a:extLst>
          </p:cNvPr>
          <p:cNvSpPr txBox="1"/>
          <p:nvPr/>
        </p:nvSpPr>
        <p:spPr>
          <a:xfrm>
            <a:off x="2818305" y="3030371"/>
            <a:ext cx="1206484" cy="338554"/>
          </a:xfrm>
          <a:prstGeom prst="rect">
            <a:avLst/>
          </a:prstGeom>
          <a:noFill/>
        </p:spPr>
        <p:txBody>
          <a:bodyPr wrap="none" rtlCol="0">
            <a:spAutoFit/>
          </a:bodyPr>
          <a:lstStyle/>
          <a:p>
            <a:r>
              <a:rPr lang="fi-FI" sz="1600" b="1" dirty="0"/>
              <a:t>3. lukuvuosi</a:t>
            </a:r>
          </a:p>
        </p:txBody>
      </p:sp>
      <p:sp>
        <p:nvSpPr>
          <p:cNvPr id="26" name="Tekstiruutu 25">
            <a:extLst>
              <a:ext uri="{FF2B5EF4-FFF2-40B4-BE49-F238E27FC236}">
                <a16:creationId xmlns:a16="http://schemas.microsoft.com/office/drawing/2014/main" id="{59BA3929-6C01-4DB6-8687-A8F3581F53A5}"/>
              </a:ext>
            </a:extLst>
          </p:cNvPr>
          <p:cNvSpPr txBox="1"/>
          <p:nvPr/>
        </p:nvSpPr>
        <p:spPr>
          <a:xfrm>
            <a:off x="323528" y="4889927"/>
            <a:ext cx="8352279" cy="1485567"/>
          </a:xfrm>
          <a:prstGeom prst="rect">
            <a:avLst/>
          </a:prstGeom>
          <a:noFill/>
          <a:ln w="38100">
            <a:solidFill>
              <a:schemeClr val="accent5"/>
            </a:solidFill>
          </a:ln>
        </p:spPr>
        <p:txBody>
          <a:bodyPr wrap="square" tIns="144000" bIns="108000" rtlCol="0">
            <a:spAutoFit/>
          </a:bodyPr>
          <a:lstStyle/>
          <a:p>
            <a:pPr marL="342900" indent="-342900">
              <a:buFont typeface="Arial" panose="020B0604020202020204" pitchFamily="34" charset="0"/>
              <a:buChar char="•"/>
            </a:pPr>
            <a:r>
              <a:rPr lang="fi-FI" sz="2000" b="1" dirty="0"/>
              <a:t>mieti tarkkaan oma yo-suunnitelmasi ja tutkinnon aloitus</a:t>
            </a:r>
          </a:p>
          <a:p>
            <a:pPr marL="342900" indent="-342900">
              <a:buFont typeface="Arial" panose="020B0604020202020204" pitchFamily="34" charset="0"/>
              <a:buChar char="•"/>
            </a:pPr>
            <a:r>
              <a:rPr lang="fi-FI" sz="2000" b="1" dirty="0"/>
              <a:t>mikäli lukion opintosi venyvät yli kolmeen vuoteen voi aika loppua kesken</a:t>
            </a:r>
          </a:p>
          <a:p>
            <a:pPr marL="342900" indent="-342900">
              <a:buFont typeface="Arial" panose="020B0604020202020204" pitchFamily="34" charset="0"/>
              <a:buChar char="•"/>
            </a:pPr>
            <a:r>
              <a:rPr lang="fi-FI" sz="2000" b="1" dirty="0"/>
              <a:t>jos määräaika kuluu umpeen tai et selviydy kolmannellakaan uusimiskerralla, sinun on suoritettava tutkinto uudelleen</a:t>
            </a:r>
          </a:p>
        </p:txBody>
      </p:sp>
      <p:sp>
        <p:nvSpPr>
          <p:cNvPr id="25" name="Tekstiruutu 24">
            <a:extLst>
              <a:ext uri="{FF2B5EF4-FFF2-40B4-BE49-F238E27FC236}">
                <a16:creationId xmlns:a16="http://schemas.microsoft.com/office/drawing/2014/main" id="{D8EC9314-B268-4478-9D5E-2C701925415E}"/>
              </a:ext>
            </a:extLst>
          </p:cNvPr>
          <p:cNvSpPr txBox="1"/>
          <p:nvPr/>
        </p:nvSpPr>
        <p:spPr>
          <a:xfrm rot="20122697">
            <a:off x="155931" y="465393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7" name="Ryhmä 26">
            <a:extLst>
              <a:ext uri="{FF2B5EF4-FFF2-40B4-BE49-F238E27FC236}">
                <a16:creationId xmlns:a16="http://schemas.microsoft.com/office/drawing/2014/main" id="{8C27BBC7-50EF-454D-B04E-7208DB98E84B}"/>
              </a:ext>
            </a:extLst>
          </p:cNvPr>
          <p:cNvGrpSpPr/>
          <p:nvPr/>
        </p:nvGrpSpPr>
        <p:grpSpPr>
          <a:xfrm>
            <a:off x="8627155" y="6381328"/>
            <a:ext cx="553357" cy="546128"/>
            <a:chOff x="8576447" y="6349128"/>
            <a:chExt cx="553357" cy="546128"/>
          </a:xfrm>
        </p:grpSpPr>
        <p:sp>
          <p:nvSpPr>
            <p:cNvPr id="28" name="Tekstiruutu 27">
              <a:extLst>
                <a:ext uri="{FF2B5EF4-FFF2-40B4-BE49-F238E27FC236}">
                  <a16:creationId xmlns:a16="http://schemas.microsoft.com/office/drawing/2014/main" id="{E73862A2-81F8-4BC2-9282-FFDEE65BC0B3}"/>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9" name="Toimintopainike: Eteenpäin tai seuraava 28">
              <a:hlinkClick r:id="" action="ppaction://hlinkshowjump?jump=nextslide" highlightClick="1"/>
              <a:extLst>
                <a:ext uri="{FF2B5EF4-FFF2-40B4-BE49-F238E27FC236}">
                  <a16:creationId xmlns:a16="http://schemas.microsoft.com/office/drawing/2014/main" id="{757D04A9-2672-4629-9D02-BBD9F8B9967B}"/>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48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713"/>
            <a:ext cx="6192688" cy="620688"/>
          </a:xfrm>
          <a:prstGeom prst="rect">
            <a:avLst/>
          </a:prstGeom>
        </p:spPr>
        <p:txBody>
          <a:bodyPr>
            <a:normAutofit/>
          </a:bodyPr>
          <a:lstStyle/>
          <a:p>
            <a:r>
              <a:rPr lang="fi-FI" dirty="0"/>
              <a:t>Tutkinnon keskeyttäminen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4" name="Tekstiruutu 13">
            <a:extLst>
              <a:ext uri="{FF2B5EF4-FFF2-40B4-BE49-F238E27FC236}">
                <a16:creationId xmlns:a16="http://schemas.microsoft.com/office/drawing/2014/main" id="{C272CF8B-AC23-4084-8469-992D76412881}"/>
              </a:ext>
            </a:extLst>
          </p:cNvPr>
          <p:cNvSpPr txBox="1"/>
          <p:nvPr/>
        </p:nvSpPr>
        <p:spPr>
          <a:xfrm>
            <a:off x="713578" y="4221088"/>
            <a:ext cx="7924398" cy="1214142"/>
          </a:xfrm>
          <a:prstGeom prst="rect">
            <a:avLst/>
          </a:prstGeom>
          <a:noFill/>
          <a:ln w="38100">
            <a:solidFill>
              <a:schemeClr val="accent5"/>
            </a:solidFill>
          </a:ln>
        </p:spPr>
        <p:txBody>
          <a:bodyPr wrap="square" tIns="144000" bIns="144000" rtlCol="0">
            <a:spAutoFit/>
          </a:bodyPr>
          <a:lstStyle/>
          <a:p>
            <a:pPr marL="342900" indent="-342900">
              <a:buFont typeface="Arial" panose="020B0604020202020204" pitchFamily="34" charset="0"/>
              <a:buChar char="•"/>
            </a:pPr>
            <a:r>
              <a:rPr lang="fi-FI" sz="2000" b="1" dirty="0"/>
              <a:t>jos haluat </a:t>
            </a:r>
            <a:r>
              <a:rPr lang="fi-FI" sz="2000" b="1" u="sng" dirty="0">
                <a:highlight>
                  <a:srgbClr val="FFFF00"/>
                </a:highlight>
              </a:rPr>
              <a:t>erityisen painavasta syystä </a:t>
            </a:r>
            <a:r>
              <a:rPr lang="fi-FI" sz="2000" b="1" dirty="0"/>
              <a:t>aloittaa tutkinnon suorittamisen alusta tutkinnon ollessa vielä kesken, on pyydettävä kirjallinen lupa lautakunnalta</a:t>
            </a:r>
          </a:p>
        </p:txBody>
      </p:sp>
      <p:sp>
        <p:nvSpPr>
          <p:cNvPr id="27" name="Tekstiruutu 26">
            <a:extLst>
              <a:ext uri="{FF2B5EF4-FFF2-40B4-BE49-F238E27FC236}">
                <a16:creationId xmlns:a16="http://schemas.microsoft.com/office/drawing/2014/main" id="{3B83A9CD-4CAF-439E-9A55-2F16E6784EA1}"/>
              </a:ext>
            </a:extLst>
          </p:cNvPr>
          <p:cNvSpPr txBox="1"/>
          <p:nvPr/>
        </p:nvSpPr>
        <p:spPr>
          <a:xfrm>
            <a:off x="713578" y="1415673"/>
            <a:ext cx="7853173" cy="2246527"/>
          </a:xfrm>
          <a:prstGeom prst="rect">
            <a:avLst/>
          </a:prstGeom>
          <a:noFill/>
          <a:ln w="57150">
            <a:solidFill>
              <a:schemeClr val="accent5"/>
            </a:solidFill>
          </a:ln>
          <a:scene3d>
            <a:camera prst="orthographicFront"/>
            <a:lightRig rig="threePt" dir="t"/>
          </a:scene3d>
          <a:sp3d>
            <a:bevelT prst="slope"/>
          </a:sp3d>
        </p:spPr>
        <p:txBody>
          <a:bodyPr wrap="square" tIns="216000" bIns="180000" rtlCol="0">
            <a:spAutoFit/>
          </a:bodyPr>
          <a:lstStyle/>
          <a:p>
            <a:pPr marL="342900" indent="-342900">
              <a:buFont typeface="Arial" panose="020B0604020202020204" pitchFamily="34" charset="0"/>
              <a:buChar char="•"/>
            </a:pPr>
            <a:r>
              <a:rPr lang="fi-FI" sz="2000" b="1" dirty="0"/>
              <a:t>jos kokelas ei ole suorittanut tutkintoa määräajassa, tutkinto katsotaan hylätyksi</a:t>
            </a:r>
          </a:p>
          <a:p>
            <a:pPr marL="342900" indent="-342900">
              <a:buFont typeface="Arial" panose="020B0604020202020204" pitchFamily="34" charset="0"/>
              <a:buChar char="•"/>
            </a:pPr>
            <a:r>
              <a:rPr lang="fi-FI" sz="2000" b="1" dirty="0"/>
              <a:t>tutkinnon suorittamisen voi tällöin aloittaa uudelleen</a:t>
            </a:r>
          </a:p>
          <a:p>
            <a:pPr marL="342900" indent="-342900">
              <a:buFont typeface="Arial" panose="020B0604020202020204" pitchFamily="34" charset="0"/>
              <a:buChar char="•"/>
            </a:pPr>
            <a:r>
              <a:rPr lang="fi-FI" sz="2000" b="1" dirty="0"/>
              <a:t>uuteen tutkintoon voi sisällyttää hylättyyn tutkintoon sisältyneet hyväksytyt kokeet </a:t>
            </a:r>
            <a:r>
              <a:rPr lang="fi-FI" sz="2000" b="1" u="sng" dirty="0">
                <a:highlight>
                  <a:srgbClr val="FFFF00"/>
                </a:highlight>
              </a:rPr>
              <a:t>kolmen vuoden ajan aiemmin suoritetun kokeen hyväksymisestä</a:t>
            </a:r>
            <a:endParaRPr lang="fi-FI" sz="2000" b="1" dirty="0">
              <a:highlight>
                <a:srgbClr val="FFFF00"/>
              </a:highlight>
            </a:endParaRPr>
          </a:p>
        </p:txBody>
      </p:sp>
    </p:spTree>
    <p:extLst>
      <p:ext uri="{BB962C8B-B14F-4D97-AF65-F5344CB8AC3E}">
        <p14:creationId xmlns:p14="http://schemas.microsoft.com/office/powerpoint/2010/main" val="4001751575"/>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5104</TotalTime>
  <Words>1834</Words>
  <Application>Microsoft Office PowerPoint</Application>
  <PresentationFormat>Näytössä katseltava diaesitys (4:3)</PresentationFormat>
  <Paragraphs>372</Paragraphs>
  <Slides>26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26</vt:i4>
      </vt:variant>
    </vt:vector>
  </HeadingPairs>
  <TitlesOfParts>
    <vt:vector size="31" baseType="lpstr">
      <vt:lpstr>Arial</vt:lpstr>
      <vt:lpstr>Arial Rounded MT Bold</vt:lpstr>
      <vt:lpstr>Calibri</vt:lpstr>
      <vt:lpstr>Wingdings</vt:lpstr>
      <vt:lpstr>Office-teema</vt:lpstr>
      <vt:lpstr>Ylioppilastutkinto</vt:lpstr>
      <vt:lpstr>Järjestettävät kokeet </vt:lpstr>
      <vt:lpstr>Äidinkieli ja kirjallisuus  </vt:lpstr>
      <vt:lpstr>Valittavissa olevat kokeet</vt:lpstr>
      <vt:lpstr>Useammat kokeet</vt:lpstr>
      <vt:lpstr>Osallistumisen edellytykset</vt:lpstr>
      <vt:lpstr>Kokeisiin ilmoittautuminen</vt:lpstr>
      <vt:lpstr>Tutkinnon suorittamisaika</vt:lpstr>
      <vt:lpstr>Tutkinnon keskeyttäminen</vt:lpstr>
      <vt:lpstr>Kokeen arvostelu</vt:lpstr>
      <vt:lpstr>Arvosanajakauma</vt:lpstr>
      <vt:lpstr>Kompensaatio</vt:lpstr>
      <vt:lpstr>Oikaisumenettely</vt:lpstr>
      <vt:lpstr>Kokeiden uusiminen</vt:lpstr>
      <vt:lpstr>Äidinkielen ja kirjallisuuden koe</vt:lpstr>
      <vt:lpstr>Matematiikan koe</vt:lpstr>
      <vt:lpstr>Kielten kokeet</vt:lpstr>
      <vt:lpstr>Reaaliaineiden koepäivät</vt:lpstr>
      <vt:lpstr>Reaaliaineen kokeet</vt:lpstr>
      <vt:lpstr>Koesuoritusta heikentävä syy</vt:lpstr>
      <vt:lpstr>Äkillinen ja ennakoimaton tilanne</vt:lpstr>
      <vt:lpstr>Tutkintomaksut</vt:lpstr>
      <vt:lpstr>Järjestyksen rikkominen ja vilpillinen menettely</vt:lpstr>
      <vt:lpstr>Tutkinnon täydentäminen</vt:lpstr>
      <vt:lpstr>Tietojen luovuttaminen</vt:lpstr>
      <vt:lpstr>Suunnitellen tavoitteeseesi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dc:title>
  <dc:creator>Seppo Sokka</dc:creator>
  <cp:lastModifiedBy>Leino Ari Erkko Antero</cp:lastModifiedBy>
  <cp:revision>328</cp:revision>
  <cp:lastPrinted>2019-07-24T15:31:07Z</cp:lastPrinted>
  <dcterms:created xsi:type="dcterms:W3CDTF">2019-06-22T14:19:52Z</dcterms:created>
  <dcterms:modified xsi:type="dcterms:W3CDTF">2024-10-03T05:42:37Z</dcterms:modified>
</cp:coreProperties>
</file>