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AFFA9-497B-4DB6-90EE-95A34AEDA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88B01-7CDB-45E7-A0BD-BF7AB0347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40F0C-8FF9-42B9-A154-6441CFBB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2EBF-D421-4E6A-A2BD-DB21FB9A90F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371F6-584B-4F36-B927-8C6A0A4DD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2542D-94F0-4460-BE75-EEA1FAAB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2B7D-A7C9-467D-8943-1119B53AD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94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E1391-8292-433B-B606-7C9799467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676AC-CC0F-4B86-9B7B-B52A36AA5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7AF1A-F733-4186-8E33-97EFC0D29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2EBF-D421-4E6A-A2BD-DB21FB9A90F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80FAD-C4A2-45F0-A973-7954A6241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BE83B-A8C6-473D-A9A5-E9D05A30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2B7D-A7C9-467D-8943-1119B53AD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54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146C1B-B9E0-4240-BCC6-ADE8464D1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FB117-1E7C-42C9-B08E-7E6AC6E88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0A009-6471-432D-89B7-61A7E3420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2EBF-D421-4E6A-A2BD-DB21FB9A90F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C1DCE-2F5B-4EDD-A844-911962A74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D021E-D99C-4305-BF56-C71F7CCE8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2B7D-A7C9-467D-8943-1119B53AD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66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EDF5F-3DAC-47A7-9DE3-F5D347C44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82151-76CF-449E-B556-C711F3A38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FD6C2-C7F7-468B-8404-25F187D7E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2EBF-D421-4E6A-A2BD-DB21FB9A90F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4BA41-9115-4A78-87DE-905F08A16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72B2F-99BD-4A71-838C-FC227A25F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2B7D-A7C9-467D-8943-1119B53AD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22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C351B-0495-468A-B877-A3A27BED9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9961E-891A-4BA3-9822-D2C7E303C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CB5C8-48D0-4889-A2B0-0B43D4053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2EBF-D421-4E6A-A2BD-DB21FB9A90F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49B11-7215-42FA-B47A-EB4776823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6E57-C959-402C-B6F3-112F1D3D7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2B7D-A7C9-467D-8943-1119B53AD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96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BBA6-39F4-4330-87D9-D513406D3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FEADF-8886-425C-9770-C39E4011D5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7B9C2-7CF3-4108-83DF-B020EF86B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435D1-8BE3-4D8C-9536-BC006C18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2EBF-D421-4E6A-A2BD-DB21FB9A90F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BB0B8-88D7-4320-AEEE-55761F1F3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9C32D-6302-4C16-BF73-8721042F8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2B7D-A7C9-467D-8943-1119B53AD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80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19B3E-C147-46AD-97A8-A89F329F6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3124F-E416-4A3B-85F6-0F5EC970C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BEFA7-FC13-45F5-99CF-4CC487493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DFF977-1F89-4AE5-AD1A-4EF3F1FF9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B3D0B5-9E4B-46DA-ABA2-8E14539120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FFE57-BB10-4988-8BD4-1FCFCADD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2EBF-D421-4E6A-A2BD-DB21FB9A90F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CED9DB-26E2-4D42-8241-34A7A89B9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C992BF-1286-4044-950E-0F5D1F094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2B7D-A7C9-467D-8943-1119B53AD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15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EAF-9E18-49A9-A4C1-DE098499E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30B7C4-DA90-4D54-8A9C-4BD9D915E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2EBF-D421-4E6A-A2BD-DB21FB9A90F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8F309F-1DBF-4D83-9EDE-8270B1D65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9573DE-7F20-493D-A237-744EE51A5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2B7D-A7C9-467D-8943-1119B53AD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11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7BECBC-E0FE-407A-B16B-C878D5E4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2EBF-D421-4E6A-A2BD-DB21FB9A90F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819FBB-5102-48E6-BBB6-0F034B5FD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8382F-3AA3-40AB-A4E7-B3839E9F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2B7D-A7C9-467D-8943-1119B53AD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43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8711-27E1-4583-A39D-F26C50A0E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208E8-EFD8-4EB8-AC3A-5327D1D82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AE47E2-FC4B-4C71-AC60-E3625C94B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823CA-D4ED-4399-B777-01AEE6DEC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2EBF-D421-4E6A-A2BD-DB21FB9A90F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B03ED-CBF9-4E1D-AC5A-6794869D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9BF94-55A6-402A-9329-BCDFE077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2B7D-A7C9-467D-8943-1119B53AD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22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02A5C-A841-4D71-9BF1-F44E952C7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7A7346-1589-44FA-BD9D-51EFEC904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F1177A-8455-4299-B35E-5AA375AA6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39A32E-CFB9-4B17-9BE1-D6D7A160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2EBF-D421-4E6A-A2BD-DB21FB9A90F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49434-7E46-4C3E-B98D-85BC28553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A933B-5D7F-44A4-A9FF-ADFD830F3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2B7D-A7C9-467D-8943-1119B53AD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25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B296AB-7E62-4F43-AFFC-3F1946858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8EDB5-C1C3-4B85-9818-A26F7414E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34CA7-9D3C-4C60-A97F-28F036065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62EBF-D421-4E6A-A2BD-DB21FB9A90F7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BAF2E-7513-40B8-9B07-889CE5DD2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B0F78-7BBF-4518-8238-89FA237D5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E2B7D-A7C9-467D-8943-1119B53AD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04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67BA3-64FB-44EE-BC48-2E67A39345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SIRA SAYI SIFATLARI (ORDINAALIT)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66CA66-C98A-45EF-85C0-542C0CAC86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97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08615-1A9F-43DE-970A-8A69EC78C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C65BE-48D3-4B4B-824B-09B65FE08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txBody>
          <a:bodyPr/>
          <a:lstStyle/>
          <a:p>
            <a:r>
              <a:rPr lang="fi-FI" sz="4000" dirty="0"/>
              <a:t>Ordinaalinumerot käytetään kun halutaan sijoittaa esim. kilpailijat (ensimmäinen, toinen, kolmas ...).</a:t>
            </a:r>
          </a:p>
          <a:p>
            <a:endParaRPr lang="fi-FI" sz="4000" dirty="0"/>
          </a:p>
          <a:p>
            <a:r>
              <a:rPr lang="fi-FI" sz="4000" dirty="0"/>
              <a:t>Turkin kielessä ordinaalisuffiksi on –(İ)ncİ.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59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6ECBF-8513-4229-8CC7-E86E123F7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Kun numerosanan viimeinen kirjain on </a:t>
            </a:r>
            <a:r>
              <a:rPr lang="fi-FI" u="sng" dirty="0"/>
              <a:t>konsonantti</a:t>
            </a:r>
            <a:r>
              <a:rPr lang="fi-FI" dirty="0"/>
              <a:t>: </a:t>
            </a:r>
            <a:r>
              <a:rPr lang="fi-FI" b="1" dirty="0"/>
              <a:t>-İncİ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D4DF4-B0C5-4491-B22F-9FC1F8271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5525"/>
            <a:ext cx="5581650" cy="3881438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Suffiksissa olevat ’İ’t muuttuvat 2. tyyppi-vokaaliharmonian vuoksi, eli:</a:t>
            </a:r>
          </a:p>
          <a:p>
            <a:pPr marL="0" indent="0">
              <a:buNone/>
            </a:pPr>
            <a:r>
              <a:rPr lang="fi-FI" dirty="0"/>
              <a:t>Jos sanan viimeinen vokaali on:</a:t>
            </a:r>
          </a:p>
          <a:p>
            <a:pPr marL="0" indent="0">
              <a:buNone/>
            </a:pPr>
            <a:r>
              <a:rPr lang="fi-FI" dirty="0"/>
              <a:t>a-ı =&gt; ı</a:t>
            </a:r>
          </a:p>
          <a:p>
            <a:pPr marL="0" indent="0">
              <a:buNone/>
            </a:pPr>
            <a:r>
              <a:rPr lang="fi-FI" dirty="0"/>
              <a:t>e-i =&gt; i</a:t>
            </a:r>
          </a:p>
          <a:p>
            <a:pPr marL="0" indent="0">
              <a:buNone/>
            </a:pPr>
            <a:r>
              <a:rPr lang="fi-FI" dirty="0"/>
              <a:t>o-u =&gt; u</a:t>
            </a:r>
          </a:p>
          <a:p>
            <a:pPr marL="0" indent="0">
              <a:buNone/>
            </a:pPr>
            <a:r>
              <a:rPr lang="fi-FI" dirty="0"/>
              <a:t>ö-ü =&gt; ü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570F18-11A6-4FA1-9002-CA4708505F4A}"/>
              </a:ext>
            </a:extLst>
          </p:cNvPr>
          <p:cNvSpPr txBox="1"/>
          <p:nvPr/>
        </p:nvSpPr>
        <p:spPr>
          <a:xfrm>
            <a:off x="7467600" y="3222308"/>
            <a:ext cx="366712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Esim</a:t>
            </a:r>
            <a:r>
              <a:rPr lang="en-GB" sz="2800" dirty="0"/>
              <a:t>.</a:t>
            </a:r>
          </a:p>
          <a:p>
            <a:r>
              <a:rPr lang="en-GB" sz="2800" dirty="0" err="1"/>
              <a:t>bir</a:t>
            </a:r>
            <a:r>
              <a:rPr lang="en-GB" sz="2800" dirty="0"/>
              <a:t> + -</a:t>
            </a:r>
            <a:r>
              <a:rPr lang="en-GB" sz="2800" dirty="0" err="1"/>
              <a:t>İncİ</a:t>
            </a:r>
            <a:r>
              <a:rPr lang="en-GB" sz="2800" dirty="0"/>
              <a:t> =&gt; </a:t>
            </a:r>
            <a:r>
              <a:rPr lang="en-GB" sz="2800" dirty="0" err="1"/>
              <a:t>birinci</a:t>
            </a:r>
            <a:endParaRPr lang="en-GB" sz="2800" dirty="0"/>
          </a:p>
          <a:p>
            <a:r>
              <a:rPr lang="en-GB" sz="2800" dirty="0" err="1"/>
              <a:t>üç</a:t>
            </a:r>
            <a:r>
              <a:rPr lang="en-GB" sz="2800" dirty="0"/>
              <a:t> + -</a:t>
            </a:r>
            <a:r>
              <a:rPr lang="en-GB" sz="2800" dirty="0" err="1"/>
              <a:t>İncİ</a:t>
            </a:r>
            <a:r>
              <a:rPr lang="en-GB" sz="2800" dirty="0"/>
              <a:t> =&gt; </a:t>
            </a:r>
            <a:r>
              <a:rPr lang="en-GB" sz="2800" dirty="0" err="1"/>
              <a:t>üçüncü</a:t>
            </a:r>
            <a:endParaRPr lang="en-GB" sz="2800" dirty="0"/>
          </a:p>
          <a:p>
            <a:r>
              <a:rPr lang="en-GB" sz="2800" dirty="0" err="1"/>
              <a:t>dokuz</a:t>
            </a:r>
            <a:r>
              <a:rPr lang="en-GB" sz="2800" dirty="0"/>
              <a:t> + -</a:t>
            </a:r>
            <a:r>
              <a:rPr lang="en-GB" sz="2800" dirty="0" err="1"/>
              <a:t>İncİ</a:t>
            </a:r>
            <a:r>
              <a:rPr lang="en-GB" sz="2800" dirty="0"/>
              <a:t> =&gt; </a:t>
            </a:r>
            <a:r>
              <a:rPr lang="en-GB" sz="2800" dirty="0" err="1"/>
              <a:t>dokuzuncu</a:t>
            </a:r>
            <a:endParaRPr lang="en-GB" sz="2800" dirty="0"/>
          </a:p>
          <a:p>
            <a:r>
              <a:rPr lang="en-GB" sz="2800" dirty="0" err="1"/>
              <a:t>yüz</a:t>
            </a:r>
            <a:r>
              <a:rPr lang="en-GB" sz="2800" dirty="0"/>
              <a:t> + -</a:t>
            </a:r>
            <a:r>
              <a:rPr lang="en-GB" sz="2800" dirty="0" err="1"/>
              <a:t>İncİ</a:t>
            </a:r>
            <a:r>
              <a:rPr lang="en-GB" sz="2800" dirty="0"/>
              <a:t> =&gt; </a:t>
            </a:r>
            <a:r>
              <a:rPr lang="en-GB" sz="2800" dirty="0" err="1"/>
              <a:t>yüzüncü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2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ED1D6-2EB8-4251-9A9C-2F8E705D5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Kun numerosanan viimeinen kirjain on </a:t>
            </a:r>
            <a:r>
              <a:rPr lang="fi-FI" u="sng" dirty="0"/>
              <a:t>vokaali</a:t>
            </a:r>
            <a:r>
              <a:rPr lang="fi-FI" dirty="0"/>
              <a:t>: </a:t>
            </a:r>
            <a:r>
              <a:rPr lang="fi-FI" b="1" dirty="0"/>
              <a:t>-ncİ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D2CBC-84F6-46FC-B3E0-886B5E655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4575"/>
            <a:ext cx="4429125" cy="38623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Suffiksissa oleva ’İ’ muuttuu 2. tyyppi-vokaaliharmonian vuoksi, eli:</a:t>
            </a:r>
          </a:p>
          <a:p>
            <a:pPr marL="0" indent="0">
              <a:buNone/>
            </a:pPr>
            <a:r>
              <a:rPr lang="fi-FI" dirty="0"/>
              <a:t> Jos sanan viimeinen vokaali on:</a:t>
            </a:r>
          </a:p>
          <a:p>
            <a:pPr marL="0" indent="0">
              <a:buNone/>
            </a:pPr>
            <a:r>
              <a:rPr lang="fi-FI" dirty="0"/>
              <a:t>a-ı =&gt; ı</a:t>
            </a:r>
          </a:p>
          <a:p>
            <a:pPr marL="0" indent="0">
              <a:buNone/>
            </a:pPr>
            <a:r>
              <a:rPr lang="fi-FI" dirty="0"/>
              <a:t>e-i =&gt; i</a:t>
            </a:r>
          </a:p>
          <a:p>
            <a:pPr marL="0" indent="0">
              <a:buNone/>
            </a:pPr>
            <a:r>
              <a:rPr lang="fi-FI" dirty="0"/>
              <a:t>o-u =&gt; u</a:t>
            </a:r>
          </a:p>
          <a:p>
            <a:pPr marL="0" indent="0">
              <a:buNone/>
            </a:pPr>
            <a:r>
              <a:rPr lang="fi-FI" dirty="0"/>
              <a:t>ö-ü =&gt; ü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F228D2-F9E4-4F6B-8BB9-1B3163C0852F}"/>
              </a:ext>
            </a:extLst>
          </p:cNvPr>
          <p:cNvSpPr txBox="1"/>
          <p:nvPr/>
        </p:nvSpPr>
        <p:spPr>
          <a:xfrm>
            <a:off x="7858125" y="3845719"/>
            <a:ext cx="322897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Esim</a:t>
            </a:r>
            <a:r>
              <a:rPr lang="en-GB" sz="2800" dirty="0"/>
              <a:t>.</a:t>
            </a:r>
          </a:p>
          <a:p>
            <a:r>
              <a:rPr lang="en-GB" sz="2800" dirty="0" err="1"/>
              <a:t>iki</a:t>
            </a:r>
            <a:r>
              <a:rPr lang="en-GB" sz="2800" dirty="0"/>
              <a:t> + -</a:t>
            </a:r>
            <a:r>
              <a:rPr lang="en-GB" sz="2800" dirty="0" err="1"/>
              <a:t>ncİ</a:t>
            </a:r>
            <a:r>
              <a:rPr lang="en-GB" sz="2800" dirty="0"/>
              <a:t> =&gt; </a:t>
            </a:r>
            <a:r>
              <a:rPr lang="en-GB" sz="2800" dirty="0" err="1"/>
              <a:t>ikinci</a:t>
            </a:r>
            <a:endParaRPr lang="en-GB" sz="2800" dirty="0"/>
          </a:p>
          <a:p>
            <a:r>
              <a:rPr lang="en-GB" sz="2800" dirty="0" err="1"/>
              <a:t>altı</a:t>
            </a:r>
            <a:r>
              <a:rPr lang="en-GB" sz="2800" dirty="0"/>
              <a:t> + -</a:t>
            </a:r>
            <a:r>
              <a:rPr lang="en-GB" sz="2800" dirty="0" err="1"/>
              <a:t>ncİ</a:t>
            </a:r>
            <a:r>
              <a:rPr lang="en-GB" sz="2800" dirty="0"/>
              <a:t> =&gt; </a:t>
            </a:r>
            <a:r>
              <a:rPr lang="en-GB" sz="2800" dirty="0" err="1"/>
              <a:t>altıncı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69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EABD-833B-475E-AA4B-9A5DBB49D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HUOM!!!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56F24-C92E-42ED-8663-021C822DB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949"/>
            <a:ext cx="10515600" cy="3910013"/>
          </a:xfrm>
        </p:spPr>
        <p:txBody>
          <a:bodyPr/>
          <a:lstStyle/>
          <a:p>
            <a:r>
              <a:rPr lang="fi-FI" dirty="0"/>
              <a:t>Suffiksit tulevat vain viimeiseen sanaan!</a:t>
            </a:r>
          </a:p>
          <a:p>
            <a:pPr marL="0" indent="0">
              <a:buNone/>
            </a:pPr>
            <a:r>
              <a:rPr lang="fi-FI" dirty="0"/>
              <a:t>Esim. yirmi iki</a:t>
            </a:r>
            <a:r>
              <a:rPr lang="fi-FI" u="sng" dirty="0"/>
              <a:t>nci</a:t>
            </a:r>
          </a:p>
          <a:p>
            <a:endParaRPr lang="fi-FI" dirty="0"/>
          </a:p>
          <a:p>
            <a:r>
              <a:rPr lang="fi-FI" dirty="0"/>
              <a:t>dör</a:t>
            </a:r>
            <a:r>
              <a:rPr lang="fi-FI" u="sng" dirty="0"/>
              <a:t>t</a:t>
            </a:r>
            <a:r>
              <a:rPr lang="fi-FI" dirty="0"/>
              <a:t> + -İncİ =&gt; dör</a:t>
            </a:r>
            <a:r>
              <a:rPr lang="fi-FI" u="sng" dirty="0"/>
              <a:t>d</a:t>
            </a:r>
            <a:r>
              <a:rPr lang="fi-FI" dirty="0"/>
              <a:t>üncü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2193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166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SIRA SAYI SIFATLARI (ORDINAALIT)</vt:lpstr>
      <vt:lpstr>PowerPoint Presentation</vt:lpstr>
      <vt:lpstr>Kun numerosanan viimeinen kirjain on konsonantti: -İncİ</vt:lpstr>
      <vt:lpstr>Kun numerosanan viimeinen kirjain on vokaali: -ncİ</vt:lpstr>
      <vt:lpstr>HUOM!!!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SIRA SAYI SIFATLARI (ORDINAALIT)</dc:title>
  <dc:creator>Dide Ciyiltepe</dc:creator>
  <cp:lastModifiedBy>Dide Ciyiltepe</cp:lastModifiedBy>
  <cp:revision>2</cp:revision>
  <dcterms:created xsi:type="dcterms:W3CDTF">2020-11-24T09:43:21Z</dcterms:created>
  <dcterms:modified xsi:type="dcterms:W3CDTF">2020-11-24T09:52:48Z</dcterms:modified>
</cp:coreProperties>
</file>