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42EF-5626-41C4-8DE9-99BDA41EF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CD1EF-F213-44C3-9F51-73C431505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A653C-99C5-4C18-A786-E8C730247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CAE0F-AAC2-431B-B54B-71DC0FA7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A7CAB-A39D-4252-B4C3-4B289577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A3255-2EC5-486C-A311-97C0C47EE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06BD5-058F-4446-8886-38741A616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BDC9F-90DB-4790-B2F2-9B5C45D4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F1900-68B4-4715-B21F-0BF4E3A8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2B28E-7300-45A1-BB08-6C29E123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5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4E7B1-E2C5-4732-8D74-AA761723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877E5-D17E-4FC6-B487-D2EA0D4EB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792B7-15D0-42C0-A23C-581E5A792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DBFA-7470-4039-BB38-72913470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C6491-2D89-4EC5-B23F-3A280C13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01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3F745-34FC-41EB-A419-F6CD19078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6F13B-8AE6-4622-B860-8A9297679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57BF-459E-4F74-A938-29DCAAC0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CA82D-799C-4BD9-A283-8CC7D300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50436-2005-4C49-ACB9-7EA73138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5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9E9D0-4A16-4894-BE89-5A871D2F7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E73E8-2C6A-4C6A-B03E-79D3A303F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815C5-28F8-4DC0-B2E2-F94BFCB2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5EB0A-FA10-415E-A1C4-13571653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6F4B3-4801-47DC-B346-8CEB6D79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4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E289-A6CA-42B4-AF8A-46D7E3E7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C6721-CB90-4379-89ED-E25239489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E01DD-D37C-4D96-9248-95D9AA818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6E667-C6E9-4322-82C4-54EE0324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3E796-4703-4E27-97EF-C0D97182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4BF4D-18BD-43BE-B146-EF5E71CE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45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4DEC-FEF3-4086-8DCA-CE2A717F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126D2-4852-4260-A27D-08C2FA8A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76382-2C29-4839-9E12-F641407A1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6D346-5B9D-4923-980B-57ED680C6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B79FF-8B2B-4F5B-A41C-1F4B8085C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9FEE8-C7F9-49D8-98F8-BC47417D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C19D4D-7403-4442-9C2F-3A06981A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8FB5FA-5032-44E1-B433-6DAD49B7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1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64C7-487E-4B78-BDFE-B7EA0C55E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1E78C-B8D8-4890-A940-21F156C5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199B0B-0CA6-490B-99C0-1010AB7B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342A0-36F8-49C9-A438-0CA66C2ED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87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CC783C-107D-46EC-9FC4-44577DCC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EDA31-81C5-4A61-A5E7-2E91903A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8361F-AAD7-43C1-A7CD-8616637D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1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FFBF-82A7-47DF-8720-61DE5333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37253-41FA-470D-95BB-D86C62628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FEA52-2EAC-4101-B0E6-6DA11B9BD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9F1BA-3EA5-49C6-865A-E35166D7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437F8-2381-4144-857C-0900A9FA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B58EE-D2EA-4CCD-B6CE-6CD1AC28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39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9691-7C2A-4018-AF27-54014FD62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EF4DC5-522B-4021-93A8-886724953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A00B9-BA4D-4FA7-85B6-D6655DD35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4B58C-2E6B-4CDC-84C8-DF57EB5A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B1797-6A51-4E31-AB58-14E275D5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CDB37-7FE4-49F3-8898-5FF402D2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6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71B0C-F84A-432A-94E9-F53C4D59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2E849-5187-46D8-972E-B93B42E28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27500-9E19-4FA6-A7D6-D4651508B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3BE2-E9BF-41F2-9079-FFBB0BB4EEB1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67A5C-D063-40A1-8741-EE654A54A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1BE8-3CF4-484D-98A2-F9112B082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AA47-B37A-478C-9E0F-47743FDEF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88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FFCA-6DAC-4CE0-909D-88DCC952E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OLLA VERBI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43B28-A8DE-470D-BEEC-72CA75F12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15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0AEC0-C8B1-4B52-BB82-FE24C30E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viimeinen konsonantti on ç: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EC642-16D2-46E3-8D10-E83E962FF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DALGIÇ (sukeltaja)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en-GB" dirty="0"/>
              <a:t>Ben </a:t>
            </a:r>
            <a:r>
              <a:rPr lang="en-GB" dirty="0" err="1"/>
              <a:t>dalgı</a:t>
            </a:r>
            <a:r>
              <a:rPr lang="en-GB" dirty="0" err="1">
                <a:highlight>
                  <a:srgbClr val="FF00FF"/>
                </a:highlight>
              </a:rPr>
              <a:t>c</a:t>
            </a:r>
            <a:r>
              <a:rPr lang="en-GB" dirty="0" err="1"/>
              <a:t>ım</a:t>
            </a:r>
            <a:r>
              <a:rPr lang="en-GB" dirty="0"/>
              <a:t>.			</a:t>
            </a:r>
          </a:p>
          <a:p>
            <a:pPr marL="0" indent="0">
              <a:buNone/>
            </a:pPr>
            <a:r>
              <a:rPr lang="en-GB" dirty="0"/>
              <a:t>Sen </a:t>
            </a:r>
            <a:r>
              <a:rPr lang="en-GB" dirty="0" err="1"/>
              <a:t>dalgıçsın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O </a:t>
            </a:r>
            <a:r>
              <a:rPr lang="en-GB" dirty="0" err="1"/>
              <a:t>dalgıç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Biz </a:t>
            </a:r>
            <a:r>
              <a:rPr lang="en-GB" dirty="0" err="1"/>
              <a:t>dalgı</a:t>
            </a:r>
            <a:r>
              <a:rPr lang="en-GB" dirty="0" err="1">
                <a:highlight>
                  <a:srgbClr val="FF00FF"/>
                </a:highlight>
              </a:rPr>
              <a:t>c</a:t>
            </a:r>
            <a:r>
              <a:rPr lang="en-GB" dirty="0" err="1"/>
              <a:t>ız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 </a:t>
            </a:r>
            <a:r>
              <a:rPr lang="en-GB" dirty="0" err="1"/>
              <a:t>dalgıçsınız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 </a:t>
            </a:r>
            <a:r>
              <a:rPr lang="en-GB" dirty="0" err="1"/>
              <a:t>dalgıçlar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5C47-D12D-40AF-BAED-61B13E0E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viimeinen konsonantti on t: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83016-5191-43D3-8BE5-B47D3C86F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MESUT (=mutlu; onnellinen)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Ben mesu</a:t>
            </a:r>
            <a:r>
              <a:rPr lang="fi-FI" dirty="0">
                <a:highlight>
                  <a:srgbClr val="FF00FF"/>
                </a:highlight>
              </a:rPr>
              <a:t>d</a:t>
            </a:r>
            <a:r>
              <a:rPr lang="fi-FI" dirty="0"/>
              <a:t>um.</a:t>
            </a:r>
          </a:p>
          <a:p>
            <a:pPr marL="0" indent="0">
              <a:buNone/>
            </a:pPr>
            <a:r>
              <a:rPr lang="fi-FI" dirty="0"/>
              <a:t>Sen mesutsun.</a:t>
            </a:r>
          </a:p>
          <a:p>
            <a:pPr marL="0" indent="0">
              <a:buNone/>
            </a:pPr>
            <a:r>
              <a:rPr lang="fi-FI" dirty="0"/>
              <a:t>O mesut.</a:t>
            </a:r>
          </a:p>
          <a:p>
            <a:pPr marL="0" indent="0">
              <a:buNone/>
            </a:pPr>
            <a:r>
              <a:rPr lang="fi-FI" dirty="0"/>
              <a:t>Biz mesu</a:t>
            </a:r>
            <a:r>
              <a:rPr lang="fi-FI" dirty="0">
                <a:highlight>
                  <a:srgbClr val="FF00FF"/>
                </a:highlight>
              </a:rPr>
              <a:t>d</a:t>
            </a:r>
            <a:r>
              <a:rPr lang="fi-FI" dirty="0"/>
              <a:t>uz.</a:t>
            </a:r>
          </a:p>
          <a:p>
            <a:pPr marL="0" indent="0">
              <a:buNone/>
            </a:pPr>
            <a:r>
              <a:rPr lang="fi-FI" dirty="0"/>
              <a:t>Siz mesutsunuz.</a:t>
            </a:r>
          </a:p>
          <a:p>
            <a:pPr marL="0" indent="0">
              <a:buNone/>
            </a:pPr>
            <a:r>
              <a:rPr lang="fi-FI" dirty="0"/>
              <a:t>Onlar mesutlar.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09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B5FFA-D287-40BF-8387-62FB29E1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viimeinen konsonantti on k: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2965E-717A-49A2-98E1-BB641F422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ÇABUK (</a:t>
            </a:r>
            <a:r>
              <a:rPr lang="en-GB" dirty="0" err="1"/>
              <a:t>nopea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Ben </a:t>
            </a:r>
            <a:r>
              <a:rPr lang="en-GB" dirty="0" err="1"/>
              <a:t>çabu</a:t>
            </a:r>
            <a:r>
              <a:rPr lang="en-GB" dirty="0" err="1">
                <a:highlight>
                  <a:srgbClr val="FF00FF"/>
                </a:highlight>
              </a:rPr>
              <a:t>ǧ</a:t>
            </a:r>
            <a:r>
              <a:rPr lang="en-GB" dirty="0" err="1"/>
              <a:t>um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Sen </a:t>
            </a:r>
            <a:r>
              <a:rPr lang="en-GB" dirty="0" err="1"/>
              <a:t>çabuksun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O </a:t>
            </a:r>
            <a:r>
              <a:rPr lang="en-GB" dirty="0" err="1"/>
              <a:t>çabuk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Biz </a:t>
            </a:r>
            <a:r>
              <a:rPr lang="en-GB" dirty="0" err="1"/>
              <a:t>çabu</a:t>
            </a:r>
            <a:r>
              <a:rPr lang="en-GB" dirty="0" err="1">
                <a:highlight>
                  <a:srgbClr val="FF00FF"/>
                </a:highlight>
              </a:rPr>
              <a:t>ǧ</a:t>
            </a:r>
            <a:r>
              <a:rPr lang="en-GB" dirty="0" err="1"/>
              <a:t>uz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 </a:t>
            </a:r>
            <a:r>
              <a:rPr lang="en-GB" dirty="0" err="1"/>
              <a:t>çabuksunuz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 </a:t>
            </a:r>
            <a:r>
              <a:rPr lang="en-GB" dirty="0" err="1"/>
              <a:t>çabuklar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58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82ED4-8104-4165-AD9C-5D0AD582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	Jos sanan viimeinen kirjain on vokaali: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0CE0F-742D-434A-AD5D-4408710F6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6747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Ben		-yİm					</a:t>
            </a:r>
          </a:p>
          <a:p>
            <a:pPr marL="0" indent="0">
              <a:buNone/>
            </a:pPr>
            <a:r>
              <a:rPr lang="fi-FI" dirty="0"/>
              <a:t>Sen		-sİn						</a:t>
            </a:r>
          </a:p>
          <a:p>
            <a:pPr marL="0" indent="0">
              <a:buNone/>
            </a:pPr>
            <a:r>
              <a:rPr lang="fi-FI" dirty="0"/>
              <a:t>O		-----						</a:t>
            </a:r>
          </a:p>
          <a:p>
            <a:pPr marL="0" indent="0">
              <a:buNone/>
            </a:pPr>
            <a:r>
              <a:rPr lang="fi-FI" dirty="0"/>
              <a:t>Biz		-yİz						</a:t>
            </a:r>
          </a:p>
          <a:p>
            <a:pPr marL="0" indent="0">
              <a:buNone/>
            </a:pPr>
            <a:r>
              <a:rPr lang="fi-FI" dirty="0"/>
              <a:t>Siz		-sİnİz					</a:t>
            </a:r>
          </a:p>
          <a:p>
            <a:pPr marL="0" indent="0">
              <a:buNone/>
            </a:pPr>
            <a:r>
              <a:rPr lang="fi-FI" dirty="0"/>
              <a:t>Onlar		---- (asia) / -lEr (ihminen)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C0F837-E4E2-461C-837D-A01A2386F40D}"/>
              </a:ext>
            </a:extLst>
          </p:cNvPr>
          <p:cNvSpPr txBox="1"/>
          <p:nvPr/>
        </p:nvSpPr>
        <p:spPr>
          <a:xfrm>
            <a:off x="8077200" y="1895475"/>
            <a:ext cx="3352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Vain BEN ja BİZ muuttuu.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İ muuttuu 2. vokaaliharmonian vuoksi.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E muuttuu 1. vokaaliharmonian vuoksi.</a:t>
            </a:r>
          </a:p>
        </p:txBody>
      </p:sp>
    </p:spTree>
    <p:extLst>
      <p:ext uri="{BB962C8B-B14F-4D97-AF65-F5344CB8AC3E}">
        <p14:creationId xmlns:p14="http://schemas.microsoft.com/office/powerpoint/2010/main" val="1608971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C65CF-2F8D-44CC-81CE-BA8F8FE2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vokaali (a tai ı)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045DC-7F08-4C1F-9EA3-998A0AD04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832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Ben		-yım					</a:t>
            </a:r>
          </a:p>
          <a:p>
            <a:pPr marL="0" indent="0">
              <a:buNone/>
            </a:pPr>
            <a:r>
              <a:rPr lang="fi-FI" dirty="0"/>
              <a:t>Sen		-sın						</a:t>
            </a:r>
          </a:p>
          <a:p>
            <a:pPr marL="0" indent="0">
              <a:buNone/>
            </a:pPr>
            <a:r>
              <a:rPr lang="fi-FI" dirty="0"/>
              <a:t>O		-----						</a:t>
            </a:r>
          </a:p>
          <a:p>
            <a:pPr marL="0" indent="0">
              <a:buNone/>
            </a:pPr>
            <a:r>
              <a:rPr lang="fi-FI" dirty="0"/>
              <a:t>Biz		-yız						</a:t>
            </a:r>
          </a:p>
          <a:p>
            <a:pPr marL="0" indent="0">
              <a:buNone/>
            </a:pPr>
            <a:r>
              <a:rPr lang="fi-FI" dirty="0"/>
              <a:t>Siz		-sınız					</a:t>
            </a:r>
          </a:p>
          <a:p>
            <a:pPr marL="0" indent="0">
              <a:buNone/>
            </a:pPr>
            <a:r>
              <a:rPr lang="fi-FI" dirty="0"/>
              <a:t>Onlar		---- (asia) / -lar (ihminen)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5DE1F-4CB0-4D8D-9EB2-361860AEDB96}"/>
              </a:ext>
            </a:extLst>
          </p:cNvPr>
          <p:cNvSpPr txBox="1"/>
          <p:nvPr/>
        </p:nvSpPr>
        <p:spPr>
          <a:xfrm>
            <a:off x="7277100" y="1825625"/>
            <a:ext cx="44386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m.</a:t>
            </a:r>
          </a:p>
          <a:p>
            <a:r>
              <a:rPr lang="fi-FI" sz="2800" dirty="0"/>
              <a:t>Sen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n.</a:t>
            </a:r>
          </a:p>
          <a:p>
            <a:r>
              <a:rPr lang="fi-FI" sz="2800" dirty="0"/>
              <a:t>O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/>
              <a:t>.</a:t>
            </a:r>
          </a:p>
          <a:p>
            <a:r>
              <a:rPr lang="fi-FI" sz="2800" dirty="0"/>
              <a:t>Biz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z.</a:t>
            </a:r>
          </a:p>
          <a:p>
            <a:r>
              <a:rPr lang="fi-FI" sz="2800" dirty="0"/>
              <a:t>Siz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z.</a:t>
            </a:r>
          </a:p>
          <a:p>
            <a:r>
              <a:rPr lang="fi-FI" sz="2800" dirty="0"/>
              <a:t>Onlar hakl</a:t>
            </a:r>
            <a:r>
              <a:rPr lang="fi-FI" sz="2800" dirty="0">
                <a:solidFill>
                  <a:srgbClr val="FF0000"/>
                </a:solidFill>
              </a:rPr>
              <a:t>ı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a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haklı : oikea, oikealla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26474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2511B-70DB-4842-B5DB-6333B236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vokaali (e – i)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7CBA5-2892-461F-B03D-81504F3DB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0" y="1825625"/>
            <a:ext cx="421005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Ben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 err="1">
                <a:highlight>
                  <a:srgbClr val="00FFFF"/>
                </a:highlight>
              </a:rPr>
              <a:t>y</a:t>
            </a:r>
            <a:r>
              <a:rPr lang="en-GB" dirty="0" err="1">
                <a:highlight>
                  <a:srgbClr val="FFFF00"/>
                </a:highlight>
              </a:rPr>
              <a:t>i</a:t>
            </a:r>
            <a:r>
              <a:rPr lang="en-GB" dirty="0" err="1"/>
              <a:t>m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Sen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 err="1"/>
              <a:t>s</a:t>
            </a:r>
            <a:r>
              <a:rPr lang="en-GB" dirty="0" err="1">
                <a:highlight>
                  <a:srgbClr val="FFFF00"/>
                </a:highlight>
              </a:rPr>
              <a:t>i</a:t>
            </a:r>
            <a:r>
              <a:rPr lang="en-GB" dirty="0" err="1"/>
              <a:t>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O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Biz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 err="1">
                <a:highlight>
                  <a:srgbClr val="00FFFF"/>
                </a:highlight>
              </a:rPr>
              <a:t>y</a:t>
            </a:r>
            <a:r>
              <a:rPr lang="en-GB" dirty="0" err="1">
                <a:highlight>
                  <a:srgbClr val="FFFF00"/>
                </a:highlight>
              </a:rPr>
              <a:t>i</a:t>
            </a:r>
            <a:r>
              <a:rPr lang="en-GB" dirty="0" err="1"/>
              <a:t>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 err="1"/>
              <a:t>s</a:t>
            </a:r>
            <a:r>
              <a:rPr lang="en-GB" dirty="0" err="1">
                <a:highlight>
                  <a:srgbClr val="FFFF00"/>
                </a:highlight>
              </a:rPr>
              <a:t>i</a:t>
            </a:r>
            <a:r>
              <a:rPr lang="en-GB" dirty="0" err="1"/>
              <a:t>n</a:t>
            </a:r>
            <a:r>
              <a:rPr lang="en-GB" dirty="0" err="1">
                <a:highlight>
                  <a:srgbClr val="FFFF00"/>
                </a:highlight>
              </a:rPr>
              <a:t>i</a:t>
            </a:r>
            <a:r>
              <a:rPr lang="en-GB" dirty="0" err="1"/>
              <a:t>z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 </a:t>
            </a:r>
            <a:r>
              <a:rPr lang="en-GB" dirty="0" err="1"/>
              <a:t>öǧrenc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 err="1"/>
              <a:t>l</a:t>
            </a:r>
            <a:r>
              <a:rPr lang="en-GB" dirty="0" err="1">
                <a:highlight>
                  <a:srgbClr val="00FF00"/>
                </a:highlight>
              </a:rPr>
              <a:t>e</a:t>
            </a:r>
            <a:r>
              <a:rPr lang="en-GB" dirty="0" err="1"/>
              <a:t>r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7F608D-EFD9-49DA-8645-643044652BE2}"/>
              </a:ext>
            </a:extLst>
          </p:cNvPr>
          <p:cNvSpPr txBox="1"/>
          <p:nvPr/>
        </p:nvSpPr>
        <p:spPr>
          <a:xfrm>
            <a:off x="714376" y="1690688"/>
            <a:ext cx="597217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i-FI" sz="2600" dirty="0"/>
              <a:t>Ben		-yim					</a:t>
            </a:r>
          </a:p>
          <a:p>
            <a:pPr marL="0" indent="0">
              <a:buNone/>
            </a:pPr>
            <a:r>
              <a:rPr lang="fi-FI" sz="2600" dirty="0"/>
              <a:t>Sen		-sin						</a:t>
            </a:r>
          </a:p>
          <a:p>
            <a:pPr marL="0" indent="0">
              <a:buNone/>
            </a:pPr>
            <a:r>
              <a:rPr lang="fi-FI" sz="2600" dirty="0"/>
              <a:t>O		-----						</a:t>
            </a:r>
          </a:p>
          <a:p>
            <a:pPr marL="0" indent="0">
              <a:buNone/>
            </a:pPr>
            <a:r>
              <a:rPr lang="fi-FI" sz="2600" dirty="0"/>
              <a:t>Biz		-yiz						</a:t>
            </a:r>
          </a:p>
          <a:p>
            <a:pPr marL="0" indent="0">
              <a:buNone/>
            </a:pPr>
            <a:r>
              <a:rPr lang="fi-FI" sz="2600" dirty="0"/>
              <a:t>Siz		-siniz					</a:t>
            </a:r>
          </a:p>
          <a:p>
            <a:pPr marL="0" indent="0">
              <a:buNone/>
            </a:pPr>
            <a:r>
              <a:rPr lang="fi-FI" sz="2600" dirty="0"/>
              <a:t>Onlar		---- (asia) / -ler (ihminen)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928875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6EEC1-0B1F-4CE0-809C-5B768A974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vokaali (o – u)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EE8F-0A47-4090-9CB4-DB5225464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1022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2800" dirty="0"/>
              <a:t>Ben		-yum					</a:t>
            </a:r>
          </a:p>
          <a:p>
            <a:pPr marL="0" indent="0">
              <a:buNone/>
            </a:pPr>
            <a:r>
              <a:rPr lang="fi-FI" sz="2800" dirty="0"/>
              <a:t>Sen		-sun						</a:t>
            </a:r>
          </a:p>
          <a:p>
            <a:pPr marL="0" indent="0">
              <a:buNone/>
            </a:pPr>
            <a:r>
              <a:rPr lang="fi-FI" sz="2800" dirty="0"/>
              <a:t>O		-----						</a:t>
            </a:r>
          </a:p>
          <a:p>
            <a:pPr marL="0" indent="0">
              <a:buNone/>
            </a:pPr>
            <a:r>
              <a:rPr lang="fi-FI" sz="2800" dirty="0"/>
              <a:t>Biz		-yuz						</a:t>
            </a:r>
          </a:p>
          <a:p>
            <a:pPr marL="0" indent="0">
              <a:buNone/>
            </a:pPr>
            <a:r>
              <a:rPr lang="fi-FI" sz="2800" dirty="0"/>
              <a:t>Siz		-sunuz					</a:t>
            </a:r>
          </a:p>
          <a:p>
            <a:pPr marL="0" indent="0">
              <a:buNone/>
            </a:pPr>
            <a:r>
              <a:rPr lang="fi-FI" sz="2800" dirty="0"/>
              <a:t>Onlar		---- (asia) / -lar (ihminen)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87985-C37A-4EC6-83E5-2A324FC052C6}"/>
              </a:ext>
            </a:extLst>
          </p:cNvPr>
          <p:cNvSpPr txBox="1"/>
          <p:nvPr/>
        </p:nvSpPr>
        <p:spPr>
          <a:xfrm>
            <a:off x="6981825" y="1819275"/>
            <a:ext cx="43719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m.</a:t>
            </a:r>
          </a:p>
          <a:p>
            <a:r>
              <a:rPr lang="fi-FI" sz="2800" dirty="0"/>
              <a:t>Sen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n.</a:t>
            </a:r>
          </a:p>
          <a:p>
            <a:r>
              <a:rPr lang="fi-FI" sz="2800" dirty="0"/>
              <a:t>O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/>
              <a:t>.</a:t>
            </a:r>
          </a:p>
          <a:p>
            <a:r>
              <a:rPr lang="fi-FI" sz="2800" dirty="0"/>
              <a:t>Biz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z.</a:t>
            </a:r>
          </a:p>
          <a:p>
            <a:r>
              <a:rPr lang="fi-FI" sz="2800" dirty="0"/>
              <a:t>Siz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z.</a:t>
            </a:r>
          </a:p>
          <a:p>
            <a:r>
              <a:rPr lang="fi-FI" sz="2800" dirty="0"/>
              <a:t>Onlar komş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a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komşu: naapuri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6573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FF11-380F-4CF2-B469-684B9720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vokaali (ö – ü)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01EE-5CB7-41F2-A7E4-82FD424D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0082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800" dirty="0"/>
              <a:t>Ben		-yüm					</a:t>
            </a:r>
          </a:p>
          <a:p>
            <a:pPr marL="0" indent="0">
              <a:buNone/>
            </a:pPr>
            <a:r>
              <a:rPr lang="fi-FI" sz="2800" dirty="0"/>
              <a:t>Sen		-sün						</a:t>
            </a:r>
          </a:p>
          <a:p>
            <a:pPr marL="0" indent="0">
              <a:buNone/>
            </a:pPr>
            <a:r>
              <a:rPr lang="fi-FI" sz="2800" dirty="0"/>
              <a:t>O		-----						</a:t>
            </a:r>
          </a:p>
          <a:p>
            <a:pPr marL="0" indent="0">
              <a:buNone/>
            </a:pPr>
            <a:r>
              <a:rPr lang="fi-FI" sz="2800" dirty="0"/>
              <a:t>Biz		-yüz						</a:t>
            </a:r>
          </a:p>
          <a:p>
            <a:pPr marL="0" indent="0">
              <a:buNone/>
            </a:pPr>
            <a:r>
              <a:rPr lang="fi-FI" sz="2800" dirty="0"/>
              <a:t>Siz		-sünüz					</a:t>
            </a:r>
          </a:p>
          <a:p>
            <a:pPr marL="0" indent="0">
              <a:buNone/>
            </a:pPr>
            <a:r>
              <a:rPr lang="fi-FI" sz="2800" dirty="0"/>
              <a:t>Onlar		---- (asia) / -ler (ihminen)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FEC61B-C29D-4630-B541-7C0DE9D1EE60}"/>
              </a:ext>
            </a:extLst>
          </p:cNvPr>
          <p:cNvSpPr txBox="1"/>
          <p:nvPr/>
        </p:nvSpPr>
        <p:spPr>
          <a:xfrm>
            <a:off x="7010400" y="1825625"/>
            <a:ext cx="44291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m.</a:t>
            </a:r>
          </a:p>
          <a:p>
            <a:r>
              <a:rPr lang="fi-FI" sz="2800" dirty="0"/>
              <a:t>Sen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n.</a:t>
            </a:r>
          </a:p>
          <a:p>
            <a:r>
              <a:rPr lang="fi-FI" sz="2800" dirty="0"/>
              <a:t>O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/>
              <a:t>.</a:t>
            </a:r>
          </a:p>
          <a:p>
            <a:r>
              <a:rPr lang="fi-FI" sz="2800" dirty="0"/>
              <a:t>Biz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>
                <a:highlight>
                  <a:srgbClr val="00FFFF"/>
                </a:highlight>
              </a:rPr>
              <a:t>y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z.</a:t>
            </a:r>
          </a:p>
          <a:p>
            <a:r>
              <a:rPr lang="fi-FI" sz="2800" dirty="0"/>
              <a:t>Siz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z.</a:t>
            </a:r>
          </a:p>
          <a:p>
            <a:r>
              <a:rPr lang="fi-FI" sz="2800" dirty="0"/>
              <a:t>Onlar sütç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e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sütçü: maitomies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546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881DA-3684-460D-83F6-9730AA11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	Jos sanan viimeinen kirjain on konsonantti: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47404-E886-4E85-87A5-089A98E7F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6737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Ben		-</a:t>
            </a:r>
            <a:r>
              <a:rPr lang="en-GB" dirty="0" err="1"/>
              <a:t>İm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Sen		-</a:t>
            </a:r>
            <a:r>
              <a:rPr lang="en-GB" dirty="0" err="1"/>
              <a:t>sİn</a:t>
            </a:r>
            <a:r>
              <a:rPr lang="en-GB" dirty="0"/>
              <a:t>						</a:t>
            </a:r>
          </a:p>
          <a:p>
            <a:pPr marL="0" indent="0">
              <a:buNone/>
            </a:pPr>
            <a:r>
              <a:rPr lang="en-GB" dirty="0"/>
              <a:t>O		-----						</a:t>
            </a:r>
          </a:p>
          <a:p>
            <a:pPr marL="0" indent="0">
              <a:buNone/>
            </a:pPr>
            <a:r>
              <a:rPr lang="en-GB" dirty="0"/>
              <a:t>Biz		-</a:t>
            </a:r>
            <a:r>
              <a:rPr lang="en-GB" dirty="0" err="1"/>
              <a:t>İz</a:t>
            </a:r>
            <a:r>
              <a:rPr lang="en-GB" dirty="0"/>
              <a:t>							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-</a:t>
            </a:r>
            <a:r>
              <a:rPr lang="en-GB" dirty="0" err="1"/>
              <a:t>sİnİz</a:t>
            </a:r>
            <a:r>
              <a:rPr lang="en-GB" dirty="0"/>
              <a:t>						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---- (</a:t>
            </a:r>
            <a:r>
              <a:rPr lang="en-GB" dirty="0" err="1"/>
              <a:t>asia</a:t>
            </a:r>
            <a:r>
              <a:rPr lang="en-GB" dirty="0"/>
              <a:t>) / -</a:t>
            </a:r>
            <a:r>
              <a:rPr lang="en-GB" dirty="0" err="1"/>
              <a:t>lEr</a:t>
            </a:r>
            <a:r>
              <a:rPr lang="en-GB" dirty="0"/>
              <a:t> (</a:t>
            </a:r>
            <a:r>
              <a:rPr lang="en-GB" dirty="0" err="1"/>
              <a:t>ihminen</a:t>
            </a:r>
            <a:r>
              <a:rPr lang="en-GB" dirty="0"/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296746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88551-101F-444A-98D0-4DA8A152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-244475"/>
            <a:ext cx="10515600" cy="1325563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B1936-45C9-48C4-9C43-C04AAFFF4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8635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İ muuttuu 2. vokaaliharmonian vuoksi: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en-GB" dirty="0"/>
              <a:t>a-ı =&gt; ı</a:t>
            </a:r>
          </a:p>
          <a:p>
            <a:pPr marL="0" indent="0">
              <a:buNone/>
            </a:pPr>
            <a:r>
              <a:rPr lang="en-GB" dirty="0"/>
              <a:t>e-</a:t>
            </a:r>
            <a:r>
              <a:rPr lang="en-GB" dirty="0" err="1"/>
              <a:t>i</a:t>
            </a:r>
            <a:r>
              <a:rPr lang="en-GB" dirty="0"/>
              <a:t> =&gt; </a:t>
            </a:r>
            <a:r>
              <a:rPr lang="en-GB" dirty="0" err="1"/>
              <a:t>i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o-u =&gt; u</a:t>
            </a:r>
          </a:p>
          <a:p>
            <a:pPr marL="0" indent="0">
              <a:buNone/>
            </a:pPr>
            <a:r>
              <a:rPr lang="en-GB" dirty="0"/>
              <a:t>ö-ü =&gt; ü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9666C7-5161-46CF-A9AB-6D41C1C8C2F2}"/>
              </a:ext>
            </a:extLst>
          </p:cNvPr>
          <p:cNvSpPr txBox="1"/>
          <p:nvPr/>
        </p:nvSpPr>
        <p:spPr>
          <a:xfrm>
            <a:off x="6496050" y="1825625"/>
            <a:ext cx="48577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E muuttuu 1. vokaaliharmonian vuoksi:</a:t>
            </a:r>
          </a:p>
          <a:p>
            <a:endParaRPr lang="fi-FI" dirty="0"/>
          </a:p>
          <a:p>
            <a:endParaRPr lang="fi-FI" dirty="0"/>
          </a:p>
          <a:p>
            <a:r>
              <a:rPr lang="fi-FI" sz="2800" dirty="0"/>
              <a:t>a-ı-o-u =&gt; a</a:t>
            </a:r>
          </a:p>
          <a:p>
            <a:r>
              <a:rPr lang="fi-FI" sz="2800" dirty="0"/>
              <a:t>e-i-ö-ü =&gt; e</a:t>
            </a:r>
          </a:p>
          <a:p>
            <a:endParaRPr lang="fi-FI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80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3D33-B5C7-43C0-9146-A9029F87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konsonantti, ja viimeinen vokaali on a - 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3F3D1-784C-411A-8341-1741017FF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457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Ben		-</a:t>
            </a:r>
            <a:r>
              <a:rPr lang="en-GB" dirty="0" err="1"/>
              <a:t>ım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Sen		-</a:t>
            </a:r>
            <a:r>
              <a:rPr lang="en-GB" dirty="0" err="1"/>
              <a:t>sın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O		-----		</a:t>
            </a:r>
          </a:p>
          <a:p>
            <a:pPr marL="0" indent="0">
              <a:buNone/>
            </a:pPr>
            <a:r>
              <a:rPr lang="en-GB" dirty="0"/>
              <a:t>Biz		-</a:t>
            </a:r>
            <a:r>
              <a:rPr lang="en-GB" dirty="0" err="1"/>
              <a:t>ız</a:t>
            </a: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-</a:t>
            </a:r>
            <a:r>
              <a:rPr lang="en-GB" dirty="0" err="1"/>
              <a:t>sınız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---- (</a:t>
            </a:r>
            <a:r>
              <a:rPr lang="en-GB" dirty="0" err="1"/>
              <a:t>asia</a:t>
            </a:r>
            <a:r>
              <a:rPr lang="en-GB" dirty="0"/>
              <a:t>) / -lar 			(</a:t>
            </a:r>
            <a:r>
              <a:rPr lang="en-GB" dirty="0" err="1"/>
              <a:t>ihminen</a:t>
            </a:r>
            <a:r>
              <a:rPr lang="en-GB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C16C3D-8489-4B9C-A664-3E260016F9D7}"/>
              </a:ext>
            </a:extLst>
          </p:cNvPr>
          <p:cNvSpPr txBox="1"/>
          <p:nvPr/>
        </p:nvSpPr>
        <p:spPr>
          <a:xfrm>
            <a:off x="6096000" y="2141537"/>
            <a:ext cx="50006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m.</a:t>
            </a:r>
          </a:p>
          <a:p>
            <a:r>
              <a:rPr lang="fi-FI" sz="2800" dirty="0"/>
              <a:t>Sen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n.</a:t>
            </a:r>
          </a:p>
          <a:p>
            <a:r>
              <a:rPr lang="fi-FI" sz="2800" dirty="0"/>
              <a:t>O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/>
              <a:t>.</a:t>
            </a:r>
          </a:p>
          <a:p>
            <a:r>
              <a:rPr lang="fi-FI" sz="2800" dirty="0"/>
              <a:t>Biz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z.</a:t>
            </a:r>
          </a:p>
          <a:p>
            <a:r>
              <a:rPr lang="fi-FI" sz="2800" dirty="0"/>
              <a:t>Siz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ı</a:t>
            </a:r>
            <a:r>
              <a:rPr lang="fi-FI" sz="2800" dirty="0"/>
              <a:t>z.</a:t>
            </a:r>
          </a:p>
          <a:p>
            <a:r>
              <a:rPr lang="fi-FI" sz="2800" dirty="0"/>
              <a:t>Onlar ins</a:t>
            </a:r>
            <a:r>
              <a:rPr lang="fi-FI" sz="2800" dirty="0">
                <a:solidFill>
                  <a:srgbClr val="FF0000"/>
                </a:solidFill>
              </a:rPr>
              <a:t>a</a:t>
            </a:r>
            <a:r>
              <a:rPr lang="fi-FI" sz="2800" u="sng" dirty="0"/>
              <a:t>n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a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insan: ihminen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0299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CD998-67BE-468B-A05D-459240922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konsonantti, ja viimeinen vokaali on e - 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2A028-D0D2-4F8E-866C-B49186C8E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7425"/>
            <a:ext cx="4610100" cy="4405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Ben		-</a:t>
            </a:r>
            <a:r>
              <a:rPr lang="en-GB" dirty="0" err="1"/>
              <a:t>im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Sen		-sin	</a:t>
            </a:r>
          </a:p>
          <a:p>
            <a:pPr marL="0" indent="0">
              <a:buNone/>
            </a:pPr>
            <a:r>
              <a:rPr lang="en-GB" dirty="0"/>
              <a:t>O		-----		</a:t>
            </a:r>
          </a:p>
          <a:p>
            <a:pPr marL="0" indent="0">
              <a:buNone/>
            </a:pPr>
            <a:r>
              <a:rPr lang="en-GB" dirty="0"/>
              <a:t>Biz		-</a:t>
            </a:r>
            <a:r>
              <a:rPr lang="en-GB" dirty="0" err="1"/>
              <a:t>iz</a:t>
            </a: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-</a:t>
            </a:r>
            <a:r>
              <a:rPr lang="en-GB" dirty="0" err="1"/>
              <a:t>siniz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---- (</a:t>
            </a:r>
            <a:r>
              <a:rPr lang="en-GB" dirty="0" err="1"/>
              <a:t>asia</a:t>
            </a:r>
            <a:r>
              <a:rPr lang="en-GB" dirty="0"/>
              <a:t>) / -</a:t>
            </a:r>
            <a:r>
              <a:rPr lang="en-GB" dirty="0" err="1"/>
              <a:t>ler</a:t>
            </a:r>
            <a:r>
              <a:rPr lang="en-GB" dirty="0"/>
              <a:t> 			(</a:t>
            </a:r>
            <a:r>
              <a:rPr lang="en-GB" dirty="0" err="1"/>
              <a:t>ihminen</a:t>
            </a:r>
            <a:r>
              <a:rPr lang="en-GB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B1ADF-7138-48CA-87F2-09AB5D564F5F}"/>
              </a:ext>
            </a:extLst>
          </p:cNvPr>
          <p:cNvSpPr txBox="1"/>
          <p:nvPr/>
        </p:nvSpPr>
        <p:spPr>
          <a:xfrm>
            <a:off x="6343650" y="2257425"/>
            <a:ext cx="50101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i</a:t>
            </a:r>
            <a:r>
              <a:rPr lang="fi-FI" sz="2800" dirty="0"/>
              <a:t>m.</a:t>
            </a:r>
          </a:p>
          <a:p>
            <a:r>
              <a:rPr lang="fi-FI" sz="2800" dirty="0"/>
              <a:t>Sen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i</a:t>
            </a:r>
            <a:r>
              <a:rPr lang="fi-FI" sz="2800" dirty="0"/>
              <a:t>n.</a:t>
            </a:r>
          </a:p>
          <a:p>
            <a:r>
              <a:rPr lang="fi-FI" sz="2800" dirty="0"/>
              <a:t>O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/>
              <a:t>.</a:t>
            </a:r>
          </a:p>
          <a:p>
            <a:r>
              <a:rPr lang="fi-FI" sz="2800" dirty="0"/>
              <a:t>Biz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i</a:t>
            </a:r>
            <a:r>
              <a:rPr lang="fi-FI" sz="2800" dirty="0"/>
              <a:t>z.</a:t>
            </a:r>
          </a:p>
          <a:p>
            <a:r>
              <a:rPr lang="fi-FI" sz="2800" dirty="0"/>
              <a:t>Siz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i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i</a:t>
            </a:r>
            <a:r>
              <a:rPr lang="fi-FI" sz="2800" dirty="0"/>
              <a:t>z.</a:t>
            </a:r>
          </a:p>
          <a:p>
            <a:r>
              <a:rPr lang="fi-FI" sz="2800" dirty="0"/>
              <a:t>Onlar öǧretm</a:t>
            </a:r>
            <a:r>
              <a:rPr lang="fi-FI" sz="2800" dirty="0">
                <a:solidFill>
                  <a:srgbClr val="FF0000"/>
                </a:solidFill>
              </a:rPr>
              <a:t>e</a:t>
            </a:r>
            <a:r>
              <a:rPr lang="fi-FI" sz="2800" u="sng" dirty="0"/>
              <a:t>n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e</a:t>
            </a:r>
            <a:r>
              <a:rPr lang="fi-FI" sz="2800" dirty="0"/>
              <a:t>r.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2605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A71B-775F-403B-8887-110C2E5B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konsonantti, ja viimeinen vokaali on o - 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5F32F-545A-4DF7-B711-4B4762ACB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52925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Ben		-um</a:t>
            </a:r>
          </a:p>
          <a:p>
            <a:pPr marL="0" indent="0">
              <a:buNone/>
            </a:pPr>
            <a:r>
              <a:rPr lang="en-GB" dirty="0"/>
              <a:t>Sen		-sun	</a:t>
            </a:r>
          </a:p>
          <a:p>
            <a:pPr marL="0" indent="0">
              <a:buNone/>
            </a:pPr>
            <a:r>
              <a:rPr lang="en-GB" dirty="0"/>
              <a:t>O		-----		</a:t>
            </a:r>
          </a:p>
          <a:p>
            <a:pPr marL="0" indent="0">
              <a:buNone/>
            </a:pPr>
            <a:r>
              <a:rPr lang="en-GB" dirty="0"/>
              <a:t>Biz		-</a:t>
            </a:r>
            <a:r>
              <a:rPr lang="en-GB" dirty="0" err="1"/>
              <a:t>uz</a:t>
            </a: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-</a:t>
            </a:r>
            <a:r>
              <a:rPr lang="en-GB" dirty="0" err="1"/>
              <a:t>sunuz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---- (</a:t>
            </a:r>
            <a:r>
              <a:rPr lang="en-GB" dirty="0" err="1"/>
              <a:t>asia</a:t>
            </a:r>
            <a:r>
              <a:rPr lang="en-GB" dirty="0"/>
              <a:t>) / -lar 			(</a:t>
            </a:r>
            <a:r>
              <a:rPr lang="en-GB" dirty="0" err="1"/>
              <a:t>ihminen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0167A-FC81-44C1-9AA1-31ECFF199315}"/>
              </a:ext>
            </a:extLst>
          </p:cNvPr>
          <p:cNvSpPr txBox="1"/>
          <p:nvPr/>
        </p:nvSpPr>
        <p:spPr>
          <a:xfrm>
            <a:off x="6096000" y="1825625"/>
            <a:ext cx="5257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m.</a:t>
            </a:r>
          </a:p>
          <a:p>
            <a:r>
              <a:rPr lang="fi-FI" sz="2800" dirty="0"/>
              <a:t>Sen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n.</a:t>
            </a:r>
          </a:p>
          <a:p>
            <a:r>
              <a:rPr lang="fi-FI" sz="2800" dirty="0"/>
              <a:t>O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/>
              <a:t>.</a:t>
            </a:r>
          </a:p>
          <a:p>
            <a:r>
              <a:rPr lang="fi-FI" sz="2800" dirty="0"/>
              <a:t>Biz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z.</a:t>
            </a:r>
          </a:p>
          <a:p>
            <a:r>
              <a:rPr lang="fi-FI" sz="2800" dirty="0"/>
              <a:t>Siz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u</a:t>
            </a:r>
            <a:r>
              <a:rPr lang="fi-FI" sz="2800" dirty="0"/>
              <a:t>z.</a:t>
            </a:r>
          </a:p>
          <a:p>
            <a:r>
              <a:rPr lang="fi-FI" sz="2800" dirty="0"/>
              <a:t>Onlar yoks</a:t>
            </a:r>
            <a:r>
              <a:rPr lang="fi-FI" sz="2800" dirty="0">
                <a:solidFill>
                  <a:srgbClr val="FF0000"/>
                </a:solidFill>
              </a:rPr>
              <a:t>u</a:t>
            </a:r>
            <a:r>
              <a:rPr lang="fi-FI" sz="2800" u="sng" dirty="0"/>
              <a:t>l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a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yoksul = fakir : köyhä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66783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91D2-A748-451C-B8E5-344B45BD0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sanan viimeinen kirjain on konsonantti, ja viimeinen vokaali on ö - ü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46B81-0405-451A-B2B7-437B8CA7D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19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Ben		-</a:t>
            </a:r>
            <a:r>
              <a:rPr lang="en-GB" dirty="0" err="1"/>
              <a:t>üm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Sen		-</a:t>
            </a:r>
            <a:r>
              <a:rPr lang="en-GB" dirty="0" err="1"/>
              <a:t>sün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O		-----		</a:t>
            </a:r>
          </a:p>
          <a:p>
            <a:pPr marL="0" indent="0">
              <a:buNone/>
            </a:pPr>
            <a:r>
              <a:rPr lang="en-GB" dirty="0"/>
              <a:t>Biz		-</a:t>
            </a:r>
            <a:r>
              <a:rPr lang="en-GB" dirty="0" err="1"/>
              <a:t>üz</a:t>
            </a: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-</a:t>
            </a:r>
            <a:r>
              <a:rPr lang="en-GB" dirty="0" err="1"/>
              <a:t>sünüz</a:t>
            </a: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---- (</a:t>
            </a:r>
            <a:r>
              <a:rPr lang="en-GB" dirty="0" err="1"/>
              <a:t>asia</a:t>
            </a:r>
            <a:r>
              <a:rPr lang="en-GB" dirty="0"/>
              <a:t>) / -</a:t>
            </a:r>
            <a:r>
              <a:rPr lang="en-GB" dirty="0" err="1"/>
              <a:t>ler</a:t>
            </a:r>
            <a:r>
              <a:rPr lang="en-GB" dirty="0"/>
              <a:t> 			(</a:t>
            </a:r>
            <a:r>
              <a:rPr lang="en-GB" dirty="0" err="1"/>
              <a:t>ihminen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A6DE5B-0C9C-45C7-893D-630098A1917C}"/>
              </a:ext>
            </a:extLst>
          </p:cNvPr>
          <p:cNvSpPr txBox="1"/>
          <p:nvPr/>
        </p:nvSpPr>
        <p:spPr>
          <a:xfrm>
            <a:off x="6096000" y="1825625"/>
            <a:ext cx="5257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Ben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m.</a:t>
            </a:r>
          </a:p>
          <a:p>
            <a:r>
              <a:rPr lang="fi-FI" sz="2800" dirty="0"/>
              <a:t>Sen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n.</a:t>
            </a:r>
          </a:p>
          <a:p>
            <a:r>
              <a:rPr lang="fi-FI" sz="2800" dirty="0"/>
              <a:t>O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/>
              <a:t>.</a:t>
            </a:r>
          </a:p>
          <a:p>
            <a:r>
              <a:rPr lang="fi-FI" sz="2800" dirty="0"/>
              <a:t>Biz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z.</a:t>
            </a:r>
          </a:p>
          <a:p>
            <a:r>
              <a:rPr lang="fi-FI" sz="2800" dirty="0"/>
              <a:t>Siz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/>
              <a:t>s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n</a:t>
            </a:r>
            <a:r>
              <a:rPr lang="fi-FI" sz="2800" dirty="0">
                <a:highlight>
                  <a:srgbClr val="FFFF00"/>
                </a:highlight>
              </a:rPr>
              <a:t>ü</a:t>
            </a:r>
            <a:r>
              <a:rPr lang="fi-FI" sz="2800" dirty="0"/>
              <a:t>z.</a:t>
            </a:r>
          </a:p>
          <a:p>
            <a:r>
              <a:rPr lang="fi-FI" sz="2800" dirty="0"/>
              <a:t>Onlar üzg</a:t>
            </a:r>
            <a:r>
              <a:rPr lang="fi-FI" sz="2800" dirty="0">
                <a:solidFill>
                  <a:srgbClr val="FF0000"/>
                </a:solidFill>
              </a:rPr>
              <a:t>ü</a:t>
            </a:r>
            <a:r>
              <a:rPr lang="fi-FI" sz="2800" u="sng" dirty="0"/>
              <a:t>n</a:t>
            </a:r>
            <a:r>
              <a:rPr lang="fi-FI" sz="2800" dirty="0"/>
              <a:t>l</a:t>
            </a:r>
            <a:r>
              <a:rPr lang="fi-FI" sz="2800" dirty="0">
                <a:highlight>
                  <a:srgbClr val="00FF00"/>
                </a:highlight>
              </a:rPr>
              <a:t>e</a:t>
            </a:r>
            <a:r>
              <a:rPr lang="fi-FI" sz="2800" dirty="0"/>
              <a:t>r.</a:t>
            </a:r>
          </a:p>
          <a:p>
            <a:endParaRPr lang="fi-FI" sz="2800" dirty="0"/>
          </a:p>
          <a:p>
            <a:r>
              <a:rPr lang="fi-FI" sz="2800" dirty="0"/>
              <a:t>üzgün: surullinen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269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B9C1-EABC-4CC4-899A-D3522734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HUOM!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4BAC2-4204-4BFB-A297-48C64EAE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Jos viimeinen kirjain on p, ç, t, k, ne muuttuu </a:t>
            </a:r>
            <a:r>
              <a:rPr lang="fi-FI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persoonan yksikössä ja monikossa (BEN ja BİZ):</a:t>
            </a:r>
            <a:endParaRPr lang="en-GB" sz="2800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 =&gt; b					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ç =&gt; c					</a:t>
            </a:r>
            <a:endParaRPr lang="fi-F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 =&gt; d					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 =&gt; ǧ	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92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58BFC-6913-433C-BFF0-BAF8672AA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viimeinen konsonantti on p: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D27D0-627C-421E-A259-993EDA60D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KASAP (lihakauppias)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Ben kasa</a:t>
            </a:r>
            <a:r>
              <a:rPr lang="fi-FI" dirty="0">
                <a:highlight>
                  <a:srgbClr val="FF00FF"/>
                </a:highlight>
              </a:rPr>
              <a:t>b</a:t>
            </a:r>
            <a:r>
              <a:rPr lang="fi-FI" dirty="0"/>
              <a:t>ım.</a:t>
            </a:r>
          </a:p>
          <a:p>
            <a:pPr marL="0" indent="0">
              <a:buNone/>
            </a:pPr>
            <a:r>
              <a:rPr lang="fi-FI" dirty="0"/>
              <a:t>Sen kasapsın.</a:t>
            </a:r>
          </a:p>
          <a:p>
            <a:pPr marL="0" indent="0">
              <a:buNone/>
            </a:pPr>
            <a:r>
              <a:rPr lang="fi-FI" dirty="0"/>
              <a:t>O kasap.</a:t>
            </a:r>
          </a:p>
          <a:p>
            <a:pPr marL="0" indent="0">
              <a:buNone/>
            </a:pPr>
            <a:r>
              <a:rPr lang="fi-FI" dirty="0"/>
              <a:t>Biz kasa</a:t>
            </a:r>
            <a:r>
              <a:rPr lang="fi-FI" dirty="0">
                <a:highlight>
                  <a:srgbClr val="FF00FF"/>
                </a:highlight>
              </a:rPr>
              <a:t>b</a:t>
            </a:r>
            <a:r>
              <a:rPr lang="fi-FI" dirty="0"/>
              <a:t>ız.</a:t>
            </a:r>
          </a:p>
          <a:p>
            <a:pPr marL="0" indent="0">
              <a:buNone/>
            </a:pPr>
            <a:r>
              <a:rPr lang="fi-FI" dirty="0"/>
              <a:t>Siz kasapsınız.</a:t>
            </a:r>
          </a:p>
          <a:p>
            <a:pPr marL="0" indent="0">
              <a:buNone/>
            </a:pPr>
            <a:r>
              <a:rPr lang="fi-FI" dirty="0"/>
              <a:t>Onlar kasaplar.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430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1086</Words>
  <Application>Microsoft Office PowerPoint</Application>
  <PresentationFormat>Widescreen</PresentationFormat>
  <Paragraphs>188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OLLA VERBI</vt:lpstr>
      <vt:lpstr>1. Jos sanan viimeinen kirjain on konsonantti:</vt:lpstr>
      <vt:lpstr>PowerPoint Presentation</vt:lpstr>
      <vt:lpstr>Jos sanan viimeinen kirjain on konsonantti, ja viimeinen vokaali on a - ı</vt:lpstr>
      <vt:lpstr>Jos sanan viimeinen kirjain on konsonantti, ja viimeinen vokaali on e - i</vt:lpstr>
      <vt:lpstr>Jos sanan viimeinen kirjain on konsonantti, ja viimeinen vokaali on o - u</vt:lpstr>
      <vt:lpstr>Jos sanan viimeinen kirjain on konsonantti, ja viimeinen vokaali on ö - ü</vt:lpstr>
      <vt:lpstr>HUOM!</vt:lpstr>
      <vt:lpstr>Jos viimeinen konsonantti on p:</vt:lpstr>
      <vt:lpstr>Jos viimeinen konsonantti on ç:</vt:lpstr>
      <vt:lpstr>Jos viimeinen konsonantti on t:</vt:lpstr>
      <vt:lpstr>Jos viimeinen konsonantti on k:</vt:lpstr>
      <vt:lpstr>2. Jos sanan viimeinen kirjain on vokaali:</vt:lpstr>
      <vt:lpstr>Jos sanan viimeinen kirjain on vokaali (a tai ı)</vt:lpstr>
      <vt:lpstr>Jos sanan viimeinen kirjain on vokaali (e – i)</vt:lpstr>
      <vt:lpstr>Jos sanan viimeinen kirjain on vokaali (o – u)</vt:lpstr>
      <vt:lpstr>Jos sanan viimeinen kirjain on vokaali (ö – ü)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OLLA VERBI</dc:title>
  <dc:creator>Dide Ciyiltepe</dc:creator>
  <cp:lastModifiedBy>Dide Ciyiltepe</cp:lastModifiedBy>
  <cp:revision>6</cp:revision>
  <dcterms:created xsi:type="dcterms:W3CDTF">2021-02-06T12:09:18Z</dcterms:created>
  <dcterms:modified xsi:type="dcterms:W3CDTF">2021-02-06T12:53:12Z</dcterms:modified>
</cp:coreProperties>
</file>