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fsQIqOUQOwSFbXqlI5TLlkiDX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ctrTitle"/>
          </p:nvPr>
        </p:nvSpPr>
        <p:spPr>
          <a:xfrm>
            <a:off x="1524000" y="81756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1524000" y="3297239"/>
            <a:ext cx="9144000" cy="572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san ylätunnist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831850" y="1709738"/>
            <a:ext cx="913378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831850" y="4589463"/>
            <a:ext cx="913378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ailu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ollinen sisältö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" type="body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ollinen kuva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  <a:defRPr b="1" i="0" sz="4400" u="none" cap="none" strike="noStrike">
                <a:solidFill>
                  <a:srgbClr val="CD181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610475" y="4914981"/>
            <a:ext cx="896556" cy="324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/>
          <p:nvPr/>
        </p:nvSpPr>
        <p:spPr>
          <a:xfrm rot="-5400000">
            <a:off x="-2113768" y="2546065"/>
            <a:ext cx="38886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200" u="none" cap="none" strike="noStrike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Find more PowerPoint templates on </a:t>
            </a:r>
            <a:r>
              <a:rPr b="1" i="0" lang="fi-FI" sz="1200" u="none" cap="none" strike="noStrike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prezentr.com</a:t>
            </a:r>
            <a:r>
              <a:rPr b="0" i="0" lang="fi-FI" sz="1200" u="none" cap="none" strike="noStrike">
                <a:solidFill>
                  <a:srgbClr val="A5A5A5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endParaRPr sz="1200">
              <a:solidFill>
                <a:srgbClr val="A5A5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talouselama.fi/uutiset/kommentti-suomalaisten-kielitaito-rapistuu/9da3e681-bacc-346b-accb-c2f689af209e" TargetMode="External"/><Relationship Id="rId4" Type="http://schemas.openxmlformats.org/officeDocument/2006/relationships/hyperlink" Target="https://www.talouselama.fi/uutiset/kommentti-suomalaisten-kielitaito-rapistuu/9da3e681-bacc-346b-accb-c2f689af209e" TargetMode="External"/><Relationship Id="rId5" Type="http://schemas.openxmlformats.org/officeDocument/2006/relationships/hyperlink" Target="https://www.talouselama.fi/uutiset/kommentti-suomalaisten-kielitaito-rapistuu/9da3e681-bacc-346b-accb-c2f689af209e" TargetMode="External"/><Relationship Id="rId6" Type="http://schemas.openxmlformats.org/officeDocument/2006/relationships/hyperlink" Target="https://www.talouselama.fi/uutiset/kommentti-suomalaisten-kielitaito-rapistuu/9da3e681-bacc-346b-accb-c2f689af209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kauppalehti.fi/uutiset/kenenkaan-saksaa-puhuvan-suomalaisen-ei-pitaisi-olla-tyoton/cdfa056c-54ee-3e75-9d0d-93af72af04f0" TargetMode="External"/><Relationship Id="rId4" Type="http://schemas.openxmlformats.org/officeDocument/2006/relationships/hyperlink" Target="https://www.kauppalehti.fi/uutiset/kenenkaan-saksaa-puhuvan-suomalaisen-ei-pitaisi-olla-tyoton/cdfa056c-54ee-3e75-9d0d-93af72af04f0" TargetMode="External"/><Relationship Id="rId5" Type="http://schemas.openxmlformats.org/officeDocument/2006/relationships/hyperlink" Target="https://www.kauppalehti.fi/uutiset/kenenkaan-saksaa-puhuvan-suomalaisen-ei-pitaisi-olla-tyoton/cdfa056c-54ee-3e75-9d0d-93af72af04f0" TargetMode="External"/><Relationship Id="rId6" Type="http://schemas.openxmlformats.org/officeDocument/2006/relationships/hyperlink" Target="https://www.kauppalehti.fi/uutiset/kenenkaan-saksaa-puhuvan-suomalaisen-ei-pitaisi-olla-tyoton/cdfa056c-54ee-3e75-9d0d-93af72af04f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ksml.fi/kotimaa/Vieraiden-kielten-suosio-romahti-yo-kokeessa-%E2%80%93-Olemme-todella-huolissamme/925906" TargetMode="External"/><Relationship Id="rId4" Type="http://schemas.openxmlformats.org/officeDocument/2006/relationships/hyperlink" Target="https://www.sukol.fi/files/1960/Yo-tutkinnon_suorittaneet_2012-2014_19_Taulukko1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23.png"/><Relationship Id="rId7" Type="http://schemas.openxmlformats.org/officeDocument/2006/relationships/hyperlink" Target="https://www.hs.fi/kotimaa/art-2000002767350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Xl4seQB7XB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europarl.europa.eu/factsheets/fi/sheet/142/language-polic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opiskeleulkomailla.fi/Maaopas_Saksa__d7742.html" TargetMode="External"/><Relationship Id="rId4" Type="http://schemas.openxmlformats.org/officeDocument/2006/relationships/hyperlink" Target="https://www.opiskeleulkomailla.fi/Maaopas_Saksa__d7742.html" TargetMode="External"/><Relationship Id="rId5" Type="http://schemas.openxmlformats.org/officeDocument/2006/relationships/hyperlink" Target="https://www.opiskeleulkomailla.fi/Maaopas_Saksa__d7742.html" TargetMode="External"/><Relationship Id="rId6" Type="http://schemas.openxmlformats.org/officeDocument/2006/relationships/hyperlink" Target="https://www.goethe.de/ins/fi/fi/spr/stu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imo.fi/instancedata/prime_product_julkaisu/cimo/embeds/cimowwwstructure/166443_top_kohde-_ja_lahtomaat_2017.pdf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0" y="1122363"/>
            <a:ext cx="9448800" cy="1788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6000"/>
              <a:buFont typeface="Trebuchet MS"/>
              <a:buNone/>
            </a:pPr>
            <a:r>
              <a:rPr lang="fi-FI"/>
              <a:t>Jatkaako vai eikö?</a:t>
            </a:r>
            <a:endParaRPr/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3685309" y="2928793"/>
            <a:ext cx="6483927" cy="37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fi-FI" sz="2220"/>
              <a:t>- Kas, siinä pulma!</a:t>
            </a:r>
            <a:endParaRPr sz="2220"/>
          </a:p>
        </p:txBody>
      </p:sp>
      <p:pic>
        <p:nvPicPr>
          <p:cNvPr descr="Kuvahaun tulos haulle hamlet skull scene" id="76" name="Google Shape;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0048" y="2049607"/>
            <a:ext cx="1934209" cy="175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Mihin saksaa tarvitaan työelämässä?</a:t>
            </a:r>
            <a:endParaRPr/>
          </a:p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563418" y="1579851"/>
            <a:ext cx="10725727" cy="492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Saksa on </a:t>
            </a:r>
            <a:r>
              <a:rPr lang="fi-FI" sz="2590">
                <a:solidFill>
                  <a:srgbClr val="00B050"/>
                </a:solidFill>
              </a:rPr>
              <a:t>EU:n suurin kieli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Yrityksillä on yhä enemmän tarvetta </a:t>
            </a:r>
            <a:r>
              <a:rPr lang="fi-FI" sz="2590">
                <a:solidFill>
                  <a:srgbClr val="00B050"/>
                </a:solidFill>
              </a:rPr>
              <a:t>useamman vieraan kielen taitajille</a:t>
            </a:r>
            <a:r>
              <a:rPr lang="fi-FI" sz="2590"/>
              <a:t>. Eri kielten käytön yleisyys vaihtelee toimialoittain (esim. paperiteollisuudessa saksaa tarvitsee lähes 90 % yrityksistä)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Saksaa tarvitaan etenkin kaupan, talouden, tieteen, tekniikan ja turismin aloilla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Saksa on Suomen </a:t>
            </a:r>
            <a:r>
              <a:rPr lang="fi-FI" sz="2590">
                <a:solidFill>
                  <a:srgbClr val="00B050"/>
                </a:solidFill>
              </a:rPr>
              <a:t>tärkein kauppakumppani </a:t>
            </a:r>
            <a:r>
              <a:rPr lang="fi-FI" sz="2590"/>
              <a:t>sekä vienti- että tuontimäärillä mitattuna (vientimäärä Saksaan on suurempi kuin Pohjois- ja Etelä-Amerikkaan yhteensä)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Suomessa toimii 325 saksalaisyritystä, joissa työpaikkoja </a:t>
            </a:r>
            <a:br>
              <a:rPr lang="fi-FI" sz="2590"/>
            </a:br>
            <a:r>
              <a:rPr lang="fi-FI" sz="2590"/>
              <a:t>yhteensä 19 898 (2018)</a:t>
            </a:r>
            <a:endParaRPr sz="1387"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87"/>
              <a:buNone/>
            </a:pPr>
            <a:r>
              <a:t/>
            </a:r>
            <a:endParaRPr sz="1387"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80"/>
              <a:buNone/>
            </a:pPr>
            <a:r>
              <a:rPr lang="fi-FI" sz="1480">
                <a:solidFill>
                  <a:srgbClr val="0070C0"/>
                </a:solidFill>
              </a:rPr>
              <a:t>Lähteet: Elinkeinoelämän keskusliiton tutkimus (2013)</a:t>
            </a:r>
            <a:br>
              <a:rPr lang="fi-FI" sz="1387" u="sng">
                <a:solidFill>
                  <a:schemeClr val="hlink"/>
                </a:solidFill>
                <a:hlinkClick r:id="rId5"/>
              </a:rPr>
            </a:br>
            <a:r>
              <a:rPr lang="fi-FI" sz="1387" u="sng">
                <a:solidFill>
                  <a:schemeClr val="hlink"/>
                </a:solidFill>
                <a:hlinkClick r:id="rId6"/>
              </a:rPr>
              <a:t>https://www.talouselama.fi/uutiset/kommentti-suomalaisten-kielitaito-rapistuu/9da3e681-bacc-346b-accb-c2f689af209e</a:t>
            </a:r>
            <a:r>
              <a:rPr lang="fi-FI" sz="1387"/>
              <a:t> </a:t>
            </a:r>
            <a:endParaRPr sz="1387"/>
          </a:p>
        </p:txBody>
      </p:sp>
      <p:cxnSp>
        <p:nvCxnSpPr>
          <p:cNvPr id="150" name="Google Shape;150;p10"/>
          <p:cNvCxnSpPr/>
          <p:nvPr/>
        </p:nvCxnSpPr>
        <p:spPr>
          <a:xfrm flipH="1" rot="10800000">
            <a:off x="4599710" y="6373091"/>
            <a:ext cx="2493817" cy="9239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838200" y="365126"/>
            <a:ext cx="10515600" cy="1029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Eli töitä olisi tarjolla, mutta:</a:t>
            </a:r>
            <a:endParaRPr/>
          </a:p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369454" y="1514763"/>
            <a:ext cx="11212945" cy="5089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fi-FI" sz="2635"/>
              <a:t>83%:lla suomalaisista saksan kieltä käyttävistä yrityksistä on vaikeuksia löytää työvoimaa, jonka </a:t>
            </a:r>
            <a:r>
              <a:rPr lang="fi-FI" sz="2635">
                <a:solidFill>
                  <a:srgbClr val="00B050"/>
                </a:solidFill>
              </a:rPr>
              <a:t>kielitaito riittää työelämän tarpeisiin</a:t>
            </a:r>
            <a:endParaRPr baseline="30000" sz="2635">
              <a:solidFill>
                <a:srgbClr val="00B05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fi-FI" sz="2635"/>
              <a:t>Asiantuntijakommentteja:</a:t>
            </a:r>
            <a:br>
              <a:rPr lang="fi-FI" sz="2635"/>
            </a:br>
            <a:endParaRPr sz="2635"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210"/>
              <a:buNone/>
            </a:pPr>
            <a:r>
              <a:rPr lang="fi-FI" sz="2210">
                <a:solidFill>
                  <a:srgbClr val="3A3838"/>
                </a:solidFill>
              </a:rPr>
              <a:t>"</a:t>
            </a:r>
            <a:r>
              <a:rPr i="1" lang="fi-FI" sz="2210">
                <a:solidFill>
                  <a:srgbClr val="3A3838"/>
                </a:solidFill>
              </a:rPr>
              <a:t>Suomessa toimii perheyrityksiä, joissa vain iäkäs omistaja osaa saksaa. Ongelmana on yrityksen jatkuvuus nuoremman polven saksan kielen taidon heikentyessä</a:t>
            </a:r>
            <a:r>
              <a:rPr lang="fi-FI" sz="2210">
                <a:solidFill>
                  <a:srgbClr val="3A3838"/>
                </a:solidFill>
              </a:rPr>
              <a:t>", (Saksalais-Suomalaisen Kauppakamarin varatoimitusjohtaja </a:t>
            </a:r>
            <a:r>
              <a:rPr b="1" lang="fi-FI" sz="2210">
                <a:solidFill>
                  <a:srgbClr val="3A3838"/>
                </a:solidFill>
              </a:rPr>
              <a:t>Jan Feller</a:t>
            </a:r>
            <a:r>
              <a:rPr lang="fi-FI" sz="2210">
                <a:solidFill>
                  <a:srgbClr val="3A3838"/>
                </a:solidFill>
              </a:rPr>
              <a:t>)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210"/>
              <a:buNone/>
            </a:pPr>
            <a:r>
              <a:rPr lang="fi-FI" sz="2210">
                <a:solidFill>
                  <a:srgbClr val="3A3838"/>
                </a:solidFill>
              </a:rPr>
              <a:t>"</a:t>
            </a:r>
            <a:r>
              <a:rPr i="1" lang="fi-FI" sz="2210">
                <a:solidFill>
                  <a:srgbClr val="3A3838"/>
                </a:solidFill>
              </a:rPr>
              <a:t>Vain harvat yliopistot yhdistävät saksan kieltä muihin opintoihin. Pulaa on erityisesti saksaa puhuvista insinööreistä. Olen joutunut sanomaan monelle Saksaan töihin haluavalle, että Saksassa täytyy osata saksaa.” </a:t>
            </a:r>
            <a:r>
              <a:rPr lang="fi-FI" sz="2210">
                <a:solidFill>
                  <a:srgbClr val="3A3838"/>
                </a:solidFill>
              </a:rPr>
              <a:t>(</a:t>
            </a:r>
            <a:r>
              <a:rPr b="1" lang="fi-FI" sz="2210">
                <a:solidFill>
                  <a:srgbClr val="3A3838"/>
                </a:solidFill>
              </a:rPr>
              <a:t>Joachim Bussian</a:t>
            </a:r>
            <a:r>
              <a:rPr lang="fi-FI" sz="2210">
                <a:solidFill>
                  <a:srgbClr val="3A3838"/>
                </a:solidFill>
              </a:rPr>
              <a:t>, Saksan Helsingin suurlähetystö</a:t>
            </a:r>
            <a:r>
              <a:rPr b="1" lang="fi-FI" sz="2210">
                <a:solidFill>
                  <a:srgbClr val="3A3838"/>
                </a:solidFill>
              </a:rPr>
              <a:t>)</a:t>
            </a:r>
            <a:endParaRPr sz="2210">
              <a:solidFill>
                <a:srgbClr val="3A3838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210"/>
              <a:buNone/>
            </a:pPr>
            <a:r>
              <a:rPr lang="fi-FI" sz="2210">
                <a:solidFill>
                  <a:srgbClr val="3A3838"/>
                </a:solidFill>
              </a:rPr>
              <a:t>"</a:t>
            </a:r>
            <a:r>
              <a:rPr i="1" lang="fi-FI" sz="2210">
                <a:solidFill>
                  <a:srgbClr val="3A3838"/>
                </a:solidFill>
              </a:rPr>
              <a:t>Englanniksi voi ostaa, mutta myymiseen tarvitaan saksaa</a:t>
            </a:r>
            <a:r>
              <a:rPr lang="fi-FI" sz="2210">
                <a:solidFill>
                  <a:srgbClr val="3A3838"/>
                </a:solidFill>
              </a:rPr>
              <a:t>", (Saksalais-Suomalaisen Kauppakamarin toimitusjohtaja </a:t>
            </a:r>
            <a:r>
              <a:rPr b="1" lang="fi-FI" sz="2210">
                <a:solidFill>
                  <a:srgbClr val="3A3838"/>
                </a:solidFill>
              </a:rPr>
              <a:t>Dagmar Ossenbrink)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b="1"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fi-FI" sz="1700">
                <a:solidFill>
                  <a:srgbClr val="0070C0"/>
                </a:solidFill>
              </a:rPr>
              <a:t>Lähteet: Saksalais-suomalaisen kauppakamarin kysely (2018) </a:t>
            </a:r>
            <a:br>
              <a:rPr lang="fi-FI" sz="1700">
                <a:solidFill>
                  <a:srgbClr val="0070C0"/>
                </a:solidFill>
              </a:rPr>
            </a:br>
            <a:r>
              <a:rPr lang="fi-FI" sz="1615" u="sng">
                <a:solidFill>
                  <a:srgbClr val="0070C0"/>
                </a:solidFill>
                <a:hlinkClick r:id="rId4"/>
              </a:rPr>
              <a:t>https://www.kauppalehti.fi/uutiset/</a:t>
            </a:r>
            <a:r>
              <a:rPr lang="fi-FI" sz="1615" u="sng">
                <a:solidFill>
                  <a:srgbClr val="00B050"/>
                </a:solidFill>
                <a:hlinkClick r:id="rId5"/>
              </a:rPr>
              <a:t>kenenkaan-saksaa-puhuvan-suomalaisen-ei-pitaisi-olla-tyoton</a:t>
            </a:r>
            <a:r>
              <a:rPr lang="fi-FI" sz="1615" u="sng">
                <a:solidFill>
                  <a:srgbClr val="0070C0"/>
                </a:solidFill>
                <a:hlinkClick r:id="rId6"/>
              </a:rPr>
              <a:t>/cdfa056c-54ee-3e75-9d0d-93af72af04f0</a:t>
            </a:r>
            <a:r>
              <a:rPr lang="fi-FI" sz="1615">
                <a:solidFill>
                  <a:srgbClr val="0070C0"/>
                </a:solidFill>
              </a:rPr>
              <a:t> </a:t>
            </a:r>
            <a:endParaRPr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  <p:cxnSp>
        <p:nvCxnSpPr>
          <p:cNvPr id="157" name="Google Shape;157;p11"/>
          <p:cNvCxnSpPr/>
          <p:nvPr/>
        </p:nvCxnSpPr>
        <p:spPr>
          <a:xfrm flipH="1" rot="10800000">
            <a:off x="3906982" y="6123712"/>
            <a:ext cx="5514109" cy="9236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230909" y="365125"/>
            <a:ext cx="117578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3959"/>
              <a:buFont typeface="Trebuchet MS"/>
              <a:buNone/>
            </a:pPr>
            <a:r>
              <a:rPr lang="fi-FI" sz="3959"/>
              <a:t>Miksi kukaan ei enää osaa muuta kuin englantia? </a:t>
            </a:r>
            <a:br>
              <a:rPr lang="fi-FI" sz="3959"/>
            </a:br>
            <a:r>
              <a:rPr lang="fi-FI" sz="2250"/>
              <a:t>(</a:t>
            </a:r>
            <a:r>
              <a:rPr lang="fi-FI" sz="2250">
                <a:solidFill>
                  <a:srgbClr val="00B050"/>
                </a:solidFill>
              </a:rPr>
              <a:t>eli miksi erottuisit eduksesi, jos osaisit myös saksaa</a:t>
            </a:r>
            <a:r>
              <a:rPr lang="fi-FI" sz="2250"/>
              <a:t>)</a:t>
            </a:r>
            <a:endParaRPr sz="2250"/>
          </a:p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838200" y="2022764"/>
            <a:ext cx="10515600" cy="442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Suomalaisten kielitaito kaventuu koko ajan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Ylimääräisten vieraiden kielten opiskelu peruskoulussa ja lukiossa on vähentynyt radikaalisti viimeisen vuosikymmenen aikana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Saksan yo-kirjoituksiin osallistujien määrä on laskenut kymmenessä vuodessa pitkässä oppimäärässä 70% ja lyhyessä oppimäärässä 60 %. 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i-FI" sz="1400" u="sng">
                <a:solidFill>
                  <a:schemeClr val="hlink"/>
                </a:solidFill>
                <a:hlinkClick r:id="rId3"/>
              </a:rPr>
              <a:t>Lähteet: https://www.ksml.fi/kotimaa/Vieraiden-kielten-suosio-romahti-yo-kokeessa-%E2%80%93-Olemme-todella-huolissamme/925906</a:t>
            </a:r>
            <a:r>
              <a:rPr lang="fi-FI" sz="1400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i-FI" sz="1400" u="sng">
                <a:solidFill>
                  <a:schemeClr val="hlink"/>
                </a:solidFill>
                <a:hlinkClick r:id="rId4"/>
              </a:rPr>
              <a:t>https://www.sukol.fi/files/1960/Yo-tutkinnon_suorittaneet_2012-2014_19_Taulukko1.pdf</a:t>
            </a:r>
            <a:r>
              <a:rPr lang="fi-FI" sz="1400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i-FI" sz="1400"/>
              <a:t> </a:t>
            </a:r>
            <a:endParaRPr/>
          </a:p>
        </p:txBody>
      </p:sp>
      <p:cxnSp>
        <p:nvCxnSpPr>
          <p:cNvPr id="164" name="Google Shape;164;p12"/>
          <p:cNvCxnSpPr/>
          <p:nvPr/>
        </p:nvCxnSpPr>
        <p:spPr>
          <a:xfrm flipH="1" rot="10800000">
            <a:off x="8793018" y="5597240"/>
            <a:ext cx="1256146" cy="9233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12"/>
          <p:cNvCxnSpPr/>
          <p:nvPr/>
        </p:nvCxnSpPr>
        <p:spPr>
          <a:xfrm>
            <a:off x="955964" y="5777346"/>
            <a:ext cx="1002145" cy="4618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iheeseen liittyvÃ¤ kuva" id="170" name="Google Shape;170;p13"/>
          <p:cNvPicPr preferRelativeResize="0"/>
          <p:nvPr/>
        </p:nvPicPr>
        <p:blipFill rotWithShape="1">
          <a:blip r:embed="rId3">
            <a:alphaModFix/>
          </a:blip>
          <a:srcRect b="2428" l="0" r="0" t="0"/>
          <a:stretch/>
        </p:blipFill>
        <p:spPr>
          <a:xfrm>
            <a:off x="0" y="-1072682"/>
            <a:ext cx="12192000" cy="793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21471" l="18063" r="26703" t="30002"/>
          <a:stretch/>
        </p:blipFill>
        <p:spPr>
          <a:xfrm>
            <a:off x="317634" y="279545"/>
            <a:ext cx="8187269" cy="3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 rotWithShape="1">
          <a:blip r:embed="rId5">
            <a:alphaModFix/>
          </a:blip>
          <a:srcRect b="33490" l="66123" r="23161" t="51343"/>
          <a:stretch/>
        </p:blipFill>
        <p:spPr>
          <a:xfrm>
            <a:off x="8660321" y="1672556"/>
            <a:ext cx="1688130" cy="126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/>
          <p:nvPr/>
        </p:nvSpPr>
        <p:spPr>
          <a:xfrm>
            <a:off x="8528048" y="1132974"/>
            <a:ext cx="32214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i-FI" sz="14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…2016  2017  2018  2019  2020</a:t>
            </a:r>
            <a:endParaRPr b="1" i="1" sz="14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5">
            <a:alphaModFix/>
          </a:blip>
          <a:srcRect b="23010" l="66123" r="23161" t="66568"/>
          <a:stretch/>
        </p:blipFill>
        <p:spPr>
          <a:xfrm>
            <a:off x="8660321" y="3166738"/>
            <a:ext cx="1688130" cy="872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/>
          <p:cNvSpPr/>
          <p:nvPr/>
        </p:nvSpPr>
        <p:spPr>
          <a:xfrm>
            <a:off x="4073236" y="2190245"/>
            <a:ext cx="554182" cy="33250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4064859" y="3768436"/>
            <a:ext cx="554182" cy="33250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759421" y="1343456"/>
            <a:ext cx="1239499" cy="442814"/>
          </a:xfrm>
          <a:prstGeom prst="ellipse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759420" y="2945331"/>
            <a:ext cx="1239499" cy="442814"/>
          </a:xfrm>
          <a:prstGeom prst="ellipse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13"/>
          <p:cNvSpPr txBox="1"/>
          <p:nvPr>
            <p:ph type="title"/>
          </p:nvPr>
        </p:nvSpPr>
        <p:spPr>
          <a:xfrm>
            <a:off x="7671955" y="-182784"/>
            <a:ext cx="4381500" cy="109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2000"/>
              <a:buFont typeface="Trebuchet MS"/>
              <a:buNone/>
            </a:pPr>
            <a:r>
              <a:rPr lang="fi-FI" sz="2000"/>
              <a:t>Saksan yo-kirjoittajat 2006-2020</a:t>
            </a:r>
            <a:endParaRPr sz="2000"/>
          </a:p>
        </p:txBody>
      </p:sp>
      <p:pic>
        <p:nvPicPr>
          <p:cNvPr id="180" name="Google Shape;180;p13"/>
          <p:cNvPicPr preferRelativeResize="0"/>
          <p:nvPr/>
        </p:nvPicPr>
        <p:blipFill rotWithShape="1">
          <a:blip r:embed="rId6">
            <a:alphaModFix/>
          </a:blip>
          <a:srcRect b="24423" l="75987" r="15624" t="62422"/>
          <a:stretch/>
        </p:blipFill>
        <p:spPr>
          <a:xfrm>
            <a:off x="10348451" y="1622488"/>
            <a:ext cx="1206240" cy="134502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/>
          <p:nvPr/>
        </p:nvSpPr>
        <p:spPr>
          <a:xfrm>
            <a:off x="10348451" y="2194628"/>
            <a:ext cx="554182" cy="33250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6">
            <a:alphaModFix/>
          </a:blip>
          <a:srcRect b="15780" l="75987" r="15624" t="75367"/>
          <a:stretch/>
        </p:blipFill>
        <p:spPr>
          <a:xfrm>
            <a:off x="10405727" y="3166738"/>
            <a:ext cx="1162313" cy="872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/>
          <p:nvPr/>
        </p:nvSpPr>
        <p:spPr>
          <a:xfrm>
            <a:off x="10348451" y="3733649"/>
            <a:ext cx="554182" cy="33250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3666836" y="4171142"/>
            <a:ext cx="1154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Yht. 6818</a:t>
            </a:r>
            <a:endParaRPr sz="140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10001250" y="4131783"/>
            <a:ext cx="1154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Yht. 2116</a:t>
            </a:r>
            <a:endParaRPr sz="140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5858740" y="4171142"/>
            <a:ext cx="1154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Yht. 3909</a:t>
            </a:r>
            <a:endParaRPr sz="140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539172" y="5487930"/>
            <a:ext cx="11113655" cy="160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i="1" lang="fi-FI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HS 2014: ”Lyhyen saksan kirjoitti tämän vuoden kevään ja syksyn ylioppilaskirjoituksissa enää </a:t>
            </a:r>
            <a:br>
              <a:rPr i="1" lang="fi-FI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i="1" lang="fi-FI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alle 2 000 opiskelijaa, kun vielä 1990-luvulla kirjoittajia oli yleensä </a:t>
            </a:r>
            <a:r>
              <a:rPr i="1" lang="fi-FI" sz="18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selvästi yli 10 000</a:t>
            </a:r>
            <a:r>
              <a:rPr i="1" lang="fi-FI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fi-FI" sz="15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https://www.hs.fi/kotimaa/art-2000002767350.html</a:t>
            </a:r>
            <a:endParaRPr sz="15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838200" y="365126"/>
            <a:ext cx="9645073" cy="1038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Miksi kielitaito kaventuu?</a:t>
            </a:r>
            <a:endParaRPr/>
          </a:p>
        </p:txBody>
      </p:sp>
      <p:sp>
        <p:nvSpPr>
          <p:cNvPr id="193" name="Google Shape;193;p14"/>
          <p:cNvSpPr txBox="1"/>
          <p:nvPr>
            <p:ph idx="1" type="body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387928" y="1690688"/>
            <a:ext cx="10965872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Kieltenopiskelu on työlästä?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Kielitaito on väline, ei sisältö?</a:t>
            </a:r>
            <a:endParaRPr/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Kieltenopiskelu vaatii pitkäjänteisyyttä?</a:t>
            </a:r>
            <a:endParaRPr/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Englannilla pärjää? </a:t>
            </a:r>
            <a:endParaRPr/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Muuta, mitä?</a:t>
            </a:r>
            <a:endParaRPr/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08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Kuvahaun tulos haulle what is your excuse language" id="195" name="Google Shape;1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7502" y="4507409"/>
            <a:ext cx="1956537" cy="1956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deutsch lernen meme" id="196" name="Google Shape;1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8080">
            <a:off x="6146628" y="1399892"/>
            <a:ext cx="1813705" cy="1728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deutsch lernen meme" id="197" name="Google Shape;1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67434">
            <a:off x="7406715" y="3394231"/>
            <a:ext cx="2497513" cy="140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title"/>
          </p:nvPr>
        </p:nvSpPr>
        <p:spPr>
          <a:xfrm>
            <a:off x="838200" y="365126"/>
            <a:ext cx="10515600" cy="586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3959"/>
              <a:buFont typeface="Trebuchet MS"/>
              <a:buNone/>
            </a:pPr>
            <a:r>
              <a:rPr lang="fi-FI" sz="3959"/>
              <a:t>Jatkaa vai eikö? </a:t>
            </a:r>
            <a:endParaRPr sz="3959"/>
          </a:p>
        </p:txBody>
      </p:sp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434109" y="1071419"/>
            <a:ext cx="11416146" cy="567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90"/>
              <a:buChar char="•"/>
            </a:pPr>
            <a:r>
              <a:rPr lang="fi-FI" sz="2590">
                <a:solidFill>
                  <a:srgbClr val="0070C0"/>
                </a:solidFill>
              </a:rPr>
              <a:t>”En osaa mitään, miksi jatkaisin?”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No juuri siksi? ☺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Osaat kyllä, ainakin verrattuna vasta-alkajiin! 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Onko kaikkea pakko osata täydellisesti? Onko vielä pakko päättää, mitä kirjoittaa?</a:t>
            </a:r>
            <a:endParaRPr sz="222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Char char="•"/>
            </a:pPr>
            <a:r>
              <a:rPr lang="fi-FI" sz="2590">
                <a:solidFill>
                  <a:srgbClr val="0070C0"/>
                </a:solidFill>
              </a:rPr>
              <a:t>”Ei kiinnosta, miksi jatkaisin?”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Kaikki hyödylliset asiat eivät aina ole kiinnostavia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Kiinnostavista asioista ei välttämättä makseta (hyvää) palkkaa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Oma makukin voi kehittyä ajan kanssa ☺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Char char="•"/>
            </a:pPr>
            <a:r>
              <a:rPr lang="fi-FI" sz="2590">
                <a:solidFill>
                  <a:srgbClr val="0070C0"/>
                </a:solidFill>
              </a:rPr>
              <a:t>”En tarvitse saksaa mihinkään, miksi jatkaisin?”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Tiedätkö jo nyt 100%:n varmuudella, mitä teet loppuelämäsi?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75 lukiokurssia on saatava kasaan jostain, miksei saksasta?</a:t>
            </a:r>
            <a:endParaRPr sz="222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Char char="•"/>
            </a:pPr>
            <a:r>
              <a:rPr lang="fi-FI" sz="2590">
                <a:solidFill>
                  <a:srgbClr val="0070C0"/>
                </a:solidFill>
              </a:rPr>
              <a:t>”On jo niin paljon kaikkea muuta lukujärjestyksessä, en ehdi / </a:t>
            </a:r>
            <a:br>
              <a:rPr lang="fi-FI" sz="2590">
                <a:solidFill>
                  <a:srgbClr val="0070C0"/>
                </a:solidFill>
              </a:rPr>
            </a:br>
            <a:r>
              <a:rPr lang="fi-FI" sz="2590">
                <a:solidFill>
                  <a:srgbClr val="0070C0"/>
                </a:solidFill>
              </a:rPr>
              <a:t> jaksa jatkaa, miksi jatkaisin?”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20"/>
              <a:buChar char="•"/>
            </a:pPr>
            <a:r>
              <a:rPr lang="fi-FI" sz="2220">
                <a:solidFill>
                  <a:srgbClr val="00B050"/>
                </a:solidFill>
              </a:rPr>
              <a:t>Koska ne muut asiat on mahdollista ottaa haltuun lyhyemmässä ajassa, </a:t>
            </a:r>
            <a:br>
              <a:rPr lang="fi-FI" sz="2220">
                <a:solidFill>
                  <a:srgbClr val="00B050"/>
                </a:solidFill>
              </a:rPr>
            </a:br>
            <a:r>
              <a:rPr lang="fi-FI" sz="2220">
                <a:solidFill>
                  <a:srgbClr val="00B050"/>
                </a:solidFill>
              </a:rPr>
              <a:t>kielitaidon kerääminen vaatii aikaa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20"/>
              <a:buChar char="•"/>
            </a:pPr>
            <a:r>
              <a:rPr lang="fi-FI" sz="2220">
                <a:solidFill>
                  <a:srgbClr val="FF0000"/>
                </a:solidFill>
              </a:rPr>
              <a:t>Kielitaito on yksi harvoista asioista, jonka oppii nuorena </a:t>
            </a:r>
            <a:br>
              <a:rPr lang="fi-FI" sz="2220">
                <a:solidFill>
                  <a:srgbClr val="FF0000"/>
                </a:solidFill>
              </a:rPr>
            </a:br>
            <a:r>
              <a:rPr lang="fi-FI" sz="2220">
                <a:solidFill>
                  <a:srgbClr val="FF0000"/>
                </a:solidFill>
              </a:rPr>
              <a:t>helpommin kuin vanhana!</a:t>
            </a:r>
            <a:endParaRPr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pic>
        <p:nvPicPr>
          <p:cNvPr descr="Kuvahaun tulos haulle hamlet skull scene"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4181" y="272762"/>
            <a:ext cx="1126837" cy="1024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utomerkki – Wikipedia" id="205" name="Google Shape;2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9031" y="5681610"/>
            <a:ext cx="724896" cy="73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type="title"/>
          </p:nvPr>
        </p:nvSpPr>
        <p:spPr>
          <a:xfrm>
            <a:off x="838200" y="365126"/>
            <a:ext cx="10515600" cy="964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Mitä vaihtoehtoja jatkamiselle on?</a:t>
            </a:r>
            <a:endParaRPr/>
          </a:p>
        </p:txBody>
      </p:sp>
      <p:sp>
        <p:nvSpPr>
          <p:cNvPr id="211" name="Google Shape;211;p16"/>
          <p:cNvSpPr txBox="1"/>
          <p:nvPr>
            <p:ph idx="1" type="body"/>
          </p:nvPr>
        </p:nvSpPr>
        <p:spPr>
          <a:xfrm>
            <a:off x="295563" y="1330036"/>
            <a:ext cx="11896437" cy="5116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90"/>
              <a:buChar char="•"/>
            </a:pPr>
            <a:r>
              <a:rPr lang="fi-FI" sz="2590">
                <a:solidFill>
                  <a:srgbClr val="0070C0"/>
                </a:solidFill>
              </a:rPr>
              <a:t>A-saksa: kurssit 1-8 </a:t>
            </a:r>
            <a:r>
              <a:rPr lang="fi-FI" sz="2035">
                <a:solidFill>
                  <a:srgbClr val="00B050"/>
                </a:solidFill>
              </a:rPr>
              <a:t>(kerrataan myös perusasiat, mutta lopullinen tavoitetaso korkeampi)</a:t>
            </a:r>
            <a:endParaRPr sz="2035">
              <a:solidFill>
                <a:srgbClr val="0070C0"/>
              </a:solidFill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Tavoitteena kielitaito, jolla pärjää monipuolisesti myös työelämässä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Hyvä menestyminen takaa kielitaidon, jolla jopa opiskelu ulkomailla onnistuu ongelmitta heti lukion jälkeen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Char char="•"/>
            </a:pPr>
            <a:r>
              <a:rPr lang="fi-FI" sz="2590">
                <a:solidFill>
                  <a:srgbClr val="0070C0"/>
                </a:solidFill>
              </a:rPr>
              <a:t>B2-saksa kurssit 1-8 </a:t>
            </a:r>
            <a:r>
              <a:rPr lang="fi-FI" sz="2035">
                <a:solidFill>
                  <a:srgbClr val="00B050"/>
                </a:solidFill>
              </a:rPr>
              <a:t>(tähän on helppo hypätä mukaan A2-pohjalta)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Lähtötaso 8. luokalla alkanut valinnaiskieli (=2 vuotta 1h/vko)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Tavoitteena kielitaito, jolla pärjää monipuolisesti arkielämässä ja jonka pohjalta on helppo jatkaa opiskelua työelämän tarpeita varten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Char char="•"/>
            </a:pPr>
            <a:r>
              <a:rPr lang="fi-FI" sz="2590">
                <a:solidFill>
                  <a:srgbClr val="0070C0"/>
                </a:solidFill>
              </a:rPr>
              <a:t>B3-saksa kurssit 1-8 (/10) </a:t>
            </a:r>
            <a:r>
              <a:rPr lang="fi-FI" sz="2035">
                <a:solidFill>
                  <a:srgbClr val="00B050"/>
                </a:solidFill>
              </a:rPr>
              <a:t>(kaikki ihan alusta)</a:t>
            </a:r>
            <a:endParaRPr sz="2035">
              <a:solidFill>
                <a:srgbClr val="0070C0"/>
              </a:solidFill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Kieltenopiskelu ihan alkeista lähtien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Alkeiskursseilla etenemistahti nopeampi kuin peruskoulussa: </a:t>
            </a:r>
            <a:br>
              <a:rPr lang="fi-FI" sz="2220"/>
            </a:br>
            <a:r>
              <a:rPr lang="fi-FI" sz="2220"/>
              <a:t>kursseissa B31 ja B32 opiskellaan yläkoulun 2 vuoden oppimäärä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i-FI" sz="2220"/>
              <a:t>Ryhmä yhdistyy 2 kurssin jälkeen B2-saksan ryhmään (eli B33= B21) </a:t>
            </a:r>
            <a:br>
              <a:rPr lang="fi-FI" sz="2220"/>
            </a:br>
            <a:r>
              <a:rPr lang="fi-FI" sz="2220"/>
              <a:t>ja tavoitetaso on siis sama</a:t>
            </a:r>
            <a:endParaRPr/>
          </a:p>
          <a:p>
            <a:pPr indent="-8763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type="title"/>
          </p:nvPr>
        </p:nvSpPr>
        <p:spPr>
          <a:xfrm>
            <a:off x="838200" y="365126"/>
            <a:ext cx="10515600" cy="964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Saksan kieli yo-tutkinnossa</a:t>
            </a:r>
            <a:endParaRPr/>
          </a:p>
        </p:txBody>
      </p:sp>
      <p:sp>
        <p:nvSpPr>
          <p:cNvPr id="217" name="Google Shape;217;p17"/>
          <p:cNvSpPr txBox="1"/>
          <p:nvPr>
            <p:ph idx="1" type="body"/>
          </p:nvPr>
        </p:nvSpPr>
        <p:spPr>
          <a:xfrm>
            <a:off x="510309" y="1219200"/>
            <a:ext cx="11099800" cy="5338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4135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>
              <a:solidFill>
                <a:srgbClr val="0070C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Vain A1-kieli (eli englanti) ja B1-kieli (ruotsi) ovat pakollisia lukiossa, muut kielten kurssit ovat aina </a:t>
            </a:r>
            <a:r>
              <a:rPr lang="fi-FI" sz="2590">
                <a:solidFill>
                  <a:srgbClr val="2E75B5"/>
                </a:solidFill>
              </a:rPr>
              <a:t>vapaaehtoisia.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Koska A2- ja B2-saksan kurssit eivät ole pakollisia, </a:t>
            </a:r>
            <a:r>
              <a:rPr lang="fi-FI" sz="2590">
                <a:solidFill>
                  <a:srgbClr val="0070C0"/>
                </a:solidFill>
              </a:rPr>
              <a:t>opiskelun voi keskeyttää</a:t>
            </a:r>
            <a:r>
              <a:rPr lang="fi-FI" sz="2590"/>
              <a:t> koska vain halutessaan (ja yo-kirjoituksiin osallistumiseen </a:t>
            </a:r>
            <a:br>
              <a:rPr lang="fi-FI" sz="2590"/>
            </a:br>
            <a:r>
              <a:rPr lang="fi-FI" sz="2590"/>
              <a:t>ei vaadita kaikkien kurssien käymistä)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B2/B3-kielten arvioinnissa ei enää käytetä ns. Gaussin käyrää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Hyvä uutinen, jos enkku takkuaa: ylppäreissä on pakko kirjoittaa vain yksi kieli ja se voi olla myös saksa (jopa lyhyt saksa, jos kirjoittaa pitkän matikan). </a:t>
            </a:r>
            <a:endParaRPr sz="259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A2-kielen opiskelun päätteeksi voi itse valita, haluaako kirjoittaa </a:t>
            </a:r>
            <a:br>
              <a:rPr lang="fi-FI" sz="2590"/>
            </a:br>
            <a:r>
              <a:rPr lang="fi-FI" sz="2590"/>
              <a:t>pitkän A-oppimäärän vai lyhyen B-oppimäärän kokeen (eli </a:t>
            </a:r>
            <a:r>
              <a:rPr lang="fi-FI" sz="2590">
                <a:solidFill>
                  <a:srgbClr val="0070C0"/>
                </a:solidFill>
              </a:rPr>
              <a:t>voi </a:t>
            </a:r>
            <a:br>
              <a:rPr lang="fi-FI" sz="2590">
                <a:solidFill>
                  <a:srgbClr val="0070C0"/>
                </a:solidFill>
              </a:rPr>
            </a:br>
            <a:r>
              <a:rPr lang="fi-FI" sz="2590">
                <a:solidFill>
                  <a:srgbClr val="0070C0"/>
                </a:solidFill>
              </a:rPr>
              <a:t>valita pitkän saksan, mutta kirjoittaa lyhyen</a:t>
            </a:r>
            <a:r>
              <a:rPr lang="fi-FI" sz="2590"/>
              <a:t>)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Muita ideoita?</a:t>
            </a:r>
            <a:endParaRPr/>
          </a:p>
        </p:txBody>
      </p:sp>
      <p:sp>
        <p:nvSpPr>
          <p:cNvPr id="223" name="Google Shape;223;p18"/>
          <p:cNvSpPr txBox="1"/>
          <p:nvPr>
            <p:ph idx="1" type="body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https://www.youtube.com/watch?v=Xl4seQB7XBY</a:t>
            </a:r>
            <a:r>
              <a:rPr lang="fi-FI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Mihin kielitaitoa tarvitsee lukiossa?</a:t>
            </a:r>
            <a:endParaRPr/>
          </a:p>
        </p:txBody>
      </p:sp>
      <p:sp>
        <p:nvSpPr>
          <p:cNvPr id="82" name="Google Shape;82;p2"/>
          <p:cNvSpPr txBox="1"/>
          <p:nvPr>
            <p:ph idx="1" type="body"/>
          </p:nvPr>
        </p:nvSpPr>
        <p:spPr>
          <a:xfrm>
            <a:off x="738910" y="1700358"/>
            <a:ext cx="10510982" cy="4848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Lukio-opetus on kokonaan suomeksi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Vieraiden kielten merkitystä jatko-opintoihin haettaessa </a:t>
            </a:r>
            <a:br>
              <a:rPr lang="fi-FI"/>
            </a:br>
            <a:r>
              <a:rPr lang="fi-FI"/>
              <a:t>on vähennetty (reaaliaineiden kirjoittamisesta saa enemmän hakupisteitä)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Pakollisia kielten kursseja on nykylukiossa vain 11 (= ENA 6 + RUB 5)</a:t>
            </a:r>
            <a:br>
              <a:rPr lang="fi-FI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lang="fi-FI">
                <a:solidFill>
                  <a:srgbClr val="00B050"/>
                </a:solidFill>
              </a:rPr>
              <a:t>🡪 Eli kielitaitoa ei tarvitse lukiossa juuri mihinkään (?)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/>
              <a:t>					 </a:t>
            </a:r>
            <a:r>
              <a:rPr lang="fi-FI" sz="4000">
                <a:solidFill>
                  <a:srgbClr val="FF0000"/>
                </a:solidFill>
              </a:rPr>
              <a:t>MUTTA:</a:t>
            </a:r>
            <a:endParaRPr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Kielitaito* on välttämättömyys</a:t>
            </a:r>
            <a:endParaRPr/>
          </a:p>
        </p:txBody>
      </p:sp>
      <p:sp>
        <p:nvSpPr>
          <p:cNvPr id="88" name="Google Shape;88;p3"/>
          <p:cNvSpPr txBox="1"/>
          <p:nvPr>
            <p:ph idx="1" type="body"/>
          </p:nvPr>
        </p:nvSpPr>
        <p:spPr>
          <a:xfrm>
            <a:off x="838199" y="1789611"/>
            <a:ext cx="10910456" cy="4387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Jatko-opinnoissa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Työelämässä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Elämässä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500"/>
              <a:buNone/>
            </a:pPr>
            <a:r>
              <a:rPr lang="fi-FI" sz="2500">
                <a:solidFill>
                  <a:srgbClr val="1E4E79"/>
                </a:solidFill>
              </a:rPr>
              <a:t>*Huom! </a:t>
            </a:r>
            <a:br>
              <a:rPr lang="fi-FI" sz="2500">
                <a:solidFill>
                  <a:srgbClr val="1E4E79"/>
                </a:solidFill>
              </a:rPr>
            </a:br>
            <a:r>
              <a:rPr lang="fi-FI" sz="2500">
                <a:solidFill>
                  <a:srgbClr val="1E4E79"/>
                </a:solidFill>
              </a:rPr>
              <a:t> Englannin osaaminen on nykyään </a:t>
            </a:r>
            <a:r>
              <a:rPr b="1" lang="fi-FI" sz="2500">
                <a:solidFill>
                  <a:srgbClr val="1E4E79"/>
                </a:solidFill>
              </a:rPr>
              <a:t>itsestäänselvyys</a:t>
            </a:r>
            <a:r>
              <a:rPr lang="fi-FI" sz="2500">
                <a:solidFill>
                  <a:srgbClr val="1E4E79"/>
                </a:solidFill>
              </a:rPr>
              <a:t>, ei erityisosaamista.  </a:t>
            </a:r>
            <a:br>
              <a:rPr lang="fi-FI" sz="2500">
                <a:solidFill>
                  <a:srgbClr val="1E4E79"/>
                </a:solidFill>
              </a:rPr>
            </a:br>
            <a:r>
              <a:rPr lang="fi-FI" sz="2500">
                <a:solidFill>
                  <a:srgbClr val="1E4E79"/>
                </a:solidFill>
              </a:rPr>
              <a:t> </a:t>
            </a:r>
            <a:r>
              <a:rPr i="1" lang="fi-FI" sz="2500">
                <a:solidFill>
                  <a:srgbClr val="1E4E79"/>
                </a:solidFill>
              </a:rPr>
              <a:t>Kielitaitoinen ihminen </a:t>
            </a:r>
            <a:r>
              <a:rPr lang="fi-FI" sz="2500">
                <a:solidFill>
                  <a:srgbClr val="1E4E79"/>
                </a:solidFill>
              </a:rPr>
              <a:t>osaa useampaa vierasta kieltä</a:t>
            </a:r>
            <a:r>
              <a:rPr i="1" lang="fi-FI" sz="2500">
                <a:solidFill>
                  <a:srgbClr val="1E4E79"/>
                </a:solidFill>
              </a:rPr>
              <a:t>.</a:t>
            </a:r>
            <a:endParaRPr>
              <a:solidFill>
                <a:srgbClr val="1E4E7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type="title"/>
          </p:nvPr>
        </p:nvSpPr>
        <p:spPr>
          <a:xfrm>
            <a:off x="838200" y="350981"/>
            <a:ext cx="10515600" cy="1154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Mihin kielitaitoa tarvitsee elämässä?</a:t>
            </a:r>
            <a:endParaRPr/>
          </a:p>
        </p:txBody>
      </p: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443345" y="1699491"/>
            <a:ext cx="11249891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Tutkimusten mukaan </a:t>
            </a:r>
            <a:r>
              <a:rPr lang="fi-FI">
                <a:solidFill>
                  <a:srgbClr val="00B050"/>
                </a:solidFill>
              </a:rPr>
              <a:t>monipuolisesta</a:t>
            </a:r>
            <a:r>
              <a:rPr lang="fi-FI"/>
              <a:t> kielitaidosta on hyötyä aivoille: monikielisyys parantaa oppimista, ajattelua, luovuutta, mentaalista joustavuutta sekä ihmissuhde- ja kommunikaatio-taitoja. Lisäksi se lykkää muistin rappeutumista vanhuudessa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Char char="•"/>
            </a:pPr>
            <a:r>
              <a:rPr lang="fi-FI">
                <a:solidFill>
                  <a:srgbClr val="00B050"/>
                </a:solidFill>
              </a:rPr>
              <a:t>Maailma pienenee koko ajan</a:t>
            </a:r>
            <a:r>
              <a:rPr lang="fi-FI"/>
              <a:t>: kielitaito on tarpeen matkustaessa, mutta myös esim. netissä (tiedonhaku, verkkokaupat jne.)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Kieltenopiskelu on myös kulttuurin opiskelua. </a:t>
            </a:r>
            <a:r>
              <a:rPr lang="fi-FI">
                <a:solidFill>
                  <a:srgbClr val="00B050"/>
                </a:solidFill>
              </a:rPr>
              <a:t>Kansainvälisen viestinnän</a:t>
            </a:r>
            <a:r>
              <a:rPr lang="fi-FI"/>
              <a:t> onnistuminen edellyttää kulttuuritietoutta.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EU:n virallisen kielipolitiikan tavoite on, että jokainen </a:t>
            </a:r>
            <a:r>
              <a:rPr lang="fi-FI">
                <a:solidFill>
                  <a:srgbClr val="00B050"/>
                </a:solidFill>
              </a:rPr>
              <a:t>EU-kansalainen </a:t>
            </a:r>
            <a:r>
              <a:rPr lang="fi-FI"/>
              <a:t>hallitsee äidinkielen lisäksi </a:t>
            </a:r>
            <a:r>
              <a:rPr lang="fi-FI" u="sng">
                <a:solidFill>
                  <a:srgbClr val="00B0F0"/>
                </a:solidFill>
              </a:rPr>
              <a:t>kaksi muuta</a:t>
            </a:r>
            <a:r>
              <a:rPr lang="fi-FI">
                <a:solidFill>
                  <a:srgbClr val="00B0F0"/>
                </a:solidFill>
              </a:rPr>
              <a:t> </a:t>
            </a:r>
            <a:r>
              <a:rPr lang="fi-FI">
                <a:solidFill>
                  <a:srgbClr val="00B050"/>
                </a:solidFill>
              </a:rPr>
              <a:t>kieltä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i="1" lang="fi-FI" sz="1500" u="sng">
                <a:solidFill>
                  <a:schemeClr val="hlink"/>
                </a:solidFill>
                <a:hlinkClick r:id="rId3"/>
              </a:rPr>
              <a:t>Lähde: http://www.europarl.europa.eu/factsheets/fi/sheet/142/language-policy</a:t>
            </a:r>
            <a:r>
              <a:rPr i="1" lang="fi-FI" sz="1500"/>
              <a:t> </a:t>
            </a:r>
            <a:endParaRPr i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92364" y="365125"/>
            <a:ext cx="11850254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Mihin kielitaitoa tarvitsee jatko-opinnoissa?</a:t>
            </a:r>
            <a:endParaRPr/>
          </a:p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544945" y="1524000"/>
            <a:ext cx="11185237" cy="4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Vieraiden kielten merkitys jatko-opintoihin pääsemisessä on vähentynyt, mutta itse </a:t>
            </a:r>
            <a:r>
              <a:rPr b="1" lang="fi-FI" sz="2590">
                <a:solidFill>
                  <a:srgbClr val="00B050"/>
                </a:solidFill>
              </a:rPr>
              <a:t>opiskelu ei suju ilman monipuolista kielitaitoa</a:t>
            </a:r>
            <a:endParaRPr sz="2590">
              <a:solidFill>
                <a:srgbClr val="00B05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Korkeakouluun pääsemisen jälkeen on edessä vielä kova urakka ennen valmistumista. Urakka on vielä kovempi, jos oma kielitaito ei riitä opintojen (tai työelämän) vaatimuksiin. </a:t>
            </a:r>
            <a:br>
              <a:rPr lang="fi-FI" sz="2590"/>
            </a:b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None/>
            </a:pPr>
            <a:r>
              <a:rPr lang="fi-FI" sz="2590">
                <a:solidFill>
                  <a:srgbClr val="0070C0"/>
                </a:solidFill>
              </a:rPr>
              <a:t>Pohdittavaa: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i="1" lang="fi-FI" sz="2590"/>
              <a:t>Mitä kieliopintoja unelma-alallesi kuuluu? 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i="1" lang="fi-FI" sz="2590"/>
              <a:t>Ovatko oppimateriaalit ja alan tutkimus vieraskielisiä? </a:t>
            </a:r>
            <a:endParaRPr i="1" sz="259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i="1" lang="fi-FI" sz="2590"/>
              <a:t>Riittääkö kielitaitosi, jos haluat lähteä opiskelijavaihtoon tai </a:t>
            </a:r>
            <a:br>
              <a:rPr i="1" lang="fi-FI" sz="2590"/>
            </a:br>
            <a:r>
              <a:rPr i="1" lang="fi-FI" sz="2590"/>
              <a:t>työharjoitteluun ulkomaille? 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i="1" lang="fi-FI" sz="2590"/>
              <a:t>Millaista kieltenosaamista tulevaisuuden työnantajasi arvostaa?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type="title"/>
          </p:nvPr>
        </p:nvSpPr>
        <p:spPr>
          <a:xfrm>
            <a:off x="838200" y="3466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Miksi sitten juuri saksa?</a:t>
            </a:r>
            <a:endParaRPr/>
          </a:p>
        </p:txBody>
      </p:sp>
      <p:pic>
        <p:nvPicPr>
          <p:cNvPr descr="Aiheeseen liittyvÃ¤ kuva" id="106" name="Google Shape;106;p6"/>
          <p:cNvPicPr preferRelativeResize="0"/>
          <p:nvPr/>
        </p:nvPicPr>
        <p:blipFill rotWithShape="1">
          <a:blip r:embed="rId3">
            <a:alphaModFix/>
          </a:blip>
          <a:srcRect b="15239" l="0" r="0" t="13247"/>
          <a:stretch/>
        </p:blipFill>
        <p:spPr>
          <a:xfrm>
            <a:off x="276684" y="2037263"/>
            <a:ext cx="4600116" cy="3289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>
            <p:ph idx="1" type="body"/>
          </p:nvPr>
        </p:nvSpPr>
        <p:spPr>
          <a:xfrm>
            <a:off x="5172364" y="1789611"/>
            <a:ext cx="6770254" cy="4387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Kielenoppiminen on hidasta, joten jatkamalla jo aloitettua pääsee paljon nopeammin ja helpommin pidemmälle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Uuden kielen oppiminen on motivoivaa, mutta ”pelkästä” peruskielitaidosta on iloa lähinnä vain vapaa-ajalla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Saksasta on hyötyä sekä </a:t>
            </a:r>
            <a:r>
              <a:rPr lang="fi-FI">
                <a:solidFill>
                  <a:srgbClr val="2E75B5"/>
                </a:solidFill>
              </a:rPr>
              <a:t>vapaa-ajalla, opinnoissa että työelämässä</a:t>
            </a:r>
            <a:endParaRPr/>
          </a:p>
        </p:txBody>
      </p:sp>
      <p:pic>
        <p:nvPicPr>
          <p:cNvPr descr="Kuvahaun tulos haulle tikku-ukko juokseva" id="108" name="Google Shape;1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445755" y="4461164"/>
            <a:ext cx="433213" cy="467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tikku-ukko juokseva" id="109" name="Google Shape;10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3817" y="2424004"/>
            <a:ext cx="440112" cy="550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tikku-ukko kÃ¤vely" id="110" name="Google Shape;11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461728" y="4666757"/>
            <a:ext cx="290958" cy="5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1140506">
            <a:off x="1176346" y="5069831"/>
            <a:ext cx="186351" cy="63929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651163" y="5773844"/>
            <a:ext cx="992909" cy="525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rPr lang="fi-FI" sz="15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A-saksan lukijat </a:t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 rot="1140506">
            <a:off x="3544786" y="4870159"/>
            <a:ext cx="186351" cy="63929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3118535" y="5604666"/>
            <a:ext cx="1093247" cy="4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fi-FI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B-saksan lukijat 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 rot="9878318">
            <a:off x="3510981" y="1933175"/>
            <a:ext cx="176356" cy="51622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2418841" y="1638627"/>
            <a:ext cx="1545088" cy="33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fi-FI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Vasta-alkajat</a:t>
            </a:r>
            <a:endParaRPr/>
          </a:p>
        </p:txBody>
      </p:sp>
      <p:pic>
        <p:nvPicPr>
          <p:cNvPr descr="Aiheeseen liittyvÃ¤ kuva" id="117" name="Google Shape;11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58840">
            <a:off x="8883939" y="528874"/>
            <a:ext cx="1248353" cy="124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haun tulos haulle visit switzerland collage"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19776" t="0"/>
          <a:stretch/>
        </p:blipFill>
        <p:spPr>
          <a:xfrm>
            <a:off x="5068389" y="0"/>
            <a:ext cx="7136706" cy="4656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scribe to the Germany Facts newsletter for recipes, stories and travel information about Germany." id="123" name="Google Shape;1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89610"/>
            <a:ext cx="5068389" cy="5068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visit germany collage" id="124" name="Google Shape;12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5294" y="4508499"/>
            <a:ext cx="7136706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>
            <p:ph type="title"/>
          </p:nvPr>
        </p:nvSpPr>
        <p:spPr>
          <a:xfrm>
            <a:off x="0" y="418250"/>
            <a:ext cx="4978400" cy="749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000"/>
              <a:buFont typeface="Trebuchet MS"/>
              <a:buNone/>
            </a:pPr>
            <a:r>
              <a:rPr lang="fi-FI" sz="4000"/>
              <a:t>Saksa vapaa-ajalla</a:t>
            </a:r>
            <a:endParaRPr sz="4000"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240146" y="1295897"/>
            <a:ext cx="6770254" cy="4387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/>
              <a:t>(ja Itävalta, Sveitsi, Liechtenstein jne.)</a:t>
            </a:r>
            <a:endParaRPr sz="2000">
              <a:solidFill>
                <a:srgbClr val="2E75B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Saksa jatko-opinnoissa</a:t>
            </a:r>
            <a:endParaRPr/>
          </a:p>
        </p:txBody>
      </p:sp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Saksassa on yli 300 korkeakoulua ja 13 500 eri opintokokonaisuutta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Saksalla on paljon erilaisia </a:t>
            </a:r>
            <a:r>
              <a:rPr lang="fi-FI" sz="2590">
                <a:solidFill>
                  <a:srgbClr val="00B050"/>
                </a:solidFill>
              </a:rPr>
              <a:t>kansainvälisiä vaihto-opiskeluohjelmia ja apurahajärjestelmiä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Suomessa Saksa on ylivoimaisesti </a:t>
            </a:r>
            <a:r>
              <a:rPr lang="fi-FI" sz="2590">
                <a:solidFill>
                  <a:srgbClr val="00B050"/>
                </a:solidFill>
              </a:rPr>
              <a:t>suurin vaihto-opiskelumaa </a:t>
            </a:r>
            <a:r>
              <a:rPr lang="fi-FI" sz="2590"/>
              <a:t>sekä lähtevien että saapuvien opiskelijoiden määrässä mitattuna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Saksalaisissa yliopistoissa </a:t>
            </a:r>
            <a:r>
              <a:rPr lang="fi-FI" sz="2590">
                <a:solidFill>
                  <a:srgbClr val="00B050"/>
                </a:solidFill>
              </a:rPr>
              <a:t>opiskelu on yleensä ilmaista </a:t>
            </a:r>
            <a:r>
              <a:rPr lang="fi-FI" sz="2590"/>
              <a:t>ja sisään pääsee suomalaisella yo-todistuksella (+DSH-kielitaitotesti). </a:t>
            </a:r>
            <a:r>
              <a:rPr lang="fi-FI" sz="2590">
                <a:solidFill>
                  <a:srgbClr val="00B050"/>
                </a:solidFill>
              </a:rPr>
              <a:t>Pääsykokeita ja lukukausimaksuja ei ole.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</a:pPr>
            <a:r>
              <a:rPr lang="fi-FI" sz="1295" u="sng">
                <a:solidFill>
                  <a:schemeClr val="hlink"/>
                </a:solidFill>
                <a:hlinkClick r:id="rId3"/>
              </a:rPr>
              <a:t>Lähteet:</a:t>
            </a:r>
            <a:br>
              <a:rPr lang="fi-FI" sz="1295" u="sng">
                <a:solidFill>
                  <a:schemeClr val="hlink"/>
                </a:solidFill>
                <a:hlinkClick r:id="rId4"/>
              </a:rPr>
            </a:br>
            <a:r>
              <a:rPr lang="fi-FI" sz="1295" u="sng">
                <a:solidFill>
                  <a:schemeClr val="hlink"/>
                </a:solidFill>
                <a:hlinkClick r:id="rId5"/>
              </a:rPr>
              <a:t>https://www.opiskeleulkomailla.fi/Maaopas_Saksa__d7742.html</a:t>
            </a:r>
            <a:r>
              <a:rPr lang="fi-FI" sz="1295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</a:pPr>
            <a:r>
              <a:rPr lang="fi-FI" sz="1295" u="sng">
                <a:solidFill>
                  <a:schemeClr val="hlink"/>
                </a:solidFill>
                <a:hlinkClick r:id="rId6"/>
              </a:rPr>
              <a:t>https://www.goethe.de/ins/fi/fi/spr/stu.html</a:t>
            </a:r>
            <a:r>
              <a:rPr lang="fi-FI" sz="1295"/>
              <a:t> </a:t>
            </a:r>
            <a:endParaRPr sz="1295"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838200" y="365126"/>
            <a:ext cx="105156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814"/>
              </a:buClr>
              <a:buSzPts val="4400"/>
              <a:buFont typeface="Trebuchet MS"/>
              <a:buNone/>
            </a:pPr>
            <a:r>
              <a:rPr lang="fi-FI"/>
              <a:t>Korkeakoulujen vaihto-ohjelmat</a:t>
            </a:r>
            <a:endParaRPr/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387925" y="6216073"/>
            <a:ext cx="10965875" cy="386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fi-FI" sz="1200" u="sng">
                <a:solidFill>
                  <a:schemeClr val="hlink"/>
                </a:solidFill>
                <a:hlinkClick r:id="rId3"/>
              </a:rPr>
              <a:t>Lähde: http://www.cimo.fi/instancedata/prime_product_julkaisu/cimo/embeds/cimowwwstructure/166443_top_kohde-_ja_lahtomaat_2017.pdf</a:t>
            </a:r>
            <a:r>
              <a:rPr lang="fi-FI" sz="1200"/>
              <a:t> </a:t>
            </a:r>
            <a:endParaRPr sz="1200"/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8456" l="21834" r="37878" t="27111"/>
          <a:stretch/>
        </p:blipFill>
        <p:spPr>
          <a:xfrm>
            <a:off x="395305" y="1212783"/>
            <a:ext cx="5475557" cy="465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5">
            <a:alphaModFix/>
          </a:blip>
          <a:srcRect b="20684" l="38963" r="40890" t="24879"/>
          <a:stretch/>
        </p:blipFill>
        <p:spPr>
          <a:xfrm>
            <a:off x="6769768" y="1945993"/>
            <a:ext cx="2730367" cy="3919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/>
          <p:nvPr/>
        </p:nvSpPr>
        <p:spPr>
          <a:xfrm>
            <a:off x="4535053" y="2327565"/>
            <a:ext cx="554182" cy="278318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8561362" y="2307901"/>
            <a:ext cx="554182" cy="278318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5298207" y="3115072"/>
            <a:ext cx="1145309" cy="692727"/>
          </a:xfrm>
          <a:prstGeom prst="wedgeEllipseCallout">
            <a:avLst>
              <a:gd fmla="val -72813" name="adj1"/>
              <a:gd fmla="val -43924" name="adj2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rgbClr val="548135"/>
                </a:solidFill>
                <a:latin typeface="Trebuchet MS"/>
                <a:ea typeface="Trebuchet MS"/>
                <a:cs typeface="Trebuchet MS"/>
                <a:sym typeface="Trebuchet MS"/>
              </a:rPr>
              <a:t>Huom:  ennen Brexitiä!</a:t>
            </a:r>
            <a:endParaRPr sz="1200">
              <a:solidFill>
                <a:srgbClr val="54813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2019-05-13T11:27:32Z</dcterms:created>
  <dc:creator>Sihvonen Johanna</dc:creator>
</cp:coreProperties>
</file>