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CBB923B-1BDC-4C50-9A36-1227C32210C1}" type="datetimeFigureOut">
              <a:rPr lang="fi-FI" smtClean="0"/>
              <a:t>19.11.2019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826B272-7CEA-4DAF-8274-8066332107A4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mtClean="0"/>
              <a:t>Adjektiivin taivutus / YHTEENVETO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4845136"/>
          </a:xfrm>
        </p:spPr>
        <p:txBody>
          <a:bodyPr/>
          <a:lstStyle/>
          <a:p>
            <a:r>
              <a:rPr lang="fi-FI" smtClean="0"/>
              <a:t>HEIKKO TAIVUTUS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(-E / -EN)</a:t>
            </a:r>
          </a:p>
          <a:p>
            <a:pPr marL="68580" indent="0">
              <a:buNone/>
            </a:pPr>
            <a:r>
              <a:rPr lang="fi-FI" smtClean="0"/>
              <a:t>1. MÄÄRÄINEN ART. / PRON.       ILMAISEE SUVUN: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/>
              <a:t>d</a:t>
            </a:r>
            <a:r>
              <a:rPr lang="fi-FI" u="sng" smtClean="0"/>
              <a:t>er</a:t>
            </a:r>
            <a:r>
              <a:rPr lang="fi-FI" smtClean="0"/>
              <a:t> gut</a:t>
            </a:r>
            <a:r>
              <a:rPr lang="fi-FI" u="sng" smtClean="0"/>
              <a:t>e</a:t>
            </a:r>
            <a:r>
              <a:rPr lang="fi-FI" smtClean="0"/>
              <a:t> Freund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dieses</a:t>
            </a:r>
            <a:r>
              <a:rPr lang="fi-FI" smtClean="0"/>
              <a:t> lang</a:t>
            </a:r>
            <a:r>
              <a:rPr lang="fi-FI" u="sng" smtClean="0"/>
              <a:t>e</a:t>
            </a:r>
            <a:r>
              <a:rPr lang="fi-FI" smtClean="0"/>
              <a:t> Jahr</a:t>
            </a:r>
          </a:p>
          <a:p>
            <a:pPr marL="68580" indent="0">
              <a:buNone/>
            </a:pPr>
            <a:r>
              <a:rPr lang="fi-FI" smtClean="0"/>
              <a:t>2. ART.SANA </a:t>
            </a:r>
            <a:r>
              <a:rPr lang="fi-FI" u="sng" smtClean="0"/>
              <a:t>TAIPUNEENA</a:t>
            </a:r>
            <a:r>
              <a:rPr lang="fi-FI" smtClean="0"/>
              <a:t>: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ein</a:t>
            </a:r>
            <a:r>
              <a:rPr lang="fi-FI" u="sng" smtClean="0"/>
              <a:t>en</a:t>
            </a:r>
            <a:r>
              <a:rPr lang="fi-FI" smtClean="0"/>
              <a:t> alt</a:t>
            </a:r>
            <a:r>
              <a:rPr lang="fi-FI" u="sng" smtClean="0"/>
              <a:t>en</a:t>
            </a:r>
            <a:r>
              <a:rPr lang="fi-FI" smtClean="0"/>
              <a:t> Mann (akk.)</a:t>
            </a:r>
          </a:p>
          <a:p>
            <a:pPr marL="68580" indent="0">
              <a:buNone/>
            </a:pPr>
            <a:r>
              <a:rPr lang="fi-FI" smtClean="0"/>
              <a:t>       kein</a:t>
            </a:r>
            <a:r>
              <a:rPr lang="fi-FI" u="sng" smtClean="0"/>
              <a:t>em</a:t>
            </a:r>
            <a:r>
              <a:rPr lang="fi-FI" smtClean="0"/>
              <a:t> jung</a:t>
            </a:r>
            <a:r>
              <a:rPr lang="fi-FI" u="sng" smtClean="0"/>
              <a:t>en</a:t>
            </a:r>
            <a:r>
              <a:rPr lang="fi-FI" smtClean="0"/>
              <a:t> Mädchen (dat.) 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mtClean="0"/>
              <a:t>VAHVA TAIVUTUS</a:t>
            </a:r>
          </a:p>
          <a:p>
            <a:endParaRPr lang="fi-FI" smtClean="0"/>
          </a:p>
          <a:p>
            <a:pPr marL="68580" indent="0">
              <a:buNone/>
            </a:pPr>
            <a:r>
              <a:rPr lang="fi-FI" smtClean="0"/>
              <a:t>1. ART. PUUTTUU – ADJ.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ILMAISEE SUVUN: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kalt</a:t>
            </a:r>
            <a:r>
              <a:rPr lang="fi-FI" u="sng" smtClean="0"/>
              <a:t>es</a:t>
            </a:r>
            <a:r>
              <a:rPr lang="fi-FI" smtClean="0"/>
              <a:t> Eis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gross</a:t>
            </a:r>
            <a:r>
              <a:rPr lang="fi-FI" u="sng" smtClean="0"/>
              <a:t>e</a:t>
            </a:r>
            <a:r>
              <a:rPr lang="fi-FI" smtClean="0"/>
              <a:t> Liebe</a:t>
            </a:r>
          </a:p>
          <a:p>
            <a:pPr marL="68580" indent="0">
              <a:buNone/>
            </a:pPr>
            <a:r>
              <a:rPr lang="fi-FI" smtClean="0"/>
              <a:t>2. ART.SANA </a:t>
            </a:r>
            <a:r>
              <a:rPr lang="fi-FI" u="sng" smtClean="0"/>
              <a:t>PERUS</a:t>
            </a:r>
            <a:r>
              <a:rPr lang="fi-FI" smtClean="0"/>
              <a:t>MUODOSSA: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ein alt</a:t>
            </a:r>
            <a:r>
              <a:rPr lang="fi-FI" u="sng" smtClean="0"/>
              <a:t>er</a:t>
            </a:r>
            <a:r>
              <a:rPr lang="fi-FI" smtClean="0"/>
              <a:t> Mann (nom.)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kein jung</a:t>
            </a:r>
            <a:r>
              <a:rPr lang="fi-FI" u="sng" smtClean="0"/>
              <a:t>es </a:t>
            </a:r>
            <a:r>
              <a:rPr lang="fi-FI" smtClean="0"/>
              <a:t>Mädchen (nom.)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3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mtClean="0"/>
              <a:t>Adjektiivi monikossa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i-FI" smtClean="0"/>
              <a:t>HEIKKO TAIVUTUS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i-FI" smtClean="0"/>
              <a:t>VAHVA TAIVUTUS</a:t>
            </a:r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AutoNum type="arabicPeriod"/>
            </a:pPr>
            <a:r>
              <a:rPr lang="fi-FI" smtClean="0"/>
              <a:t>MON. </a:t>
            </a:r>
            <a:r>
              <a:rPr lang="fi-FI" u="sng" smtClean="0"/>
              <a:t>MÄÄRÄINEN</a:t>
            </a:r>
            <a:r>
              <a:rPr lang="fi-FI" smtClean="0"/>
              <a:t> MUOTO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die</a:t>
            </a:r>
            <a:r>
              <a:rPr lang="fi-FI" smtClean="0"/>
              <a:t> gut</a:t>
            </a:r>
            <a:r>
              <a:rPr lang="fi-FI" u="sng" smtClean="0"/>
              <a:t>en</a:t>
            </a:r>
            <a:r>
              <a:rPr lang="fi-FI" smtClean="0"/>
              <a:t> Bücher (nom.)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mein</a:t>
            </a:r>
            <a:r>
              <a:rPr lang="fi-FI" u="sng" smtClean="0"/>
              <a:t>e</a:t>
            </a:r>
            <a:r>
              <a:rPr lang="fi-FI" smtClean="0"/>
              <a:t> gut</a:t>
            </a:r>
            <a:r>
              <a:rPr lang="fi-FI" u="sng" smtClean="0"/>
              <a:t>en</a:t>
            </a:r>
            <a:r>
              <a:rPr lang="fi-FI" smtClean="0"/>
              <a:t> Bücher (nom.)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der</a:t>
            </a:r>
            <a:r>
              <a:rPr lang="fi-FI" smtClean="0"/>
              <a:t> gut</a:t>
            </a:r>
            <a:r>
              <a:rPr lang="fi-FI" u="sng" smtClean="0"/>
              <a:t>en</a:t>
            </a:r>
            <a:r>
              <a:rPr lang="fi-FI" smtClean="0"/>
              <a:t> Bücher (gen.)</a:t>
            </a:r>
          </a:p>
          <a:p>
            <a:pPr marL="525780" indent="-457200">
              <a:buAutoNum type="arabicPeriod" startAt="2"/>
            </a:pPr>
            <a:r>
              <a:rPr lang="fi-FI" u="sng" smtClean="0"/>
              <a:t>ALLE, SOLCHE, BEIDE</a:t>
            </a:r>
            <a:r>
              <a:rPr lang="fi-FI" smtClean="0"/>
              <a:t> 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alle</a:t>
            </a:r>
            <a:r>
              <a:rPr lang="fi-FI" smtClean="0"/>
              <a:t> alt</a:t>
            </a:r>
            <a:r>
              <a:rPr lang="fi-FI" u="sng" smtClean="0"/>
              <a:t>en</a:t>
            </a:r>
            <a:r>
              <a:rPr lang="fi-FI" smtClean="0"/>
              <a:t> Häuser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beide</a:t>
            </a:r>
            <a:r>
              <a:rPr lang="fi-FI" smtClean="0"/>
              <a:t> jung</a:t>
            </a:r>
            <a:r>
              <a:rPr lang="fi-FI" u="sng" smtClean="0"/>
              <a:t>en</a:t>
            </a:r>
            <a:r>
              <a:rPr lang="fi-FI" smtClean="0"/>
              <a:t> Mädchen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667472"/>
          </a:xfrm>
        </p:spPr>
        <p:txBody>
          <a:bodyPr>
            <a:normAutofit fontScale="77500" lnSpcReduction="20000"/>
          </a:bodyPr>
          <a:lstStyle/>
          <a:p>
            <a:pPr marL="525780" indent="-457200">
              <a:buAutoNum type="arabicPeriod"/>
            </a:pPr>
            <a:r>
              <a:rPr lang="fi-FI" smtClean="0"/>
              <a:t>MON. </a:t>
            </a:r>
            <a:r>
              <a:rPr lang="fi-FI" u="sng" smtClean="0"/>
              <a:t>EPÄMÄÄRÄINEN</a:t>
            </a:r>
            <a:r>
              <a:rPr lang="fi-FI" smtClean="0"/>
              <a:t> MUOTO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</a:t>
            </a:r>
            <a:r>
              <a:rPr lang="fi-FI" u="sng" smtClean="0"/>
              <a:t>gute</a:t>
            </a:r>
            <a:r>
              <a:rPr lang="fi-FI" smtClean="0"/>
              <a:t> Bücher (nom.)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 gut</a:t>
            </a:r>
            <a:r>
              <a:rPr lang="fi-FI" u="sng" smtClean="0"/>
              <a:t>er</a:t>
            </a:r>
            <a:r>
              <a:rPr lang="fi-FI" smtClean="0"/>
              <a:t> Bücher (gen.)</a:t>
            </a:r>
          </a:p>
          <a:p>
            <a:pPr marL="68580" indent="0">
              <a:buNone/>
            </a:pPr>
            <a:endParaRPr lang="fi-FI" smtClean="0"/>
          </a:p>
          <a:p>
            <a:pPr marL="68580" indent="0">
              <a:buNone/>
            </a:pPr>
            <a:endParaRPr lang="fi-FI"/>
          </a:p>
          <a:p>
            <a:pPr marL="68580" indent="0">
              <a:buNone/>
            </a:pPr>
            <a:endParaRPr lang="fi-FI" smtClean="0"/>
          </a:p>
          <a:p>
            <a:pPr marL="68580" indent="0">
              <a:buNone/>
            </a:pPr>
            <a:r>
              <a:rPr lang="fi-FI" smtClean="0"/>
              <a:t>2. </a:t>
            </a:r>
            <a:r>
              <a:rPr lang="fi-FI" u="sng" smtClean="0"/>
              <a:t>EINIGE, ANDERE, VIELE,  MANCHE, WENIGE,FOLGENDE, MEHRERE, EIN PAAR</a:t>
            </a:r>
            <a:endParaRPr lang="fi-FI"/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 </a:t>
            </a:r>
            <a:r>
              <a:rPr lang="fi-FI" u="sng" smtClean="0"/>
              <a:t>einige</a:t>
            </a:r>
            <a:r>
              <a:rPr lang="fi-FI" smtClean="0"/>
              <a:t> alt</a:t>
            </a:r>
            <a:r>
              <a:rPr lang="fi-FI" u="sng" smtClean="0"/>
              <a:t>e</a:t>
            </a:r>
            <a:r>
              <a:rPr lang="fi-FI" smtClean="0"/>
              <a:t> Häuser</a:t>
            </a:r>
          </a:p>
          <a:p>
            <a:pPr marL="68580" indent="0">
              <a:buNone/>
            </a:pPr>
            <a:r>
              <a:rPr lang="fi-FI" smtClean="0"/>
              <a:t>3. LUKUSANA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  100 intelligent</a:t>
            </a:r>
            <a:r>
              <a:rPr lang="fi-FI" u="sng" smtClean="0"/>
              <a:t>e</a:t>
            </a:r>
            <a:r>
              <a:rPr lang="fi-FI" smtClean="0"/>
              <a:t> Jungen</a:t>
            </a:r>
          </a:p>
          <a:p>
            <a:pPr marL="68580" indent="0">
              <a:buNone/>
            </a:pPr>
            <a:r>
              <a:rPr lang="fi-FI" u="sng"/>
              <a:t> </a:t>
            </a:r>
            <a:r>
              <a:rPr lang="fi-FI" u="sng" smtClean="0"/>
              <a:t> </a:t>
            </a:r>
          </a:p>
          <a:p>
            <a:pPr marL="68580" indent="0">
              <a:buNone/>
            </a:pPr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0994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smtClean="0"/>
              <a:t>Tasapainoperiaate: </a:t>
            </a:r>
            <a:br>
              <a:rPr lang="fi-FI" smtClean="0"/>
            </a:br>
            <a:r>
              <a:rPr lang="fi-FI" sz="2000" smtClean="0"/>
              <a:t>substantiivin suku, luku ja sija tulee ilmetä joko</a:t>
            </a:r>
            <a:br>
              <a:rPr lang="fi-FI" sz="2000" smtClean="0"/>
            </a:br>
            <a:r>
              <a:rPr lang="fi-FI" sz="2000" smtClean="0"/>
              <a:t>artikkelisanasta tai adjektiivista!!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i-FI" u="sng"/>
              <a:t>d</a:t>
            </a:r>
            <a:r>
              <a:rPr lang="fi-FI" u="sng" smtClean="0"/>
              <a:t>as</a:t>
            </a:r>
            <a:r>
              <a:rPr lang="fi-FI" smtClean="0"/>
              <a:t> klein</a:t>
            </a:r>
            <a:r>
              <a:rPr lang="fi-FI" u="sng" smtClean="0"/>
              <a:t>e</a:t>
            </a:r>
            <a:r>
              <a:rPr lang="fi-FI" smtClean="0"/>
              <a:t> Geschenk</a:t>
            </a:r>
          </a:p>
          <a:p>
            <a:endParaRPr lang="fi-FI"/>
          </a:p>
          <a:p>
            <a:r>
              <a:rPr lang="fi-FI"/>
              <a:t>e</a:t>
            </a:r>
            <a:r>
              <a:rPr lang="fi-FI" smtClean="0"/>
              <a:t>in klein</a:t>
            </a:r>
            <a:r>
              <a:rPr lang="fi-FI" u="sng" smtClean="0"/>
              <a:t>es</a:t>
            </a:r>
            <a:r>
              <a:rPr lang="fi-FI" smtClean="0"/>
              <a:t> Geschenk</a:t>
            </a:r>
          </a:p>
          <a:p>
            <a:endParaRPr lang="fi-FI" u="sng"/>
          </a:p>
          <a:p>
            <a:r>
              <a:rPr lang="fi-FI"/>
              <a:t>s</a:t>
            </a:r>
            <a:r>
              <a:rPr lang="fi-FI" smtClean="0"/>
              <a:t>ein</a:t>
            </a:r>
            <a:r>
              <a:rPr lang="fi-FI" u="sng" smtClean="0"/>
              <a:t>es</a:t>
            </a:r>
            <a:r>
              <a:rPr lang="fi-FI" smtClean="0"/>
              <a:t> klein</a:t>
            </a:r>
            <a:r>
              <a:rPr lang="fi-FI" u="sng" smtClean="0"/>
              <a:t>en</a:t>
            </a:r>
            <a:r>
              <a:rPr lang="fi-FI" smtClean="0"/>
              <a:t> Autos</a:t>
            </a:r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smtClean="0"/>
              <a:t>art. ilmaisee suvun – adj:lle riittää heikko pääte</a:t>
            </a:r>
          </a:p>
          <a:p>
            <a:endParaRPr lang="fi-FI" smtClean="0"/>
          </a:p>
          <a:p>
            <a:r>
              <a:rPr lang="fi-FI"/>
              <a:t>s</a:t>
            </a:r>
            <a:r>
              <a:rPr lang="fi-FI" smtClean="0"/>
              <a:t>uku ei näy art.sanasta – </a:t>
            </a:r>
          </a:p>
          <a:p>
            <a:pPr marL="68580" indent="0">
              <a:buNone/>
            </a:pPr>
            <a:r>
              <a:rPr lang="fi-FI" smtClean="0"/>
              <a:t>    adj:lle vahva pääte</a:t>
            </a:r>
          </a:p>
          <a:p>
            <a:pPr marL="68580" indent="0">
              <a:buNone/>
            </a:pPr>
            <a:endParaRPr lang="fi-FI" smtClean="0"/>
          </a:p>
          <a:p>
            <a:r>
              <a:rPr lang="fi-FI" smtClean="0"/>
              <a:t>  pron. ilmaisee sijan (gen.) –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adj:lle riittää heikko pääte:</a:t>
            </a:r>
          </a:p>
          <a:p>
            <a:pPr marL="68580" indent="0">
              <a:buNone/>
            </a:pPr>
            <a:r>
              <a:rPr lang="fi-FI"/>
              <a:t> </a:t>
            </a:r>
            <a:r>
              <a:rPr lang="fi-FI" smtClean="0"/>
              <a:t>     taipunut art.sana edeltää</a:t>
            </a:r>
            <a:endParaRPr lang="fi-FI"/>
          </a:p>
          <a:p>
            <a:pPr marL="68580" indent="0">
              <a:buNone/>
            </a:pPr>
            <a:endParaRPr lang="fi-FI" smtClean="0"/>
          </a:p>
          <a:p>
            <a:pPr marL="68580" indent="0">
              <a:buNone/>
            </a:pPr>
            <a:r>
              <a:rPr lang="fi-FI" sz="2400" smtClean="0"/>
              <a:t> </a:t>
            </a:r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9848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ani pop">
  <a:themeElements>
    <a:clrScheme name="urbaani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ani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ani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TC101859862[[fn=Urbaani pop]]</Template>
  <TotalTime>43</TotalTime>
  <Words>228</Words>
  <Application>Microsoft Office PowerPoint</Application>
  <PresentationFormat>Näytössä katseltava diaesitys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Gill Sans MT</vt:lpstr>
      <vt:lpstr>Wingdings 3</vt:lpstr>
      <vt:lpstr>urbaani pop</vt:lpstr>
      <vt:lpstr>Adjektiivin taivutus / YHTEENVETO</vt:lpstr>
      <vt:lpstr>Adjektiivi monikossa</vt:lpstr>
      <vt:lpstr>Tasapainoperiaate:  substantiivin suku, luku ja sija tulee ilmetä joko artikkelisanasta tai adjektiivista!!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Adjektiivin taivutus / YHTEENVETO</dc:title>
  <dc:creator>omistaja</dc:creator>
  <cp:lastModifiedBy>Sanna-Liisa Vilppola-ylinen</cp:lastModifiedBy>
  <cp:revision>11</cp:revision>
  <dcterms:created xsi:type="dcterms:W3CDTF">2013-04-18T14:52:04Z</dcterms:created>
  <dcterms:modified xsi:type="dcterms:W3CDTF">2019-11-19T07:52:19Z</dcterms:modified>
</cp:coreProperties>
</file>