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3/17/2021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93700" ty="-8255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3/17/2021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3/17/2021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3/17/2021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3/17/2021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0" y="0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393700" ty="-8255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3/17/2021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3/17/2021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3/17/2021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3/17/2021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3/17/2021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3/17/2021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3/17/2021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837F1C9-49C8-4A17-9B0F-55B8226DC8E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22. Keinoja talouskasvun tukemiseen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B5C4A486-193D-465A-BB2F-F831B0B2727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24068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113F41E-C76F-4988-A219-A3E836749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TALOUSPOLITIIKKA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F631649-DDAC-4962-845F-692FEF28FC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Sillä tarkoitetaan toimia, joilla taloutta pyritään ohjaamaan haluttuun suuntaan. Talouspolitiikalla yritetään edistää talouden kasvua, mutta estää sitä kasvamasta liian nopeasti.</a:t>
            </a:r>
          </a:p>
          <a:p>
            <a:r>
              <a:rPr lang="fi-FI" dirty="0"/>
              <a:t>TALOUSPOLITIIKASTA PÄÄTTÄVÄT:</a:t>
            </a:r>
          </a:p>
          <a:p>
            <a:r>
              <a:rPr lang="fi-FI" dirty="0"/>
              <a:t>Hallitus valmistelee valtion budjetin ja päättää keskeisistä talousasioista.</a:t>
            </a:r>
          </a:p>
          <a:p>
            <a:r>
              <a:rPr lang="fi-FI" dirty="0"/>
              <a:t>Eduskunta hyväksyy valtion budjetin ja päättää siten esimerkiksi veroista.</a:t>
            </a:r>
          </a:p>
          <a:p>
            <a:r>
              <a:rPr lang="fi-FI" dirty="0"/>
              <a:t>Euroopan keskuspankki päättää </a:t>
            </a:r>
            <a:r>
              <a:rPr lang="fi-FI" dirty="0" err="1"/>
              <a:t>euroalueen</a:t>
            </a:r>
            <a:r>
              <a:rPr lang="fi-FI" dirty="0"/>
              <a:t> koroista. </a:t>
            </a:r>
          </a:p>
        </p:txBody>
      </p:sp>
    </p:spTree>
    <p:extLst>
      <p:ext uri="{BB962C8B-B14F-4D97-AF65-F5344CB8AC3E}">
        <p14:creationId xmlns:p14="http://schemas.microsoft.com/office/powerpoint/2010/main" val="42622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053BA16-B03B-4F58-B418-2A1CA8ABC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Mitkä ovat talouspolitiikan tärkeimmät tavoitteet?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A80067E-3451-430C-8DF0-EFB40EA898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riittävän talouskasvun ylläpitäminen</a:t>
            </a:r>
          </a:p>
          <a:p>
            <a:r>
              <a:rPr lang="fi-FI" dirty="0"/>
              <a:t>inflaation pitäminen maltillisena (noin kahdessa prosentissa)</a:t>
            </a:r>
          </a:p>
          <a:p>
            <a:r>
              <a:rPr lang="fi-FI" dirty="0"/>
              <a:t>riittävän työllisyysasteen ylläpitäminen</a:t>
            </a:r>
          </a:p>
          <a:p>
            <a:r>
              <a:rPr lang="fi-FI" dirty="0"/>
              <a:t>siitä huolehtiminen, ettei työttömyys nouse liian korkeaksi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211B7841-8B52-4AD8-8F39-F02847A7F1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9683" y="4297680"/>
            <a:ext cx="3465095" cy="184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4678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5A4F51A9-ECE4-4D29-B0AE-6B74ED4B9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Finanssipolitiikka ja rahapolitiikka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61109984-AFE8-458B-8D3A-E2D018F0949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Finanssipolitiikassa päätetään</a:t>
            </a:r>
          </a:p>
          <a:p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3DFAF07-CA76-48FB-B610-8E186BE175B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/>
              <a:t>verotuksen tasosta</a:t>
            </a:r>
          </a:p>
          <a:p>
            <a:pPr marL="0" indent="0">
              <a:buNone/>
            </a:pPr>
            <a:r>
              <a:rPr lang="fi-FI" dirty="0"/>
              <a:t>valtion lainanotosta tai lainanmaksusta</a:t>
            </a:r>
          </a:p>
          <a:p>
            <a:pPr marL="0" indent="0">
              <a:buNone/>
            </a:pPr>
            <a:r>
              <a:rPr lang="fi-FI" dirty="0"/>
              <a:t>tulonsiirroista (esim. opintotuki) ja niiden tasosta.</a:t>
            </a:r>
          </a:p>
        </p:txBody>
      </p:sp>
      <p:sp>
        <p:nvSpPr>
          <p:cNvPr id="6" name="Tekstin paikkamerkki 5">
            <a:extLst>
              <a:ext uri="{FF2B5EF4-FFF2-40B4-BE49-F238E27FC236}">
                <a16:creationId xmlns:a16="http://schemas.microsoft.com/office/drawing/2014/main" id="{739068D6-7858-4474-BDA4-0EF4D95390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i-FI" dirty="0"/>
              <a:t>Rahapolitiikassa päätetään yleisestä korkotasosta.</a:t>
            </a:r>
          </a:p>
        </p:txBody>
      </p:sp>
      <p:pic>
        <p:nvPicPr>
          <p:cNvPr id="8" name="Sisällön paikkamerkki 7">
            <a:extLst>
              <a:ext uri="{FF2B5EF4-FFF2-40B4-BE49-F238E27FC236}">
                <a16:creationId xmlns:a16="http://schemas.microsoft.com/office/drawing/2014/main" id="{3E5A3C0B-F0F8-4871-873C-EABE29332E44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412994" y="3330239"/>
            <a:ext cx="3808071" cy="2529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230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3" grpId="0" build="p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>
            <a:extLst>
              <a:ext uri="{FF2B5EF4-FFF2-40B4-BE49-F238E27FC236}">
                <a16:creationId xmlns:a16="http://schemas.microsoft.com/office/drawing/2014/main" id="{F05DC7FF-C6D6-4E04-A5FB-D7E52EC9F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Valtion olisi hyvä säästää nousukaudella ja tuhlata laskukaudella.</a:t>
            </a:r>
          </a:p>
        </p:txBody>
      </p:sp>
      <p:sp>
        <p:nvSpPr>
          <p:cNvPr id="8" name="Sisällön paikkamerkki 7">
            <a:extLst>
              <a:ext uri="{FF2B5EF4-FFF2-40B4-BE49-F238E27FC236}">
                <a16:creationId xmlns:a16="http://schemas.microsoft.com/office/drawing/2014/main" id="{70B5C8D0-0905-40DD-A555-2A64C9B43B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/>
              <a:t>Valtion säästämisen ja tuhlaamisen ajankohdan säätämisellä yritetään pitää talouskasvu tasaisena. Tätä kutsutaan finanssipolitiikaksi.</a:t>
            </a:r>
          </a:p>
          <a:p>
            <a:r>
              <a:rPr lang="fi-FI" dirty="0"/>
              <a:t>Säästäminen nousukaudella vähentää kysyntää, jolloin talous ei ylikuumene eikä inflaatio nouse liian korkeaksi.</a:t>
            </a:r>
          </a:p>
          <a:p>
            <a:r>
              <a:rPr lang="fi-FI" dirty="0"/>
              <a:t>Laskukaudella tuhlaaminen ylläpitää kysyntää. Kysynnän ylläpitäminen vahvistaa talouskasvua ja estää sen, ettei talous heikkene liian voimakkaasti. Samalla voidaan vaikuttaa siihen, ettei työttömyys nouse liian korkeaksi.</a:t>
            </a:r>
          </a:p>
          <a:p>
            <a:r>
              <a:rPr lang="fi-FI" dirty="0"/>
              <a:t>Tuhlaamisen avulla varmistetaan, että riittävät peruspalvelut voidaan taata myös laskukauden aikana.</a:t>
            </a:r>
          </a:p>
        </p:txBody>
      </p:sp>
    </p:spTree>
    <p:extLst>
      <p:ext uri="{BB962C8B-B14F-4D97-AF65-F5344CB8AC3E}">
        <p14:creationId xmlns:p14="http://schemas.microsoft.com/office/powerpoint/2010/main" val="244638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15D7BB6-6A86-4A6A-80D9-1DE0E81CE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Pohdi, miksi seuraavat asiat tapahtuvat yleensä talouden laskukauden aikana.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5EAAB7D-9FB0-4DB4-8C32-A6D8DDB95D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979720"/>
            <a:ext cx="9720073" cy="4329640"/>
          </a:xfrm>
        </p:spPr>
        <p:txBody>
          <a:bodyPr>
            <a:normAutofit fontScale="92500" lnSpcReduction="10000"/>
          </a:bodyPr>
          <a:lstStyle/>
          <a:p>
            <a:r>
              <a:rPr lang="fi-FI" b="1" dirty="0"/>
              <a:t>A. Valtio käynnistää rakennushankkeita.</a:t>
            </a:r>
          </a:p>
          <a:p>
            <a:r>
              <a:rPr lang="fi-FI" dirty="0"/>
              <a:t>Rakennushankkeet työllistävät, mikä hillitsee työttömyyden kasvua.</a:t>
            </a:r>
          </a:p>
          <a:p>
            <a:r>
              <a:rPr lang="fi-FI" dirty="0"/>
              <a:t>Rakennusalalla on paljon erilaisia alihankkijoita, joten positiiviset talousvaikutukset heijastuvat laajalle.</a:t>
            </a:r>
          </a:p>
          <a:p>
            <a:r>
              <a:rPr lang="fi-FI" dirty="0"/>
              <a:t>Laskusuhdanteen aikana rakennuskustannukset ovat yleensä matalammat kuin noususuhdanteen aikana.</a:t>
            </a:r>
          </a:p>
          <a:p>
            <a:r>
              <a:rPr lang="fi-FI" b="1" dirty="0"/>
              <a:t>B. Keskuspankki laskee korkotasoa.</a:t>
            </a:r>
          </a:p>
          <a:p>
            <a:r>
              <a:rPr lang="fi-FI" dirty="0"/>
              <a:t>Korkotason laskun myötä yritysten ja kotitalouksien </a:t>
            </a:r>
            <a:r>
              <a:rPr lang="fi-FI" dirty="0" err="1"/>
              <a:t>lainanhoitomenot</a:t>
            </a:r>
            <a:r>
              <a:rPr lang="fi-FI" dirty="0"/>
              <a:t> laskevat. Silloin niille jää enemmän rahaa kuluttaa, mikä lisää kysyntää. Kysynnän kasvu puolestaan ehkäisee tai hillitsee talouden laskua.</a:t>
            </a:r>
          </a:p>
          <a:p>
            <a:r>
              <a:rPr lang="fi-FI" dirty="0"/>
              <a:t>Korkotason laskun myötä yritykset uskaltavat ottaa helpommin lainaa investointeihin. Esimerkiksi tehtaan kunnostaminen tai rakentaminen tuo työtä monille ihmisille.</a:t>
            </a:r>
          </a:p>
        </p:txBody>
      </p:sp>
    </p:spTree>
    <p:extLst>
      <p:ext uri="{BB962C8B-B14F-4D97-AF65-F5344CB8AC3E}">
        <p14:creationId xmlns:p14="http://schemas.microsoft.com/office/powerpoint/2010/main" val="3596864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i">
  <a:themeElements>
    <a:clrScheme name="Integral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C1C93EF2-4785-427F-84A5-F1666490E9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40</TotalTime>
  <Words>296</Words>
  <Application>Microsoft Office PowerPoint</Application>
  <PresentationFormat>Laajakuva</PresentationFormat>
  <Paragraphs>31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0" baseType="lpstr">
      <vt:lpstr>Tw Cen MT</vt:lpstr>
      <vt:lpstr>Tw Cen MT Condensed</vt:lpstr>
      <vt:lpstr>Wingdings 3</vt:lpstr>
      <vt:lpstr>Integraali</vt:lpstr>
      <vt:lpstr>22. Keinoja talouskasvun tukemiseen</vt:lpstr>
      <vt:lpstr>TALOUSPOLITIIKKA</vt:lpstr>
      <vt:lpstr>Mitkä ovat talouspolitiikan tärkeimmät tavoitteet?</vt:lpstr>
      <vt:lpstr>Finanssipolitiikka ja rahapolitiikka</vt:lpstr>
      <vt:lpstr>Valtion olisi hyvä säästää nousukaudella ja tuhlata laskukaudella.</vt:lpstr>
      <vt:lpstr>Pohdi, miksi seuraavat asiat tapahtuvat yleensä talouden laskukauden aikana.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22. Keinoja talouskasvun tukemiseen</dc:title>
  <dc:creator>Mervi Niskakoski</dc:creator>
  <cp:lastModifiedBy>Mervi Niskakoski</cp:lastModifiedBy>
  <cp:revision>3</cp:revision>
  <dcterms:created xsi:type="dcterms:W3CDTF">2021-03-17T10:26:50Z</dcterms:created>
  <dcterms:modified xsi:type="dcterms:W3CDTF">2021-03-17T11:18:57Z</dcterms:modified>
</cp:coreProperties>
</file>