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1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56" d="100"/>
          <a:sy n="56" d="100"/>
        </p:scale>
        <p:origin x="696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8/25/2021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Ihmisoikeudet ja perusoikeudet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Kpl 4 – 5 </a:t>
            </a:r>
          </a:p>
        </p:txBody>
      </p:sp>
    </p:spTree>
    <p:extLst>
      <p:ext uri="{BB962C8B-B14F-4D97-AF65-F5344CB8AC3E}">
        <p14:creationId xmlns:p14="http://schemas.microsoft.com/office/powerpoint/2010/main" val="39766936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009867"/>
          </a:xfrm>
        </p:spPr>
        <p:txBody>
          <a:bodyPr/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>
          <a:xfrm>
            <a:off x="913774" y="1766170"/>
            <a:ext cx="10363826" cy="4025029"/>
          </a:xfrm>
        </p:spPr>
        <p:txBody>
          <a:bodyPr>
            <a:normAutofit fontScale="77500" lnSpcReduction="20000"/>
          </a:bodyPr>
          <a:lstStyle/>
          <a:p>
            <a:r>
              <a:rPr lang="fi-FI" dirty="0"/>
              <a:t>ihmisoikeus on jokin oikeus, joka kuuluu kaikille ihmisille maailmassa riippumatta heidän kansallisuudestaan, iästään, sukupuolestaan tai varallisuudestaan. Esimerkiksi </a:t>
            </a:r>
          </a:p>
          <a:p>
            <a:r>
              <a:rPr lang="fi-FI" dirty="0"/>
              <a:t>sananvapaus</a:t>
            </a:r>
          </a:p>
          <a:p>
            <a:r>
              <a:rPr lang="fi-FI" dirty="0"/>
              <a:t>oikeus elämään</a:t>
            </a:r>
          </a:p>
          <a:p>
            <a:r>
              <a:rPr lang="fi-FI" dirty="0"/>
              <a:t>liikkumisen vapaus</a:t>
            </a:r>
          </a:p>
          <a:p>
            <a:r>
              <a:rPr lang="fi-FI" dirty="0"/>
              <a:t>oikeus kansalaisuuteen</a:t>
            </a:r>
          </a:p>
          <a:p>
            <a:r>
              <a:rPr lang="fi-FI" dirty="0"/>
              <a:t>oikeus opetukseen</a:t>
            </a:r>
          </a:p>
          <a:p>
            <a:r>
              <a:rPr lang="fi-FI" dirty="0"/>
              <a:t>oikeus lepoon ja vapaa-aikaan</a:t>
            </a:r>
          </a:p>
          <a:p>
            <a:r>
              <a:rPr lang="fi-FI" dirty="0"/>
              <a:t>oikeus riittävään elintasoon</a:t>
            </a:r>
          </a:p>
          <a:p>
            <a:r>
              <a:rPr lang="fi-FI" dirty="0"/>
              <a:t>orjuuden ja pakkotyön kielto</a:t>
            </a:r>
          </a:p>
          <a:p>
            <a:r>
              <a:rPr lang="fi-FI" dirty="0"/>
              <a:t>kidutuksen kielto</a:t>
            </a:r>
          </a:p>
        </p:txBody>
      </p:sp>
    </p:spTree>
    <p:extLst>
      <p:ext uri="{BB962C8B-B14F-4D97-AF65-F5344CB8AC3E}">
        <p14:creationId xmlns:p14="http://schemas.microsoft.com/office/powerpoint/2010/main" val="325597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D42BB55-54FE-4321-B2FF-C75C43E42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Ryhmätyö ihmisoikeuksista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8956A0C-14BF-4C2F-96FA-0255F0489098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fi-FI" dirty="0"/>
              <a:t>Valitse 1–2 ihmisoikeutta ja tee parisi kanssa niistä </a:t>
            </a:r>
            <a:r>
              <a:rPr lang="fi-FI" dirty="0" err="1"/>
              <a:t>powerpoint</a:t>
            </a:r>
            <a:r>
              <a:rPr lang="fi-FI" dirty="0"/>
              <a:t>-esitys.</a:t>
            </a:r>
          </a:p>
          <a:p>
            <a:r>
              <a:rPr lang="fi-FI" dirty="0"/>
              <a:t>Mikä tai mitkä ihmisoikeudet ovat kyseessä?</a:t>
            </a:r>
          </a:p>
          <a:p>
            <a:r>
              <a:rPr lang="fi-FI" dirty="0"/>
              <a:t>Mihin sopimuksiin ne perustuvat?</a:t>
            </a:r>
          </a:p>
          <a:p>
            <a:r>
              <a:rPr lang="fi-FI" dirty="0"/>
              <a:t>Miten niitä rikotaan maailmassa?</a:t>
            </a:r>
          </a:p>
          <a:p>
            <a:r>
              <a:rPr lang="fi-FI" dirty="0"/>
              <a:t>Miten niiden toteutumista voisi edistää?</a:t>
            </a:r>
          </a:p>
          <a:p>
            <a:r>
              <a:rPr lang="fi-FI" dirty="0"/>
              <a:t>Toteutuvatko ne Suomessa hyvin?</a:t>
            </a:r>
          </a:p>
          <a:p>
            <a:r>
              <a:rPr lang="fi-FI" dirty="0"/>
              <a:t>Onko ne sisällytetty Suomessa perusoikeuksiin?</a:t>
            </a:r>
          </a:p>
        </p:txBody>
      </p:sp>
    </p:spTree>
    <p:extLst>
      <p:ext uri="{BB962C8B-B14F-4D97-AF65-F5344CB8AC3E}">
        <p14:creationId xmlns:p14="http://schemas.microsoft.com/office/powerpoint/2010/main" val="19524513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Miksi ihmisoikeuksia rikotaan jatkuvasti monessa maassa?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Taustalla saattaa olla vanhoja tapoja ja perinteitä. Esimerkiksi käsitys naisten ja tyttöjen asemasta ei aina kunnioita ihmisoikeuksia. Tästä yksi osoitus ovat naisten ympärileikkaukset.</a:t>
            </a:r>
          </a:p>
          <a:p>
            <a:r>
              <a:rPr lang="fi-FI" dirty="0"/>
              <a:t>Sodassa tai kaaoksessa olevissa valtioissa rikotaan ihmisoikeuksia, koska lakeja ei kunnioiteta poikkeuksellisissa olosuhteissa.</a:t>
            </a:r>
          </a:p>
          <a:p>
            <a:r>
              <a:rPr lang="fi-FI" dirty="0"/>
              <a:t>Diktatuureissa ei kunnioiteta ihmisoikeuksia yhtä paljon kuin demokratioissa, sillä vallanpitäjien asema ei perustu vaaleihin.</a:t>
            </a:r>
          </a:p>
          <a:p>
            <a:r>
              <a:rPr lang="fi-FI" dirty="0"/>
              <a:t>Taustalla voi olla myös taloudellisia syitä: ihmisoikeuksia rikotaan esimerkiksi halpatyövoimaa käyttävissä tehtaissa, joissa on kurjat ja terveydelle vaaralliset työolot ja joissa työskentelee myös lapsia.</a:t>
            </a:r>
          </a:p>
        </p:txBody>
      </p:sp>
    </p:spTree>
    <p:extLst>
      <p:ext uri="{BB962C8B-B14F-4D97-AF65-F5344CB8AC3E}">
        <p14:creationId xmlns:p14="http://schemas.microsoft.com/office/powerpoint/2010/main" val="21377862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Perusoikeus on suomen perustuslakiin kirjattu ihmisoikeus.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>
          <a:xfrm>
            <a:off x="913774" y="1916481"/>
            <a:ext cx="10363826" cy="4784943"/>
          </a:xfrm>
        </p:spPr>
        <p:txBody>
          <a:bodyPr>
            <a:normAutofit fontScale="85000" lnSpcReduction="20000"/>
          </a:bodyPr>
          <a:lstStyle/>
          <a:p>
            <a:r>
              <a:rPr lang="fi-FI" dirty="0"/>
              <a:t>Yhdenvertaisuus lain edessä, Samasta rikoksesta kaikille sama tuomio.</a:t>
            </a:r>
          </a:p>
          <a:p>
            <a:r>
              <a:rPr lang="fi-FI" dirty="0"/>
              <a:t>Oikeus elämään sekä henkilökohtaiseen vapauteen ja koskemattomuuteen</a:t>
            </a:r>
          </a:p>
          <a:p>
            <a:pPr lvl="1"/>
            <a:r>
              <a:rPr lang="fi-FI" dirty="0"/>
              <a:t>Kuolemantuomiota ei ole.</a:t>
            </a:r>
          </a:p>
          <a:p>
            <a:r>
              <a:rPr lang="fi-FI" dirty="0"/>
              <a:t>Liikkumisvapaus, Ihmiset saavat vapaasti liikkua maassa ja valita oman asuinpaikkansa.</a:t>
            </a:r>
          </a:p>
          <a:p>
            <a:r>
              <a:rPr lang="fi-FI" dirty="0"/>
              <a:t>Yksityiselämä, kotirauha ja kunnia. </a:t>
            </a:r>
          </a:p>
          <a:p>
            <a:pPr lvl="1"/>
            <a:r>
              <a:rPr lang="fi-FI" dirty="0"/>
              <a:t>Toisen yksityiselämästä ei saa levittää tietoa, ja hänelle kuuluvat viestit ovat salaisia.</a:t>
            </a:r>
          </a:p>
          <a:p>
            <a:r>
              <a:rPr lang="fi-FI" dirty="0"/>
              <a:t>Uskonnon ja omantunnon vapaus</a:t>
            </a:r>
          </a:p>
          <a:p>
            <a:pPr lvl="1"/>
            <a:r>
              <a:rPr lang="fi-FI" dirty="0"/>
              <a:t>Ihmisillä on oikeus tunnustaa tai olla tunnustamatta jotakin uskontoa.</a:t>
            </a:r>
          </a:p>
          <a:p>
            <a:r>
              <a:rPr lang="fi-FI" dirty="0"/>
              <a:t>Sananvapaus ja kokoontumisvapaus</a:t>
            </a:r>
          </a:p>
          <a:p>
            <a:pPr lvl="1"/>
            <a:r>
              <a:rPr lang="fi-FI" dirty="0"/>
              <a:t>Jokainen saa ilmaista mielipiteensä. Mielenosoituksen saa järjestää. Lisäksi saa perustaa yhdistyksiä ja kuulua niihin.</a:t>
            </a:r>
          </a:p>
          <a:p>
            <a:r>
              <a:rPr lang="fi-FI" dirty="0"/>
              <a:t>Äänioikeus, 18 vuotta täyttäneet kansalaiset voivat äänestää vaaleissa.</a:t>
            </a:r>
          </a:p>
          <a:p>
            <a:r>
              <a:rPr lang="fi-FI" dirty="0"/>
              <a:t>Maksuton perusopetus</a:t>
            </a:r>
          </a:p>
          <a:p>
            <a:pPr lvl="1"/>
            <a:r>
              <a:rPr lang="fi-FI" dirty="0" err="1"/>
              <a:t>Esi</a:t>
            </a:r>
            <a:r>
              <a:rPr lang="fi-FI" dirty="0"/>
              <a:t>- ja peruskoulu ovat oppilaille maksuttomia.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755077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vihapuhe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i-FI" dirty="0"/>
              <a:t>epävirallinen nimitys sellaisille viesteille, julkaisuille ja puheille, jotka lietsovat vihaa jotain ihmistä tai ihmisryhmää kohtaan. Vihapuhe on yleistynyt netin myötä, koska netissä voi kirjoittaa nimettömänä törkeyksiä toisista ihmisistä.</a:t>
            </a:r>
          </a:p>
          <a:p>
            <a:r>
              <a:rPr lang="fi-FI" dirty="0"/>
              <a:t>Sananvapaus on tärkeä ihmisoikeus, eikä Suomessa ole ennakkosensuuria.</a:t>
            </a:r>
          </a:p>
          <a:p>
            <a:r>
              <a:rPr lang="fi-FI" dirty="0"/>
              <a:t>Sananvapautta ei kuitenkaan saa käyttää toisen kunnian loukkaamiseen, yksityisten asioiden levittämiseen tai kiihottamiseen kansanryhmää vastaan.</a:t>
            </a:r>
          </a:p>
          <a:p>
            <a:r>
              <a:rPr lang="fi-FI" dirty="0"/>
              <a:t>Viime kädessä tuomioistuimet päättävät, onko joku syyllistynyt puheissaan tai kirjoituksissaan rikokseen.</a:t>
            </a:r>
          </a:p>
        </p:txBody>
      </p:sp>
    </p:spTree>
    <p:extLst>
      <p:ext uri="{BB962C8B-B14F-4D97-AF65-F5344CB8AC3E}">
        <p14:creationId xmlns:p14="http://schemas.microsoft.com/office/powerpoint/2010/main" val="3477400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Pisara">
  <a:themeElements>
    <a:clrScheme name="Droplet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TM04033925[[fn=Pisara]]</Template>
  <TotalTime>16</TotalTime>
  <Words>375</Words>
  <Application>Microsoft Office PowerPoint</Application>
  <PresentationFormat>Laajakuva</PresentationFormat>
  <Paragraphs>44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9" baseType="lpstr">
      <vt:lpstr>Arial</vt:lpstr>
      <vt:lpstr>Tw Cen MT</vt:lpstr>
      <vt:lpstr>Pisara</vt:lpstr>
      <vt:lpstr>Ihmisoikeudet ja perusoikeudet</vt:lpstr>
      <vt:lpstr>PowerPoint-esitys</vt:lpstr>
      <vt:lpstr>Ryhmätyö ihmisoikeuksista</vt:lpstr>
      <vt:lpstr>Miksi ihmisoikeuksia rikotaan jatkuvasti monessa maassa?</vt:lpstr>
      <vt:lpstr>Perusoikeus on suomen perustuslakiin kirjattu ihmisoikeus. </vt:lpstr>
      <vt:lpstr>vihapuhe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Ihmisoikeudet ja perusoikeudet</dc:title>
  <dc:creator>Mervi Niskakoski</dc:creator>
  <cp:lastModifiedBy>Mervi Niskakoski</cp:lastModifiedBy>
  <cp:revision>3</cp:revision>
  <dcterms:created xsi:type="dcterms:W3CDTF">2019-08-30T09:26:28Z</dcterms:created>
  <dcterms:modified xsi:type="dcterms:W3CDTF">2021-08-25T10:30:28Z</dcterms:modified>
</cp:coreProperties>
</file>