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88749-89F0-47E8-AC08-AE2A56A265D9}" type="datetimeFigureOut">
              <a:rPr lang="fi-FI" smtClean="0"/>
              <a:t>22.5.2016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4B0D6-E561-4F89-87D5-24FBC95D137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88749-89F0-47E8-AC08-AE2A56A265D9}" type="datetimeFigureOut">
              <a:rPr lang="fi-FI" smtClean="0"/>
              <a:t>22.5.2016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4B0D6-E561-4F89-87D5-24FBC95D137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88749-89F0-47E8-AC08-AE2A56A265D9}" type="datetimeFigureOut">
              <a:rPr lang="fi-FI" smtClean="0"/>
              <a:t>22.5.2016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4B0D6-E561-4F89-87D5-24FBC95D137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88749-89F0-47E8-AC08-AE2A56A265D9}" type="datetimeFigureOut">
              <a:rPr lang="fi-FI" smtClean="0"/>
              <a:t>22.5.2016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4B0D6-E561-4F89-87D5-24FBC95D137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88749-89F0-47E8-AC08-AE2A56A265D9}" type="datetimeFigureOut">
              <a:rPr lang="fi-FI" smtClean="0"/>
              <a:t>22.5.2016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4B0D6-E561-4F89-87D5-24FBC95D137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88749-89F0-47E8-AC08-AE2A56A265D9}" type="datetimeFigureOut">
              <a:rPr lang="fi-FI" smtClean="0"/>
              <a:t>22.5.2016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4B0D6-E561-4F89-87D5-24FBC95D137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88749-89F0-47E8-AC08-AE2A56A265D9}" type="datetimeFigureOut">
              <a:rPr lang="fi-FI" smtClean="0"/>
              <a:t>22.5.2016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4B0D6-E561-4F89-87D5-24FBC95D137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88749-89F0-47E8-AC08-AE2A56A265D9}" type="datetimeFigureOut">
              <a:rPr lang="fi-FI" smtClean="0"/>
              <a:t>22.5.2016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4B0D6-E561-4F89-87D5-24FBC95D137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88749-89F0-47E8-AC08-AE2A56A265D9}" type="datetimeFigureOut">
              <a:rPr lang="fi-FI" smtClean="0"/>
              <a:t>22.5.2016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4B0D6-E561-4F89-87D5-24FBC95D137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88749-89F0-47E8-AC08-AE2A56A265D9}" type="datetimeFigureOut">
              <a:rPr lang="fi-FI" smtClean="0"/>
              <a:t>22.5.2016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4B0D6-E561-4F89-87D5-24FBC95D137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88749-89F0-47E8-AC08-AE2A56A265D9}" type="datetimeFigureOut">
              <a:rPr lang="fi-FI" smtClean="0"/>
              <a:t>22.5.2016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4B0D6-E561-4F89-87D5-24FBC95D137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88749-89F0-47E8-AC08-AE2A56A265D9}" type="datetimeFigureOut">
              <a:rPr lang="fi-FI" smtClean="0"/>
              <a:t>22.5.2016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B4B0D6-E561-4F89-87D5-24FBC95D137B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fi.wikipedia.org/wiki/Ioota" TargetMode="External"/><Relationship Id="rId7" Type="http://schemas.openxmlformats.org/officeDocument/2006/relationships/hyperlink" Target="http://fi.wikipedia.org/wiki/Sigma" TargetMode="External"/><Relationship Id="rId2" Type="http://schemas.openxmlformats.org/officeDocument/2006/relationships/hyperlink" Target="http://fi.wikipedia.org/wiki/Akronyymi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fi.wikipedia.org/wiki/Ypsilon" TargetMode="External"/><Relationship Id="rId5" Type="http://schemas.openxmlformats.org/officeDocument/2006/relationships/hyperlink" Target="http://fi.wikipedia.org/wiki/Theeta" TargetMode="External"/><Relationship Id="rId4" Type="http://schemas.openxmlformats.org/officeDocument/2006/relationships/hyperlink" Target="http://fi.wikipedia.org/wiki/Khii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upload.wikimedia.org/wikipedia/commons/thumb/c/c1/ForumRomanum.jpg/200px-ForumRomanum.jpg"/>
          <p:cNvPicPr>
            <a:picLocks noChangeAspect="1" noChangeArrowheads="1"/>
          </p:cNvPicPr>
          <p:nvPr/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179513" y="544660"/>
            <a:ext cx="8964488" cy="57372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844824"/>
          </a:xfrm>
        </p:spPr>
        <p:txBody>
          <a:bodyPr/>
          <a:lstStyle/>
          <a:p>
            <a:r>
              <a:rPr lang="fi-FI" b="1" dirty="0" smtClean="0"/>
              <a:t>2. Rooman valtakunta ja sen uskonto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1628800"/>
            <a:ext cx="6400800" cy="4010000"/>
          </a:xfrm>
        </p:spPr>
        <p:txBody>
          <a:bodyPr>
            <a:normAutofit lnSpcReduction="10000"/>
          </a:bodyPr>
          <a:lstStyle/>
          <a:p>
            <a:pPr algn="l"/>
            <a:r>
              <a:rPr lang="fi-FI" b="1" dirty="0" smtClean="0">
                <a:solidFill>
                  <a:schemeClr val="tx1"/>
                </a:solidFill>
              </a:rPr>
              <a:t>- Kristinusko syntyi Roomassa -&gt; 	Rooman valtionuskonto</a:t>
            </a:r>
          </a:p>
          <a:p>
            <a:pPr algn="l">
              <a:buFontTx/>
              <a:buChar char="-"/>
            </a:pPr>
            <a:r>
              <a:rPr lang="fi-FI" b="1" dirty="0" smtClean="0">
                <a:solidFill>
                  <a:schemeClr val="tx1"/>
                </a:solidFill>
              </a:rPr>
              <a:t> oli kansalaisvelvollisuus osallistua     valtionuskonnon menoihin</a:t>
            </a:r>
          </a:p>
          <a:p>
            <a:pPr algn="l">
              <a:buFontTx/>
              <a:buChar char="-"/>
            </a:pPr>
            <a:r>
              <a:rPr lang="fi-FI" b="1" dirty="0" smtClean="0">
                <a:solidFill>
                  <a:schemeClr val="tx1"/>
                </a:solidFill>
              </a:rPr>
              <a:t> Rooman keisarikunnalla oli lisäksi vanhat viralliset jumalansa joiden tehtävänä oli suojella ja turvata valtion menestys</a:t>
            </a:r>
            <a:endParaRPr lang="fi-FI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upload.wikimedia.org/wikipedia/commons/thumb/3/3e/Robert%2C_Hubert_-_Incendie_%C3%A0_Rome_-.jpg/300px-Robert%2C_Hubert_-_Incendie_%C3%A0_Rome_-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0220"/>
            <a:ext cx="8360542" cy="6827779"/>
          </a:xfrm>
          <a:prstGeom prst="rect">
            <a:avLst/>
          </a:prstGeom>
          <a:noFill/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Rooman palo v. 64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Rooman palo v. 64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/>
              <a:t>Huhu </a:t>
            </a:r>
            <a:r>
              <a:rPr lang="fi-FI" dirty="0" smtClean="0"/>
              <a:t>kertoo keisari Neron antaneen sytyttää Rooman palon. Historioitsijan mukaan Nero teki palon syntipukiksi </a:t>
            </a:r>
            <a:r>
              <a:rPr lang="fi-FI" dirty="0" err="1" smtClean="0"/>
              <a:t>kristityt-</a:t>
            </a:r>
            <a:r>
              <a:rPr lang="fi-FI" dirty="0" smtClean="0"/>
              <a:t>&gt; kristittyjä vainottiin, kidutettiin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Suuret vainot s. 15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 vainot voimistuivat 200-luvun puolivälissä</a:t>
            </a:r>
          </a:p>
          <a:p>
            <a:r>
              <a:rPr lang="fi-FI" dirty="0" smtClean="0"/>
              <a:t>Keisari </a:t>
            </a:r>
            <a:r>
              <a:rPr lang="fi-FI" dirty="0" err="1" smtClean="0"/>
              <a:t>Decius</a:t>
            </a:r>
            <a:r>
              <a:rPr lang="fi-FI" dirty="0" smtClean="0"/>
              <a:t> määräsi uhraamaan Rooman valtion jumalille, siitä sai todistuksen -&gt;</a:t>
            </a:r>
          </a:p>
          <a:p>
            <a:r>
              <a:rPr lang="fi-FI" dirty="0" smtClean="0"/>
              <a:t>Luopiot</a:t>
            </a:r>
          </a:p>
          <a:p>
            <a:r>
              <a:rPr lang="fi-FI" dirty="0" smtClean="0"/>
              <a:t>marttyyrit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Kristittyjen merkki s.15</a:t>
            </a:r>
            <a:endParaRPr lang="fi-FI" b="1" dirty="0"/>
          </a:p>
        </p:txBody>
      </p:sp>
      <p:sp>
        <p:nvSpPr>
          <p:cNvPr id="7" name="Tekstin paikkamerkki 6"/>
          <p:cNvSpPr>
            <a:spLocks noGrp="1"/>
          </p:cNvSpPr>
          <p:nvPr>
            <p:ph type="body" idx="1"/>
          </p:nvPr>
        </p:nvSpPr>
        <p:spPr>
          <a:xfrm>
            <a:off x="457200" y="1124745"/>
            <a:ext cx="4040188" cy="720079"/>
          </a:xfrm>
        </p:spPr>
        <p:txBody>
          <a:bodyPr>
            <a:normAutofit fontScale="92500" lnSpcReduction="10000"/>
          </a:bodyPr>
          <a:lstStyle/>
          <a:p>
            <a:r>
              <a:rPr lang="fi-FI" dirty="0" err="1" smtClean="0"/>
              <a:t>Iktys</a:t>
            </a:r>
            <a:r>
              <a:rPr lang="fi-FI" dirty="0" smtClean="0"/>
              <a:t> ei ole vain kala, vaan se on </a:t>
            </a:r>
            <a:r>
              <a:rPr lang="fi-FI" dirty="0" smtClean="0">
                <a:hlinkClick r:id="rId2" tooltip="Akronyymi"/>
              </a:rPr>
              <a:t>akronyymi</a:t>
            </a:r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494485"/>
          </a:xfrm>
        </p:spPr>
        <p:txBody>
          <a:bodyPr>
            <a:normAutofit fontScale="62500" lnSpcReduction="20000"/>
          </a:bodyPr>
          <a:lstStyle/>
          <a:p>
            <a:r>
              <a:rPr lang="fi-FI" sz="3200" b="1" dirty="0" smtClean="0"/>
              <a:t>kala </a:t>
            </a:r>
            <a:r>
              <a:rPr lang="fi-FI" sz="3200" dirty="0" smtClean="0"/>
              <a:t>kuviosta muodostuu alkukristillinen </a:t>
            </a:r>
            <a:r>
              <a:rPr lang="fi-FI" sz="3200" b="1" dirty="0" smtClean="0"/>
              <a:t>uskontunnustus. </a:t>
            </a:r>
          </a:p>
          <a:p>
            <a:r>
              <a:rPr lang="fi-FI" sz="3200" dirty="0" smtClean="0"/>
              <a:t>Sana </a:t>
            </a:r>
            <a:r>
              <a:rPr lang="fi-FI" sz="3200" i="1" dirty="0" err="1" smtClean="0"/>
              <a:t>iktys</a:t>
            </a:r>
            <a:r>
              <a:rPr lang="fi-FI" sz="3200" dirty="0" smtClean="0"/>
              <a:t> sisältää kreikkalaiset kirjaimet:</a:t>
            </a:r>
          </a:p>
          <a:p>
            <a:r>
              <a:rPr lang="fi-FI" sz="3200" dirty="0" err="1" smtClean="0">
                <a:hlinkClick r:id="rId3" tooltip="Ioota"/>
              </a:rPr>
              <a:t>Ioota</a:t>
            </a:r>
            <a:r>
              <a:rPr lang="fi-FI" sz="3200" dirty="0" smtClean="0"/>
              <a:t> (Ι)</a:t>
            </a:r>
          </a:p>
          <a:p>
            <a:r>
              <a:rPr lang="fi-FI" sz="3200" dirty="0" err="1" smtClean="0">
                <a:hlinkClick r:id="rId4" tooltip="Khii"/>
              </a:rPr>
              <a:t>Khii</a:t>
            </a:r>
            <a:r>
              <a:rPr lang="fi-FI" sz="3200" dirty="0" smtClean="0"/>
              <a:t> (Χ)</a:t>
            </a:r>
          </a:p>
          <a:p>
            <a:r>
              <a:rPr lang="fi-FI" sz="3200" dirty="0" err="1" smtClean="0">
                <a:hlinkClick r:id="rId5" tooltip="Theeta"/>
              </a:rPr>
              <a:t>Theeta</a:t>
            </a:r>
            <a:r>
              <a:rPr lang="fi-FI" sz="3200" dirty="0" smtClean="0"/>
              <a:t> (Θ)</a:t>
            </a:r>
          </a:p>
          <a:p>
            <a:r>
              <a:rPr lang="fi-FI" sz="3200" dirty="0" smtClean="0">
                <a:hlinkClick r:id="rId6" tooltip="Ypsilon"/>
              </a:rPr>
              <a:t>Ypsilon</a:t>
            </a:r>
            <a:r>
              <a:rPr lang="fi-FI" sz="3200" dirty="0" smtClean="0"/>
              <a:t> (Υ)</a:t>
            </a:r>
          </a:p>
          <a:p>
            <a:r>
              <a:rPr lang="fi-FI" sz="3200" dirty="0" smtClean="0">
                <a:hlinkClick r:id="rId7" tooltip="Sigma"/>
              </a:rPr>
              <a:t>Sigma</a:t>
            </a:r>
            <a:r>
              <a:rPr lang="fi-FI" sz="3200" dirty="0" smtClean="0"/>
              <a:t> (Σ)</a:t>
            </a:r>
          </a:p>
          <a:p>
            <a:r>
              <a:rPr lang="fi-FI" sz="3200" dirty="0" smtClean="0"/>
              <a:t>Eli </a:t>
            </a:r>
            <a:r>
              <a:rPr lang="fi-FI" sz="3200" dirty="0" err="1" smtClean="0"/>
              <a:t>iktyksessä</a:t>
            </a:r>
            <a:r>
              <a:rPr lang="fi-FI" sz="3200" dirty="0" smtClean="0"/>
              <a:t> on viisi kirjainta, jotka ovat uskontunnustuksen sanojen alkukirjaimet. Uskontunnustus on suomeksi:</a:t>
            </a:r>
          </a:p>
          <a:p>
            <a:r>
              <a:rPr lang="fi-FI" sz="3200" dirty="0" smtClean="0"/>
              <a:t>”Jeesus Kristus Jumalan Poika Vapahtaja</a:t>
            </a:r>
            <a:r>
              <a:rPr lang="fi-FI" dirty="0" smtClean="0"/>
              <a:t>”</a:t>
            </a:r>
            <a:endParaRPr lang="fi-FI" dirty="0"/>
          </a:p>
        </p:txBody>
      </p:sp>
      <p:sp>
        <p:nvSpPr>
          <p:cNvPr id="9" name="Tekstin paikkamerkki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10" name="Sisällön paikkamerkki 9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 </a:t>
            </a:r>
            <a:endParaRPr lang="fi-FI" dirty="0"/>
          </a:p>
        </p:txBody>
      </p:sp>
      <p:pic>
        <p:nvPicPr>
          <p:cNvPr id="17410" name="Picture 2" descr="http://upload.wikimedia.org/wikipedia/commons/thumb/f/f9/Ichthys.svg/360px-Ichthys.svg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88024" y="2956949"/>
            <a:ext cx="3519008" cy="15640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Rooman valtakunta ja sen uskonto</a:t>
            </a:r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Merkitse </a:t>
            </a:r>
            <a:r>
              <a:rPr lang="fi-FI" b="1" dirty="0"/>
              <a:t>aikajanalle </a:t>
            </a:r>
            <a:r>
              <a:rPr lang="fi-FI" dirty="0"/>
              <a:t>Jeesuksen syntymä 0, Jeesuksen kuolema -32, vainojen aika Rooma -64, Keisareita Nero , </a:t>
            </a:r>
            <a:r>
              <a:rPr lang="fi-FI" dirty="0" err="1"/>
              <a:t>Decius</a:t>
            </a:r>
            <a:r>
              <a:rPr lang="fi-FI" dirty="0"/>
              <a:t> -250, </a:t>
            </a:r>
            <a:r>
              <a:rPr lang="fi-FI" dirty="0" err="1"/>
              <a:t>Diolectianus</a:t>
            </a:r>
            <a:r>
              <a:rPr lang="fi-FI" dirty="0"/>
              <a:t> -300, </a:t>
            </a:r>
            <a:r>
              <a:rPr lang="fi-FI" dirty="0" err="1"/>
              <a:t>Konstantinus</a:t>
            </a:r>
            <a:r>
              <a:rPr lang="fi-FI" dirty="0"/>
              <a:t> 312, Vainot päättyivät 311.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7142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177</Words>
  <Application>Microsoft Office PowerPoint</Application>
  <PresentationFormat>Näytössä katseltava diaesitys (4:3)</PresentationFormat>
  <Paragraphs>27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Office-teema</vt:lpstr>
      <vt:lpstr>PowerPoint-esitys</vt:lpstr>
      <vt:lpstr>2. Rooman valtakunta ja sen uskonto</vt:lpstr>
      <vt:lpstr>Rooman palo v. 64</vt:lpstr>
      <vt:lpstr>Rooman palo v. 64</vt:lpstr>
      <vt:lpstr>Suuret vainot s. 15</vt:lpstr>
      <vt:lpstr>Kristittyjen merkki s.15</vt:lpstr>
      <vt:lpstr>Rooman valtakunta ja sen uskonto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Rooman valtakunta ja sen uskonto</dc:title>
  <dc:creator>Saartoala</dc:creator>
  <cp:lastModifiedBy>Asiakas</cp:lastModifiedBy>
  <cp:revision>13</cp:revision>
  <dcterms:created xsi:type="dcterms:W3CDTF">2014-09-08T04:49:44Z</dcterms:created>
  <dcterms:modified xsi:type="dcterms:W3CDTF">2016-05-22T05:46:41Z</dcterms:modified>
</cp:coreProperties>
</file>