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270" r:id="rId4"/>
    <p:sldId id="257" r:id="rId5"/>
    <p:sldId id="263" r:id="rId6"/>
    <p:sldId id="266" r:id="rId7"/>
    <p:sldId id="267" r:id="rId8"/>
    <p:sldId id="268" r:id="rId9"/>
    <p:sldId id="260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76" r:id="rId22"/>
    <p:sldId id="262" r:id="rId2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4BAD3-37CF-44BF-8D0F-8AA48B38F30F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8925F-57A6-4E36-BA54-B5E886F6E47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32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925F-57A6-4E36-BA54-B5E886F6E47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481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3F3A-A811-44AE-AF9B-16FDA1F364D8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338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96B18DF-CEFE-4065-85D0-FDB2874A8891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Suorakulmi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Suorakulmi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uora yhdysviiv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uora yhdysviiv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Suorakulmi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i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i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i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i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i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0EDA61F-5430-453D-A0CE-DC99AC6D3E5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8DF-CEFE-4065-85D0-FDB2874A8891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A61F-5430-453D-A0CE-DC99AC6D3E5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8DF-CEFE-4065-85D0-FDB2874A8891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A61F-5430-453D-A0CE-DC99AC6D3E5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96B18DF-CEFE-4065-85D0-FDB2874A8891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EDA61F-5430-453D-A0CE-DC99AC6D3E5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96B18DF-CEFE-4065-85D0-FDB2874A8891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i-FI"/>
          </a:p>
        </p:txBody>
      </p:sp>
      <p:sp>
        <p:nvSpPr>
          <p:cNvPr id="9" name="Suorakulmi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uora yhdysviiv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uora yhdysviiv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uorakulmi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i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i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i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i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i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uora yhdysviiv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0EDA61F-5430-453D-A0CE-DC99AC6D3E5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8DF-CEFE-4065-85D0-FDB2874A8891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A61F-5430-453D-A0CE-DC99AC6D3E5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8DF-CEFE-4065-85D0-FDB2874A8891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A61F-5430-453D-A0CE-DC99AC6D3E5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6B18DF-CEFE-4065-85D0-FDB2874A8891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EDA61F-5430-453D-A0CE-DC99AC6D3E5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8DF-CEFE-4065-85D0-FDB2874A8891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A61F-5430-453D-A0CE-DC99AC6D3E5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i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isällön paikkamerkk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1" name="Päivämäärän paikkamerkki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96B18DF-CEFE-4065-85D0-FDB2874A8891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EDA61F-5430-453D-A0CE-DC99AC6D3E5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i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uorakulmi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 yhdysviiv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uora yhdysviiv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äivämäärän paikkamerkki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6B18DF-CEFE-4065-85D0-FDB2874A8891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EDA61F-5430-453D-A0CE-DC99AC6D3E5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Alatunnisteen paikkamerk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6B18DF-CEFE-4065-85D0-FDB2874A8891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uorakulmi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i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EDA61F-5430-453D-A0CE-DC99AC6D3E5F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ormin.finland.fi/public/default.aspx?nodeid=17613&amp;contentlan=1&amp;culture=fi-FI%5bluettu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asvikset.fi/Suomeksi/Asiakkaille/Kasvitieto/Kasvit_A-O/K/Kiinankaali%5bluett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hkala.net/JapaninLahetys/JapaninUskonnotKulttuuri.pdf" TargetMode="External"/><Relationship Id="rId2" Type="http://schemas.openxmlformats.org/officeDocument/2006/relationships/hyperlink" Target="http://www.edu.fi/lukiokoulutus/uskonto/verkkomateriaaleja/uskontojen_maailmat_ue4/japanin_uskonno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ppiminen.yle.fi/japanin_maantieto" TargetMode="External"/><Relationship Id="rId4" Type="http://schemas.openxmlformats.org/officeDocument/2006/relationships/hyperlink" Target="http://www.suomi-japani.net/4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Japani - Nousevan auringon maa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"/>
          </p:nvPr>
        </p:nvSpPr>
        <p:spPr>
          <a:xfrm>
            <a:off x="539546" y="1646744"/>
            <a:ext cx="4038600" cy="4356000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4038600" cy="428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025449" cy="241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105101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4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iinan kartta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Kiina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Kiina ja Japani</a:t>
            </a:r>
            <a:endParaRPr lang="fi-FI" b="1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Kiina</a:t>
            </a:r>
            <a:endParaRPr lang="fi-FI" b="1" dirty="0"/>
          </a:p>
        </p:txBody>
      </p:sp>
      <p:pic>
        <p:nvPicPr>
          <p:cNvPr id="5" name="Sisällön paikkamerkki 4" descr="Kiinan lippu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2387674" cy="253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isällön paikkamerkki 5" descr="Kiinan muuri"/>
          <p:cNvPicPr>
            <a:picLocks noGrp="1"/>
          </p:cNvPicPr>
          <p:nvPr>
            <p:ph sz="quarter" idx="2"/>
          </p:nvPr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323528" y="1340768"/>
            <a:ext cx="828092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Kiinalainen ruoka ja tapakulttuuri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i-FI" dirty="0" smtClean="0"/>
              <a:t>Kiinalainen keittotaito</a:t>
            </a:r>
          </a:p>
          <a:p>
            <a:pPr>
              <a:buFont typeface="Wingdings" pitchFamily="2" charset="2"/>
              <a:buChar char="§"/>
            </a:pPr>
            <a:r>
              <a:rPr lang="fi-FI" dirty="0" smtClean="0"/>
              <a:t>Kiinalainen keittiö on ruoan, maun, värin ja rakenteen harmoniaa</a:t>
            </a:r>
          </a:p>
          <a:p>
            <a:pPr>
              <a:buFont typeface="Wingdings" pitchFamily="2" charset="2"/>
              <a:buChar char="§"/>
            </a:pPr>
            <a:r>
              <a:rPr lang="fi-FI" dirty="0" smtClean="0"/>
              <a:t>Kiinalainen ruokakulttuuri jaotellaan pohjoiseen, itäiseen , läntiseen ja eteläiseen osaan</a:t>
            </a:r>
          </a:p>
          <a:p>
            <a:pPr>
              <a:buFont typeface="Wingdings" pitchFamily="2" charset="2"/>
              <a:buChar char="§"/>
            </a:pPr>
            <a:r>
              <a:rPr lang="fi-FI" dirty="0" smtClean="0"/>
              <a:t>Kiinalaiset syövät kolme ateriaa päivässä</a:t>
            </a:r>
          </a:p>
          <a:p>
            <a:pPr>
              <a:buFont typeface="Wingdings" pitchFamily="2" charset="2"/>
              <a:buChar char="§"/>
            </a:pPr>
            <a:r>
              <a:rPr lang="fi-FI" dirty="0" smtClean="0"/>
              <a:t>Ruokailutilanne on vilkas, sosiaalinen ja ystävällinen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Kiinalaiset ruokailutavat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smtClean="0"/>
              <a:t>Kaikki ruoat katetaan pöytään yhtä aikaa</a:t>
            </a:r>
          </a:p>
          <a:p>
            <a:r>
              <a:rPr lang="fi-FI" smtClean="0"/>
              <a:t>Ruoka otetaan ruokailijan omilla syömäpuikoilla yhteisestä kulhosta</a:t>
            </a:r>
          </a:p>
          <a:p>
            <a:r>
              <a:rPr lang="fi-FI" smtClean="0"/>
              <a:t>Riisikippo on jokaisella erikseen</a:t>
            </a:r>
          </a:p>
          <a:p>
            <a:r>
              <a:rPr lang="fi-FI" smtClean="0"/>
              <a:t>Tärkein ruoan valmistusväline guo eli  wok-pannu</a:t>
            </a:r>
          </a:p>
          <a:p>
            <a:r>
              <a:rPr lang="fi-FI" smtClean="0"/>
              <a:t>Ruokalajit täydentävät toisiaan: suolaiset ja makeat, lempeät ja tuliset vuorottelevat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34481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Uppopaistaminen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Uppopaistaminen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 smtClean="0"/>
              <a:t>kypsennettävä ruoka-aine tai leivonnainen upotetaan runsaaseen rasvaan</a:t>
            </a:r>
            <a:endParaRPr lang="fi-FI" sz="2400" dirty="0" smtClean="0"/>
          </a:p>
          <a:p>
            <a:pPr lvl="0"/>
            <a:r>
              <a:rPr lang="fi-FI" dirty="0" smtClean="0"/>
              <a:t>suos. valurautapataa</a:t>
            </a:r>
            <a:endParaRPr lang="fi-FI" sz="2400" dirty="0" smtClean="0"/>
          </a:p>
          <a:p>
            <a:pPr lvl="0"/>
            <a:r>
              <a:rPr lang="fi-FI" dirty="0" smtClean="0"/>
              <a:t>kansi, siltä varalta että rasva syttyy palamaan</a:t>
            </a:r>
            <a:endParaRPr lang="fi-FI" sz="2400" dirty="0" smtClean="0"/>
          </a:p>
          <a:p>
            <a:pPr lvl="1"/>
            <a:r>
              <a:rPr lang="fi-FI" dirty="0" smtClean="0"/>
              <a:t>ei saa kaataa vettä, ettei vesi roisku ja palo leviä</a:t>
            </a:r>
            <a:endParaRPr lang="fi-FI" sz="2000" dirty="0" smtClean="0"/>
          </a:p>
          <a:p>
            <a:endParaRPr lang="fi-FI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 smtClean="0"/>
              <a:t>Rasvan oltava</a:t>
            </a:r>
            <a:endParaRPr lang="fi-FI" sz="2400" dirty="0" smtClean="0"/>
          </a:p>
          <a:p>
            <a:pPr lvl="1"/>
            <a:r>
              <a:rPr lang="fi-FI" dirty="0" smtClean="0"/>
              <a:t>puhdasta</a:t>
            </a:r>
            <a:endParaRPr lang="fi-FI" sz="2000" dirty="0" smtClean="0"/>
          </a:p>
          <a:p>
            <a:pPr lvl="1"/>
            <a:r>
              <a:rPr lang="fi-FI" dirty="0" smtClean="0"/>
              <a:t>hajutonta</a:t>
            </a:r>
            <a:endParaRPr lang="fi-FI" sz="2000" dirty="0" smtClean="0"/>
          </a:p>
          <a:p>
            <a:pPr lvl="1"/>
            <a:r>
              <a:rPr lang="fi-FI" dirty="0" smtClean="0"/>
              <a:t>mautonta</a:t>
            </a:r>
            <a:endParaRPr lang="fi-FI" sz="2000" dirty="0" smtClean="0"/>
          </a:p>
          <a:p>
            <a:pPr lvl="1"/>
            <a:r>
              <a:rPr lang="fi-FI" dirty="0" smtClean="0"/>
              <a:t>100% rasvaa</a:t>
            </a:r>
            <a:endParaRPr lang="fi-FI" sz="2000" dirty="0" smtClean="0"/>
          </a:p>
          <a:p>
            <a:pPr lvl="1"/>
            <a:r>
              <a:rPr lang="fi-FI" dirty="0" smtClean="0"/>
              <a:t>korkeasavuamispiste</a:t>
            </a:r>
            <a:endParaRPr lang="fi-FI" sz="2000" dirty="0" smtClean="0"/>
          </a:p>
          <a:p>
            <a:pPr lvl="1"/>
            <a:r>
              <a:rPr lang="fi-FI" dirty="0" err="1" smtClean="0"/>
              <a:t>monityydyttymättömien</a:t>
            </a:r>
            <a:r>
              <a:rPr lang="fi-FI" dirty="0" smtClean="0"/>
              <a:t> rasvahappojen määrä (vähemmän parempi)</a:t>
            </a:r>
            <a:endParaRPr lang="fi-FI" sz="2000" dirty="0" smtClean="0"/>
          </a:p>
          <a:p>
            <a:pPr lvl="1"/>
            <a:r>
              <a:rPr lang="fi-FI" dirty="0" smtClean="0"/>
              <a:t>tavallisesti rypsiöljy, palmuöljy, kookosrasva</a:t>
            </a:r>
            <a:endParaRPr lang="fi-FI" sz="2000" dirty="0" smtClean="0"/>
          </a:p>
          <a:p>
            <a:endParaRPr lang="fi-FI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 smtClean="0"/>
              <a:t>170-180 asteinen rasva</a:t>
            </a:r>
          </a:p>
          <a:p>
            <a:pPr lvl="0"/>
            <a:r>
              <a:rPr lang="fi-FI" dirty="0" smtClean="0"/>
              <a:t>Jos rasva on liian kylmää, sitä imeytyy runsaasti kypsennettävään tuotteeseen, jos taas liian kuumaa, kypsennettävä tuote palaa pinnalta, muttei kypsy sisältä</a:t>
            </a:r>
          </a:p>
          <a:p>
            <a:pPr lvl="0"/>
            <a:r>
              <a:rPr lang="fi-FI" dirty="0" smtClean="0"/>
              <a:t>Rasva ympäröi kypsennettävän tuotteen ja siirtää lämpöä</a:t>
            </a:r>
          </a:p>
          <a:p>
            <a:pPr lvl="0"/>
            <a:r>
              <a:rPr lang="fi-FI" dirty="0" smtClean="0"/>
              <a:t>Kiinteä </a:t>
            </a:r>
            <a:r>
              <a:rPr lang="fi-FI" dirty="0" err="1" smtClean="0"/>
              <a:t>pintaiseen</a:t>
            </a:r>
            <a:r>
              <a:rPr lang="fi-FI" dirty="0" smtClean="0"/>
              <a:t> tuotteeseen imeytyy vähemmän rasvaa, kuin huokoiseen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dirty="0" smtClean="0"/>
              <a:t>Käytön jälkeen rasva tulee jäähdyttää ja siivilöidä</a:t>
            </a:r>
          </a:p>
          <a:p>
            <a:pPr lvl="0"/>
            <a:r>
              <a:rPr lang="fi-FI" dirty="0" smtClean="0"/>
              <a:t>Samaa rasvaa voi käyttää 2-3 kertaa (Huom. rasva imee kypsennettävistä tuotteista makua)</a:t>
            </a:r>
          </a:p>
          <a:p>
            <a:pPr lvl="0"/>
            <a:r>
              <a:rPr lang="fi-FI" dirty="0" smtClean="0"/>
              <a:t>Paistorasvaa ei saa hävittää kaatamalla viemäriin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dirty="0" smtClean="0"/>
              <a:t>Tietoa Japanista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Maan nimi äännetään japaniksi joko Nippon tai </a:t>
            </a:r>
            <a:r>
              <a:rPr lang="fi-FI" dirty="0" err="1" smtClean="0"/>
              <a:t>Nihon</a:t>
            </a:r>
            <a:r>
              <a:rPr lang="fi-FI" dirty="0" smtClean="0"/>
              <a:t>, ja se tarkoittaa kirjaimellisesti "päivänvalon alkuperä" eli auringonnousun maa.</a:t>
            </a:r>
          </a:p>
          <a:p>
            <a:r>
              <a:rPr lang="fi-FI" dirty="0" smtClean="0"/>
              <a:t>Japanin väkiluku on noin 125 miljoonaa,</a:t>
            </a:r>
          </a:p>
          <a:p>
            <a:r>
              <a:rPr lang="fi-FI" dirty="0" smtClean="0"/>
              <a:t>pinta-alaltaan 378.000 km2 ja Japanin saariryhmä on 3800 km pituinen</a:t>
            </a:r>
            <a:endParaRPr lang="fi-FI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90" y="1412776"/>
            <a:ext cx="3226199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186000" cy="21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15478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9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Friteeraus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i-FI" b="1" dirty="0" smtClean="0"/>
              <a:t>Tuote kuorrutetaan</a:t>
            </a:r>
            <a:r>
              <a:rPr lang="fi-FI" dirty="0" smtClean="0"/>
              <a:t> jauhoilla tai </a:t>
            </a:r>
            <a:r>
              <a:rPr lang="fi-FI" dirty="0" err="1" smtClean="0"/>
              <a:t>frityyritaikinalla</a:t>
            </a:r>
            <a:r>
              <a:rPr lang="fi-FI" dirty="0" smtClean="0"/>
              <a:t> ja sen jälkeen uppopaistetaan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iinankaali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943350" y="260648"/>
            <a:ext cx="5200650" cy="412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Aaltonen, I., </a:t>
            </a:r>
            <a:r>
              <a:rPr lang="fi-FI" dirty="0" err="1" smtClean="0"/>
              <a:t>Laurimaa</a:t>
            </a:r>
            <a:r>
              <a:rPr lang="fi-FI" dirty="0" smtClean="0"/>
              <a:t>, S. &amp; Lindell. L. ym. 1985. Kiinalainen keittokirja. Idän herkkuja ja ruokakulttuuria.</a:t>
            </a:r>
          </a:p>
          <a:p>
            <a:r>
              <a:rPr lang="fi-FI" dirty="0" err="1" smtClean="0"/>
              <a:t>Liu</a:t>
            </a:r>
            <a:r>
              <a:rPr lang="fi-FI" dirty="0" smtClean="0"/>
              <a:t> Xiang.2006. Kiinalaista ruokaa suomalaisessa keittiössä 2.</a:t>
            </a:r>
          </a:p>
          <a:p>
            <a:r>
              <a:rPr lang="fi-FI" dirty="0" smtClean="0"/>
              <a:t>http://www.opinto.net/uskonto/timomuola/mp_kiinan_muuri.html [luettu 28.2.12].</a:t>
            </a:r>
          </a:p>
          <a:p>
            <a:r>
              <a:rPr lang="fi-FI" dirty="0" smtClean="0"/>
              <a:t>http://kiinaseura.lasipalatsi.fi/tietoa/kulttuuri01.html [luettu 28.2.12].</a:t>
            </a:r>
          </a:p>
          <a:p>
            <a:r>
              <a:rPr lang="fi-FI" u="sng" dirty="0" smtClean="0">
                <a:hlinkClick r:id="rId3"/>
              </a:rPr>
              <a:t>http://formin.finland.fi/public/default.aspx?nodeid=17613&amp;contentlan=1&amp;culture=fi-FI[luettu</a:t>
            </a:r>
            <a:r>
              <a:rPr lang="fi-FI" dirty="0" smtClean="0"/>
              <a:t> 28.2.12]</a:t>
            </a:r>
          </a:p>
          <a:p>
            <a:r>
              <a:rPr lang="fi-FI" u="sng" dirty="0" smtClean="0">
                <a:hlinkClick r:id="rId4"/>
              </a:rPr>
              <a:t>http://www.kasvikset.fi/Suomeksi/Asiakkaille/Kasvitieto/Kasvit_A-O/K/Kiinankaali[luettu</a:t>
            </a:r>
            <a:r>
              <a:rPr lang="fi-FI" dirty="0" smtClean="0"/>
              <a:t> 28.2.12]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Lähteet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>
                <a:hlinkClick r:id="rId2"/>
              </a:rPr>
              <a:t>http://www.edu.fi/lukiokoulutus/uskonto/verkkomateriaaleja/uskontojen_maailmat_ue4/japanin_uskonnot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>
                <a:hlinkClick r:id="rId3"/>
              </a:rPr>
              <a:t>http://www.pihkala.net/JapaninLahetys/JapaninUskonnotKulttuuri.pdf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Pirkko </a:t>
            </a:r>
            <a:r>
              <a:rPr lang="fi-FI" dirty="0" err="1" smtClean="0"/>
              <a:t>Yamashita</a:t>
            </a:r>
            <a:r>
              <a:rPr lang="fi-FI" dirty="0" smtClean="0"/>
              <a:t>  </a:t>
            </a:r>
            <a:r>
              <a:rPr lang="fi-FI" dirty="0" smtClean="0">
                <a:hlinkClick r:id="rId4"/>
              </a:rPr>
              <a:t>http://www.suomi-japani.net/41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>
                <a:hlinkClick r:id="rId5"/>
              </a:rPr>
              <a:t>http://oppiminen.yle.fi/japanin_maantieto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Jylhä K., Kokko P. &amp; Weckström M. 2004. Japanilainen ruokakirja. Keuruu.  Kustannus osakeyhtiö Otava. Otavan kirjapaino Oy</a:t>
            </a:r>
          </a:p>
          <a:p>
            <a:r>
              <a:rPr lang="fi-FI" dirty="0" smtClean="0"/>
              <a:t>Keittiön kautta</a:t>
            </a:r>
          </a:p>
          <a:p>
            <a:r>
              <a:rPr lang="fi-FI" dirty="0" smtClean="0"/>
              <a:t>Utelias kokki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00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 smtClean="0"/>
              <a:t>Uskonnollisuus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Japanilaiset kuuluvat sekä shintolaisuuteen että buddhalaisuuteen. </a:t>
            </a:r>
          </a:p>
          <a:p>
            <a:r>
              <a:rPr lang="fi-FI" dirty="0" smtClean="0"/>
              <a:t>Shintolaisuus keskittyy tämän puoleiseen elämään, Buddhalaisuus  kuuluu kuoleman ja kuoleman jälkeisyyden </a:t>
            </a:r>
          </a:p>
          <a:p>
            <a:r>
              <a:rPr lang="fi-FI" dirty="0" smtClean="0"/>
              <a:t>-&gt; Uskontojen välillä ei Japanissa esiinny </a:t>
            </a:r>
            <a:r>
              <a:rPr lang="fi-FI" dirty="0"/>
              <a:t>jännitteitä </a:t>
            </a:r>
            <a:endParaRPr lang="fi-FI" dirty="0" smtClean="0"/>
          </a:p>
          <a:p>
            <a:r>
              <a:rPr lang="fi-FI" dirty="0"/>
              <a:t>Ruokaan liittyviä käskyjä tai kieltoja ei ole</a:t>
            </a:r>
          </a:p>
          <a:p>
            <a:r>
              <a:rPr lang="fi-FI" dirty="0"/>
              <a:t>Kohtuullisuus, </a:t>
            </a:r>
            <a:r>
              <a:rPr lang="fi-FI" dirty="0" smtClean="0"/>
              <a:t>ruokatottumukset liittyvät kulttuuriin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3251200" cy="215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2809875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8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smtClean="0"/>
              <a:t>Japanilainen keittiö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"/>
          </p:nvPr>
        </p:nvSpPr>
        <p:spPr>
          <a:xfrm>
            <a:off x="395536" y="1196753"/>
            <a:ext cx="5616624" cy="4919002"/>
          </a:xfrm>
        </p:spPr>
        <p:txBody>
          <a:bodyPr>
            <a:normAutofit fontScale="25000" lnSpcReduction="20000"/>
          </a:bodyPr>
          <a:lstStyle/>
          <a:p>
            <a:r>
              <a:rPr lang="fi-FI" sz="6400" dirty="0" smtClean="0"/>
              <a:t>Eniten kalaa syövä kansakunta koko maailmassa</a:t>
            </a:r>
          </a:p>
          <a:p>
            <a:r>
              <a:rPr lang="fi-FI" sz="6400" dirty="0" smtClean="0"/>
              <a:t>Aistikkuus, yksinkertaisuus ,esteettisyys </a:t>
            </a:r>
            <a:r>
              <a:rPr lang="fi-FI" sz="6400" dirty="0"/>
              <a:t>yhtä tärkeää </a:t>
            </a:r>
            <a:r>
              <a:rPr lang="fi-FI" sz="6400" dirty="0" smtClean="0"/>
              <a:t>kuin  ruoan maku</a:t>
            </a:r>
            <a:endParaRPr lang="fi-FI" sz="6400" dirty="0"/>
          </a:p>
          <a:p>
            <a:r>
              <a:rPr lang="fi-FI" sz="6400" dirty="0"/>
              <a:t>Ruoan valmistus ja esillepano tarkkaan harkittu, </a:t>
            </a:r>
            <a:r>
              <a:rPr lang="fi-FI" sz="6400" dirty="0" smtClean="0"/>
              <a:t> kukin ruokalaji </a:t>
            </a:r>
            <a:r>
              <a:rPr lang="fi-FI" sz="6400" dirty="0"/>
              <a:t>tarjotaan sen muotoon, väriin tunnelmaan sopivassa </a:t>
            </a:r>
            <a:r>
              <a:rPr lang="fi-FI" sz="6400" dirty="0" smtClean="0"/>
              <a:t>astiassa</a:t>
            </a:r>
          </a:p>
          <a:p>
            <a:r>
              <a:rPr lang="fi-FI" sz="6400" dirty="0" smtClean="0"/>
              <a:t>Maut mietoja , hienovaraisia, mausteet korostavat ruoan luonnollista makua, eivät peitä sitä</a:t>
            </a:r>
          </a:p>
          <a:p>
            <a:r>
              <a:rPr lang="fi-FI" sz="6400" dirty="0" smtClean="0"/>
              <a:t>Raaka-aineita kypsytetään mahdollisimman vähän-&gt; maut ja rakenteet sekä väri säilyvät mahdollisimman muuttumattomina -&gt;vaaleaa soijaa käytetään vaaleisiin kaloihin ja vihanneksiin, kirkkaisiin liemiin</a:t>
            </a:r>
          </a:p>
          <a:p>
            <a:r>
              <a:rPr lang="fi-FI" sz="6400" dirty="0"/>
              <a:t>Raaka-aineet </a:t>
            </a:r>
            <a:r>
              <a:rPr lang="fi-FI" sz="6400" dirty="0" smtClean="0"/>
              <a:t>tuoreita, laadukkaita, vähärasvaisia </a:t>
            </a:r>
          </a:p>
          <a:p>
            <a:r>
              <a:rPr lang="fi-FI" sz="6400" dirty="0" smtClean="0"/>
              <a:t>Jokaisella vuodenajalla erikoisuutensa</a:t>
            </a:r>
            <a:r>
              <a:rPr lang="fi-FI" sz="6400" dirty="0"/>
              <a:t>, sesongit</a:t>
            </a:r>
          </a:p>
          <a:p>
            <a:r>
              <a:rPr lang="fi-FI" sz="6400" dirty="0" smtClean="0"/>
              <a:t>Pöytään </a:t>
            </a:r>
            <a:r>
              <a:rPr lang="fi-FI" sz="6400" dirty="0"/>
              <a:t>katettu myös puikot ja kuumat pyyhkeet käsille</a:t>
            </a:r>
          </a:p>
          <a:p>
            <a:r>
              <a:rPr lang="fi-FI" sz="6400" dirty="0"/>
              <a:t>Ruokajuomana sake, olut tai soijapaputahnasta valmistettua </a:t>
            </a:r>
            <a:r>
              <a:rPr lang="fi-FI" sz="6400" dirty="0" err="1"/>
              <a:t>misokeittoa</a:t>
            </a:r>
            <a:r>
              <a:rPr lang="fi-FI" sz="6400" dirty="0"/>
              <a:t>, joskus vihreää teetä</a:t>
            </a:r>
          </a:p>
          <a:p>
            <a:r>
              <a:rPr lang="fi-FI" sz="6400" dirty="0"/>
              <a:t>Puikot ainoat ruokavälineet, keitto hörpitään kupin reunalta</a:t>
            </a:r>
          </a:p>
          <a:p>
            <a:pPr marL="0" indent="0">
              <a:buNone/>
            </a:pPr>
            <a:endParaRPr lang="fi-FI" sz="3300" dirty="0" smtClean="0"/>
          </a:p>
          <a:p>
            <a:endParaRPr lang="fi-FI" sz="3300" dirty="0" smtClean="0"/>
          </a:p>
          <a:p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2"/>
          </p:nvPr>
        </p:nvSpPr>
        <p:spPr>
          <a:xfrm>
            <a:off x="6228184" y="1600200"/>
            <a:ext cx="2458616" cy="4525963"/>
          </a:xfrm>
        </p:spPr>
        <p:txBody>
          <a:bodyPr>
            <a:normAutofit fontScale="25000" lnSpcReduction="20000"/>
          </a:bodyPr>
          <a:lstStyle/>
          <a:p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2113627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53" y="2699647"/>
            <a:ext cx="1656000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2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59000" contrast="-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"/>
            <a:ext cx="5040560" cy="687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fi-FI" dirty="0" smtClean="0"/>
              <a:t>Japanilaista ruokaa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fi-FI" b="1" dirty="0" smtClean="0"/>
              <a:t>Soijakastike</a:t>
            </a:r>
            <a:r>
              <a:rPr lang="fi-FI" dirty="0" smtClean="0"/>
              <a:t> japanilaisen keittiön pääraaka-aineista. Valmistus käyttämällä soijapavuista, vehnästä, vedestä ja suolasta -&gt;käyminen ½ </a:t>
            </a:r>
            <a:r>
              <a:rPr lang="fi-FI" dirty="0" err="1" smtClean="0"/>
              <a:t>vuotta-</a:t>
            </a:r>
            <a:r>
              <a:rPr lang="fi-FI" dirty="0" smtClean="0"/>
              <a:t>&gt; pastörointi ja pullotus</a:t>
            </a:r>
          </a:p>
          <a:p>
            <a:r>
              <a:rPr lang="fi-FI" dirty="0" smtClean="0"/>
              <a:t>Perusruoka </a:t>
            </a:r>
            <a:r>
              <a:rPr lang="fi-FI" b="1" dirty="0" smtClean="0"/>
              <a:t>riisi</a:t>
            </a:r>
            <a:r>
              <a:rPr lang="fi-FI" dirty="0" smtClean="0"/>
              <a:t>, vähintään kerran päivässä</a:t>
            </a:r>
          </a:p>
          <a:p>
            <a:r>
              <a:rPr lang="fi-FI" dirty="0" smtClean="0"/>
              <a:t>Tunnetuimmat herkut </a:t>
            </a:r>
            <a:r>
              <a:rPr lang="fi-FI" b="1" dirty="0" err="1" smtClean="0"/>
              <a:t>sushi</a:t>
            </a:r>
            <a:r>
              <a:rPr lang="fi-FI" b="1" dirty="0" smtClean="0"/>
              <a:t>  </a:t>
            </a:r>
            <a:r>
              <a:rPr lang="fi-FI" dirty="0" smtClean="0"/>
              <a:t>ja </a:t>
            </a:r>
            <a:r>
              <a:rPr lang="fi-FI" b="1" dirty="0" err="1" smtClean="0"/>
              <a:t>sashimi</a:t>
            </a:r>
            <a:r>
              <a:rPr lang="fi-FI" dirty="0" smtClean="0"/>
              <a:t> (raakaa kalaa </a:t>
            </a:r>
            <a:r>
              <a:rPr lang="fi-FI" b="1" dirty="0" err="1" smtClean="0"/>
              <a:t>wasabin</a:t>
            </a:r>
            <a:r>
              <a:rPr lang="fi-FI" dirty="0" smtClean="0"/>
              <a:t> ja soijakastikkeen kanssa )</a:t>
            </a:r>
          </a:p>
          <a:p>
            <a:r>
              <a:rPr lang="fi-FI" dirty="0" smtClean="0"/>
              <a:t>Tärkeä raaka-aine merilevät, yli 20 lajia (keräys käsin, verkoilla tai sukeltamalla)</a:t>
            </a:r>
          </a:p>
          <a:p>
            <a:r>
              <a:rPr lang="fi-FI" b="1" dirty="0" err="1" smtClean="0"/>
              <a:t>Tempura</a:t>
            </a:r>
            <a:r>
              <a:rPr lang="fi-FI" dirty="0" smtClean="0"/>
              <a:t> on jättiravuista, kalasta ja vihanneksista uppopaistettu kevyesti, lähes pitsimäiseksi kuorrutettu herkku.</a:t>
            </a:r>
          </a:p>
          <a:p>
            <a:r>
              <a:rPr lang="fi-FI" b="1" dirty="0" err="1" smtClean="0"/>
              <a:t>Nabe</a:t>
            </a:r>
            <a:r>
              <a:rPr lang="fi-FI" b="1" dirty="0" smtClean="0"/>
              <a:t>,</a:t>
            </a:r>
            <a:r>
              <a:rPr lang="fi-FI" dirty="0" smtClean="0"/>
              <a:t> pataruoka kypsennetään ruokailijoiden kesken pöydässä lämmönlähteen päällä olevassa </a:t>
            </a:r>
            <a:r>
              <a:rPr lang="fi-FI" dirty="0" err="1" smtClean="0"/>
              <a:t>padassa-</a:t>
            </a:r>
            <a:r>
              <a:rPr lang="fi-FI" dirty="0" smtClean="0"/>
              <a:t>&gt; </a:t>
            </a:r>
            <a:r>
              <a:rPr lang="fi-FI" b="1" dirty="0" err="1" smtClean="0"/>
              <a:t>shabushabu</a:t>
            </a:r>
            <a:r>
              <a:rPr lang="fi-FI" b="1" dirty="0" smtClean="0"/>
              <a:t> ja </a:t>
            </a:r>
            <a:r>
              <a:rPr lang="fi-FI" b="1" dirty="0" err="1" smtClean="0"/>
              <a:t>sukiyaki</a:t>
            </a:r>
            <a:r>
              <a:rPr lang="fi-FI" b="1" dirty="0" smtClean="0"/>
              <a:t> </a:t>
            </a:r>
            <a:r>
              <a:rPr lang="fi-FI" dirty="0" smtClean="0"/>
              <a:t>kypsennetty liha ja kasvikset kastetaan ennen syömistä raakaan kananmunaan</a:t>
            </a:r>
          </a:p>
          <a:p>
            <a:r>
              <a:rPr lang="fi-FI" b="1" dirty="0" err="1" smtClean="0"/>
              <a:t>Ramen</a:t>
            </a:r>
            <a:r>
              <a:rPr lang="fi-FI" dirty="0" smtClean="0"/>
              <a:t> nuudelikeitto pikaruokaa, nautitaan äänekkäästi ryystäen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58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563072" cy="792088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smtClean="0"/>
              <a:t>Tikut ristissä ja vähän </a:t>
            </a:r>
            <a:br>
              <a:rPr lang="fi-FI" dirty="0" smtClean="0"/>
            </a:br>
            <a:r>
              <a:rPr lang="fi-FI" dirty="0" smtClean="0"/>
              <a:t>muutakin muistettavaa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Syömäpuikkoja ei panna ristiin eikä työnnetä riisiin pystyyn. Näin tehdään vain vainajille uhrattaessa.</a:t>
            </a:r>
          </a:p>
          <a:p>
            <a:r>
              <a:rPr lang="fi-FI" dirty="0" smtClean="0"/>
              <a:t>Syömäpuikoilla ei kaiveta hampaita eikä käytetä kuin haarukkaa ja veistä - japanilainen ruoka on paloiteltu valmiiksi suuhun sopivaksi. Jos pala kuitenkin on suuri, siitä on lupa haukata, ellei onnistu saamaan palaa irti puikoilla.</a:t>
            </a:r>
          </a:p>
          <a:p>
            <a:r>
              <a:rPr lang="fi-FI" dirty="0" smtClean="0"/>
              <a:t>Riisiä syödessä kulho tuodaan lähelle suuta ja sitä voi pitää myös ’alustana’, kun poimii muita paloja, joista saattaisi tippua nestettä tai palasia.</a:t>
            </a:r>
          </a:p>
          <a:p>
            <a:r>
              <a:rPr lang="fi-FI" dirty="0" smtClean="0"/>
              <a:t>Tavallisella japanilaisella aterialla, johon kuuluu 4-7 astiaa eri ruokalajia varten, kaikkia ruokia saa syödä samanaikaisesti ja vuorotellen.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1909673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8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fi-FI" dirty="0"/>
              <a:t>Keittoa ’juodaan’ maljasta muiden suupalojen lomassa.</a:t>
            </a:r>
          </a:p>
          <a:p>
            <a:r>
              <a:rPr lang="fi-FI" dirty="0"/>
              <a:t>Kuumaa nuudelikeittoa saa ryystää äänekkäästi, mutta röyhtäisy kuuluu toiseen kulttuuriin</a:t>
            </a:r>
            <a:r>
              <a:rPr lang="fi-FI" dirty="0" smtClean="0"/>
              <a:t>.</a:t>
            </a:r>
          </a:p>
          <a:p>
            <a:r>
              <a:rPr lang="fi-FI" dirty="0" smtClean="0"/>
              <a:t>Älä koskaan pyydä ketsuppia tai kaada soijakastiketta riisin päälle. (Ethän tekisi sitä uusien perunoittenkaan kanssa!)</a:t>
            </a:r>
          </a:p>
          <a:p>
            <a:r>
              <a:rPr lang="fi-FI" dirty="0" smtClean="0"/>
              <a:t>Älä niistä ruokapöydässä.</a:t>
            </a:r>
          </a:p>
          <a:p>
            <a:r>
              <a:rPr lang="fi-FI" dirty="0" smtClean="0"/>
              <a:t>Ennen ateriaa japanilainen sanoo "</a:t>
            </a:r>
            <a:r>
              <a:rPr lang="fi-FI" dirty="0" err="1" smtClean="0"/>
              <a:t>itadakimasu</a:t>
            </a:r>
            <a:r>
              <a:rPr lang="fi-FI" dirty="0" smtClean="0"/>
              <a:t>" ja aterian jälkeen "</a:t>
            </a:r>
            <a:r>
              <a:rPr lang="fi-FI" dirty="0" err="1" smtClean="0"/>
              <a:t>gochisosama-deshita</a:t>
            </a:r>
            <a:r>
              <a:rPr lang="fi-FI" dirty="0" smtClean="0"/>
              <a:t>". </a:t>
            </a:r>
          </a:p>
          <a:p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3456384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244827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928047" y="260648"/>
            <a:ext cx="8229600" cy="1143000"/>
          </a:xfrm>
        </p:spPr>
        <p:txBody>
          <a:bodyPr/>
          <a:lstStyle/>
          <a:p>
            <a:pPr algn="ctr"/>
            <a:r>
              <a:rPr lang="fi-FI" dirty="0" smtClean="0"/>
              <a:t>Ruokailutapoja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85000" lnSpcReduction="10000"/>
          </a:bodyPr>
          <a:lstStyle/>
          <a:p>
            <a:r>
              <a:rPr lang="fi-FI" dirty="0" smtClean="0"/>
              <a:t>Nuorten aamupalatottumukset ovat viime vuosina länsimaistuneet Japanissa, ja aamupalaksi syödään mm. leipää. </a:t>
            </a:r>
          </a:p>
          <a:p>
            <a:r>
              <a:rPr lang="fi-FI" dirty="0" smtClean="0"/>
              <a:t>Keski-ikäisten ja sitä vanhempien ihmisten ikäluokka syö aamulla mm. riisiä, </a:t>
            </a:r>
            <a:r>
              <a:rPr lang="fi-FI" dirty="0" err="1" smtClean="0"/>
              <a:t>misokeittoa</a:t>
            </a:r>
            <a:r>
              <a:rPr lang="fi-FI" dirty="0" smtClean="0"/>
              <a:t>, raakaa kananmunaa, ja </a:t>
            </a:r>
            <a:r>
              <a:rPr lang="fi-FI" dirty="0" err="1" smtClean="0"/>
              <a:t>nattota</a:t>
            </a:r>
            <a:r>
              <a:rPr lang="fi-FI" dirty="0" smtClean="0"/>
              <a:t> (eli hapatettuja soijapapuja).</a:t>
            </a:r>
          </a:p>
          <a:p>
            <a:r>
              <a:rPr lang="fi-FI" dirty="0" smtClean="0"/>
              <a:t>Illalla tyypillistä ruokaa ovat näiden lisäksi paistettu kala tai liha, keitetty ruoka ja vihannekset.</a:t>
            </a:r>
          </a:p>
          <a:p>
            <a:r>
              <a:rPr lang="fi-FI" dirty="0" smtClean="0"/>
              <a:t>Uutena vuotena syödään </a:t>
            </a:r>
            <a:r>
              <a:rPr lang="fi-FI" dirty="0" err="1" smtClean="0"/>
              <a:t>mochi-riisikakkuja</a:t>
            </a:r>
            <a:r>
              <a:rPr lang="fi-FI" dirty="0" smtClean="0"/>
              <a:t>, ja juhlissa taas punaista riisiä ja </a:t>
            </a:r>
            <a:r>
              <a:rPr lang="fi-FI" dirty="0" err="1" smtClean="0"/>
              <a:t>sushia</a:t>
            </a:r>
            <a:r>
              <a:rPr lang="fi-FI" dirty="0" smtClean="0"/>
              <a:t>. Lisäksi riisistä voidaan tehdä riisikeksejä, japanilaista sakea, ja siitä saadaan myös </a:t>
            </a:r>
            <a:r>
              <a:rPr lang="fi-FI" dirty="0" err="1" smtClean="0"/>
              <a:t>misoa</a:t>
            </a:r>
            <a:r>
              <a:rPr lang="fi-FI" dirty="0" smtClean="0"/>
              <a:t>.</a:t>
            </a:r>
          </a:p>
          <a:p>
            <a:r>
              <a:rPr lang="fi-FI" dirty="0"/>
              <a:t>Tavallisellakin aterialla useita ruokalajeja, kaikki omissa astioissaan</a:t>
            </a:r>
          </a:p>
          <a:p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808312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98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Teeseremonia</a:t>
            </a:r>
            <a:endParaRPr lang="fi-F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2819048" cy="36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isällön paikkamerkki 5"/>
          <p:cNvSpPr>
            <a:spLocks noGrp="1"/>
          </p:cNvSpPr>
          <p:nvPr>
            <p:ph sz="quarter" idx="2"/>
          </p:nvPr>
        </p:nvSpPr>
        <p:spPr>
          <a:xfrm>
            <a:off x="4067944" y="1196752"/>
            <a:ext cx="4618856" cy="4929411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Kestää noin tunnin ja vaatii kaiken huomion ja tarkkaavaisuuden.</a:t>
            </a:r>
          </a:p>
          <a:p>
            <a:r>
              <a:rPr lang="fi-FI" dirty="0" err="1" smtClean="0"/>
              <a:t>Chado</a:t>
            </a:r>
            <a:r>
              <a:rPr lang="fi-FI" dirty="0" smtClean="0"/>
              <a:t> eli teentie kuuluu länsimailla tunnetuimpiin japanilaisen kulttuurin muotoihin.</a:t>
            </a:r>
          </a:p>
          <a:p>
            <a:r>
              <a:rPr lang="fi-FI" dirty="0" smtClean="0"/>
              <a:t>Oikeaoppinen teeseremonia tapahtuu aina siihen erikseen varatussa tilassa.</a:t>
            </a:r>
          </a:p>
          <a:p>
            <a:r>
              <a:rPr lang="fi-FI" dirty="0" smtClean="0"/>
              <a:t>Vanhoihin japanilaistaloihin kuuluu oma teepuutarhan keskellä sijaitseva teehuoneensa.</a:t>
            </a:r>
          </a:p>
          <a:p>
            <a:r>
              <a:rPr lang="fi-FI" dirty="0" smtClean="0"/>
              <a:t>Teeseremonian tarkoituksena ei ole ravita niinkään ruumista vaan mieltä ja siihen tarvittavat välineet ovat valaistuneen mestarin luomuksia.</a:t>
            </a:r>
          </a:p>
          <a:p>
            <a:r>
              <a:rPr lang="fi-FI" dirty="0" smtClean="0"/>
              <a:t>Yksinkertaisen kauniit teekulhot ovat perheiden vaalimia perintökalleuksia.</a:t>
            </a:r>
          </a:p>
        </p:txBody>
      </p:sp>
    </p:spTree>
    <p:extLst>
      <p:ext uri="{BB962C8B-B14F-4D97-AF65-F5344CB8AC3E}">
        <p14:creationId xmlns:p14="http://schemas.microsoft.com/office/powerpoint/2010/main" val="363936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rkkeri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rkkeri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rkkeri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243</TotalTime>
  <Words>934</Words>
  <Application>Microsoft Office PowerPoint</Application>
  <PresentationFormat>Näytössä katseltava diaesitys (4:3)</PresentationFormat>
  <Paragraphs>115</Paragraphs>
  <Slides>22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7" baseType="lpstr">
      <vt:lpstr>Calibri</vt:lpstr>
      <vt:lpstr>Century Schoolbook</vt:lpstr>
      <vt:lpstr>Wingdings</vt:lpstr>
      <vt:lpstr>Wingdings 2</vt:lpstr>
      <vt:lpstr>Erkkeri</vt:lpstr>
      <vt:lpstr>Japani - Nousevan auringon maa</vt:lpstr>
      <vt:lpstr>Tietoa Japanista</vt:lpstr>
      <vt:lpstr>Uskonnollisuus</vt:lpstr>
      <vt:lpstr>Japanilainen keittiö </vt:lpstr>
      <vt:lpstr>Japanilaista ruokaa</vt:lpstr>
      <vt:lpstr>Tikut ristissä ja vähän  muutakin muistettavaa </vt:lpstr>
      <vt:lpstr>PowerPoint-esitys</vt:lpstr>
      <vt:lpstr>Ruokailutapoja</vt:lpstr>
      <vt:lpstr>Teeseremonia</vt:lpstr>
      <vt:lpstr>Kiina</vt:lpstr>
      <vt:lpstr>Kiina</vt:lpstr>
      <vt:lpstr>Kiinalainen ruoka ja tapakulttuuri</vt:lpstr>
      <vt:lpstr>Kiinalaiset ruokailutavat</vt:lpstr>
      <vt:lpstr>PowerPoint-esitys</vt:lpstr>
      <vt:lpstr>Uppopaistaminen</vt:lpstr>
      <vt:lpstr>Uppopaistaminen</vt:lpstr>
      <vt:lpstr>PowerPoint-esitys</vt:lpstr>
      <vt:lpstr>PowerPoint-esitys</vt:lpstr>
      <vt:lpstr>PowerPoint-esitys</vt:lpstr>
      <vt:lpstr>Friteeraus</vt:lpstr>
      <vt:lpstr>Lähteet</vt:lpstr>
      <vt:lpstr>Lähteet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Japani - Nousevan auringon maa</dc:title>
  <dc:creator>Standard</dc:creator>
  <cp:lastModifiedBy>Asiakas</cp:lastModifiedBy>
  <cp:revision>29</cp:revision>
  <dcterms:created xsi:type="dcterms:W3CDTF">2012-03-11T10:27:53Z</dcterms:created>
  <dcterms:modified xsi:type="dcterms:W3CDTF">2016-01-26T20:24:08Z</dcterms:modified>
</cp:coreProperties>
</file>