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4" r:id="rId4"/>
    <p:sldId id="258" r:id="rId5"/>
    <p:sldId id="259" r:id="rId6"/>
    <p:sldId id="262" r:id="rId7"/>
    <p:sldId id="266" r:id="rId8"/>
    <p:sldId id="265" r:id="rId9"/>
    <p:sldId id="261" r:id="rId10"/>
    <p:sldId id="263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1" name="Group 450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52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3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4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5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6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7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8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9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0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1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2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3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4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5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6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7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1283114" y="1168329"/>
            <a:ext cx="6586124" cy="4537816"/>
            <a:chOff x="1283114" y="1168329"/>
            <a:chExt cx="6586124" cy="4537816"/>
          </a:xfrm>
        </p:grpSpPr>
        <p:sp>
          <p:nvSpPr>
            <p:cNvPr id="39" name="Rectangle 38"/>
            <p:cNvSpPr/>
            <p:nvPr/>
          </p:nvSpPr>
          <p:spPr>
            <a:xfrm>
              <a:off x="1283114" y="1168329"/>
              <a:ext cx="658612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283114" y="1973001"/>
              <a:ext cx="658612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1" name="Isosceles Triangle 39"/>
            <p:cNvSpPr/>
            <p:nvPr/>
          </p:nvSpPr>
          <p:spPr>
            <a:xfrm rot="10800000">
              <a:off x="4362524" y="5355082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9091" y="2055278"/>
            <a:ext cx="6428445" cy="1810636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4800" spc="-113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9091" y="3941492"/>
            <a:ext cx="6428445" cy="1334120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CE397E7F-17B7-47E4-8FAA-150A6975428C}" type="datetimeFigureOut">
              <a:rPr lang="fi-FI" smtClean="0"/>
              <a:t>24.4.2019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6464901C-989D-49F3-916F-0F5E161687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26762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2" name="Rectangle 41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43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786" y="2349926"/>
            <a:ext cx="3113815" cy="2472774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15686" y="794719"/>
            <a:ext cx="4095643" cy="525709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7E7F-17B7-47E4-8FAA-150A6975428C}" type="datetimeFigureOut">
              <a:rPr lang="fi-FI" smtClean="0"/>
              <a:t>24.4.2019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901C-989D-49F3-916F-0F5E161687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9591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 flipH="1">
            <a:off x="0" y="0"/>
            <a:ext cx="9421759" cy="6858001"/>
            <a:chOff x="1243013" y="0"/>
            <a:chExt cx="9402763" cy="6858001"/>
          </a:xfrm>
        </p:grpSpPr>
        <p:sp>
          <p:nvSpPr>
            <p:cNvPr id="5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85" name="Group 84"/>
          <p:cNvGrpSpPr/>
          <p:nvPr/>
        </p:nvGrpSpPr>
        <p:grpSpPr>
          <a:xfrm>
            <a:off x="5228134" y="1699589"/>
            <a:ext cx="3286552" cy="3470421"/>
            <a:chOff x="640080" y="1699589"/>
            <a:chExt cx="3286552" cy="3470421"/>
          </a:xfrm>
        </p:grpSpPr>
        <p:sp>
          <p:nvSpPr>
            <p:cNvPr id="86" name="Rectangle 85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Rectangle 87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13609" y="2349924"/>
            <a:ext cx="3112047" cy="2464951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3258" y="802808"/>
            <a:ext cx="4118291" cy="5254802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CE397E7F-17B7-47E4-8FAA-150A6975428C}" type="datetimeFigureOut">
              <a:rPr lang="fi-FI" smtClean="0"/>
              <a:t>24.4.2019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6464901C-989D-49F3-916F-0F5E161687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3135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6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0" name="Group 1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21" name="Rectangle 2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8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7" y="803186"/>
            <a:ext cx="4091410" cy="5248622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7E7F-17B7-47E4-8FAA-150A6975428C}" type="datetimeFigureOut">
              <a:rPr lang="fi-FI" smtClean="0"/>
              <a:t>24.4.2019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901C-989D-49F3-916F-0F5E161687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2407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4" name="Group 773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775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6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7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8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9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0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1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2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3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4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5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6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7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8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9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0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2403476" y="1158902"/>
            <a:ext cx="4317684" cy="4537816"/>
            <a:chOff x="2403476" y="1158902"/>
            <a:chExt cx="4317684" cy="4537816"/>
          </a:xfrm>
        </p:grpSpPr>
        <p:sp>
          <p:nvSpPr>
            <p:cNvPr id="28" name="Rectangle 27"/>
            <p:cNvSpPr/>
            <p:nvPr/>
          </p:nvSpPr>
          <p:spPr>
            <a:xfrm>
              <a:off x="2403476" y="1158902"/>
              <a:ext cx="431768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2403476" y="1963574"/>
              <a:ext cx="431768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73" name="Isosceles Triangle 28"/>
            <p:cNvSpPr/>
            <p:nvPr/>
          </p:nvSpPr>
          <p:spPr>
            <a:xfrm rot="10800000">
              <a:off x="4358702" y="5345655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148" y="2028827"/>
            <a:ext cx="4162952" cy="1732474"/>
          </a:xfrm>
        </p:spPr>
        <p:txBody>
          <a:bodyPr bIns="0" anchor="b">
            <a:normAutofit/>
          </a:bodyPr>
          <a:lstStyle>
            <a:lvl1pPr algn="ctr">
              <a:defRPr sz="36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9148" y="3843338"/>
            <a:ext cx="4162952" cy="1426097"/>
          </a:xfrm>
        </p:spPr>
        <p:txBody>
          <a:bodyPr tIns="0">
            <a:normAutofit/>
          </a:bodyPr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CE397E7F-17B7-47E4-8FAA-150A6975428C}" type="datetimeFigureOut">
              <a:rPr lang="fi-FI" smtClean="0"/>
              <a:t>24.4.2019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6464901C-989D-49F3-916F-0F5E161687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7204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4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2" name="Group 6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3" name="Rectangle 6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5" name="Rectangle 6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068"/>
            <a:ext cx="3122163" cy="245980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23014" y="804029"/>
            <a:ext cx="4091674" cy="245934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0283" y="3585104"/>
            <a:ext cx="4094404" cy="247064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CE397E7F-17B7-47E4-8FAA-150A6975428C}" type="datetimeFigureOut">
              <a:rPr lang="fi-FI" smtClean="0"/>
              <a:t>24.4.2019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6464901C-989D-49F3-916F-0F5E161687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7016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39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0" name="Rectangle 59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848"/>
            <a:ext cx="3122163" cy="245902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612" y="802200"/>
            <a:ext cx="3805123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636" y="1487999"/>
            <a:ext cx="3804674" cy="17753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5010" y="3585518"/>
            <a:ext cx="3819675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5010" y="4270332"/>
            <a:ext cx="3819675" cy="178541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CE397E7F-17B7-47E4-8FAA-150A6975428C}" type="datetimeFigureOut">
              <a:rPr lang="fi-FI" smtClean="0"/>
              <a:t>24.4.2019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6464901C-989D-49F3-916F-0F5E161687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8131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77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0" name="Group 3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1" name="Rectangle 4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7E7F-17B7-47E4-8FAA-150A6975428C}" type="datetimeFigureOut">
              <a:rPr lang="fi-FI" smtClean="0"/>
              <a:t>24.4.2019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901C-989D-49F3-916F-0F5E161687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4546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CE397E7F-17B7-47E4-8FAA-150A6975428C}" type="datetimeFigureOut">
              <a:rPr lang="fi-FI" smtClean="0"/>
              <a:t>24.4.2019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6464901C-989D-49F3-916F-0F5E161687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562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8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2" name="Group 4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3" name="Rectangle 4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1225399"/>
          </a:xfrm>
        </p:spPr>
        <p:txBody>
          <a:bodyPr bIns="0" anchor="b">
            <a:noAutofit/>
          </a:bodyPr>
          <a:lstStyle>
            <a:lvl1pPr algn="ctr">
              <a:defRPr sz="28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6" y="801390"/>
            <a:ext cx="4095643" cy="5249495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554" y="3575324"/>
            <a:ext cx="3112047" cy="123955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97E7F-17B7-47E4-8FAA-150A6975428C}" type="datetimeFigureOut">
              <a:rPr lang="fi-FI" smtClean="0"/>
              <a:t>24.4.2019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4901C-989D-49F3-916F-0F5E161687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0646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" name="Group 428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30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1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2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3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4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5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6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7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8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9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0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1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2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3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4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5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644463" y="1698332"/>
            <a:ext cx="4357752" cy="3470420"/>
            <a:chOff x="644463" y="1698332"/>
            <a:chExt cx="4357752" cy="3470420"/>
          </a:xfrm>
        </p:grpSpPr>
        <p:sp>
          <p:nvSpPr>
            <p:cNvPr id="77" name="Rectangle 76"/>
            <p:cNvSpPr/>
            <p:nvPr/>
          </p:nvSpPr>
          <p:spPr>
            <a:xfrm>
              <a:off x="644463" y="1698332"/>
              <a:ext cx="4357752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644463" y="2274404"/>
              <a:ext cx="43577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7" name="Isosceles Triangle 9"/>
            <p:cNvSpPr/>
            <p:nvPr/>
          </p:nvSpPr>
          <p:spPr>
            <a:xfrm rot="10800000">
              <a:off x="2665346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54676" y="0"/>
            <a:ext cx="3489324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585" y="2336402"/>
            <a:ext cx="4197666" cy="1265539"/>
          </a:xfrm>
        </p:spPr>
        <p:txBody>
          <a:bodyPr bIns="0" anchor="b">
            <a:normAutofit/>
          </a:bodyPr>
          <a:lstStyle>
            <a:lvl1pPr>
              <a:defRPr sz="3200">
                <a:solidFill>
                  <a:srgbClr val="FFFE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2314" y="3601941"/>
            <a:ext cx="4199254" cy="1214535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CE397E7F-17B7-47E4-8FAA-150A6975428C}" type="datetimeFigureOut">
              <a:rPr lang="fi-FI" smtClean="0"/>
              <a:t>24.4.2019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4358641" cy="320040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15463" y="320040"/>
            <a:ext cx="685800" cy="320040"/>
          </a:xfrm>
        </p:spPr>
        <p:txBody>
          <a:bodyPr/>
          <a:lstStyle/>
          <a:p>
            <a:fld id="{6464901C-989D-49F3-916F-0F5E161687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281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5554" y="2349925"/>
            <a:ext cx="3112047" cy="2464952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15687" y="794719"/>
            <a:ext cx="4079089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320040"/>
            <a:ext cx="27432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97E7F-17B7-47E4-8FAA-150A6975428C}" type="datetimeFigureOut">
              <a:rPr lang="fi-FI" smtClean="0"/>
              <a:t>24.4.2019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0080" y="6227064"/>
            <a:ext cx="7854696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8976" y="320040"/>
            <a:ext cx="6858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4901C-989D-49F3-916F-0F5E161687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0084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685800" rtl="0" eaLnBrk="1" latinLnBrk="0" hangingPunct="1">
        <a:lnSpc>
          <a:spcPct val="85000"/>
        </a:lnSpc>
        <a:spcBef>
          <a:spcPct val="0"/>
        </a:spcBef>
        <a:buNone/>
        <a:defRPr sz="3200" b="0" i="0" kern="1200" cap="none" spc="-113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20. Kommunistinen Kiina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306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Mikä on ollut syynä Kiinan valtavaan talouskasvuun? 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Deng </a:t>
            </a:r>
            <a:r>
              <a:rPr lang="fi-FI" dirty="0"/>
              <a:t>Xiaoping aloittamat talousuudistukset: yksityisyrittäminen sallittiin osittain, koulutukseen panostettiin ja tekniikkaa kehitettiin </a:t>
            </a:r>
          </a:p>
          <a:p>
            <a:r>
              <a:rPr lang="fi-FI" dirty="0" smtClean="0"/>
              <a:t>Talouden </a:t>
            </a:r>
            <a:r>
              <a:rPr lang="fi-FI" dirty="0"/>
              <a:t>vapauduttua kiinalaiset itse ovat perustaneet tuhansia tehtaita, minkä lisäksi länsimaiset yritykset ovat siirtäneet tehtaitaan </a:t>
            </a:r>
            <a:r>
              <a:rPr lang="fi-FI" dirty="0" smtClean="0"/>
              <a:t>Kiinaan.</a:t>
            </a:r>
          </a:p>
          <a:p>
            <a:r>
              <a:rPr lang="fi-FI" dirty="0" smtClean="0"/>
              <a:t>Valtavan </a:t>
            </a:r>
            <a:r>
              <a:rPr lang="fi-FI" dirty="0"/>
              <a:t>väestönkasvun ansiosta tehtaisiin riittää halpaa työvoimaa. </a:t>
            </a:r>
          </a:p>
          <a:p>
            <a:r>
              <a:rPr lang="fi-FI" dirty="0" smtClean="0"/>
              <a:t>matala </a:t>
            </a:r>
            <a:r>
              <a:rPr lang="fi-FI" dirty="0"/>
              <a:t>lähtötaso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64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2349924"/>
            <a:ext cx="3298050" cy="2464952"/>
          </a:xfrm>
        </p:spPr>
        <p:txBody>
          <a:bodyPr/>
          <a:lstStyle/>
          <a:p>
            <a:r>
              <a:rPr lang="fi-FI" dirty="0"/>
              <a:t>Mitä </a:t>
            </a:r>
            <a:r>
              <a:rPr lang="fi-FI" dirty="0" smtClean="0"/>
              <a:t>ihmisoikeus-ongelmia </a:t>
            </a:r>
            <a:r>
              <a:rPr lang="fi-FI" dirty="0"/>
              <a:t>Kiinassa on?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Todellista demokratiaa ei ole, vaan kommunistinen puolue päättää </a:t>
            </a:r>
            <a:r>
              <a:rPr lang="fi-FI" dirty="0" smtClean="0"/>
              <a:t>kaikesta.</a:t>
            </a:r>
          </a:p>
          <a:p>
            <a:r>
              <a:rPr lang="fi-FI" dirty="0" smtClean="0"/>
              <a:t>Sananvapautta </a:t>
            </a:r>
            <a:r>
              <a:rPr lang="fi-FI" dirty="0"/>
              <a:t>rajoitetaan</a:t>
            </a:r>
            <a:r>
              <a:rPr lang="fi-FI" dirty="0" smtClean="0"/>
              <a:t>.</a:t>
            </a:r>
          </a:p>
          <a:p>
            <a:r>
              <a:rPr lang="fi-FI" dirty="0" smtClean="0"/>
              <a:t>Toisinajattelijoita vainotaan, pahoinpidellään </a:t>
            </a:r>
            <a:r>
              <a:rPr lang="fi-FI" dirty="0"/>
              <a:t>ja suljetaan </a:t>
            </a:r>
            <a:r>
              <a:rPr lang="fi-FI" dirty="0" smtClean="0"/>
              <a:t>vankilaan.</a:t>
            </a:r>
          </a:p>
          <a:p>
            <a:r>
              <a:rPr lang="fi-FI" dirty="0" smtClean="0"/>
              <a:t>Vähemmistöjä sorretaan.</a:t>
            </a:r>
          </a:p>
          <a:p>
            <a:r>
              <a:rPr lang="fi-FI" dirty="0" smtClean="0"/>
              <a:t>Lehtiä </a:t>
            </a:r>
            <a:r>
              <a:rPr lang="fi-FI" dirty="0"/>
              <a:t>sensuroidaan ja sosiaalisen median käyttöä </a:t>
            </a:r>
            <a:r>
              <a:rPr lang="fi-FI" dirty="0" smtClean="0"/>
              <a:t>rajoitetaan.</a:t>
            </a:r>
          </a:p>
          <a:p>
            <a:r>
              <a:rPr lang="fi-FI" dirty="0" smtClean="0"/>
              <a:t>Pakkoabortit </a:t>
            </a:r>
            <a:r>
              <a:rPr lang="fi-FI" dirty="0"/>
              <a:t>ovat tuore esimerkki Kiinan ihmisoikeusrikkomuksista.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034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Millä keinoilla väestönkasvua on rajoitettu Kiinassa?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Jokaisella	pariskunnalla	</a:t>
            </a:r>
            <a:r>
              <a:rPr lang="fi-FI" dirty="0" smtClean="0"/>
              <a:t>on oikeus vain</a:t>
            </a:r>
            <a:r>
              <a:rPr lang="fi-FI" dirty="0"/>
              <a:t>	yhteen	lapseen, ja useammasta joutuu maksamaan sakkoa. </a:t>
            </a:r>
          </a:p>
          <a:p>
            <a:r>
              <a:rPr lang="fi-FI" dirty="0" smtClean="0"/>
              <a:t>Avioliitoille</a:t>
            </a:r>
            <a:r>
              <a:rPr lang="fi-FI" dirty="0"/>
              <a:t>	</a:t>
            </a:r>
            <a:r>
              <a:rPr lang="fi-FI" dirty="0" smtClean="0"/>
              <a:t>on määrätty alaikäraja.</a:t>
            </a:r>
          </a:p>
          <a:p>
            <a:r>
              <a:rPr lang="fi-FI" dirty="0" smtClean="0"/>
              <a:t>Synnytys on määrätty luvanvaraiseksi</a:t>
            </a:r>
            <a:r>
              <a:rPr lang="fi-FI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86636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1911 vallankumous ja Kiinasta tasavalta</a:t>
            </a:r>
          </a:p>
          <a:p>
            <a:pPr lvl="1"/>
            <a:r>
              <a:rPr lang="fi-FI" dirty="0" smtClean="0"/>
              <a:t>sekavaa aikaa</a:t>
            </a:r>
          </a:p>
          <a:p>
            <a:pPr lvl="1"/>
            <a:r>
              <a:rPr lang="fi-FI" dirty="0" smtClean="0"/>
              <a:t>sisällissota, kommunistien pitkä marssi  </a:t>
            </a:r>
          </a:p>
          <a:p>
            <a:endParaRPr lang="fi-FI" dirty="0" smtClean="0"/>
          </a:p>
          <a:p>
            <a:r>
              <a:rPr lang="fi-FI" dirty="0" smtClean="0"/>
              <a:t>1937 – 45 yhteinen taistelu Japania vastaan</a:t>
            </a:r>
          </a:p>
          <a:p>
            <a:endParaRPr lang="fi-FI" dirty="0" smtClean="0"/>
          </a:p>
          <a:p>
            <a:r>
              <a:rPr lang="fi-FI" dirty="0" smtClean="0"/>
              <a:t>1945 – 49 sisällissota jatkui</a:t>
            </a:r>
          </a:p>
          <a:p>
            <a:pPr lvl="1"/>
            <a:r>
              <a:rPr lang="fi-FI" dirty="0" smtClean="0"/>
              <a:t>kommunistien voitto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377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Miksi kommunistit saivat vallan Kiinassa? 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Sisällissodan </a:t>
            </a:r>
            <a:r>
              <a:rPr lang="fi-FI" dirty="0"/>
              <a:t>aikaisen </a:t>
            </a:r>
            <a:r>
              <a:rPr lang="fi-FI" b="1" dirty="0"/>
              <a:t>pitkän marssin </a:t>
            </a:r>
            <a:r>
              <a:rPr lang="fi-FI" dirty="0"/>
              <a:t>tuloksena kommunistien suosio kasvoi ja kansa piti heitä </a:t>
            </a:r>
            <a:r>
              <a:rPr lang="fi-FI" dirty="0" smtClean="0"/>
              <a:t>pelastajanaan.</a:t>
            </a:r>
          </a:p>
          <a:p>
            <a:r>
              <a:rPr lang="fi-FI" dirty="0" smtClean="0"/>
              <a:t>Kommunistit </a:t>
            </a:r>
            <a:r>
              <a:rPr lang="fi-FI" dirty="0"/>
              <a:t>opettivat </a:t>
            </a:r>
            <a:r>
              <a:rPr lang="fi-FI" b="1" dirty="0"/>
              <a:t>kansaa</a:t>
            </a:r>
            <a:r>
              <a:rPr lang="fi-FI" dirty="0"/>
              <a:t> lukemaan, esiintyivät vaatimattomasti eivätkä </a:t>
            </a:r>
            <a:r>
              <a:rPr lang="fi-FI" dirty="0" smtClean="0"/>
              <a:t>ryöstelleet.</a:t>
            </a:r>
          </a:p>
          <a:p>
            <a:r>
              <a:rPr lang="fi-FI" dirty="0" smtClean="0"/>
              <a:t>Kommunistien </a:t>
            </a:r>
            <a:r>
              <a:rPr lang="fi-FI" dirty="0"/>
              <a:t>suosio kasvoi </a:t>
            </a:r>
            <a:r>
              <a:rPr lang="fi-FI" b="1" dirty="0"/>
              <a:t>Japanin </a:t>
            </a:r>
            <a:r>
              <a:rPr lang="fi-FI" dirty="0"/>
              <a:t>vastaisen </a:t>
            </a:r>
            <a:r>
              <a:rPr lang="fi-FI" b="1" dirty="0"/>
              <a:t>sodan</a:t>
            </a:r>
            <a:r>
              <a:rPr lang="fi-FI" dirty="0"/>
              <a:t> myötä, sillä heitä pidettiin </a:t>
            </a:r>
            <a:r>
              <a:rPr lang="fi-FI" b="1" dirty="0" smtClean="0"/>
              <a:t>sotasankareina.</a:t>
            </a:r>
          </a:p>
          <a:p>
            <a:r>
              <a:rPr lang="fi-FI" dirty="0" smtClean="0"/>
              <a:t>Kommunistit </a:t>
            </a:r>
            <a:r>
              <a:rPr lang="fi-FI" dirty="0"/>
              <a:t>voittivat lopulta sisällissodan </a:t>
            </a:r>
            <a:r>
              <a:rPr lang="fi-FI" dirty="0" err="1"/>
              <a:t>Kuomintangia</a:t>
            </a:r>
            <a:r>
              <a:rPr lang="fi-FI" dirty="0"/>
              <a:t> vastaan.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86788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1949 KANSANTASAVALTA, MAO </a:t>
            </a:r>
            <a:r>
              <a:rPr lang="fi-FI" dirty="0" smtClean="0"/>
              <a:t>TSE-TUNG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Suunnitelmatalous </a:t>
            </a:r>
            <a:r>
              <a:rPr lang="fi-FI" dirty="0"/>
              <a:t>(vertaa Neuvostoliitto)</a:t>
            </a:r>
          </a:p>
          <a:p>
            <a:pPr lvl="1"/>
            <a:r>
              <a:rPr lang="fi-FI" dirty="0" smtClean="0"/>
              <a:t>työkollektiivit</a:t>
            </a:r>
            <a:r>
              <a:rPr lang="fi-FI" dirty="0"/>
              <a:t>, kansankommuunit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6755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Maon </a:t>
            </a:r>
            <a:r>
              <a:rPr lang="fi-FI" dirty="0"/>
              <a:t>kampanjat</a:t>
            </a:r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S</a:t>
            </a:r>
            <a:r>
              <a:rPr lang="fi-FI" b="1" dirty="0" smtClean="0"/>
              <a:t>uuri </a:t>
            </a:r>
            <a:r>
              <a:rPr lang="fi-FI" b="1" dirty="0"/>
              <a:t>harppaus v. </a:t>
            </a:r>
            <a:r>
              <a:rPr lang="fi-FI" b="1" dirty="0" smtClean="0"/>
              <a:t>1958</a:t>
            </a:r>
          </a:p>
          <a:p>
            <a:pPr marL="0" indent="0">
              <a:buNone/>
            </a:pPr>
            <a:endParaRPr lang="fi-FI" b="1" dirty="0" smtClean="0"/>
          </a:p>
          <a:p>
            <a:r>
              <a:rPr lang="fi-FI" dirty="0" smtClean="0"/>
              <a:t>Kiinan </a:t>
            </a:r>
            <a:r>
              <a:rPr lang="fi-FI" dirty="0"/>
              <a:t>teollistamisohjelma, jonka avulla Kiinan piti saavuttaa länsimaat parissa vuosikymmenessä.</a:t>
            </a:r>
          </a:p>
          <a:p>
            <a:r>
              <a:rPr lang="fi-FI" dirty="0" smtClean="0"/>
              <a:t>Epäonnistui, koska pellot jäivät viljelemättä ja tuotettu teräs oli huonolaatuista.</a:t>
            </a:r>
          </a:p>
        </p:txBody>
      </p:sp>
    </p:spTree>
    <p:extLst>
      <p:ext uri="{BB962C8B-B14F-4D97-AF65-F5344CB8AC3E}">
        <p14:creationId xmlns:p14="http://schemas.microsoft.com/office/powerpoint/2010/main" val="1728166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Kulttuurivallankumous </a:t>
            </a:r>
            <a:r>
              <a:rPr lang="fi-FI" b="1" dirty="0"/>
              <a:t>v. 1966 </a:t>
            </a:r>
            <a:endParaRPr lang="fi-FI" b="1" dirty="0" smtClean="0"/>
          </a:p>
          <a:p>
            <a:pPr marL="0" indent="0">
              <a:buNone/>
            </a:pPr>
            <a:endParaRPr lang="fi-FI" b="1" dirty="0" smtClean="0"/>
          </a:p>
          <a:p>
            <a:r>
              <a:rPr lang="fi-FI" dirty="0" smtClean="0"/>
              <a:t>Puheenjohtaja </a:t>
            </a:r>
            <a:r>
              <a:rPr lang="fi-FI" dirty="0"/>
              <a:t>Mao </a:t>
            </a:r>
            <a:r>
              <a:rPr lang="fi-FI" dirty="0" err="1"/>
              <a:t>Tše-Tung</a:t>
            </a:r>
            <a:r>
              <a:rPr lang="fi-FI" dirty="0"/>
              <a:t> sai ankaraa kritiikkiä osakseen, koska Suuri harppaus epäonnistui ja aiheutti nälänhädän. Mao käynnisti kulttuurivallankumouksen turvatakseen sen avulla oman valtansa. Hän usutti nuoret punakaartilaiset vanhojen puoluetovereidensa kimppuun ja välttyi itse arvostelulta. </a:t>
            </a:r>
            <a:endParaRPr lang="fi-FI" dirty="0" smtClean="0"/>
          </a:p>
          <a:p>
            <a:r>
              <a:rPr lang="fi-FI" dirty="0" smtClean="0"/>
              <a:t>Kiinan </a:t>
            </a:r>
            <a:r>
              <a:rPr lang="fi-FI" dirty="0"/>
              <a:t>kehitys taantui noin kymmeneksi vuodeksi, koska esimerkiksi koulutusjärjestelmä romahti.</a:t>
            </a:r>
          </a:p>
          <a:p>
            <a:endParaRPr lang="fi-FI" b="1" dirty="0"/>
          </a:p>
          <a:p>
            <a:endParaRPr 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4798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Miksi Kiina suhtautui epäluuloisesti länsimaihin ja Neuvostoliittoon?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Kiinalla oli huonoja kokemuksia 1800-luvulta, jolloin länsimaat sekaantuivat Kiinan asioihin. Lisäksi länsimaat vastustivat </a:t>
            </a:r>
            <a:r>
              <a:rPr lang="fi-FI" dirty="0" smtClean="0"/>
              <a:t>kommunismia.</a:t>
            </a:r>
          </a:p>
          <a:p>
            <a:r>
              <a:rPr lang="fi-FI" dirty="0" smtClean="0"/>
              <a:t>Neuvostoliitto </a:t>
            </a:r>
            <a:r>
              <a:rPr lang="fi-FI" dirty="0"/>
              <a:t>kilpaili Kiinan kanssa suurimman kommunistimaan asemasta. Lisäksi mailla oli rajariitoja.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9882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21. Kiina matkalla menestykseen</a:t>
            </a:r>
            <a:endParaRPr lang="fi-FI" dirty="0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006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Maon </a:t>
            </a:r>
            <a:r>
              <a:rPr lang="fi-FI" dirty="0"/>
              <a:t>kuoltua v. 1976 Kiinaa alettiin uudistaa</a:t>
            </a:r>
          </a:p>
          <a:p>
            <a:pPr lvl="1"/>
            <a:r>
              <a:rPr lang="fi-FI" dirty="0" smtClean="0"/>
              <a:t>yksityisomistus</a:t>
            </a:r>
            <a:endParaRPr lang="fi-FI" dirty="0"/>
          </a:p>
          <a:p>
            <a:pPr lvl="1"/>
            <a:r>
              <a:rPr lang="fi-FI" dirty="0" smtClean="0"/>
              <a:t>ulkomaalaisia </a:t>
            </a:r>
            <a:r>
              <a:rPr lang="fi-FI" dirty="0"/>
              <a:t>yrityksiä maahan</a:t>
            </a:r>
          </a:p>
          <a:p>
            <a:endParaRPr lang="fi-FI" dirty="0"/>
          </a:p>
          <a:p>
            <a:r>
              <a:rPr lang="fi-FI" dirty="0" smtClean="0"/>
              <a:t>Kiina-ilmiö </a:t>
            </a:r>
            <a:r>
              <a:rPr lang="fi-FI" dirty="0"/>
              <a:t>(</a:t>
            </a:r>
            <a:r>
              <a:rPr lang="fi-FI" dirty="0" err="1"/>
              <a:t>teht</a:t>
            </a:r>
            <a:r>
              <a:rPr lang="fi-FI" dirty="0"/>
              <a:t>. </a:t>
            </a:r>
            <a:r>
              <a:rPr lang="fi-FI" dirty="0" smtClean="0"/>
              <a:t>2)</a:t>
            </a:r>
          </a:p>
          <a:p>
            <a:r>
              <a:rPr lang="fi-FI" dirty="0"/>
              <a:t>Monet tehtaat ovat siirtäneet </a:t>
            </a:r>
            <a:r>
              <a:rPr lang="fi-FI" dirty="0" smtClean="0"/>
              <a:t>tuotantoaan länsimaista </a:t>
            </a:r>
            <a:r>
              <a:rPr lang="fi-FI" dirty="0"/>
              <a:t>Kiinaan halvemman työvoiman ja suurten markkinoiden perässä. Tämä </a:t>
            </a:r>
            <a:r>
              <a:rPr lang="fi-FI" dirty="0" smtClean="0"/>
              <a:t>on johtanut länsimaissa </a:t>
            </a:r>
            <a:r>
              <a:rPr lang="fi-FI" dirty="0"/>
              <a:t>työttömien määrän lisääntymiseen.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4131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255</TotalTime>
  <Words>364</Words>
  <Application>Microsoft Office PowerPoint</Application>
  <PresentationFormat>Näytössä katseltava diaesitys (4:3)</PresentationFormat>
  <Paragraphs>54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Calibri Light</vt:lpstr>
      <vt:lpstr>Rockwell</vt:lpstr>
      <vt:lpstr>Wingdings</vt:lpstr>
      <vt:lpstr>Atlas</vt:lpstr>
      <vt:lpstr>20. Kommunistinen Kiina  </vt:lpstr>
      <vt:lpstr>PowerPoint-esitys</vt:lpstr>
      <vt:lpstr>Miksi kommunistit saivat vallan Kiinassa? </vt:lpstr>
      <vt:lpstr>PowerPoint-esitys</vt:lpstr>
      <vt:lpstr>Maon kampanjat</vt:lpstr>
      <vt:lpstr>PowerPoint-esitys</vt:lpstr>
      <vt:lpstr>Miksi Kiina suhtautui epäluuloisesti länsimaihin ja Neuvostoliittoon? </vt:lpstr>
      <vt:lpstr>21. Kiina matkalla menestykseen</vt:lpstr>
      <vt:lpstr>PowerPoint-esitys</vt:lpstr>
      <vt:lpstr>Mikä on ollut syynä Kiinan valtavaan talouskasvuun? </vt:lpstr>
      <vt:lpstr>Mitä ihmisoikeus-ongelmia Kiinassa on? </vt:lpstr>
      <vt:lpstr> Millä keinoilla väestönkasvua on rajoitettu Kiinassa?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Kiina ja Japani</dc:title>
  <dc:creator>opettaja</dc:creator>
  <cp:lastModifiedBy>Mervi Niskakoski</cp:lastModifiedBy>
  <cp:revision>14</cp:revision>
  <dcterms:created xsi:type="dcterms:W3CDTF">2016-02-15T10:23:05Z</dcterms:created>
  <dcterms:modified xsi:type="dcterms:W3CDTF">2019-04-24T06:38:39Z</dcterms:modified>
</cp:coreProperties>
</file>