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5" r:id="rId1"/>
    <p:sldMasterId id="2147483957" r:id="rId2"/>
  </p:sldMasterIdLst>
  <p:handoutMasterIdLst>
    <p:handoutMasterId r:id="rId10"/>
  </p:handoutMasterIdLst>
  <p:sldIdLst>
    <p:sldId id="256" r:id="rId3"/>
    <p:sldId id="261" r:id="rId4"/>
    <p:sldId id="263" r:id="rId5"/>
    <p:sldId id="264" r:id="rId6"/>
    <p:sldId id="265" r:id="rId7"/>
    <p:sldId id="257" r:id="rId8"/>
    <p:sldId id="260" r:id="rId9"/>
  </p:sldIdLst>
  <p:sldSz cx="9144000" cy="6858000" type="screen4x3"/>
  <p:notesSz cx="6805613" cy="9944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044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BADFEA-42A2-44F2-B71A-01FCA9A70FB3}" type="datetimeFigureOut">
              <a:rPr lang="fi-FI" smtClean="0"/>
              <a:t>8.12.2017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1EBABB-FD06-4BD1-93BC-4472CE7A6DB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23165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4B6A6-7D5B-4635-9555-AD43B8DFE96A}" type="datetimeFigureOut">
              <a:rPr lang="fi-FI" smtClean="0"/>
              <a:pPr/>
              <a:t>8.12.2017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6C4F0-76BE-4235-A683-504EE7BBA552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4815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4B6A6-7D5B-4635-9555-AD43B8DFE96A}" type="datetimeFigureOut">
              <a:rPr lang="fi-FI" smtClean="0"/>
              <a:pPr/>
              <a:t>8.12.2017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6C4F0-76BE-4235-A683-504EE7BBA552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84283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4B6A6-7D5B-4635-9555-AD43B8DFE96A}" type="datetimeFigureOut">
              <a:rPr lang="fi-FI" smtClean="0"/>
              <a:pPr/>
              <a:t>8.12.2017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6C4F0-76BE-4235-A683-504EE7BBA552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445459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102240" y="2386744"/>
            <a:ext cx="693952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500">
                <a:solidFill>
                  <a:srgbClr val="262626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21396" y="4352544"/>
            <a:ext cx="5101209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19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4B6A6-7D5B-4635-9555-AD43B8DFE96A}" type="datetimeFigureOut">
              <a:rPr lang="fi-FI" smtClean="0"/>
              <a:pPr/>
              <a:t>8.12.2017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6C4F0-76BE-4235-A683-504EE7BBA552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5422538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4B6A6-7D5B-4635-9555-AD43B8DFE96A}" type="datetimeFigureOut">
              <a:rPr lang="fi-FI" smtClean="0"/>
              <a:pPr/>
              <a:t>8.12.2017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6C4F0-76BE-4235-A683-504EE7BBA552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594906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106424" y="2386744"/>
            <a:ext cx="6940296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500">
                <a:solidFill>
                  <a:srgbClr val="262626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1396" y="4352465"/>
            <a:ext cx="5101209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1900">
                <a:solidFill>
                  <a:schemeClr val="tx1"/>
                </a:solidFill>
              </a:defRPr>
            </a:lvl1pPr>
            <a:lvl2pPr marL="45720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4B6A6-7D5B-4635-9555-AD43B8DFE96A}" type="datetimeFigureOut">
              <a:rPr lang="fi-FI" smtClean="0"/>
              <a:pPr/>
              <a:t>8.12.2017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6C4F0-76BE-4235-A683-504EE7BBA552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046857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2239" y="2638044"/>
            <a:ext cx="3288023" cy="3101982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3737" y="2638044"/>
            <a:ext cx="3290516" cy="3101982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4B6A6-7D5B-4635-9555-AD43B8DFE96A}" type="datetimeFigureOut">
              <a:rPr lang="fi-FI" smtClean="0"/>
              <a:pPr/>
              <a:t>8.12.2017</a:t>
            </a:fld>
            <a:endParaRPr lang="fi-FI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6C4F0-76BE-4235-A683-504EE7BBA552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814212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2239" y="2313434"/>
            <a:ext cx="3288024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2239" y="3143250"/>
            <a:ext cx="3288024" cy="2596776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3737" y="3143250"/>
            <a:ext cx="3290516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753737" y="2313434"/>
            <a:ext cx="3290516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4B6A6-7D5B-4635-9555-AD43B8DFE96A}" type="datetimeFigureOut">
              <a:rPr lang="fi-FI" smtClean="0"/>
              <a:pPr/>
              <a:t>8.12.2017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6C4F0-76BE-4235-A683-504EE7BBA552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54442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4B6A6-7D5B-4635-9555-AD43B8DFE96A}" type="datetimeFigureOut">
              <a:rPr lang="fi-FI" smtClean="0"/>
              <a:pPr/>
              <a:t>8.12.2017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6C4F0-76BE-4235-A683-504EE7BBA552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4568021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4B6A6-7D5B-4635-9555-AD43B8DFE96A}" type="datetimeFigureOut">
              <a:rPr lang="fi-FI" smtClean="0"/>
              <a:pPr/>
              <a:t>8.12.2017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6C4F0-76BE-4235-A683-504EE7BBA552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8848081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40703" y="2243829"/>
            <a:ext cx="3290594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52060" y="804672"/>
            <a:ext cx="361188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8"/>
            <a:ext cx="284607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4B6A6-7D5B-4635-9555-AD43B8DFE96A}" type="datetimeFigureOut">
              <a:rPr lang="fi-FI" smtClean="0"/>
              <a:pPr/>
              <a:t>8.12.2017</a:t>
            </a:fld>
            <a:endParaRPr lang="fi-FI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640703" y="6236208"/>
            <a:ext cx="3806398" cy="32004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fi-FI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6C4F0-76BE-4235-A683-504EE7BBA552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8963073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4B6A6-7D5B-4635-9555-AD43B8DFE96A}" type="datetimeFigureOut">
              <a:rPr lang="fi-FI" smtClean="0"/>
              <a:pPr/>
              <a:t>8.12.2017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6C4F0-76BE-4235-A683-504EE7BBA552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933803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1" y="0"/>
            <a:ext cx="4571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40080" y="2243828"/>
            <a:ext cx="3291840" cy="1143000"/>
          </a:xfrm>
          <a:solidFill>
            <a:srgbClr val="FFFFFF"/>
          </a:solidFill>
          <a:ln>
            <a:solidFill>
              <a:srgbClr val="262626"/>
            </a:solidFill>
          </a:ln>
        </p:spPr>
        <p:txBody>
          <a:bodyPr anchor="ctr" anchorCtr="1">
            <a:no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2000" y="-42172"/>
            <a:ext cx="4576573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9"/>
            <a:ext cx="284607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5FA4B6A6-7D5B-4635-9555-AD43B8DFE96A}" type="datetimeFigureOut">
              <a:rPr lang="fi-FI" smtClean="0"/>
              <a:pPr/>
              <a:t>8.12.2017</a:t>
            </a:fld>
            <a:endParaRPr lang="fi-FI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40080" y="6236208"/>
            <a:ext cx="3803904" cy="32004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fi-FI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6C4F0-76BE-4235-A683-504EE7BBA552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1201162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4B6A6-7D5B-4635-9555-AD43B8DFE96A}" type="datetimeFigureOut">
              <a:rPr lang="fi-FI" smtClean="0"/>
              <a:pPr/>
              <a:t>8.12.2017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6C4F0-76BE-4235-A683-504EE7BBA552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629061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9834" y="937260"/>
            <a:ext cx="1053966" cy="498348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06046" y="937260"/>
            <a:ext cx="4716174" cy="498348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4B6A6-7D5B-4635-9555-AD43B8DFE96A}" type="datetimeFigureOut">
              <a:rPr lang="fi-FI" smtClean="0"/>
              <a:pPr/>
              <a:t>8.12.2017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6C4F0-76BE-4235-A683-504EE7BBA552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54119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4B6A6-7D5B-4635-9555-AD43B8DFE96A}" type="datetimeFigureOut">
              <a:rPr lang="fi-FI" smtClean="0"/>
              <a:pPr/>
              <a:t>8.12.2017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6C4F0-76BE-4235-A683-504EE7BBA552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38669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4B6A6-7D5B-4635-9555-AD43B8DFE96A}" type="datetimeFigureOut">
              <a:rPr lang="fi-FI" smtClean="0"/>
              <a:pPr/>
              <a:t>8.12.2017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6C4F0-76BE-4235-A683-504EE7BBA552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169957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4B6A6-7D5B-4635-9555-AD43B8DFE96A}" type="datetimeFigureOut">
              <a:rPr lang="fi-FI" smtClean="0"/>
              <a:pPr/>
              <a:t>8.12.2017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6C4F0-76BE-4235-A683-504EE7BBA552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0550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4B6A6-7D5B-4635-9555-AD43B8DFE96A}" type="datetimeFigureOut">
              <a:rPr lang="fi-FI" smtClean="0"/>
              <a:pPr/>
              <a:t>8.12.2017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6C4F0-76BE-4235-A683-504EE7BBA552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650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4B6A6-7D5B-4635-9555-AD43B8DFE96A}" type="datetimeFigureOut">
              <a:rPr lang="fi-FI" smtClean="0"/>
              <a:pPr/>
              <a:t>8.12.2017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6C4F0-76BE-4235-A683-504EE7BBA552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51697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4B6A6-7D5B-4635-9555-AD43B8DFE96A}" type="datetimeFigureOut">
              <a:rPr lang="fi-FI" smtClean="0"/>
              <a:pPr/>
              <a:t>8.12.2017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6C4F0-76BE-4235-A683-504EE7BBA552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4301562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4B6A6-7D5B-4635-9555-AD43B8DFE96A}" type="datetimeFigureOut">
              <a:rPr lang="fi-FI" smtClean="0"/>
              <a:pPr/>
              <a:t>8.12.2017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6C4F0-76BE-4235-A683-504EE7BBA552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492882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1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FA4B6A6-7D5B-4635-9555-AD43B8DFE96A}" type="datetimeFigureOut">
              <a:rPr lang="fi-FI" smtClean="0"/>
              <a:pPr/>
              <a:t>8.12.2017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B6C4F0-76BE-4235-A683-504EE7BBA552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2152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6" r:id="rId1"/>
    <p:sldLayoutId id="2147483947" r:id="rId2"/>
    <p:sldLayoutId id="2147483948" r:id="rId3"/>
    <p:sldLayoutId id="2147483949" r:id="rId4"/>
    <p:sldLayoutId id="2147483950" r:id="rId5"/>
    <p:sldLayoutId id="2147483951" r:id="rId6"/>
    <p:sldLayoutId id="2147483952" r:id="rId7"/>
    <p:sldLayoutId id="2147483953" r:id="rId8"/>
    <p:sldLayoutId id="2147483954" r:id="rId9"/>
    <p:sldLayoutId id="2147483955" r:id="rId10"/>
    <p:sldLayoutId id="2147483956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1606045" y="964692"/>
            <a:ext cx="5937755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6045" y="2638045"/>
            <a:ext cx="5937755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78943" y="6238816"/>
            <a:ext cx="2065310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5FA4B6A6-7D5B-4635-9555-AD43B8DFE96A}" type="datetimeFigureOut">
              <a:rPr lang="fi-FI" smtClean="0"/>
              <a:pPr/>
              <a:t>8.12.2017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02239" y="6236208"/>
            <a:ext cx="4556664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40112" y="6217920"/>
            <a:ext cx="365760" cy="365760"/>
          </a:xfrm>
          <a:prstGeom prst="ellipse">
            <a:avLst/>
          </a:prstGeom>
          <a:solidFill>
            <a:srgbClr val="1D1D1D">
              <a:alpha val="69804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32B6C4F0-76BE-4235-A683-504EE7BBA552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33302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8" r:id="rId1"/>
    <p:sldLayoutId id="2147483959" r:id="rId2"/>
    <p:sldLayoutId id="2147483960" r:id="rId3"/>
    <p:sldLayoutId id="2147483961" r:id="rId4"/>
    <p:sldLayoutId id="2147483962" r:id="rId5"/>
    <p:sldLayoutId id="2147483963" r:id="rId6"/>
    <p:sldLayoutId id="2147483964" r:id="rId7"/>
    <p:sldLayoutId id="2147483965" r:id="rId8"/>
    <p:sldLayoutId id="2147483966" r:id="rId9"/>
    <p:sldLayoutId id="2147483967" r:id="rId10"/>
    <p:sldLayoutId id="2147483968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6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44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9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28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dirty="0" smtClean="0"/>
              <a:t>10. Ihminen sodan keskellä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97251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 Minkälaisia vaivoja ja rasituksia sotilaiden rintamaelämään liittyi?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606045" y="2492897"/>
            <a:ext cx="5937755" cy="3247132"/>
          </a:xfrm>
        </p:spPr>
        <p:txBody>
          <a:bodyPr>
            <a:normAutofit fontScale="92500"/>
          </a:bodyPr>
          <a:lstStyle/>
          <a:p>
            <a:r>
              <a:rPr lang="fi-FI" dirty="0"/>
              <a:t>Korsut olivat pieniä, miehet elivät ahtaasti ja hygienia oli huono. </a:t>
            </a:r>
          </a:p>
          <a:p>
            <a:r>
              <a:rPr lang="fi-FI" dirty="0" smtClean="0"/>
              <a:t>Epävarmuus </a:t>
            </a:r>
            <a:r>
              <a:rPr lang="fi-FI" dirty="0"/>
              <a:t>tulevaisuudesta ja kuolemanpelko ahdistivat sotilaita. </a:t>
            </a:r>
          </a:p>
          <a:p>
            <a:r>
              <a:rPr lang="fi-FI" dirty="0" smtClean="0"/>
              <a:t>Sotilaita </a:t>
            </a:r>
            <a:r>
              <a:rPr lang="fi-FI" dirty="0"/>
              <a:t>ahdisti ehkä myös se, miten kotona pärjätään. </a:t>
            </a:r>
          </a:p>
          <a:p>
            <a:r>
              <a:rPr lang="fi-FI" dirty="0" smtClean="0"/>
              <a:t>Sotatovereiden </a:t>
            </a:r>
            <a:r>
              <a:rPr lang="fi-FI" dirty="0"/>
              <a:t>kaatumiset ja haavoittumiset toivat epävarmuutta ja huolta. </a:t>
            </a:r>
            <a:endParaRPr lang="fi-FI" dirty="0" smtClean="0"/>
          </a:p>
          <a:p>
            <a:r>
              <a:rPr lang="fi-FI" dirty="0" smtClean="0"/>
              <a:t>Miten niitä yritettiin </a:t>
            </a:r>
            <a:r>
              <a:rPr lang="fi-FI" dirty="0"/>
              <a:t>lieventää? </a:t>
            </a:r>
          </a:p>
          <a:p>
            <a:pPr lvl="1"/>
            <a:r>
              <a:rPr lang="fi-FI" dirty="0" smtClean="0"/>
              <a:t>Huumori </a:t>
            </a:r>
            <a:r>
              <a:rPr lang="fi-FI" dirty="0"/>
              <a:t>ja yhteishenki auttoivat kestämään sotilaan ankeaa elämää. Sotilaat käyttivät tilaisuuden tullen myös päihteitä ja huumeita.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82285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lotat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Lotat toimivat muun muassa sairaanhoitajina, muonittajina, ilmavalvojina, puhelinkeskusten hoitajina, virastoissa, leipomoissa ja kuolleiden sotilaiden vastaanottokeskuksissa</a:t>
            </a:r>
            <a:r>
              <a:rPr lang="fi-FI" dirty="0" smtClean="0"/>
              <a:t>.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82189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Miten ruokapulaa yritettiin sota-aikana helpottaa?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 Monenlaisia elintarvikkeita ja muita hyödykkeitä säännösteltiin. </a:t>
            </a:r>
          </a:p>
          <a:p>
            <a:r>
              <a:rPr lang="fi-FI" dirty="0" smtClean="0"/>
              <a:t>Yritettiin </a:t>
            </a:r>
            <a:r>
              <a:rPr lang="fi-FI" dirty="0"/>
              <a:t>korvata puuttuvia raaka-aineita joillain ”korvikkeilla”. </a:t>
            </a:r>
          </a:p>
          <a:p>
            <a:r>
              <a:rPr lang="fi-FI" dirty="0" smtClean="0"/>
              <a:t>Asenne </a:t>
            </a:r>
            <a:r>
              <a:rPr lang="fi-FI" dirty="0"/>
              <a:t>ruokaa kohtaan oli säästeliäs ja kunnioittava.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72025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Miten sota-ajan lapsuus poikkesi nykyajan lapsuudesta?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606045" y="2638045"/>
            <a:ext cx="5937755" cy="3311235"/>
          </a:xfrm>
        </p:spPr>
        <p:txBody>
          <a:bodyPr>
            <a:normAutofit/>
          </a:bodyPr>
          <a:lstStyle/>
          <a:p>
            <a:r>
              <a:rPr lang="fi-FI" dirty="0"/>
              <a:t>Aikuisilla oli paljon huolia ja siksi normaalia vähemmän aikaa lapsilleen. </a:t>
            </a:r>
          </a:p>
          <a:p>
            <a:r>
              <a:rPr lang="fi-FI" dirty="0" smtClean="0"/>
              <a:t>Lapset </a:t>
            </a:r>
            <a:r>
              <a:rPr lang="fi-FI" dirty="0"/>
              <a:t>joutuivat opettelemaan itsenäistä elämää tavallista nuorempana. </a:t>
            </a:r>
          </a:p>
          <a:p>
            <a:r>
              <a:rPr lang="fi-FI" dirty="0" smtClean="0"/>
              <a:t>Osa </a:t>
            </a:r>
            <a:r>
              <a:rPr lang="fi-FI" dirty="0"/>
              <a:t>lapsista lähetettiin sotaa pakoon ulkomaille. </a:t>
            </a:r>
          </a:p>
          <a:p>
            <a:r>
              <a:rPr lang="fi-FI" dirty="0" smtClean="0"/>
              <a:t>Osa </a:t>
            </a:r>
            <a:r>
              <a:rPr lang="fi-FI" dirty="0"/>
              <a:t>lapsista menetti kokonaan isänsä, tai isä saattoi haavoittua sodassa vakavasti. </a:t>
            </a:r>
          </a:p>
          <a:p>
            <a:r>
              <a:rPr lang="fi-FI" dirty="0" smtClean="0"/>
              <a:t>Yli </a:t>
            </a:r>
            <a:r>
              <a:rPr lang="fi-FI" dirty="0"/>
              <a:t>15-vuotiailla nuorilla oli sodan aikana työvelvollisuus</a:t>
            </a:r>
            <a:r>
              <a:rPr lang="fi-FI" dirty="0" smtClean="0"/>
              <a:t>.</a:t>
            </a:r>
          </a:p>
          <a:p>
            <a:r>
              <a:rPr lang="fi-FI" dirty="0" smtClean="0"/>
              <a:t> </a:t>
            </a:r>
            <a:r>
              <a:rPr lang="fi-FI" dirty="0"/>
              <a:t>Koulunkäynti oli sodan vuoksi epäsäännöllistä ja hankalaa.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84989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/>
          </a:bodyPr>
          <a:lstStyle/>
          <a:p>
            <a:r>
              <a:rPr lang="fi-FI" dirty="0" smtClean="0"/>
              <a:t>Mitä seuraavat sanat tarkoittavat: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>
            <a:normAutofit/>
          </a:bodyPr>
          <a:lstStyle/>
          <a:p>
            <a:r>
              <a:rPr lang="fi-FI" sz="2800" dirty="0" smtClean="0"/>
              <a:t>LOTTA</a:t>
            </a:r>
          </a:p>
          <a:p>
            <a:pPr lvl="1"/>
            <a:r>
              <a:rPr lang="fi-FI" dirty="0" smtClean="0"/>
              <a:t>Vapaaehtoista maanpuolustustyötä tehnyt nainen, joka kuului Lotta </a:t>
            </a:r>
            <a:r>
              <a:rPr lang="fi-FI" dirty="0" err="1" smtClean="0"/>
              <a:t>Svärd</a:t>
            </a:r>
            <a:r>
              <a:rPr lang="fi-FI" dirty="0" smtClean="0"/>
              <a:t> -järjestöön</a:t>
            </a:r>
          </a:p>
          <a:p>
            <a:r>
              <a:rPr lang="fi-FI" sz="2800" dirty="0" smtClean="0"/>
              <a:t>EVAKKO</a:t>
            </a:r>
          </a:p>
          <a:p>
            <a:pPr lvl="1"/>
            <a:r>
              <a:rPr lang="fi-FI" dirty="0" smtClean="0"/>
              <a:t>Sotatoimialueelta pois siirretty asukas (1939 – 1945) </a:t>
            </a:r>
          </a:p>
          <a:p>
            <a:r>
              <a:rPr lang="fi-FI" sz="2800" dirty="0" smtClean="0"/>
              <a:t>SOTALAPSI</a:t>
            </a:r>
          </a:p>
          <a:p>
            <a:pPr lvl="1"/>
            <a:r>
              <a:rPr lang="fi-FI" dirty="0" smtClean="0"/>
              <a:t>Sota-aikana Suomesta ulkomaille sotaa pakoon lähetetty lapsi</a:t>
            </a:r>
          </a:p>
          <a:p>
            <a:r>
              <a:rPr lang="fi-FI" sz="2800" dirty="0" smtClean="0"/>
              <a:t>KORVIKE</a:t>
            </a:r>
          </a:p>
          <a:p>
            <a:pPr lvl="1"/>
            <a:r>
              <a:rPr lang="fi-FI" dirty="0" smtClean="0"/>
              <a:t>Mukana jonkin verran alkuperäistä ainetta, esim. kahvin korvikkeessa vähän kahvia </a:t>
            </a:r>
          </a:p>
          <a:p>
            <a:r>
              <a:rPr lang="fi-FI" sz="2800" dirty="0" smtClean="0"/>
              <a:t>VASTIKE</a:t>
            </a:r>
          </a:p>
          <a:p>
            <a:pPr lvl="1"/>
            <a:r>
              <a:rPr lang="fi-FI" dirty="0" smtClean="0"/>
              <a:t>Valmistettu kokonaan korvaavista tuotteista, esim. kahvin vastikkeessa ei ollut lainkaan kahvia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8402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isällön paikkamerkki 3" descr="423px-Pojat_juliste.jpg"/>
          <p:cNvPicPr>
            <a:picLocks noGrp="1" noChangeAspect="1"/>
          </p:cNvPicPr>
          <p:nvPr>
            <p:ph sz="half" idx="4294967295"/>
          </p:nvPr>
        </p:nvPicPr>
        <p:blipFill>
          <a:blip r:embed="rId2"/>
          <a:stretch>
            <a:fillRect/>
          </a:stretch>
        </p:blipFill>
        <p:spPr>
          <a:xfrm>
            <a:off x="683568" y="260648"/>
            <a:ext cx="4429125" cy="6215062"/>
          </a:xfrm>
        </p:spPr>
      </p:pic>
      <p:sp>
        <p:nvSpPr>
          <p:cNvPr id="6" name="Sisällön paikkamerkki 5"/>
          <p:cNvSpPr>
            <a:spLocks noGrp="1"/>
          </p:cNvSpPr>
          <p:nvPr>
            <p:ph sz="half" idx="4294967295"/>
          </p:nvPr>
        </p:nvSpPr>
        <p:spPr>
          <a:xfrm>
            <a:off x="5457825" y="2060848"/>
            <a:ext cx="2714575" cy="4065315"/>
          </a:xfrm>
        </p:spPr>
        <p:txBody>
          <a:bodyPr/>
          <a:lstStyle/>
          <a:p>
            <a:r>
              <a:rPr lang="fi-FI" dirty="0" smtClean="0"/>
              <a:t>Paavo Rintala on kuvannut romaanissaan ”Pojat” oululaispoikia ja saksalaissotilaita…</a:t>
            </a:r>
          </a:p>
          <a:p>
            <a:pPr marL="0" indent="0">
              <a:buNone/>
            </a:pPr>
            <a:r>
              <a:rPr lang="fi-FI" dirty="0" smtClean="0"/>
              <a:t> 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TM02892315[[fn=Kuiskaus]]</Template>
  <TotalTime>225</TotalTime>
  <Words>265</Words>
  <Application>Microsoft Office PowerPoint</Application>
  <PresentationFormat>Näytössä katseltava diaesitys (4:3)</PresentationFormat>
  <Paragraphs>34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2</vt:i4>
      </vt:variant>
      <vt:variant>
        <vt:lpstr>Dian otsikot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Gill Sans MT</vt:lpstr>
      <vt:lpstr>Wingdings 2</vt:lpstr>
      <vt:lpstr>HDOfficeLightV0</vt:lpstr>
      <vt:lpstr>Parcel</vt:lpstr>
      <vt:lpstr>10. Ihminen sodan keskellä</vt:lpstr>
      <vt:lpstr> Minkälaisia vaivoja ja rasituksia sotilaiden rintamaelämään liittyi? </vt:lpstr>
      <vt:lpstr>lotat</vt:lpstr>
      <vt:lpstr>Miten ruokapulaa yritettiin sota-aikana helpottaa? </vt:lpstr>
      <vt:lpstr>Miten sota-ajan lapsuus poikkesi nykyajan lapsuudesta? </vt:lpstr>
      <vt:lpstr>Mitä seuraavat sanat tarkoittavat: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50. Elämää sota-ajan Suomessa</dc:title>
  <dc:creator>Opettaja</dc:creator>
  <cp:lastModifiedBy>Mervi Niskakoski</cp:lastModifiedBy>
  <cp:revision>21</cp:revision>
  <cp:lastPrinted>2015-12-16T07:45:57Z</cp:lastPrinted>
  <dcterms:created xsi:type="dcterms:W3CDTF">2011-12-09T06:38:43Z</dcterms:created>
  <dcterms:modified xsi:type="dcterms:W3CDTF">2017-12-08T08:40:51Z</dcterms:modified>
</cp:coreProperties>
</file>