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2" r:id="rId3"/>
    <p:sldId id="263" r:id="rId4"/>
    <p:sldId id="264" r:id="rId5"/>
    <p:sldId id="259" r:id="rId6"/>
    <p:sldId id="265" r:id="rId7"/>
    <p:sldId id="260" r:id="rId8"/>
    <p:sldId id="261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7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laotsikko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i-FI"/>
              <a:t>Muokkaa alaotsikon perustyyliä napsautt.</a:t>
            </a:r>
            <a:endParaRPr kumimoji="0" lang="en-US"/>
          </a:p>
        </p:txBody>
      </p:sp>
      <p:sp>
        <p:nvSpPr>
          <p:cNvPr id="28" name="Otsikko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cxnSp>
        <p:nvCxnSpPr>
          <p:cNvPr id="8" name="Suora yhdysviiv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uora yhdysviiv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llipsi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äivämäärän paikkamerkki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2C14-2078-4A6D-9E47-35ECB6ABE4F2}" type="datetimeFigureOut">
              <a:rPr lang="fi-FI" smtClean="0"/>
              <a:t>24.2.2021</a:t>
            </a:fld>
            <a:endParaRPr lang="fi-FI"/>
          </a:p>
        </p:txBody>
      </p:sp>
      <p:sp>
        <p:nvSpPr>
          <p:cNvPr id="16" name="Dian numeron paikkamerkki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B2AAA2-31A2-498F-8BA1-E1955F11499F}" type="slidenum">
              <a:rPr lang="fi-FI" smtClean="0"/>
              <a:t>‹#›</a:t>
            </a:fld>
            <a:endParaRPr lang="fi-FI"/>
          </a:p>
        </p:txBody>
      </p:sp>
      <p:sp>
        <p:nvSpPr>
          <p:cNvPr id="17" name="Alatunnisteen paikkamerkki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2C14-2078-4A6D-9E47-35ECB6ABE4F2}" type="datetimeFigureOut">
              <a:rPr lang="fi-FI" smtClean="0"/>
              <a:t>24.2.2021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AAA2-31A2-498F-8BA1-E1955F11499F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2C14-2078-4A6D-9E47-35ECB6ABE4F2}" type="datetimeFigureOut">
              <a:rPr lang="fi-FI" smtClean="0"/>
              <a:t>24.2.2021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AAA2-31A2-498F-8BA1-E1955F11499F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14" name="Päivämäärän paikkamerkki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6B52C14-2078-4A6D-9E47-35ECB6ABE4F2}" type="datetimeFigureOut">
              <a:rPr lang="fi-FI" smtClean="0"/>
              <a:t>24.2.2021</a:t>
            </a:fld>
            <a:endParaRPr lang="fi-FI"/>
          </a:p>
        </p:txBody>
      </p:sp>
      <p:sp>
        <p:nvSpPr>
          <p:cNvPr id="15" name="Dian numeron paikkamerkki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5AB2AAA2-31A2-498F-8BA1-E1955F11499F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Alatunnisteen paikkamerkki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7" name="Otsikko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2C14-2078-4A6D-9E47-35ECB6ABE4F2}" type="datetimeFigureOut">
              <a:rPr lang="fi-FI" smtClean="0"/>
              <a:t>24.2.2021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AAA2-31A2-498F-8BA1-E1955F11499F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cxnSp>
        <p:nvCxnSpPr>
          <p:cNvPr id="7" name="Suora yhdysviiv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2C14-2078-4A6D-9E47-35ECB6ABE4F2}" type="datetimeFigureOut">
              <a:rPr lang="fi-FI" smtClean="0"/>
              <a:t>24.2.2021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AAA2-31A2-498F-8BA1-E1955F11499F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11" name="Sisällön paikkamerkki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13" name="Sisällön paikkamerkki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AAA2-31A2-498F-8BA1-E1955F11499F}" type="slidenum">
              <a:rPr lang="fi-FI" smtClean="0"/>
              <a:t>‹#›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2C14-2078-4A6D-9E47-35ECB6ABE4F2}" type="datetimeFigureOut">
              <a:rPr lang="fi-FI" smtClean="0"/>
              <a:t>24.2.2021</a:t>
            </a:fld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32" name="Sisällön paikkamerkki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34" name="Sisällön paikkamerkki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12" name="Tekstin paikkamerkki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cxnSp>
        <p:nvCxnSpPr>
          <p:cNvPr id="10" name="Suora yhdysviiv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uora yhdysviiv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2C14-2078-4A6D-9E47-35ECB6ABE4F2}" type="datetimeFigureOut">
              <a:rPr lang="fi-FI" smtClean="0"/>
              <a:t>24.2.2021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AAA2-31A2-498F-8BA1-E1955F11499F}" type="slidenum">
              <a:rPr lang="fi-FI" smtClean="0"/>
              <a:t>‹#›</a:t>
            </a:fld>
            <a:endParaRPr lang="fi-FI"/>
          </a:p>
        </p:txBody>
      </p:sp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2C14-2078-4A6D-9E47-35ECB6ABE4F2}" type="datetimeFigureOut">
              <a:rPr lang="fi-FI" smtClean="0"/>
              <a:t>24.2.2021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B2AAA2-31A2-498F-8BA1-E1955F11499F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isällön paikkamerkki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fi-FI"/>
              <a:t>Muokkaa tekstin perustyylejä napsauttamalla</a:t>
            </a:r>
          </a:p>
          <a:p>
            <a:pPr lvl="1" eaLnBrk="1" latinLnBrk="0" hangingPunct="1"/>
            <a:r>
              <a:rPr lang="fi-FI"/>
              <a:t>toinen taso</a:t>
            </a:r>
          </a:p>
          <a:p>
            <a:pPr lvl="2" eaLnBrk="1" latinLnBrk="0" hangingPunct="1"/>
            <a:r>
              <a:rPr lang="fi-FI"/>
              <a:t>kolmas taso</a:t>
            </a:r>
          </a:p>
          <a:p>
            <a:pPr lvl="3" eaLnBrk="1" latinLnBrk="0" hangingPunct="1"/>
            <a:r>
              <a:rPr lang="fi-FI"/>
              <a:t>neljäs taso</a:t>
            </a:r>
          </a:p>
          <a:p>
            <a:pPr lvl="4" eaLnBrk="1" latinLnBrk="0" hangingPunct="1"/>
            <a:r>
              <a:rPr lang="fi-FI"/>
              <a:t>viides taso</a:t>
            </a:r>
            <a:endParaRPr kumimoji="0" lang="en-US"/>
          </a:p>
        </p:txBody>
      </p:sp>
      <p:sp>
        <p:nvSpPr>
          <p:cNvPr id="3" name="Tekstin paikkamerkki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31" name="Otsikko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76B52C14-2078-4A6D-9E47-35ECB6ABE4F2}" type="datetimeFigureOut">
              <a:rPr lang="fi-FI" smtClean="0"/>
              <a:t>24.2.2021</a:t>
            </a:fld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AB2AAA2-31A2-498F-8BA1-E1955F11499F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fi-FI"/>
              <a:t>Muokkaa perustyyl. napsautt.</a:t>
            </a:r>
            <a:endParaRPr kumimoji="0" lang="en-US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fi-FI"/>
              <a:t>Lisää kuva napsauttamalla kuvaketta</a:t>
            </a:r>
            <a:endParaRPr kumimoji="0" lang="en-US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i-FI"/>
              <a:t>Muokkaa tekstin perustyylejä napsauttamalla</a:t>
            </a:r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52C14-2078-4A6D-9E47-35ECB6ABE4F2}" type="datetimeFigureOut">
              <a:rPr lang="fi-FI" smtClean="0"/>
              <a:t>24.2.2021</a:t>
            </a:fld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AB2AAA2-31A2-498F-8BA1-E1955F11499F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in paikkamerkki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i-FI"/>
              <a:t>Muokkaa tekstin perustyylejä napsauttamalla</a:t>
            </a:r>
          </a:p>
          <a:p>
            <a:pPr lvl="1" eaLnBrk="1" latinLnBrk="0" hangingPunct="1"/>
            <a:r>
              <a:rPr kumimoji="0" lang="fi-FI"/>
              <a:t>toinen taso</a:t>
            </a:r>
          </a:p>
          <a:p>
            <a:pPr lvl="2" eaLnBrk="1" latinLnBrk="0" hangingPunct="1"/>
            <a:r>
              <a:rPr kumimoji="0" lang="fi-FI"/>
              <a:t>kolmas taso</a:t>
            </a:r>
          </a:p>
          <a:p>
            <a:pPr lvl="3" eaLnBrk="1" latinLnBrk="0" hangingPunct="1"/>
            <a:r>
              <a:rPr kumimoji="0" lang="fi-FI"/>
              <a:t>neljäs taso</a:t>
            </a:r>
          </a:p>
          <a:p>
            <a:pPr lvl="4" eaLnBrk="1" latinLnBrk="0" hangingPunct="1"/>
            <a:r>
              <a:rPr kumimoji="0" lang="fi-FI"/>
              <a:t>viides taso</a:t>
            </a:r>
            <a:endParaRPr kumimoji="0" lang="en-US"/>
          </a:p>
        </p:txBody>
      </p:sp>
      <p:sp>
        <p:nvSpPr>
          <p:cNvPr id="24" name="Päivämäärän paikkamerkki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6B52C14-2078-4A6D-9E47-35ECB6ABE4F2}" type="datetimeFigureOut">
              <a:rPr lang="fi-FI" smtClean="0"/>
              <a:t>24.2.2021</a:t>
            </a:fld>
            <a:endParaRPr lang="fi-FI"/>
          </a:p>
        </p:txBody>
      </p:sp>
      <p:sp>
        <p:nvSpPr>
          <p:cNvPr id="10" name="Alatunnisteen paikkamerkki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22" name="Dian numeron paikkamerkki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5AB2AAA2-31A2-498F-8BA1-E1955F11499F}" type="slidenum">
              <a:rPr lang="fi-FI" smtClean="0"/>
              <a:t>‹#›</a:t>
            </a:fld>
            <a:endParaRPr lang="fi-FI"/>
          </a:p>
        </p:txBody>
      </p:sp>
      <p:sp>
        <p:nvSpPr>
          <p:cNvPr id="5" name="Otsikon paikkamerkki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fi-FI"/>
              <a:t>Muokkaa perustyyl. napsautt.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265" y="764704"/>
            <a:ext cx="8135670" cy="5178336"/>
          </a:xfrm>
          <a:prstGeom prst="rect">
            <a:avLst/>
          </a:prstGeom>
        </p:spPr>
      </p:pic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17. Sivistyköön Suomen kansa</a:t>
            </a:r>
          </a:p>
        </p:txBody>
      </p:sp>
    </p:spTree>
    <p:extLst>
      <p:ext uri="{BB962C8B-B14F-4D97-AF65-F5344CB8AC3E}">
        <p14:creationId xmlns:p14="http://schemas.microsoft.com/office/powerpoint/2010/main" val="2638793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Kun yhteiskunta muuttui, ihmisiltä vaadittiin uusia taitoja, esimerkiksi lukemista ja kirjoittamista.</a:t>
            </a:r>
          </a:p>
          <a:p>
            <a:r>
              <a:rPr lang="fi-FI" dirty="0"/>
              <a:t>Koulua käyneiden ihmisten arveltiin olevan ahkeria ja taitavia. Koulun avulla haluttiin luoda hyviä  työntekijöitä ja hyvätapaisia kansalaisia.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 Miksi kouluja perustettiin 1800-luvulla?</a:t>
            </a:r>
          </a:p>
        </p:txBody>
      </p:sp>
    </p:spTree>
    <p:extLst>
      <p:ext uri="{BB962C8B-B14F-4D97-AF65-F5344CB8AC3E}">
        <p14:creationId xmlns:p14="http://schemas.microsoft.com/office/powerpoint/2010/main" val="111972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39208"/>
          </a:xfrm>
        </p:spPr>
        <p:txBody>
          <a:bodyPr/>
          <a:lstStyle/>
          <a:p>
            <a:r>
              <a:rPr lang="fi-FI" dirty="0"/>
              <a:t>Koulutusta pidettiin ajanhukkana; työntekoa  arvostettiin enemmän.</a:t>
            </a:r>
          </a:p>
          <a:p>
            <a:r>
              <a:rPr lang="fi-FI" dirty="0"/>
              <a:t>Koulujen pelättiin tekevän ihmisistä herroja ja laiskoja.</a:t>
            </a:r>
          </a:p>
          <a:p>
            <a:r>
              <a:rPr lang="fi-FI" dirty="0"/>
              <a:t>Koulujen rakentaminen maksoi paljon.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i-FI" dirty="0"/>
              <a:t> Miksi osa kansalaisista vastusti koulujen perustamista? </a:t>
            </a:r>
          </a:p>
        </p:txBody>
      </p:sp>
    </p:spTree>
    <p:extLst>
      <p:ext uri="{BB962C8B-B14F-4D97-AF65-F5344CB8AC3E}">
        <p14:creationId xmlns:p14="http://schemas.microsoft.com/office/powerpoint/2010/main" val="405780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fi-FI" dirty="0"/>
              <a:t>Tule kouluun ajoissa. </a:t>
            </a:r>
          </a:p>
          <a:p>
            <a:pPr marL="514350" indent="-514350">
              <a:buAutoNum type="arabicPeriod"/>
            </a:pPr>
            <a:r>
              <a:rPr lang="fi-FI" dirty="0"/>
              <a:t>Huolehdi, että kaikki tarpeellinen  välineistö on mukanasi.</a:t>
            </a:r>
          </a:p>
          <a:p>
            <a:pPr marL="514350" indent="-514350">
              <a:buAutoNum type="arabicPeriod"/>
            </a:pPr>
            <a:r>
              <a:rPr lang="fi-FI" dirty="0"/>
              <a:t>Ole ahkera, tee sinulle annetut  kotitehtävät huolellisesti.</a:t>
            </a:r>
          </a:p>
          <a:p>
            <a:pPr marL="514350" indent="-514350">
              <a:buAutoNum type="arabicPeriod"/>
            </a:pPr>
            <a:r>
              <a:rPr lang="fi-FI" dirty="0"/>
              <a:t>Puhu tunnilla vain, jos opettaja  antaa luvan.</a:t>
            </a:r>
          </a:p>
          <a:p>
            <a:pPr marL="514350" indent="-514350">
              <a:buAutoNum type="arabicPeriod"/>
            </a:pPr>
            <a:r>
              <a:rPr lang="fi-FI" dirty="0"/>
              <a:t>Kunnioita opettajaa ja  koulutovereitasi.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94022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2724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i-FI" dirty="0"/>
          </a:p>
          <a:p>
            <a:r>
              <a:rPr lang="fi-FI" dirty="0"/>
              <a:t>työväenyhdistykset</a:t>
            </a:r>
          </a:p>
          <a:p>
            <a:r>
              <a:rPr lang="fi-FI" dirty="0"/>
              <a:t>vapaapalokunnat</a:t>
            </a:r>
          </a:p>
          <a:p>
            <a:r>
              <a:rPr lang="fi-FI" dirty="0"/>
              <a:t>nuorisoseurat</a:t>
            </a:r>
          </a:p>
          <a:p>
            <a:r>
              <a:rPr lang="fi-FI" dirty="0"/>
              <a:t>raittiusseurat</a:t>
            </a:r>
          </a:p>
          <a:p>
            <a:r>
              <a:rPr lang="fi-FI" dirty="0"/>
              <a:t>uskonnolliset yhdistykset </a:t>
            </a:r>
          </a:p>
          <a:p>
            <a:r>
              <a:rPr lang="fi-FI" dirty="0"/>
              <a:t>urheiluseurat</a:t>
            </a:r>
          </a:p>
          <a:p>
            <a:r>
              <a:rPr lang="fi-FI" dirty="0"/>
              <a:t>naisasiaa ajavat seurat</a:t>
            </a:r>
          </a:p>
          <a:p>
            <a:r>
              <a:rPr lang="fi-FI" dirty="0"/>
              <a:t>rouvasväen yhdistykset</a:t>
            </a:r>
          </a:p>
          <a:p>
            <a:r>
              <a:rPr lang="fi-FI" dirty="0"/>
              <a:t>poliittiset yhdistykset (kielipuolueet)</a:t>
            </a:r>
          </a:p>
          <a:p>
            <a:endParaRPr lang="fi-FI" dirty="0"/>
          </a:p>
          <a:p>
            <a:r>
              <a:rPr lang="fi-FI" dirty="0"/>
              <a:t>Yhdistyksiin liityttiin, koska haluttiin vaikuttaa asioihin ja ymmärrettiin, että niitä voidaan muuttaa.</a:t>
            </a:r>
          </a:p>
          <a:p>
            <a:pPr lvl="1"/>
            <a:r>
              <a:rPr lang="fi-FI" dirty="0"/>
              <a:t>Se oli myös vapaa-ajanviettotapa.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08112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r>
              <a:rPr lang="fi-FI" dirty="0"/>
              <a:t>Yhdistysten synty 1800-luvun lopulla</a:t>
            </a:r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075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678E2A52-6001-4EAF-A24E-4FD9A1551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Milloin yhdistys perustettiin?</a:t>
            </a:r>
          </a:p>
          <a:p>
            <a:r>
              <a:rPr lang="fi-FI" dirty="0"/>
              <a:t>Kuka/ ketkä perustivat? </a:t>
            </a:r>
          </a:p>
          <a:p>
            <a:r>
              <a:rPr lang="fi-FI" dirty="0"/>
              <a:t>Mitkä olivat tavoitteet?/ Miksi perustettiin?</a:t>
            </a:r>
          </a:p>
          <a:p>
            <a:r>
              <a:rPr lang="fi-FI" dirty="0"/>
              <a:t>Millaista toiminta oli?</a:t>
            </a:r>
          </a:p>
          <a:p>
            <a:r>
              <a:rPr lang="fi-FI" dirty="0"/>
              <a:t>Ketkä olivat jäseniä?</a:t>
            </a:r>
          </a:p>
          <a:p>
            <a:r>
              <a:rPr lang="fi-FI" dirty="0"/>
              <a:t>Kuvia, videoita…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CFDDF2AF-F90E-489F-9FA6-5AF5340AC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Ryhmätyöt</a:t>
            </a:r>
          </a:p>
        </p:txBody>
      </p:sp>
    </p:spTree>
    <p:extLst>
      <p:ext uri="{BB962C8B-B14F-4D97-AF65-F5344CB8AC3E}">
        <p14:creationId xmlns:p14="http://schemas.microsoft.com/office/powerpoint/2010/main" val="30712462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Kansakouluasetus v. 1866</a:t>
            </a:r>
          </a:p>
          <a:p>
            <a:r>
              <a:rPr lang="fi-FI" dirty="0"/>
              <a:t>Koulunkäynti yleistyi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Lapset kouluun</a:t>
            </a:r>
          </a:p>
        </p:txBody>
      </p:sp>
    </p:spTree>
    <p:extLst>
      <p:ext uri="{BB962C8B-B14F-4D97-AF65-F5344CB8AC3E}">
        <p14:creationId xmlns:p14="http://schemas.microsoft.com/office/powerpoint/2010/main" val="1822361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a) koulutuksen yleistyminen</a:t>
            </a:r>
          </a:p>
          <a:p>
            <a:pPr>
              <a:buFontTx/>
              <a:buChar char="-"/>
            </a:pPr>
            <a:r>
              <a:rPr lang="fi-FI" dirty="0"/>
              <a:t>Ahkera opiskelu antoi yhä useammalle mahdollisuuden päästä hyvään ammattiin. Lyseot ja muu korkeampi koulutus oli toki maksullista, mutta valtio antoi varattomille perheille vapaaoppilaspaikkoja.</a:t>
            </a:r>
          </a:p>
          <a:p>
            <a:pPr>
              <a:buFontTx/>
              <a:buChar char="-"/>
            </a:pPr>
            <a:endParaRPr lang="fi-FI" dirty="0"/>
          </a:p>
          <a:p>
            <a:pPr marL="0" indent="0">
              <a:buNone/>
            </a:pPr>
            <a:r>
              <a:rPr lang="fi-FI" dirty="0"/>
              <a:t>b) yhdistysten perustaminen </a:t>
            </a:r>
          </a:p>
          <a:p>
            <a:pPr>
              <a:buFontTx/>
              <a:buChar char="-"/>
            </a:pPr>
            <a:r>
              <a:rPr lang="fi-FI" dirty="0"/>
              <a:t>Työväenliike onnistui parantamaan työväen oikeuksia. Merkittävin läpimurto oli yleinen äänioikeus, joka päätti sääty-yhteiskunnan ajan Suomessa.</a:t>
            </a:r>
          </a:p>
          <a:p>
            <a:pPr>
              <a:buFontTx/>
              <a:buChar char="-"/>
            </a:pPr>
            <a:r>
              <a:rPr lang="fi-FI" dirty="0"/>
              <a:t>Ihmiset tottuivat vaatimaan oikeuksiaan ja parempaa elämää. Kansalaisyhteiskunta syntyi, eikä oikeuksien puuttumista pidetty enää yhtä luonnollisena kuin aikaisemmin.</a:t>
            </a:r>
          </a:p>
          <a:p>
            <a:pPr>
              <a:buFontTx/>
              <a:buChar char="-"/>
            </a:pPr>
            <a:r>
              <a:rPr lang="fi-FI" dirty="0"/>
              <a:t>Yhdistyksissä ihmiset olivat tekemisissä toistensa kanssa, mikä madalsi säätyjen eroja.</a:t>
            </a:r>
          </a:p>
          <a:p>
            <a:pPr>
              <a:buFontTx/>
              <a:buChar char="-"/>
            </a:pPr>
            <a:endParaRPr lang="fi-FI" dirty="0"/>
          </a:p>
          <a:p>
            <a:pPr marL="0" indent="0">
              <a:buNone/>
            </a:pPr>
            <a:r>
              <a:rPr lang="fi-FI" dirty="0"/>
              <a:t>c) naisen aseman paraneminen?</a:t>
            </a:r>
          </a:p>
          <a:p>
            <a:pPr>
              <a:buFontTx/>
              <a:buChar char="-"/>
            </a:pPr>
            <a:r>
              <a:rPr lang="fi-FI" dirty="0"/>
              <a:t>Naisasialiikkeen ansiosta naisten asema koheni,  mikä osaltaan mursi perinteistä järjestelmää.</a:t>
            </a:r>
          </a:p>
          <a:p>
            <a:pPr>
              <a:buFontTx/>
              <a:buChar char="-"/>
            </a:pPr>
            <a:r>
              <a:rPr lang="fi-FI" dirty="0"/>
              <a:t>Holhousjärjestelmän päättyminen lisäsi naisten  itsenäisyyttä.</a:t>
            </a:r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r>
              <a:rPr lang="fi-FI" dirty="0"/>
              <a:t>Sääty-yhteiskunnan mureneminen</a:t>
            </a:r>
          </a:p>
        </p:txBody>
      </p:sp>
    </p:spTree>
    <p:extLst>
      <p:ext uri="{BB962C8B-B14F-4D97-AF65-F5344CB8AC3E}">
        <p14:creationId xmlns:p14="http://schemas.microsoft.com/office/powerpoint/2010/main" val="1055613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i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Paperi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396</TotalTime>
  <Words>300</Words>
  <Application>Microsoft Office PowerPoint</Application>
  <PresentationFormat>Näytössä katseltava diaesitys (4:3)</PresentationFormat>
  <Paragraphs>52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1" baseType="lpstr">
      <vt:lpstr>Constantia</vt:lpstr>
      <vt:lpstr>Wingdings 2</vt:lpstr>
      <vt:lpstr>Paperi</vt:lpstr>
      <vt:lpstr>17. Sivistyköön Suomen kansa</vt:lpstr>
      <vt:lpstr> Miksi kouluja perustettiin 1800-luvulla?</vt:lpstr>
      <vt:lpstr> Miksi osa kansalaisista vastusti koulujen perustamista? </vt:lpstr>
      <vt:lpstr>PowerPoint-esitys</vt:lpstr>
      <vt:lpstr> Yhdistysten synty 1800-luvun lopulla </vt:lpstr>
      <vt:lpstr>Ryhmätyöt</vt:lpstr>
      <vt:lpstr>Lapset kouluun</vt:lpstr>
      <vt:lpstr>Sääty-yhteiskunnan mureneminen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28. Aktiivisia kansalaisia</dc:title>
  <dc:creator>Mervi Niskakoski</dc:creator>
  <cp:lastModifiedBy>Mervi Niskakoski</cp:lastModifiedBy>
  <cp:revision>21</cp:revision>
  <dcterms:created xsi:type="dcterms:W3CDTF">2016-03-29T10:36:22Z</dcterms:created>
  <dcterms:modified xsi:type="dcterms:W3CDTF">2021-02-24T07:32:34Z</dcterms:modified>
</cp:coreProperties>
</file>