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657" r:id="rId2"/>
    <p:sldId id="618" r:id="rId3"/>
    <p:sldId id="673" r:id="rId4"/>
    <p:sldId id="667" r:id="rId5"/>
    <p:sldId id="666" r:id="rId6"/>
    <p:sldId id="710" r:id="rId7"/>
    <p:sldId id="706" r:id="rId8"/>
    <p:sldId id="654" r:id="rId9"/>
    <p:sldId id="670" r:id="rId10"/>
    <p:sldId id="656" r:id="rId11"/>
    <p:sldId id="671" r:id="rId12"/>
    <p:sldId id="625" r:id="rId13"/>
    <p:sldId id="694" r:id="rId14"/>
    <p:sldId id="695" r:id="rId15"/>
    <p:sldId id="669" r:id="rId16"/>
    <p:sldId id="668" r:id="rId17"/>
    <p:sldId id="703" r:id="rId18"/>
    <p:sldId id="704" r:id="rId19"/>
    <p:sldId id="696" r:id="rId20"/>
    <p:sldId id="698" r:id="rId21"/>
    <p:sldId id="650" r:id="rId22"/>
  </p:sldIdLst>
  <p:sldSz cx="9144000" cy="6858000" type="screen4x3"/>
  <p:notesSz cx="6797675" cy="9928225"/>
  <p:defaultTextStyle>
    <a:defPPr>
      <a:defRPr lang="fi-FI"/>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50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A2ECB3-4999-4A7F-A2ED-B575E014F6C0}" type="doc">
      <dgm:prSet loTypeId="urn:microsoft.com/office/officeart/2005/8/layout/venn1" loCatId="relationship" qsTypeId="urn:microsoft.com/office/officeart/2005/8/quickstyle/simple1" qsCatId="simple" csTypeId="urn:microsoft.com/office/officeart/2005/8/colors/accent1_2" csCatId="accent1" phldr="1"/>
      <dgm:spPr/>
    </dgm:pt>
    <dgm:pt modelId="{73E51BD0-408D-40E0-BEC4-07EF267B7EFA}">
      <dgm:prSet phldrT="[Teksti]" custT="1"/>
      <dgm:spPr/>
      <dgm:t>
        <a:bodyPr/>
        <a:lstStyle/>
        <a:p>
          <a:r>
            <a:rPr lang="fi-FI" sz="2000" b="1" dirty="0" smtClean="0"/>
            <a:t>LTO</a:t>
          </a:r>
          <a:endParaRPr lang="fi-FI" sz="2000" b="1" dirty="0"/>
        </a:p>
      </dgm:t>
    </dgm:pt>
    <dgm:pt modelId="{CA073058-ADA0-4D51-9119-91F00CAFFB5F}" type="parTrans" cxnId="{1C1C21DA-C027-45FD-9B23-89CB318EB4E6}">
      <dgm:prSet/>
      <dgm:spPr/>
      <dgm:t>
        <a:bodyPr/>
        <a:lstStyle/>
        <a:p>
          <a:endParaRPr lang="fi-FI"/>
        </a:p>
      </dgm:t>
    </dgm:pt>
    <dgm:pt modelId="{1E97FD9E-593C-43F7-B2CF-B06E1FE7429B}" type="sibTrans" cxnId="{1C1C21DA-C027-45FD-9B23-89CB318EB4E6}">
      <dgm:prSet/>
      <dgm:spPr/>
      <dgm:t>
        <a:bodyPr/>
        <a:lstStyle/>
        <a:p>
          <a:endParaRPr lang="fi-FI"/>
        </a:p>
      </dgm:t>
    </dgm:pt>
    <dgm:pt modelId="{A6BDAADB-A037-43D5-BE84-94A9E92D92D2}">
      <dgm:prSet phldrT="[Teksti]" custT="1"/>
      <dgm:spPr/>
      <dgm:t>
        <a:bodyPr/>
        <a:lstStyle/>
        <a:p>
          <a:r>
            <a:rPr lang="fi-FI" sz="2000" dirty="0" smtClean="0"/>
            <a:t>LH  </a:t>
          </a:r>
          <a:r>
            <a:rPr lang="fi-FI" sz="2000" b="1" dirty="0" smtClean="0"/>
            <a:t>Avustaja</a:t>
          </a:r>
          <a:endParaRPr lang="fi-FI" sz="2000" b="1" dirty="0"/>
        </a:p>
      </dgm:t>
    </dgm:pt>
    <dgm:pt modelId="{80B34A3E-B5B2-4CBA-94A6-724717DE41A3}" type="parTrans" cxnId="{ACFE4378-CD09-4AAC-9AFF-D3B40ADD0B4A}">
      <dgm:prSet/>
      <dgm:spPr/>
      <dgm:t>
        <a:bodyPr/>
        <a:lstStyle/>
        <a:p>
          <a:endParaRPr lang="fi-FI"/>
        </a:p>
      </dgm:t>
    </dgm:pt>
    <dgm:pt modelId="{2FE77770-CFF5-4975-B39C-A0D61C0610F5}" type="sibTrans" cxnId="{ACFE4378-CD09-4AAC-9AFF-D3B40ADD0B4A}">
      <dgm:prSet/>
      <dgm:spPr/>
      <dgm:t>
        <a:bodyPr/>
        <a:lstStyle/>
        <a:p>
          <a:endParaRPr lang="fi-FI"/>
        </a:p>
      </dgm:t>
    </dgm:pt>
    <dgm:pt modelId="{A4C0A50B-66E8-4C4E-A761-D3A65F0F75A6}">
      <dgm:prSet phldrT="[Teksti]" custT="1"/>
      <dgm:spPr/>
      <dgm:t>
        <a:bodyPr/>
        <a:lstStyle/>
        <a:p>
          <a:r>
            <a:rPr lang="fi-FI" sz="2000" b="1" dirty="0" smtClean="0"/>
            <a:t>LH</a:t>
          </a:r>
        </a:p>
        <a:p>
          <a:endParaRPr lang="fi-FI" sz="2000" b="1" dirty="0"/>
        </a:p>
      </dgm:t>
    </dgm:pt>
    <dgm:pt modelId="{55AC87DA-B976-4BF3-AA32-2E24FBA3FBD4}" type="parTrans" cxnId="{C935836B-7643-477B-B95D-4F4D0B04EDDF}">
      <dgm:prSet/>
      <dgm:spPr/>
      <dgm:t>
        <a:bodyPr/>
        <a:lstStyle/>
        <a:p>
          <a:endParaRPr lang="fi-FI"/>
        </a:p>
      </dgm:t>
    </dgm:pt>
    <dgm:pt modelId="{46274B12-86BC-46D0-B98A-27B755F2918B}" type="sibTrans" cxnId="{C935836B-7643-477B-B95D-4F4D0B04EDDF}">
      <dgm:prSet/>
      <dgm:spPr/>
      <dgm:t>
        <a:bodyPr/>
        <a:lstStyle/>
        <a:p>
          <a:endParaRPr lang="fi-FI"/>
        </a:p>
      </dgm:t>
    </dgm:pt>
    <dgm:pt modelId="{5F821E33-CBDF-4B55-8D55-36E1E59CFB05}" type="pres">
      <dgm:prSet presAssocID="{6DA2ECB3-4999-4A7F-A2ED-B575E014F6C0}" presName="compositeShape" presStyleCnt="0">
        <dgm:presLayoutVars>
          <dgm:chMax val="7"/>
          <dgm:dir/>
          <dgm:resizeHandles val="exact"/>
        </dgm:presLayoutVars>
      </dgm:prSet>
      <dgm:spPr/>
    </dgm:pt>
    <dgm:pt modelId="{F2651B40-0413-4F9C-A035-CD870077DFF3}" type="pres">
      <dgm:prSet presAssocID="{73E51BD0-408D-40E0-BEC4-07EF267B7EFA}" presName="circ1" presStyleLbl="vennNode1" presStyleIdx="0" presStyleCnt="3"/>
      <dgm:spPr/>
      <dgm:t>
        <a:bodyPr/>
        <a:lstStyle/>
        <a:p>
          <a:endParaRPr lang="fi-FI"/>
        </a:p>
      </dgm:t>
    </dgm:pt>
    <dgm:pt modelId="{12551B79-B639-4458-9EEF-E16E8FF22540}" type="pres">
      <dgm:prSet presAssocID="{73E51BD0-408D-40E0-BEC4-07EF267B7EFA}" presName="circ1Tx" presStyleLbl="revTx" presStyleIdx="0" presStyleCnt="0">
        <dgm:presLayoutVars>
          <dgm:chMax val="0"/>
          <dgm:chPref val="0"/>
          <dgm:bulletEnabled val="1"/>
        </dgm:presLayoutVars>
      </dgm:prSet>
      <dgm:spPr/>
      <dgm:t>
        <a:bodyPr/>
        <a:lstStyle/>
        <a:p>
          <a:endParaRPr lang="fi-FI"/>
        </a:p>
      </dgm:t>
    </dgm:pt>
    <dgm:pt modelId="{145F8A5A-A0FE-44C9-8EB9-BB348F5E6769}" type="pres">
      <dgm:prSet presAssocID="{A6BDAADB-A037-43D5-BE84-94A9E92D92D2}" presName="circ2" presStyleLbl="vennNode1" presStyleIdx="1" presStyleCnt="3" custLinFactNeighborX="-30055" custLinFactNeighborY="-64113"/>
      <dgm:spPr/>
      <dgm:t>
        <a:bodyPr/>
        <a:lstStyle/>
        <a:p>
          <a:endParaRPr lang="fi-FI"/>
        </a:p>
      </dgm:t>
    </dgm:pt>
    <dgm:pt modelId="{D86EA5AD-EB99-479A-BBF0-98DAFA87F699}" type="pres">
      <dgm:prSet presAssocID="{A6BDAADB-A037-43D5-BE84-94A9E92D92D2}" presName="circ2Tx" presStyleLbl="revTx" presStyleIdx="0" presStyleCnt="0">
        <dgm:presLayoutVars>
          <dgm:chMax val="0"/>
          <dgm:chPref val="0"/>
          <dgm:bulletEnabled val="1"/>
        </dgm:presLayoutVars>
      </dgm:prSet>
      <dgm:spPr/>
      <dgm:t>
        <a:bodyPr/>
        <a:lstStyle/>
        <a:p>
          <a:endParaRPr lang="fi-FI"/>
        </a:p>
      </dgm:t>
    </dgm:pt>
    <dgm:pt modelId="{5CB97616-44EB-4947-9B3E-D7F51935DD1B}" type="pres">
      <dgm:prSet presAssocID="{A4C0A50B-66E8-4C4E-A761-D3A65F0F75A6}" presName="circ3" presStyleLbl="vennNode1" presStyleIdx="2" presStyleCnt="3" custLinFactNeighborX="33083" custLinFactNeighborY="-54172"/>
      <dgm:spPr/>
      <dgm:t>
        <a:bodyPr/>
        <a:lstStyle/>
        <a:p>
          <a:endParaRPr lang="fi-FI"/>
        </a:p>
      </dgm:t>
    </dgm:pt>
    <dgm:pt modelId="{20862B6B-7EC1-40DA-B7D3-C2DCD0737EA2}" type="pres">
      <dgm:prSet presAssocID="{A4C0A50B-66E8-4C4E-A761-D3A65F0F75A6}" presName="circ3Tx" presStyleLbl="revTx" presStyleIdx="0" presStyleCnt="0">
        <dgm:presLayoutVars>
          <dgm:chMax val="0"/>
          <dgm:chPref val="0"/>
          <dgm:bulletEnabled val="1"/>
        </dgm:presLayoutVars>
      </dgm:prSet>
      <dgm:spPr/>
      <dgm:t>
        <a:bodyPr/>
        <a:lstStyle/>
        <a:p>
          <a:endParaRPr lang="fi-FI"/>
        </a:p>
      </dgm:t>
    </dgm:pt>
  </dgm:ptLst>
  <dgm:cxnLst>
    <dgm:cxn modelId="{B9B34A6B-B20E-48E0-BB91-82AD81D99C46}" type="presOf" srcId="{73E51BD0-408D-40E0-BEC4-07EF267B7EFA}" destId="{F2651B40-0413-4F9C-A035-CD870077DFF3}" srcOrd="0" destOrd="0" presId="urn:microsoft.com/office/officeart/2005/8/layout/venn1"/>
    <dgm:cxn modelId="{ACFE4378-CD09-4AAC-9AFF-D3B40ADD0B4A}" srcId="{6DA2ECB3-4999-4A7F-A2ED-B575E014F6C0}" destId="{A6BDAADB-A037-43D5-BE84-94A9E92D92D2}" srcOrd="1" destOrd="0" parTransId="{80B34A3E-B5B2-4CBA-94A6-724717DE41A3}" sibTransId="{2FE77770-CFF5-4975-B39C-A0D61C0610F5}"/>
    <dgm:cxn modelId="{7958551B-B0D5-4886-A9E8-0CD8C4FA66E6}" type="presOf" srcId="{A6BDAADB-A037-43D5-BE84-94A9E92D92D2}" destId="{D86EA5AD-EB99-479A-BBF0-98DAFA87F699}" srcOrd="1" destOrd="0" presId="urn:microsoft.com/office/officeart/2005/8/layout/venn1"/>
    <dgm:cxn modelId="{187CA7DB-DA31-4D3A-9F05-562FBB21520F}" type="presOf" srcId="{73E51BD0-408D-40E0-BEC4-07EF267B7EFA}" destId="{12551B79-B639-4458-9EEF-E16E8FF22540}" srcOrd="1" destOrd="0" presId="urn:microsoft.com/office/officeart/2005/8/layout/venn1"/>
    <dgm:cxn modelId="{1C5B58BC-37FF-404A-AF30-8B0E27762BCE}" type="presOf" srcId="{A4C0A50B-66E8-4C4E-A761-D3A65F0F75A6}" destId="{5CB97616-44EB-4947-9B3E-D7F51935DD1B}" srcOrd="0" destOrd="0" presId="urn:microsoft.com/office/officeart/2005/8/layout/venn1"/>
    <dgm:cxn modelId="{A2122F37-1257-447B-A773-AB2434D74E14}" type="presOf" srcId="{A6BDAADB-A037-43D5-BE84-94A9E92D92D2}" destId="{145F8A5A-A0FE-44C9-8EB9-BB348F5E6769}" srcOrd="0" destOrd="0" presId="urn:microsoft.com/office/officeart/2005/8/layout/venn1"/>
    <dgm:cxn modelId="{A48E7DF7-09C7-4F27-962C-0AF1590DD19D}" type="presOf" srcId="{6DA2ECB3-4999-4A7F-A2ED-B575E014F6C0}" destId="{5F821E33-CBDF-4B55-8D55-36E1E59CFB05}" srcOrd="0" destOrd="0" presId="urn:microsoft.com/office/officeart/2005/8/layout/venn1"/>
    <dgm:cxn modelId="{E37768CD-4E9A-4666-B273-B35714440355}" type="presOf" srcId="{A4C0A50B-66E8-4C4E-A761-D3A65F0F75A6}" destId="{20862B6B-7EC1-40DA-B7D3-C2DCD0737EA2}" srcOrd="1" destOrd="0" presId="urn:microsoft.com/office/officeart/2005/8/layout/venn1"/>
    <dgm:cxn modelId="{1C1C21DA-C027-45FD-9B23-89CB318EB4E6}" srcId="{6DA2ECB3-4999-4A7F-A2ED-B575E014F6C0}" destId="{73E51BD0-408D-40E0-BEC4-07EF267B7EFA}" srcOrd="0" destOrd="0" parTransId="{CA073058-ADA0-4D51-9119-91F00CAFFB5F}" sibTransId="{1E97FD9E-593C-43F7-B2CF-B06E1FE7429B}"/>
    <dgm:cxn modelId="{C935836B-7643-477B-B95D-4F4D0B04EDDF}" srcId="{6DA2ECB3-4999-4A7F-A2ED-B575E014F6C0}" destId="{A4C0A50B-66E8-4C4E-A761-D3A65F0F75A6}" srcOrd="2" destOrd="0" parTransId="{55AC87DA-B976-4BF3-AA32-2E24FBA3FBD4}" sibTransId="{46274B12-86BC-46D0-B98A-27B755F2918B}"/>
    <dgm:cxn modelId="{F526A1B7-7049-47F1-9C41-2C5CD405819B}" type="presParOf" srcId="{5F821E33-CBDF-4B55-8D55-36E1E59CFB05}" destId="{F2651B40-0413-4F9C-A035-CD870077DFF3}" srcOrd="0" destOrd="0" presId="urn:microsoft.com/office/officeart/2005/8/layout/venn1"/>
    <dgm:cxn modelId="{C0FBE8B3-717F-4696-B7FD-A1F8B493E4B0}" type="presParOf" srcId="{5F821E33-CBDF-4B55-8D55-36E1E59CFB05}" destId="{12551B79-B639-4458-9EEF-E16E8FF22540}" srcOrd="1" destOrd="0" presId="urn:microsoft.com/office/officeart/2005/8/layout/venn1"/>
    <dgm:cxn modelId="{E9BAC8D4-7974-4774-9C9E-2D5CD665CF6C}" type="presParOf" srcId="{5F821E33-CBDF-4B55-8D55-36E1E59CFB05}" destId="{145F8A5A-A0FE-44C9-8EB9-BB348F5E6769}" srcOrd="2" destOrd="0" presId="urn:microsoft.com/office/officeart/2005/8/layout/venn1"/>
    <dgm:cxn modelId="{ECF712F6-5702-41BE-A28C-CA649F3E9403}" type="presParOf" srcId="{5F821E33-CBDF-4B55-8D55-36E1E59CFB05}" destId="{D86EA5AD-EB99-479A-BBF0-98DAFA87F699}" srcOrd="3" destOrd="0" presId="urn:microsoft.com/office/officeart/2005/8/layout/venn1"/>
    <dgm:cxn modelId="{4DB081DE-11ED-449A-B147-3B8298ED01EA}" type="presParOf" srcId="{5F821E33-CBDF-4B55-8D55-36E1E59CFB05}" destId="{5CB97616-44EB-4947-9B3E-D7F51935DD1B}" srcOrd="4" destOrd="0" presId="urn:microsoft.com/office/officeart/2005/8/layout/venn1"/>
    <dgm:cxn modelId="{760428B6-5980-442A-9911-744A5A0C8DB4}" type="presParOf" srcId="{5F821E33-CBDF-4B55-8D55-36E1E59CFB05}" destId="{20862B6B-7EC1-40DA-B7D3-C2DCD0737EA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65AEF7-1EC2-43C6-B42C-26CD354D5C17}" type="doc">
      <dgm:prSet loTypeId="urn:microsoft.com/office/officeart/2005/8/layout/venn1" loCatId="relationship" qsTypeId="urn:microsoft.com/office/officeart/2005/8/quickstyle/simple1" qsCatId="simple" csTypeId="urn:microsoft.com/office/officeart/2005/8/colors/accent1_2" csCatId="accent1" phldr="1"/>
      <dgm:spPr/>
    </dgm:pt>
    <dgm:pt modelId="{A4550F92-32A3-46A6-823F-F463B32EACD3}">
      <dgm:prSet phldrT="[Teksti]" custT="1"/>
      <dgm:spPr/>
      <dgm:t>
        <a:bodyPr/>
        <a:lstStyle/>
        <a:p>
          <a:r>
            <a:rPr lang="fi-FI" sz="2000" b="1" dirty="0" smtClean="0"/>
            <a:t>LTO</a:t>
          </a:r>
        </a:p>
        <a:p>
          <a:endParaRPr lang="fi-FI" sz="2000" b="1" dirty="0"/>
        </a:p>
      </dgm:t>
    </dgm:pt>
    <dgm:pt modelId="{10530399-8CDA-440D-8571-E4EDE5E9C2BA}" type="parTrans" cxnId="{63DDD5FF-CC13-4767-A030-B34598840E04}">
      <dgm:prSet/>
      <dgm:spPr/>
      <dgm:t>
        <a:bodyPr/>
        <a:lstStyle/>
        <a:p>
          <a:endParaRPr lang="fi-FI"/>
        </a:p>
      </dgm:t>
    </dgm:pt>
    <dgm:pt modelId="{BC343AC6-09EE-48EC-B7BA-F5E1C5DB33C6}" type="sibTrans" cxnId="{63DDD5FF-CC13-4767-A030-B34598840E04}">
      <dgm:prSet/>
      <dgm:spPr/>
      <dgm:t>
        <a:bodyPr/>
        <a:lstStyle/>
        <a:p>
          <a:endParaRPr lang="fi-FI"/>
        </a:p>
      </dgm:t>
    </dgm:pt>
    <dgm:pt modelId="{0DEF2372-DA8D-4495-AA6A-9E93939D090A}">
      <dgm:prSet phldrT="[Teksti]" custT="1"/>
      <dgm:spPr/>
      <dgm:t>
        <a:bodyPr/>
        <a:lstStyle/>
        <a:p>
          <a:r>
            <a:rPr lang="fi-FI" sz="2000" b="1" dirty="0" smtClean="0"/>
            <a:t>LH / LTO</a:t>
          </a:r>
        </a:p>
        <a:p>
          <a:endParaRPr lang="fi-FI" sz="2000" b="1" dirty="0"/>
        </a:p>
      </dgm:t>
    </dgm:pt>
    <dgm:pt modelId="{172D058A-862C-4314-8197-6B2214615774}" type="parTrans" cxnId="{323E2C79-6468-44BC-BBD9-92B40E16F2F7}">
      <dgm:prSet/>
      <dgm:spPr/>
      <dgm:t>
        <a:bodyPr/>
        <a:lstStyle/>
        <a:p>
          <a:endParaRPr lang="fi-FI"/>
        </a:p>
      </dgm:t>
    </dgm:pt>
    <dgm:pt modelId="{291CCC04-A697-4573-8810-39121FA66DB8}" type="sibTrans" cxnId="{323E2C79-6468-44BC-BBD9-92B40E16F2F7}">
      <dgm:prSet/>
      <dgm:spPr/>
      <dgm:t>
        <a:bodyPr/>
        <a:lstStyle/>
        <a:p>
          <a:endParaRPr lang="fi-FI"/>
        </a:p>
      </dgm:t>
    </dgm:pt>
    <dgm:pt modelId="{4EFA7CEC-16BA-4BB3-A4DF-4CD8C492842F}">
      <dgm:prSet phldrT="[Teksti]" custT="1"/>
      <dgm:spPr/>
      <dgm:t>
        <a:bodyPr/>
        <a:lstStyle/>
        <a:p>
          <a:r>
            <a:rPr lang="fi-FI" sz="2000" b="1" dirty="0" smtClean="0"/>
            <a:t>LH</a:t>
          </a:r>
        </a:p>
        <a:p>
          <a:endParaRPr lang="fi-FI" sz="2000" b="1" dirty="0" smtClean="0"/>
        </a:p>
        <a:p>
          <a:endParaRPr lang="fi-FI" sz="2000" dirty="0"/>
        </a:p>
      </dgm:t>
    </dgm:pt>
    <dgm:pt modelId="{6574D132-A730-4BF9-8388-90786B3BEDF2}" type="parTrans" cxnId="{8BEBDE03-B9E7-481E-8F2E-657E5D861E23}">
      <dgm:prSet/>
      <dgm:spPr/>
      <dgm:t>
        <a:bodyPr/>
        <a:lstStyle/>
        <a:p>
          <a:endParaRPr lang="fi-FI"/>
        </a:p>
      </dgm:t>
    </dgm:pt>
    <dgm:pt modelId="{DD0EF48F-F204-4961-BD81-DAF245578176}" type="sibTrans" cxnId="{8BEBDE03-B9E7-481E-8F2E-657E5D861E23}">
      <dgm:prSet/>
      <dgm:spPr/>
      <dgm:t>
        <a:bodyPr/>
        <a:lstStyle/>
        <a:p>
          <a:endParaRPr lang="fi-FI"/>
        </a:p>
      </dgm:t>
    </dgm:pt>
    <dgm:pt modelId="{CB83ED9A-C6E3-42C1-8234-422D0138697C}">
      <dgm:prSet/>
      <dgm:spPr/>
      <dgm:t>
        <a:bodyPr/>
        <a:lstStyle/>
        <a:p>
          <a:endParaRPr lang="fi-FI"/>
        </a:p>
      </dgm:t>
    </dgm:pt>
    <dgm:pt modelId="{CF24DB3A-2FC4-46F8-AC43-9950A8A11B4A}" type="parTrans" cxnId="{8EC6692F-5A12-49DC-98A2-A225B2E2653D}">
      <dgm:prSet/>
      <dgm:spPr/>
      <dgm:t>
        <a:bodyPr/>
        <a:lstStyle/>
        <a:p>
          <a:endParaRPr lang="fi-FI"/>
        </a:p>
      </dgm:t>
    </dgm:pt>
    <dgm:pt modelId="{974F960C-E447-4EFA-BD56-FA2D8DB52B1E}" type="sibTrans" cxnId="{8EC6692F-5A12-49DC-98A2-A225B2E2653D}">
      <dgm:prSet/>
      <dgm:spPr/>
      <dgm:t>
        <a:bodyPr/>
        <a:lstStyle/>
        <a:p>
          <a:endParaRPr lang="fi-FI"/>
        </a:p>
      </dgm:t>
    </dgm:pt>
    <dgm:pt modelId="{D77004F8-59AB-4119-806D-61E5E224DEC7}" type="pres">
      <dgm:prSet presAssocID="{DC65AEF7-1EC2-43C6-B42C-26CD354D5C17}" presName="compositeShape" presStyleCnt="0">
        <dgm:presLayoutVars>
          <dgm:chMax val="7"/>
          <dgm:dir/>
          <dgm:resizeHandles val="exact"/>
        </dgm:presLayoutVars>
      </dgm:prSet>
      <dgm:spPr/>
    </dgm:pt>
    <dgm:pt modelId="{BF47E04E-364C-44F7-A3E3-191E1065F887}" type="pres">
      <dgm:prSet presAssocID="{A4550F92-32A3-46A6-823F-F463B32EACD3}" presName="circ1" presStyleLbl="vennNode1" presStyleIdx="0" presStyleCnt="4" custLinFactNeighborX="1244" custLinFactNeighborY="-9970"/>
      <dgm:spPr/>
      <dgm:t>
        <a:bodyPr/>
        <a:lstStyle/>
        <a:p>
          <a:endParaRPr lang="fi-FI"/>
        </a:p>
      </dgm:t>
    </dgm:pt>
    <dgm:pt modelId="{B333A345-1FE6-41C6-A83B-856DF971DCA1}" type="pres">
      <dgm:prSet presAssocID="{A4550F92-32A3-46A6-823F-F463B32EACD3}" presName="circ1Tx" presStyleLbl="revTx" presStyleIdx="0" presStyleCnt="0">
        <dgm:presLayoutVars>
          <dgm:chMax val="0"/>
          <dgm:chPref val="0"/>
          <dgm:bulletEnabled val="1"/>
        </dgm:presLayoutVars>
      </dgm:prSet>
      <dgm:spPr/>
      <dgm:t>
        <a:bodyPr/>
        <a:lstStyle/>
        <a:p>
          <a:endParaRPr lang="fi-FI"/>
        </a:p>
      </dgm:t>
    </dgm:pt>
    <dgm:pt modelId="{FC81506D-D8A3-45B8-B531-203E83DBDD41}" type="pres">
      <dgm:prSet presAssocID="{0DEF2372-DA8D-4495-AA6A-9E93939D090A}" presName="circ2" presStyleLbl="vennNode1" presStyleIdx="1" presStyleCnt="4"/>
      <dgm:spPr/>
      <dgm:t>
        <a:bodyPr/>
        <a:lstStyle/>
        <a:p>
          <a:endParaRPr lang="fi-FI"/>
        </a:p>
      </dgm:t>
    </dgm:pt>
    <dgm:pt modelId="{B59B203A-6D21-4631-B015-89AEF3B92F17}" type="pres">
      <dgm:prSet presAssocID="{0DEF2372-DA8D-4495-AA6A-9E93939D090A}" presName="circ2Tx" presStyleLbl="revTx" presStyleIdx="0" presStyleCnt="0">
        <dgm:presLayoutVars>
          <dgm:chMax val="0"/>
          <dgm:chPref val="0"/>
          <dgm:bulletEnabled val="1"/>
        </dgm:presLayoutVars>
      </dgm:prSet>
      <dgm:spPr/>
      <dgm:t>
        <a:bodyPr/>
        <a:lstStyle/>
        <a:p>
          <a:endParaRPr lang="fi-FI"/>
        </a:p>
      </dgm:t>
    </dgm:pt>
    <dgm:pt modelId="{4CB13EAF-196D-4BAF-85DE-0A1E5294DFAA}" type="pres">
      <dgm:prSet presAssocID="{CB83ED9A-C6E3-42C1-8234-422D0138697C}" presName="circ3" presStyleLbl="vennNode1" presStyleIdx="2" presStyleCnt="4" custLinFactNeighborX="1376" custLinFactNeighborY="-18739"/>
      <dgm:spPr/>
      <dgm:t>
        <a:bodyPr/>
        <a:lstStyle/>
        <a:p>
          <a:endParaRPr lang="fi-FI"/>
        </a:p>
      </dgm:t>
    </dgm:pt>
    <dgm:pt modelId="{DBD459FD-454B-428B-A851-0E8E74186F76}" type="pres">
      <dgm:prSet presAssocID="{CB83ED9A-C6E3-42C1-8234-422D0138697C}" presName="circ3Tx" presStyleLbl="revTx" presStyleIdx="0" presStyleCnt="0">
        <dgm:presLayoutVars>
          <dgm:chMax val="0"/>
          <dgm:chPref val="0"/>
          <dgm:bulletEnabled val="1"/>
        </dgm:presLayoutVars>
      </dgm:prSet>
      <dgm:spPr/>
      <dgm:t>
        <a:bodyPr/>
        <a:lstStyle/>
        <a:p>
          <a:endParaRPr lang="fi-FI"/>
        </a:p>
      </dgm:t>
    </dgm:pt>
    <dgm:pt modelId="{9C5C0DF3-C35E-41DB-AB51-E41190CB72C6}" type="pres">
      <dgm:prSet presAssocID="{4EFA7CEC-16BA-4BB3-A4DF-4CD8C492842F}" presName="circ4" presStyleLbl="vennNode1" presStyleIdx="3" presStyleCnt="4"/>
      <dgm:spPr/>
      <dgm:t>
        <a:bodyPr/>
        <a:lstStyle/>
        <a:p>
          <a:endParaRPr lang="fi-FI"/>
        </a:p>
      </dgm:t>
    </dgm:pt>
    <dgm:pt modelId="{CA7C296C-0BF9-4F88-BADE-CA212E1220CD}" type="pres">
      <dgm:prSet presAssocID="{4EFA7CEC-16BA-4BB3-A4DF-4CD8C492842F}" presName="circ4Tx" presStyleLbl="revTx" presStyleIdx="0" presStyleCnt="0">
        <dgm:presLayoutVars>
          <dgm:chMax val="0"/>
          <dgm:chPref val="0"/>
          <dgm:bulletEnabled val="1"/>
        </dgm:presLayoutVars>
      </dgm:prSet>
      <dgm:spPr/>
      <dgm:t>
        <a:bodyPr/>
        <a:lstStyle/>
        <a:p>
          <a:endParaRPr lang="fi-FI"/>
        </a:p>
      </dgm:t>
    </dgm:pt>
  </dgm:ptLst>
  <dgm:cxnLst>
    <dgm:cxn modelId="{63DDD5FF-CC13-4767-A030-B34598840E04}" srcId="{DC65AEF7-1EC2-43C6-B42C-26CD354D5C17}" destId="{A4550F92-32A3-46A6-823F-F463B32EACD3}" srcOrd="0" destOrd="0" parTransId="{10530399-8CDA-440D-8571-E4EDE5E9C2BA}" sibTransId="{BC343AC6-09EE-48EC-B7BA-F5E1C5DB33C6}"/>
    <dgm:cxn modelId="{F3EF9FEF-6B5D-4A42-8E76-0BDF138A5BB6}" type="presOf" srcId="{A4550F92-32A3-46A6-823F-F463B32EACD3}" destId="{BF47E04E-364C-44F7-A3E3-191E1065F887}" srcOrd="0" destOrd="0" presId="urn:microsoft.com/office/officeart/2005/8/layout/venn1"/>
    <dgm:cxn modelId="{D01BA150-6638-45F1-A647-EA34D54D800C}" type="presOf" srcId="{4EFA7CEC-16BA-4BB3-A4DF-4CD8C492842F}" destId="{CA7C296C-0BF9-4F88-BADE-CA212E1220CD}" srcOrd="1" destOrd="0" presId="urn:microsoft.com/office/officeart/2005/8/layout/venn1"/>
    <dgm:cxn modelId="{8EC6692F-5A12-49DC-98A2-A225B2E2653D}" srcId="{DC65AEF7-1EC2-43C6-B42C-26CD354D5C17}" destId="{CB83ED9A-C6E3-42C1-8234-422D0138697C}" srcOrd="2" destOrd="0" parTransId="{CF24DB3A-2FC4-46F8-AC43-9950A8A11B4A}" sibTransId="{974F960C-E447-4EFA-BD56-FA2D8DB52B1E}"/>
    <dgm:cxn modelId="{323E2C79-6468-44BC-BBD9-92B40E16F2F7}" srcId="{DC65AEF7-1EC2-43C6-B42C-26CD354D5C17}" destId="{0DEF2372-DA8D-4495-AA6A-9E93939D090A}" srcOrd="1" destOrd="0" parTransId="{172D058A-862C-4314-8197-6B2214615774}" sibTransId="{291CCC04-A697-4573-8810-39121FA66DB8}"/>
    <dgm:cxn modelId="{7E9A280E-CA19-4766-80A0-D909A3BECE9D}" type="presOf" srcId="{0DEF2372-DA8D-4495-AA6A-9E93939D090A}" destId="{B59B203A-6D21-4631-B015-89AEF3B92F17}" srcOrd="1" destOrd="0" presId="urn:microsoft.com/office/officeart/2005/8/layout/venn1"/>
    <dgm:cxn modelId="{4A3593DD-87C1-46BB-94DE-B7EB9C2A61AC}" type="presOf" srcId="{4EFA7CEC-16BA-4BB3-A4DF-4CD8C492842F}" destId="{9C5C0DF3-C35E-41DB-AB51-E41190CB72C6}" srcOrd="0" destOrd="0" presId="urn:microsoft.com/office/officeart/2005/8/layout/venn1"/>
    <dgm:cxn modelId="{E945B0F6-31E9-4494-AF14-09F1739CEB14}" type="presOf" srcId="{A4550F92-32A3-46A6-823F-F463B32EACD3}" destId="{B333A345-1FE6-41C6-A83B-856DF971DCA1}" srcOrd="1" destOrd="0" presId="urn:microsoft.com/office/officeart/2005/8/layout/venn1"/>
    <dgm:cxn modelId="{AF38F391-5824-49D7-93C8-6EE9CBAD54BC}" type="presOf" srcId="{0DEF2372-DA8D-4495-AA6A-9E93939D090A}" destId="{FC81506D-D8A3-45B8-B531-203E83DBDD41}" srcOrd="0" destOrd="0" presId="urn:microsoft.com/office/officeart/2005/8/layout/venn1"/>
    <dgm:cxn modelId="{84B29B28-3262-45D7-89F7-D5724070C8C4}" type="presOf" srcId="{DC65AEF7-1EC2-43C6-B42C-26CD354D5C17}" destId="{D77004F8-59AB-4119-806D-61E5E224DEC7}" srcOrd="0" destOrd="0" presId="urn:microsoft.com/office/officeart/2005/8/layout/venn1"/>
    <dgm:cxn modelId="{8BEBDE03-B9E7-481E-8F2E-657E5D861E23}" srcId="{DC65AEF7-1EC2-43C6-B42C-26CD354D5C17}" destId="{4EFA7CEC-16BA-4BB3-A4DF-4CD8C492842F}" srcOrd="3" destOrd="0" parTransId="{6574D132-A730-4BF9-8388-90786B3BEDF2}" sibTransId="{DD0EF48F-F204-4961-BD81-DAF245578176}"/>
    <dgm:cxn modelId="{46F6FA98-05C8-40C7-BE51-42988C044465}" type="presOf" srcId="{CB83ED9A-C6E3-42C1-8234-422D0138697C}" destId="{4CB13EAF-196D-4BAF-85DE-0A1E5294DFAA}" srcOrd="0" destOrd="0" presId="urn:microsoft.com/office/officeart/2005/8/layout/venn1"/>
    <dgm:cxn modelId="{D2AA06ED-D8AC-483F-B6DC-DBEB4EC0C074}" type="presOf" srcId="{CB83ED9A-C6E3-42C1-8234-422D0138697C}" destId="{DBD459FD-454B-428B-A851-0E8E74186F76}" srcOrd="1" destOrd="0" presId="urn:microsoft.com/office/officeart/2005/8/layout/venn1"/>
    <dgm:cxn modelId="{2432E091-1A5D-4D2F-AD2C-9914443FC97E}" type="presParOf" srcId="{D77004F8-59AB-4119-806D-61E5E224DEC7}" destId="{BF47E04E-364C-44F7-A3E3-191E1065F887}" srcOrd="0" destOrd="0" presId="urn:microsoft.com/office/officeart/2005/8/layout/venn1"/>
    <dgm:cxn modelId="{AE6F7E0E-8021-40B0-BA94-95596DA67001}" type="presParOf" srcId="{D77004F8-59AB-4119-806D-61E5E224DEC7}" destId="{B333A345-1FE6-41C6-A83B-856DF971DCA1}" srcOrd="1" destOrd="0" presId="urn:microsoft.com/office/officeart/2005/8/layout/venn1"/>
    <dgm:cxn modelId="{E6059B5E-A564-4A71-84F8-7E1EB207159A}" type="presParOf" srcId="{D77004F8-59AB-4119-806D-61E5E224DEC7}" destId="{FC81506D-D8A3-45B8-B531-203E83DBDD41}" srcOrd="2" destOrd="0" presId="urn:microsoft.com/office/officeart/2005/8/layout/venn1"/>
    <dgm:cxn modelId="{F0B28C70-9BA6-47B8-B22D-5C4ECDB3EF4F}" type="presParOf" srcId="{D77004F8-59AB-4119-806D-61E5E224DEC7}" destId="{B59B203A-6D21-4631-B015-89AEF3B92F17}" srcOrd="3" destOrd="0" presId="urn:microsoft.com/office/officeart/2005/8/layout/venn1"/>
    <dgm:cxn modelId="{E3F2AFFF-2280-40CE-A363-EB09CFB4535E}" type="presParOf" srcId="{D77004F8-59AB-4119-806D-61E5E224DEC7}" destId="{4CB13EAF-196D-4BAF-85DE-0A1E5294DFAA}" srcOrd="4" destOrd="0" presId="urn:microsoft.com/office/officeart/2005/8/layout/venn1"/>
    <dgm:cxn modelId="{02B6E218-1902-46E8-9665-8761B686F9DC}" type="presParOf" srcId="{D77004F8-59AB-4119-806D-61E5E224DEC7}" destId="{DBD459FD-454B-428B-A851-0E8E74186F76}" srcOrd="5" destOrd="0" presId="urn:microsoft.com/office/officeart/2005/8/layout/venn1"/>
    <dgm:cxn modelId="{B17B5B0E-E8C1-49E1-8571-8DC0B4368040}" type="presParOf" srcId="{D77004F8-59AB-4119-806D-61E5E224DEC7}" destId="{9C5C0DF3-C35E-41DB-AB51-E41190CB72C6}" srcOrd="6" destOrd="0" presId="urn:microsoft.com/office/officeart/2005/8/layout/venn1"/>
    <dgm:cxn modelId="{66C0F7BC-FFEF-4711-88BF-1AD7C214E4F5}" type="presParOf" srcId="{D77004F8-59AB-4119-806D-61E5E224DEC7}" destId="{CA7C296C-0BF9-4F88-BADE-CA212E1220CD}" srcOrd="7"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51B40-0413-4F9C-A035-CD870077DFF3}">
      <dsp:nvSpPr>
        <dsp:cNvPr id="0" name=""/>
        <dsp:cNvSpPr/>
      </dsp:nvSpPr>
      <dsp:spPr>
        <a:xfrm>
          <a:off x="859348" y="406589"/>
          <a:ext cx="2381566" cy="2381566"/>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i-FI" sz="2000" b="1" kern="1200" dirty="0" smtClean="0"/>
            <a:t>LTO</a:t>
          </a:r>
          <a:endParaRPr lang="fi-FI" sz="2000" b="1" kern="1200" dirty="0"/>
        </a:p>
      </dsp:txBody>
      <dsp:txXfrm>
        <a:off x="1176890" y="823363"/>
        <a:ext cx="1746482" cy="1071705"/>
      </dsp:txXfrm>
    </dsp:sp>
    <dsp:sp modelId="{145F8A5A-A0FE-44C9-8EB9-BB348F5E6769}">
      <dsp:nvSpPr>
        <dsp:cNvPr id="0" name=""/>
        <dsp:cNvSpPr/>
      </dsp:nvSpPr>
      <dsp:spPr>
        <a:xfrm>
          <a:off x="1002917" y="368174"/>
          <a:ext cx="2381566" cy="2381566"/>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i-FI" sz="2000" kern="1200" dirty="0" smtClean="0"/>
            <a:t>LH  </a:t>
          </a:r>
          <a:r>
            <a:rPr lang="fi-FI" sz="2000" b="1" kern="1200" dirty="0" smtClean="0"/>
            <a:t>Avustaja</a:t>
          </a:r>
          <a:endParaRPr lang="fi-FI" sz="2000" b="1" kern="1200" dirty="0"/>
        </a:p>
      </dsp:txBody>
      <dsp:txXfrm>
        <a:off x="1731279" y="983412"/>
        <a:ext cx="1428940" cy="1309861"/>
      </dsp:txXfrm>
    </dsp:sp>
    <dsp:sp modelId="{5CB97616-44EB-4947-9B3E-D7F51935DD1B}">
      <dsp:nvSpPr>
        <dsp:cNvPr id="0" name=""/>
        <dsp:cNvSpPr/>
      </dsp:nvSpPr>
      <dsp:spPr>
        <a:xfrm>
          <a:off x="787893" y="604925"/>
          <a:ext cx="2381566" cy="2381566"/>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i-FI" sz="2000" b="1" kern="1200" dirty="0" smtClean="0"/>
            <a:t>LH</a:t>
          </a:r>
        </a:p>
        <a:p>
          <a:pPr lvl="0" algn="ctr" defTabSz="889000">
            <a:lnSpc>
              <a:spcPct val="90000"/>
            </a:lnSpc>
            <a:spcBef>
              <a:spcPct val="0"/>
            </a:spcBef>
            <a:spcAft>
              <a:spcPct val="35000"/>
            </a:spcAft>
          </a:pPr>
          <a:endParaRPr lang="fi-FI" sz="2000" b="1" kern="1200" dirty="0"/>
        </a:p>
      </dsp:txBody>
      <dsp:txXfrm>
        <a:off x="1012157" y="1220163"/>
        <a:ext cx="1428940" cy="13098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7E04E-364C-44F7-A3E3-191E1065F887}">
      <dsp:nvSpPr>
        <dsp:cNvPr id="0" name=""/>
        <dsp:cNvSpPr/>
      </dsp:nvSpPr>
      <dsp:spPr>
        <a:xfrm>
          <a:off x="1171349" y="89167"/>
          <a:ext cx="2471314" cy="2471314"/>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i-FI" sz="2000" b="1" kern="1200" dirty="0" smtClean="0"/>
            <a:t>LTO</a:t>
          </a:r>
        </a:p>
        <a:p>
          <a:pPr lvl="0" algn="ctr" defTabSz="889000">
            <a:lnSpc>
              <a:spcPct val="90000"/>
            </a:lnSpc>
            <a:spcBef>
              <a:spcPct val="0"/>
            </a:spcBef>
            <a:spcAft>
              <a:spcPct val="35000"/>
            </a:spcAft>
          </a:pPr>
          <a:endParaRPr lang="fi-FI" sz="2000" b="1" kern="1200" dirty="0"/>
        </a:p>
      </dsp:txBody>
      <dsp:txXfrm>
        <a:off x="1456501" y="421844"/>
        <a:ext cx="1901011" cy="784167"/>
      </dsp:txXfrm>
    </dsp:sp>
    <dsp:sp modelId="{FC81506D-D8A3-45B8-B531-203E83DBDD41}">
      <dsp:nvSpPr>
        <dsp:cNvPr id="0" name=""/>
        <dsp:cNvSpPr/>
      </dsp:nvSpPr>
      <dsp:spPr>
        <a:xfrm>
          <a:off x="2233688" y="1428638"/>
          <a:ext cx="2471314" cy="2471314"/>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i-FI" sz="2000" b="1" kern="1200" dirty="0" smtClean="0"/>
            <a:t>LH / LTO</a:t>
          </a:r>
        </a:p>
        <a:p>
          <a:pPr lvl="0" algn="ctr" defTabSz="889000">
            <a:lnSpc>
              <a:spcPct val="90000"/>
            </a:lnSpc>
            <a:spcBef>
              <a:spcPct val="0"/>
            </a:spcBef>
            <a:spcAft>
              <a:spcPct val="35000"/>
            </a:spcAft>
          </a:pPr>
          <a:endParaRPr lang="fi-FI" sz="2000" b="1" kern="1200" dirty="0"/>
        </a:p>
      </dsp:txBody>
      <dsp:txXfrm>
        <a:off x="3564396" y="1713790"/>
        <a:ext cx="950505" cy="1901011"/>
      </dsp:txXfrm>
    </dsp:sp>
    <dsp:sp modelId="{4CB13EAF-196D-4BAF-85DE-0A1E5294DFAA}">
      <dsp:nvSpPr>
        <dsp:cNvPr id="0" name=""/>
        <dsp:cNvSpPr/>
      </dsp:nvSpPr>
      <dsp:spPr>
        <a:xfrm>
          <a:off x="1174612" y="2058620"/>
          <a:ext cx="2471314" cy="2471314"/>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622550">
            <a:lnSpc>
              <a:spcPct val="90000"/>
            </a:lnSpc>
            <a:spcBef>
              <a:spcPct val="0"/>
            </a:spcBef>
            <a:spcAft>
              <a:spcPct val="35000"/>
            </a:spcAft>
          </a:pPr>
          <a:endParaRPr lang="fi-FI" sz="5900" kern="1200"/>
        </a:p>
      </dsp:txBody>
      <dsp:txXfrm>
        <a:off x="1459763" y="3413091"/>
        <a:ext cx="1901011" cy="784167"/>
      </dsp:txXfrm>
    </dsp:sp>
    <dsp:sp modelId="{9C5C0DF3-C35E-41DB-AB51-E41190CB72C6}">
      <dsp:nvSpPr>
        <dsp:cNvPr id="0" name=""/>
        <dsp:cNvSpPr/>
      </dsp:nvSpPr>
      <dsp:spPr>
        <a:xfrm>
          <a:off x="47525" y="1428638"/>
          <a:ext cx="2471314" cy="2471314"/>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i-FI" sz="2000" b="1" kern="1200" dirty="0" smtClean="0"/>
            <a:t>LH</a:t>
          </a:r>
        </a:p>
        <a:p>
          <a:pPr lvl="0" algn="ctr" defTabSz="889000">
            <a:lnSpc>
              <a:spcPct val="90000"/>
            </a:lnSpc>
            <a:spcBef>
              <a:spcPct val="0"/>
            </a:spcBef>
            <a:spcAft>
              <a:spcPct val="35000"/>
            </a:spcAft>
          </a:pPr>
          <a:endParaRPr lang="fi-FI" sz="2000" b="1" kern="1200" dirty="0" smtClean="0"/>
        </a:p>
        <a:p>
          <a:pPr lvl="0" algn="ctr" defTabSz="889000">
            <a:lnSpc>
              <a:spcPct val="90000"/>
            </a:lnSpc>
            <a:spcBef>
              <a:spcPct val="0"/>
            </a:spcBef>
            <a:spcAft>
              <a:spcPct val="35000"/>
            </a:spcAft>
          </a:pPr>
          <a:endParaRPr lang="fi-FI" sz="2000" kern="1200" dirty="0"/>
        </a:p>
      </dsp:txBody>
      <dsp:txXfrm>
        <a:off x="237626" y="1713790"/>
        <a:ext cx="950505" cy="190101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ea typeface="+mn-ea"/>
                <a:cs typeface="+mn-cs"/>
              </a:defRPr>
            </a:lvl1pPr>
          </a:lstStyle>
          <a:p>
            <a:pPr>
              <a:defRPr/>
            </a:pPr>
            <a:endParaRPr lang="fi-FI"/>
          </a:p>
        </p:txBody>
      </p:sp>
      <p:sp>
        <p:nvSpPr>
          <p:cNvPr id="12291"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ea typeface="+mn-ea"/>
                <a:cs typeface="+mn-cs"/>
              </a:defRPr>
            </a:lvl1pPr>
          </a:lstStyle>
          <a:p>
            <a:pPr>
              <a:defRPr/>
            </a:pPr>
            <a:endParaRPr lang="fi-FI"/>
          </a:p>
        </p:txBody>
      </p:sp>
      <p:sp>
        <p:nvSpPr>
          <p:cNvPr id="12292"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ea typeface="+mn-ea"/>
                <a:cs typeface="+mn-cs"/>
              </a:defRPr>
            </a:lvl1pPr>
          </a:lstStyle>
          <a:p>
            <a:pPr>
              <a:defRPr/>
            </a:pPr>
            <a:endParaRPr lang="fi-FI"/>
          </a:p>
        </p:txBody>
      </p:sp>
      <p:sp>
        <p:nvSpPr>
          <p:cNvPr id="12293"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S PGothic" pitchFamily="34" charset="-128"/>
              </a:defRPr>
            </a:lvl1pPr>
          </a:lstStyle>
          <a:p>
            <a:pPr>
              <a:defRPr/>
            </a:pPr>
            <a:fld id="{DA1F6D1A-E0AA-4A92-B325-A8DE401A387F}" type="slidenum">
              <a:rPr lang="fi-FI" altLang="fi-FI"/>
              <a:pPr>
                <a:defRPr/>
              </a:pPr>
              <a:t>‹#›</a:t>
            </a:fld>
            <a:endParaRPr lang="fi-FI" altLang="fi-FI"/>
          </a:p>
        </p:txBody>
      </p:sp>
    </p:spTree>
    <p:extLst>
      <p:ext uri="{BB962C8B-B14F-4D97-AF65-F5344CB8AC3E}">
        <p14:creationId xmlns:p14="http://schemas.microsoft.com/office/powerpoint/2010/main" val="576397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ea typeface="+mn-ea"/>
                <a:cs typeface="+mn-cs"/>
              </a:defRPr>
            </a:lvl1pPr>
          </a:lstStyle>
          <a:p>
            <a:pPr>
              <a:defRPr/>
            </a:pPr>
            <a:endParaRPr lang="fi-FI"/>
          </a:p>
        </p:txBody>
      </p:sp>
      <p:sp>
        <p:nvSpPr>
          <p:cNvPr id="35843"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ea typeface="+mn-ea"/>
                <a:cs typeface="+mn-cs"/>
              </a:defRPr>
            </a:lvl1pPr>
          </a:lstStyle>
          <a:p>
            <a:pPr>
              <a:defRPr/>
            </a:pPr>
            <a:endParaRPr lang="fi-FI"/>
          </a:p>
        </p:txBody>
      </p:sp>
      <p:sp>
        <p:nvSpPr>
          <p:cNvPr id="2355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35846"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ea typeface="+mn-ea"/>
                <a:cs typeface="+mn-cs"/>
              </a:defRPr>
            </a:lvl1pPr>
          </a:lstStyle>
          <a:p>
            <a:pPr>
              <a:defRPr/>
            </a:pPr>
            <a:endParaRPr lang="fi-FI"/>
          </a:p>
        </p:txBody>
      </p:sp>
      <p:sp>
        <p:nvSpPr>
          <p:cNvPr id="35847"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S PGothic" pitchFamily="34" charset="-128"/>
              </a:defRPr>
            </a:lvl1pPr>
          </a:lstStyle>
          <a:p>
            <a:pPr>
              <a:defRPr/>
            </a:pPr>
            <a:fld id="{C6F0AEEF-824F-4D0C-96C5-2F95301E2A9A}" type="slidenum">
              <a:rPr lang="fi-FI" altLang="fi-FI"/>
              <a:pPr>
                <a:defRPr/>
              </a:pPr>
              <a:t>‹#›</a:t>
            </a:fld>
            <a:endParaRPr lang="fi-FI" altLang="fi-FI"/>
          </a:p>
        </p:txBody>
      </p:sp>
    </p:spTree>
    <p:extLst>
      <p:ext uri="{BB962C8B-B14F-4D97-AF65-F5344CB8AC3E}">
        <p14:creationId xmlns:p14="http://schemas.microsoft.com/office/powerpoint/2010/main" val="5565326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51275" y="9431338"/>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itchFamily="18" charset="0"/>
                <a:ea typeface="MS PGothic" pitchFamily="34" charset="-128"/>
              </a:defRPr>
            </a:lvl1pPr>
            <a:lvl2pPr marL="742950" indent="-285750">
              <a:spcBef>
                <a:spcPct val="30000"/>
              </a:spcBef>
              <a:defRPr sz="1200">
                <a:solidFill>
                  <a:schemeClr val="tx1"/>
                </a:solidFill>
                <a:latin typeface="Times New Roman" pitchFamily="18" charset="0"/>
                <a:ea typeface="MS PGothic" pitchFamily="34" charset="-128"/>
              </a:defRPr>
            </a:lvl2pPr>
            <a:lvl3pPr marL="1143000" indent="-228600">
              <a:spcBef>
                <a:spcPct val="30000"/>
              </a:spcBef>
              <a:defRPr sz="1200">
                <a:solidFill>
                  <a:schemeClr val="tx1"/>
                </a:solidFill>
                <a:latin typeface="Times New Roman" pitchFamily="18" charset="0"/>
                <a:ea typeface="MS PGothic" pitchFamily="34" charset="-128"/>
              </a:defRPr>
            </a:lvl3pPr>
            <a:lvl4pPr marL="1600200" indent="-228600">
              <a:spcBef>
                <a:spcPct val="30000"/>
              </a:spcBef>
              <a:defRPr sz="1200">
                <a:solidFill>
                  <a:schemeClr val="tx1"/>
                </a:solidFill>
                <a:latin typeface="Times New Roman" pitchFamily="18" charset="0"/>
                <a:ea typeface="MS PGothic" pitchFamily="34" charset="-128"/>
              </a:defRPr>
            </a:lvl4pPr>
            <a:lvl5pPr marL="2057400" indent="-228600">
              <a:spcBef>
                <a:spcPct val="30000"/>
              </a:spcBef>
              <a:defRPr sz="1200">
                <a:solidFill>
                  <a:schemeClr val="tx1"/>
                </a:solidFill>
                <a:latin typeface="Times New Roman" pitchFamily="18" charset="0"/>
                <a:ea typeface="MS PGothic"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9pPr>
          </a:lstStyle>
          <a:p>
            <a:pPr algn="r" eaLnBrk="1" hangingPunct="1">
              <a:spcBef>
                <a:spcPct val="0"/>
              </a:spcBef>
            </a:pPr>
            <a:fld id="{92B77B66-EF0E-4380-8A91-0D111EBE3E89}" type="slidenum">
              <a:rPr lang="fi-FI" altLang="fi-FI"/>
              <a:pPr algn="r" eaLnBrk="1" hangingPunct="1">
                <a:spcBef>
                  <a:spcPct val="0"/>
                </a:spcBef>
              </a:pPr>
              <a:t>3</a:t>
            </a:fld>
            <a:endParaRPr lang="fi-FI" altLang="fi-FI"/>
          </a:p>
        </p:txBody>
      </p:sp>
      <p:sp>
        <p:nvSpPr>
          <p:cNvPr id="24579" name="Rectangle 2"/>
          <p:cNvSpPr>
            <a:spLocks noGrp="1" noRot="1" noChangeAspect="1" noChangeArrowheads="1" noTextEdit="1"/>
          </p:cNvSpPr>
          <p:nvPr>
            <p:ph type="sldImg"/>
          </p:nvPr>
        </p:nvSpPr>
        <p:spPr>
          <a:xfrm>
            <a:off x="917575" y="744538"/>
            <a:ext cx="4962525" cy="3722687"/>
          </a:xfrm>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51275" y="9431338"/>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itchFamily="18" charset="0"/>
                <a:ea typeface="MS PGothic" pitchFamily="34" charset="-128"/>
              </a:defRPr>
            </a:lvl1pPr>
            <a:lvl2pPr marL="742950" indent="-285750">
              <a:spcBef>
                <a:spcPct val="30000"/>
              </a:spcBef>
              <a:defRPr sz="1200">
                <a:solidFill>
                  <a:schemeClr val="tx1"/>
                </a:solidFill>
                <a:latin typeface="Times New Roman" pitchFamily="18" charset="0"/>
                <a:ea typeface="MS PGothic" pitchFamily="34" charset="-128"/>
              </a:defRPr>
            </a:lvl2pPr>
            <a:lvl3pPr marL="1143000" indent="-228600">
              <a:spcBef>
                <a:spcPct val="30000"/>
              </a:spcBef>
              <a:defRPr sz="1200">
                <a:solidFill>
                  <a:schemeClr val="tx1"/>
                </a:solidFill>
                <a:latin typeface="Times New Roman" pitchFamily="18" charset="0"/>
                <a:ea typeface="MS PGothic" pitchFamily="34" charset="-128"/>
              </a:defRPr>
            </a:lvl3pPr>
            <a:lvl4pPr marL="1600200" indent="-228600">
              <a:spcBef>
                <a:spcPct val="30000"/>
              </a:spcBef>
              <a:defRPr sz="1200">
                <a:solidFill>
                  <a:schemeClr val="tx1"/>
                </a:solidFill>
                <a:latin typeface="Times New Roman" pitchFamily="18" charset="0"/>
                <a:ea typeface="MS PGothic" pitchFamily="34" charset="-128"/>
              </a:defRPr>
            </a:lvl4pPr>
            <a:lvl5pPr marL="2057400" indent="-228600">
              <a:spcBef>
                <a:spcPct val="30000"/>
              </a:spcBef>
              <a:defRPr sz="1200">
                <a:solidFill>
                  <a:schemeClr val="tx1"/>
                </a:solidFill>
                <a:latin typeface="Times New Roman" pitchFamily="18" charset="0"/>
                <a:ea typeface="MS PGothic"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9pPr>
          </a:lstStyle>
          <a:p>
            <a:pPr algn="r" eaLnBrk="1" hangingPunct="1">
              <a:spcBef>
                <a:spcPct val="0"/>
              </a:spcBef>
            </a:pPr>
            <a:fld id="{B3429C2E-2B45-4407-8647-1F765E4A3116}" type="slidenum">
              <a:rPr lang="fi-FI" altLang="fi-FI"/>
              <a:pPr algn="r" eaLnBrk="1" hangingPunct="1">
                <a:spcBef>
                  <a:spcPct val="0"/>
                </a:spcBef>
              </a:pPr>
              <a:t>7</a:t>
            </a:fld>
            <a:endParaRPr lang="fi-FI" altLang="fi-FI"/>
          </a:p>
        </p:txBody>
      </p:sp>
      <p:sp>
        <p:nvSpPr>
          <p:cNvPr id="25603" name="Rectangle 2"/>
          <p:cNvSpPr>
            <a:spLocks noGrp="1" noRot="1" noChangeAspect="1" noChangeArrowheads="1" noTextEdit="1"/>
          </p:cNvSpPr>
          <p:nvPr>
            <p:ph type="sldImg"/>
          </p:nvPr>
        </p:nvSpPr>
        <p:spPr>
          <a:xfrm>
            <a:off x="917575" y="744538"/>
            <a:ext cx="4962525" cy="3722687"/>
          </a:xfrm>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i-FI" altLang="fi-FI"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ian kuvan paikkamerkki 1"/>
          <p:cNvSpPr>
            <a:spLocks noGrp="1" noRot="1" noChangeAspect="1" noTextEdit="1"/>
          </p:cNvSpPr>
          <p:nvPr>
            <p:ph type="sldImg"/>
          </p:nvPr>
        </p:nvSpPr>
        <p:spPr>
          <a:xfrm>
            <a:off x="917575" y="744538"/>
            <a:ext cx="4962525" cy="3722687"/>
          </a:xfrm>
          <a:ln/>
        </p:spPr>
      </p:sp>
      <p:sp>
        <p:nvSpPr>
          <p:cNvPr id="26627"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latin typeface="Times New Roman" pitchFamily="18" charset="0"/>
            </a:endParaRPr>
          </a:p>
        </p:txBody>
      </p:sp>
      <p:sp>
        <p:nvSpPr>
          <p:cNvPr id="26628" name="Dian numeron paikkamerkki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ea typeface="MS PGothic" pitchFamily="34" charset="-128"/>
              </a:defRPr>
            </a:lvl1pPr>
            <a:lvl2pPr marL="742950" indent="-285750">
              <a:spcBef>
                <a:spcPct val="30000"/>
              </a:spcBef>
              <a:defRPr sz="1200">
                <a:solidFill>
                  <a:schemeClr val="tx1"/>
                </a:solidFill>
                <a:latin typeface="Times New Roman" pitchFamily="18" charset="0"/>
                <a:ea typeface="MS PGothic" pitchFamily="34" charset="-128"/>
              </a:defRPr>
            </a:lvl2pPr>
            <a:lvl3pPr marL="1143000" indent="-228600">
              <a:spcBef>
                <a:spcPct val="30000"/>
              </a:spcBef>
              <a:defRPr sz="1200">
                <a:solidFill>
                  <a:schemeClr val="tx1"/>
                </a:solidFill>
                <a:latin typeface="Times New Roman" pitchFamily="18" charset="0"/>
                <a:ea typeface="MS PGothic" pitchFamily="34" charset="-128"/>
              </a:defRPr>
            </a:lvl3pPr>
            <a:lvl4pPr marL="1600200" indent="-228600">
              <a:spcBef>
                <a:spcPct val="30000"/>
              </a:spcBef>
              <a:defRPr sz="1200">
                <a:solidFill>
                  <a:schemeClr val="tx1"/>
                </a:solidFill>
                <a:latin typeface="Times New Roman" pitchFamily="18" charset="0"/>
                <a:ea typeface="MS PGothic" pitchFamily="34" charset="-128"/>
              </a:defRPr>
            </a:lvl4pPr>
            <a:lvl5pPr marL="2057400" indent="-228600">
              <a:spcBef>
                <a:spcPct val="30000"/>
              </a:spcBef>
              <a:defRPr sz="1200">
                <a:solidFill>
                  <a:schemeClr val="tx1"/>
                </a:solidFill>
                <a:latin typeface="Times New Roman" pitchFamily="18" charset="0"/>
                <a:ea typeface="MS PGothic"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MS PGothic" pitchFamily="34" charset="-128"/>
              </a:defRPr>
            </a:lvl9pPr>
          </a:lstStyle>
          <a:p>
            <a:pPr>
              <a:spcBef>
                <a:spcPct val="0"/>
              </a:spcBef>
            </a:pPr>
            <a:fld id="{4EEAF85D-CA75-4DCD-8139-9E3FBB06F9DE}" type="slidenum">
              <a:rPr lang="fi-FI" altLang="fi-FI" smtClean="0"/>
              <a:pPr>
                <a:spcBef>
                  <a:spcPct val="0"/>
                </a:spcBef>
              </a:pPr>
              <a:t>12</a:t>
            </a:fld>
            <a:endParaRPr lang="fi-FI" altLang="fi-FI"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napsautt.</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7A9B18E3-8B01-400D-8994-A970F4032972}" type="slidenum">
              <a:rPr lang="fi-FI" altLang="fi-FI"/>
              <a:pPr>
                <a:defRPr/>
              </a:pPr>
              <a:t>‹#›</a:t>
            </a:fld>
            <a:endParaRPr lang="fi-FI" altLang="fi-FI"/>
          </a:p>
        </p:txBody>
      </p:sp>
    </p:spTree>
    <p:extLst>
      <p:ext uri="{BB962C8B-B14F-4D97-AF65-F5344CB8AC3E}">
        <p14:creationId xmlns:p14="http://schemas.microsoft.com/office/powerpoint/2010/main" val="1753552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7CE81540-A55C-42C8-8922-BD700777414F}" type="slidenum">
              <a:rPr lang="fi-FI" altLang="fi-FI"/>
              <a:pPr>
                <a:defRPr/>
              </a:pPr>
              <a:t>‹#›</a:t>
            </a:fld>
            <a:endParaRPr lang="fi-FI" altLang="fi-FI"/>
          </a:p>
        </p:txBody>
      </p:sp>
    </p:spTree>
    <p:extLst>
      <p:ext uri="{BB962C8B-B14F-4D97-AF65-F5344CB8AC3E}">
        <p14:creationId xmlns:p14="http://schemas.microsoft.com/office/powerpoint/2010/main" val="1037472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15100" y="609600"/>
            <a:ext cx="1943100" cy="5486400"/>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685800" y="609600"/>
            <a:ext cx="5676900" cy="54864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0E3C51AE-1D92-4C9B-B5F3-18B189600DEA}" type="slidenum">
              <a:rPr lang="fi-FI" altLang="fi-FI"/>
              <a:pPr>
                <a:defRPr/>
              </a:pPr>
              <a:t>‹#›</a:t>
            </a:fld>
            <a:endParaRPr lang="fi-FI" altLang="fi-FI"/>
          </a:p>
        </p:txBody>
      </p:sp>
    </p:spTree>
    <p:extLst>
      <p:ext uri="{BB962C8B-B14F-4D97-AF65-F5344CB8AC3E}">
        <p14:creationId xmlns:p14="http://schemas.microsoft.com/office/powerpoint/2010/main" val="2974661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Otsikko ja taulukko">
    <p:spTree>
      <p:nvGrpSpPr>
        <p:cNvPr id="1" name=""/>
        <p:cNvGrpSpPr/>
        <p:nvPr/>
      </p:nvGrpSpPr>
      <p:grpSpPr>
        <a:xfrm>
          <a:off x="0" y="0"/>
          <a:ext cx="0" cy="0"/>
          <a:chOff x="0" y="0"/>
          <a:chExt cx="0" cy="0"/>
        </a:xfrm>
      </p:grpSpPr>
      <p:sp>
        <p:nvSpPr>
          <p:cNvPr id="2" name="Otsikko 1"/>
          <p:cNvSpPr>
            <a:spLocks noGrp="1"/>
          </p:cNvSpPr>
          <p:nvPr>
            <p:ph type="title"/>
          </p:nvPr>
        </p:nvSpPr>
        <p:spPr>
          <a:xfrm>
            <a:off x="685800" y="609600"/>
            <a:ext cx="7772400" cy="1143000"/>
          </a:xfrm>
        </p:spPr>
        <p:txBody>
          <a:bodyPr/>
          <a:lstStyle/>
          <a:p>
            <a:r>
              <a:rPr lang="fi-FI" smtClean="0"/>
              <a:t>Muokkaa perustyyl. napsautt.</a:t>
            </a:r>
            <a:endParaRPr lang="fi-FI"/>
          </a:p>
        </p:txBody>
      </p:sp>
      <p:sp>
        <p:nvSpPr>
          <p:cNvPr id="3" name="Taulukon paikkamerkki 2"/>
          <p:cNvSpPr>
            <a:spLocks noGrp="1"/>
          </p:cNvSpPr>
          <p:nvPr>
            <p:ph type="tbl" idx="1"/>
          </p:nvPr>
        </p:nvSpPr>
        <p:spPr>
          <a:xfrm>
            <a:off x="685800" y="1981200"/>
            <a:ext cx="7772400" cy="4114800"/>
          </a:xfrm>
        </p:spPr>
        <p:txBody>
          <a:bodyPr/>
          <a:lstStyle/>
          <a:p>
            <a:pPr lvl="0"/>
            <a:endParaRPr lang="fi-FI"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C87F23CE-3B27-4074-AEEC-B2D55DE786BC}" type="slidenum">
              <a:rPr lang="fi-FI" altLang="fi-FI"/>
              <a:pPr>
                <a:defRPr/>
              </a:pPr>
              <a:t>‹#›</a:t>
            </a:fld>
            <a:endParaRPr lang="fi-FI" altLang="fi-FI"/>
          </a:p>
        </p:txBody>
      </p:sp>
    </p:spTree>
    <p:extLst>
      <p:ext uri="{BB962C8B-B14F-4D97-AF65-F5344CB8AC3E}">
        <p14:creationId xmlns:p14="http://schemas.microsoft.com/office/powerpoint/2010/main" val="180687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ED53AEF2-482F-4720-A0FB-9895A42EA595}" type="slidenum">
              <a:rPr lang="fi-FI" altLang="fi-FI"/>
              <a:pPr>
                <a:defRPr/>
              </a:pPr>
              <a:t>‹#›</a:t>
            </a:fld>
            <a:endParaRPr lang="fi-FI" altLang="fi-FI"/>
          </a:p>
        </p:txBody>
      </p:sp>
    </p:spTree>
    <p:extLst>
      <p:ext uri="{BB962C8B-B14F-4D97-AF65-F5344CB8AC3E}">
        <p14:creationId xmlns:p14="http://schemas.microsoft.com/office/powerpoint/2010/main" val="11585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AD574086-BEDE-4577-AA7A-97ACA5FBA9AA}" type="slidenum">
              <a:rPr lang="fi-FI" altLang="fi-FI"/>
              <a:pPr>
                <a:defRPr/>
              </a:pPr>
              <a:t>‹#›</a:t>
            </a:fld>
            <a:endParaRPr lang="fi-FI" altLang="fi-FI"/>
          </a:p>
        </p:txBody>
      </p:sp>
    </p:spTree>
    <p:extLst>
      <p:ext uri="{BB962C8B-B14F-4D97-AF65-F5344CB8AC3E}">
        <p14:creationId xmlns:p14="http://schemas.microsoft.com/office/powerpoint/2010/main" val="107837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8F5B8739-5D75-4E45-87FC-B31686AB0D91}" type="slidenum">
              <a:rPr lang="fi-FI" altLang="fi-FI"/>
              <a:pPr>
                <a:defRPr/>
              </a:pPr>
              <a:t>‹#›</a:t>
            </a:fld>
            <a:endParaRPr lang="fi-FI" altLang="fi-FI"/>
          </a:p>
        </p:txBody>
      </p:sp>
    </p:spTree>
    <p:extLst>
      <p:ext uri="{BB962C8B-B14F-4D97-AF65-F5344CB8AC3E}">
        <p14:creationId xmlns:p14="http://schemas.microsoft.com/office/powerpoint/2010/main" val="336581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Rectangle 4"/>
          <p:cNvSpPr>
            <a:spLocks noGrp="1" noChangeArrowheads="1"/>
          </p:cNvSpPr>
          <p:nvPr>
            <p:ph type="dt" sz="half" idx="10"/>
          </p:nvPr>
        </p:nvSpPr>
        <p:spPr>
          <a:ln/>
        </p:spPr>
        <p:txBody>
          <a:bodyPr/>
          <a:lstStyle>
            <a:lvl1pPr>
              <a:defRPr/>
            </a:lvl1pPr>
          </a:lstStyle>
          <a:p>
            <a:pPr>
              <a:defRPr/>
            </a:pPr>
            <a:endParaRPr lang="fi-FI"/>
          </a:p>
        </p:txBody>
      </p:sp>
      <p:sp>
        <p:nvSpPr>
          <p:cNvPr id="8" name="Rectangle 5"/>
          <p:cNvSpPr>
            <a:spLocks noGrp="1" noChangeArrowheads="1"/>
          </p:cNvSpPr>
          <p:nvPr>
            <p:ph type="ftr" sz="quarter" idx="11"/>
          </p:nvPr>
        </p:nvSpPr>
        <p:spPr>
          <a:ln/>
        </p:spPr>
        <p:txBody>
          <a:bodyPr/>
          <a:lstStyle>
            <a:lvl1pPr>
              <a:defRPr/>
            </a:lvl1pPr>
          </a:lstStyle>
          <a:p>
            <a:pPr>
              <a:defRPr/>
            </a:pPr>
            <a:endParaRPr lang="fi-FI"/>
          </a:p>
        </p:txBody>
      </p:sp>
      <p:sp>
        <p:nvSpPr>
          <p:cNvPr id="9" name="Rectangle 6"/>
          <p:cNvSpPr>
            <a:spLocks noGrp="1" noChangeArrowheads="1"/>
          </p:cNvSpPr>
          <p:nvPr>
            <p:ph type="sldNum" sz="quarter" idx="12"/>
          </p:nvPr>
        </p:nvSpPr>
        <p:spPr>
          <a:ln/>
        </p:spPr>
        <p:txBody>
          <a:bodyPr/>
          <a:lstStyle>
            <a:lvl1pPr>
              <a:defRPr/>
            </a:lvl1pPr>
          </a:lstStyle>
          <a:p>
            <a:pPr>
              <a:defRPr/>
            </a:pPr>
            <a:fld id="{B84B599F-EF00-480C-91FF-86C196AC1C36}" type="slidenum">
              <a:rPr lang="fi-FI" altLang="fi-FI"/>
              <a:pPr>
                <a:defRPr/>
              </a:pPr>
              <a:t>‹#›</a:t>
            </a:fld>
            <a:endParaRPr lang="fi-FI" altLang="fi-FI"/>
          </a:p>
        </p:txBody>
      </p:sp>
    </p:spTree>
    <p:extLst>
      <p:ext uri="{BB962C8B-B14F-4D97-AF65-F5344CB8AC3E}">
        <p14:creationId xmlns:p14="http://schemas.microsoft.com/office/powerpoint/2010/main" val="3020559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Rectangle 4"/>
          <p:cNvSpPr>
            <a:spLocks noGrp="1" noChangeArrowheads="1"/>
          </p:cNvSpPr>
          <p:nvPr>
            <p:ph type="dt" sz="half" idx="10"/>
          </p:nvPr>
        </p:nvSpPr>
        <p:spPr>
          <a:ln/>
        </p:spPr>
        <p:txBody>
          <a:bodyPr/>
          <a:lstStyle>
            <a:lvl1pPr>
              <a:defRPr/>
            </a:lvl1pPr>
          </a:lstStyle>
          <a:p>
            <a:pPr>
              <a:defRPr/>
            </a:pPr>
            <a:endParaRPr lang="fi-FI"/>
          </a:p>
        </p:txBody>
      </p:sp>
      <p:sp>
        <p:nvSpPr>
          <p:cNvPr id="4" name="Rectangle 5"/>
          <p:cNvSpPr>
            <a:spLocks noGrp="1" noChangeArrowheads="1"/>
          </p:cNvSpPr>
          <p:nvPr>
            <p:ph type="ftr" sz="quarter" idx="11"/>
          </p:nvPr>
        </p:nvSpPr>
        <p:spPr>
          <a:ln/>
        </p:spPr>
        <p:txBody>
          <a:bodyPr/>
          <a:lstStyle>
            <a:lvl1pPr>
              <a:defRPr/>
            </a:lvl1pPr>
          </a:lstStyle>
          <a:p>
            <a:pPr>
              <a:defRPr/>
            </a:pPr>
            <a:endParaRPr lang="fi-FI"/>
          </a:p>
        </p:txBody>
      </p:sp>
      <p:sp>
        <p:nvSpPr>
          <p:cNvPr id="5" name="Rectangle 6"/>
          <p:cNvSpPr>
            <a:spLocks noGrp="1" noChangeArrowheads="1"/>
          </p:cNvSpPr>
          <p:nvPr>
            <p:ph type="sldNum" sz="quarter" idx="12"/>
          </p:nvPr>
        </p:nvSpPr>
        <p:spPr>
          <a:ln/>
        </p:spPr>
        <p:txBody>
          <a:bodyPr/>
          <a:lstStyle>
            <a:lvl1pPr>
              <a:defRPr/>
            </a:lvl1pPr>
          </a:lstStyle>
          <a:p>
            <a:pPr>
              <a:defRPr/>
            </a:pPr>
            <a:fld id="{CA20BC9F-C9D4-446D-9401-F0C87BABDD31}" type="slidenum">
              <a:rPr lang="fi-FI" altLang="fi-FI"/>
              <a:pPr>
                <a:defRPr/>
              </a:pPr>
              <a:t>‹#›</a:t>
            </a:fld>
            <a:endParaRPr lang="fi-FI" altLang="fi-FI"/>
          </a:p>
        </p:txBody>
      </p:sp>
    </p:spTree>
    <p:extLst>
      <p:ext uri="{BB962C8B-B14F-4D97-AF65-F5344CB8AC3E}">
        <p14:creationId xmlns:p14="http://schemas.microsoft.com/office/powerpoint/2010/main" val="1313402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i-FI"/>
          </a:p>
        </p:txBody>
      </p:sp>
      <p:sp>
        <p:nvSpPr>
          <p:cNvPr id="3" name="Rectangle 5"/>
          <p:cNvSpPr>
            <a:spLocks noGrp="1" noChangeArrowheads="1"/>
          </p:cNvSpPr>
          <p:nvPr>
            <p:ph type="ftr" sz="quarter" idx="11"/>
          </p:nvPr>
        </p:nvSpPr>
        <p:spPr>
          <a:ln/>
        </p:spPr>
        <p:txBody>
          <a:bodyPr/>
          <a:lstStyle>
            <a:lvl1pPr>
              <a:defRPr/>
            </a:lvl1pPr>
          </a:lstStyle>
          <a:p>
            <a:pPr>
              <a:defRPr/>
            </a:pPr>
            <a:endParaRPr lang="fi-FI"/>
          </a:p>
        </p:txBody>
      </p:sp>
      <p:sp>
        <p:nvSpPr>
          <p:cNvPr id="4" name="Rectangle 6"/>
          <p:cNvSpPr>
            <a:spLocks noGrp="1" noChangeArrowheads="1"/>
          </p:cNvSpPr>
          <p:nvPr>
            <p:ph type="sldNum" sz="quarter" idx="12"/>
          </p:nvPr>
        </p:nvSpPr>
        <p:spPr>
          <a:ln/>
        </p:spPr>
        <p:txBody>
          <a:bodyPr/>
          <a:lstStyle>
            <a:lvl1pPr>
              <a:defRPr/>
            </a:lvl1pPr>
          </a:lstStyle>
          <a:p>
            <a:pPr>
              <a:defRPr/>
            </a:pPr>
            <a:fld id="{F8D0B4E4-B0E0-41E5-905A-7415194951EE}" type="slidenum">
              <a:rPr lang="fi-FI" altLang="fi-FI"/>
              <a:pPr>
                <a:defRPr/>
              </a:pPr>
              <a:t>‹#›</a:t>
            </a:fld>
            <a:endParaRPr lang="fi-FI" altLang="fi-FI"/>
          </a:p>
        </p:txBody>
      </p:sp>
    </p:spTree>
    <p:extLst>
      <p:ext uri="{BB962C8B-B14F-4D97-AF65-F5344CB8AC3E}">
        <p14:creationId xmlns:p14="http://schemas.microsoft.com/office/powerpoint/2010/main" val="1295970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2590341A-5FD6-4744-9896-CC2DCC3DF985}" type="slidenum">
              <a:rPr lang="fi-FI" altLang="fi-FI"/>
              <a:pPr>
                <a:defRPr/>
              </a:pPr>
              <a:t>‹#›</a:t>
            </a:fld>
            <a:endParaRPr lang="fi-FI" altLang="fi-FI"/>
          </a:p>
        </p:txBody>
      </p:sp>
    </p:spTree>
    <p:extLst>
      <p:ext uri="{BB962C8B-B14F-4D97-AF65-F5344CB8AC3E}">
        <p14:creationId xmlns:p14="http://schemas.microsoft.com/office/powerpoint/2010/main" val="1214990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91332998-6D0C-4186-979F-EF79FA5E164D}" type="slidenum">
              <a:rPr lang="fi-FI" altLang="fi-FI"/>
              <a:pPr>
                <a:defRPr/>
              </a:pPr>
              <a:t>‹#›</a:t>
            </a:fld>
            <a:endParaRPr lang="fi-FI" altLang="fi-FI"/>
          </a:p>
        </p:txBody>
      </p:sp>
    </p:spTree>
    <p:extLst>
      <p:ext uri="{BB962C8B-B14F-4D97-AF65-F5344CB8AC3E}">
        <p14:creationId xmlns:p14="http://schemas.microsoft.com/office/powerpoint/2010/main" val="1771727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smtClean="0"/>
              <a:t>Muokkaa otsikon perustyyliä napsauttamalla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New Roman" charset="0"/>
                <a:ea typeface="+mn-ea"/>
                <a:cs typeface="+mn-cs"/>
              </a:defRPr>
            </a:lvl1pPr>
          </a:lstStyle>
          <a:p>
            <a:pPr>
              <a:defRPr/>
            </a:pPr>
            <a:endParaRPr lang="fi-FI"/>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New Roman" charset="0"/>
                <a:ea typeface="+mn-ea"/>
                <a:cs typeface="+mn-cs"/>
              </a:defRPr>
            </a:lvl1pPr>
          </a:lstStyle>
          <a:p>
            <a:pPr>
              <a:defRPr/>
            </a:pPr>
            <a:endParaRPr lang="fi-FI"/>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S PGothic" pitchFamily="34" charset="-128"/>
              </a:defRPr>
            </a:lvl1pPr>
          </a:lstStyle>
          <a:p>
            <a:pPr>
              <a:defRPr/>
            </a:pPr>
            <a:fld id="{72EB3AAC-4B87-4D29-8A84-6428E84A3A1D}" type="slidenum">
              <a:rPr lang="fi-FI" altLang="fi-FI"/>
              <a:pPr>
                <a:defRPr/>
              </a:pPr>
              <a:t>‹#›</a:t>
            </a:fld>
            <a:endParaRPr lang="fi-FI" alt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charset="0"/>
          <a:ea typeface="MS PGothic" pitchFamily="34" charset="-128"/>
        </a:defRPr>
      </a:lvl2pPr>
      <a:lvl3pPr algn="ctr" rtl="0" eaLnBrk="0" fontAlgn="base" hangingPunct="0">
        <a:spcBef>
          <a:spcPct val="0"/>
        </a:spcBef>
        <a:spcAft>
          <a:spcPct val="0"/>
        </a:spcAft>
        <a:defRPr sz="4400">
          <a:solidFill>
            <a:schemeClr val="tx2"/>
          </a:solidFill>
          <a:latin typeface="Times New Roman" charset="0"/>
          <a:ea typeface="MS PGothic" pitchFamily="34" charset="-128"/>
        </a:defRPr>
      </a:lvl3pPr>
      <a:lvl4pPr algn="ctr" rtl="0" eaLnBrk="0" fontAlgn="base" hangingPunct="0">
        <a:spcBef>
          <a:spcPct val="0"/>
        </a:spcBef>
        <a:spcAft>
          <a:spcPct val="0"/>
        </a:spcAft>
        <a:defRPr sz="4400">
          <a:solidFill>
            <a:schemeClr val="tx2"/>
          </a:solidFill>
          <a:latin typeface="Times New Roman" charset="0"/>
          <a:ea typeface="MS PGothic" pitchFamily="34" charset="-128"/>
        </a:defRPr>
      </a:lvl4pPr>
      <a:lvl5pPr algn="ctr" rtl="0" eaLnBrk="0" fontAlgn="base" hangingPunct="0">
        <a:spcBef>
          <a:spcPct val="0"/>
        </a:spcBef>
        <a:spcAft>
          <a:spcPct val="0"/>
        </a:spcAft>
        <a:defRPr sz="4400">
          <a:solidFill>
            <a:schemeClr val="tx2"/>
          </a:solidFill>
          <a:latin typeface="Times New Roman" charset="0"/>
          <a:ea typeface="MS PGothic" pitchFamily="34" charset="-128"/>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8"/>
          <p:cNvSpPr>
            <a:spLocks noGrp="1" noChangeArrowheads="1"/>
          </p:cNvSpPr>
          <p:nvPr>
            <p:ph type="ctrTitle"/>
          </p:nvPr>
        </p:nvSpPr>
        <p:spPr>
          <a:xfrm>
            <a:off x="685800" y="1295400"/>
            <a:ext cx="7772400" cy="1470025"/>
          </a:xfrm>
        </p:spPr>
        <p:txBody>
          <a:bodyPr/>
          <a:lstStyle/>
          <a:p>
            <a:r>
              <a:rPr lang="fi-FI" altLang="fi-FI" sz="4000" b="1" smtClean="0">
                <a:solidFill>
                  <a:schemeClr val="tx1"/>
                </a:solidFill>
              </a:rPr>
              <a:t>Vasutyö 2017</a:t>
            </a:r>
            <a:br>
              <a:rPr lang="fi-FI" altLang="fi-FI" sz="4000" b="1" smtClean="0">
                <a:solidFill>
                  <a:schemeClr val="tx1"/>
                </a:solidFill>
              </a:rPr>
            </a:br>
            <a:r>
              <a:rPr lang="fi-FI" altLang="fi-FI" sz="3600" b="1" smtClean="0">
                <a:solidFill>
                  <a:schemeClr val="tx1"/>
                </a:solidFill>
              </a:rPr>
              <a:t>Osallisuus, pienryhmätoiminta ja leikki</a:t>
            </a:r>
            <a:r>
              <a:rPr lang="fi-FI" altLang="fi-FI" sz="4000" b="1" smtClean="0">
                <a:solidFill>
                  <a:schemeClr val="tx1"/>
                </a:solidFill>
              </a:rPr>
              <a:t/>
            </a:r>
            <a:br>
              <a:rPr lang="fi-FI" altLang="fi-FI" sz="4000" b="1" smtClean="0">
                <a:solidFill>
                  <a:schemeClr val="tx1"/>
                </a:solidFill>
              </a:rPr>
            </a:br>
            <a:r>
              <a:rPr lang="fi-FI" altLang="fi-FI" sz="2800" b="1" smtClean="0">
                <a:solidFill>
                  <a:schemeClr val="tx1"/>
                </a:solidFill>
              </a:rPr>
              <a:t>Rauma 13.10.2016</a:t>
            </a:r>
          </a:p>
        </p:txBody>
      </p:sp>
      <p:sp>
        <p:nvSpPr>
          <p:cNvPr id="2051" name="Rectangle 1029"/>
          <p:cNvSpPr>
            <a:spLocks noGrp="1" noChangeArrowheads="1"/>
          </p:cNvSpPr>
          <p:nvPr>
            <p:ph type="subTitle" idx="1"/>
          </p:nvPr>
        </p:nvSpPr>
        <p:spPr/>
        <p:txBody>
          <a:bodyPr/>
          <a:lstStyle/>
          <a:p>
            <a:r>
              <a:rPr lang="fi-FI" altLang="fi-FI" smtClean="0"/>
              <a:t>Petteri Mikkola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tsikko 1"/>
          <p:cNvSpPr>
            <a:spLocks noGrp="1"/>
          </p:cNvSpPr>
          <p:nvPr>
            <p:ph type="title"/>
          </p:nvPr>
        </p:nvSpPr>
        <p:spPr>
          <a:xfrm>
            <a:off x="684213" y="260350"/>
            <a:ext cx="7342187" cy="515938"/>
          </a:xfrm>
        </p:spPr>
        <p:txBody>
          <a:bodyPr/>
          <a:lstStyle/>
          <a:p>
            <a:r>
              <a:rPr lang="fi-FI" altLang="fi-FI" sz="2400" smtClean="0"/>
              <a:t>Pienryhmätoiminnan suunnittelu</a:t>
            </a:r>
          </a:p>
        </p:txBody>
      </p:sp>
      <p:graphicFrame>
        <p:nvGraphicFramePr>
          <p:cNvPr id="4" name="Sisällön paikkamerkki 3"/>
          <p:cNvGraphicFramePr>
            <a:graphicFrameLocks noGrp="1"/>
          </p:cNvGraphicFramePr>
          <p:nvPr>
            <p:ph idx="1"/>
          </p:nvPr>
        </p:nvGraphicFramePr>
        <p:xfrm>
          <a:off x="468313" y="908050"/>
          <a:ext cx="8135937" cy="5545138"/>
        </p:xfrm>
        <a:graphic>
          <a:graphicData uri="http://schemas.openxmlformats.org/drawingml/2006/table">
            <a:tbl>
              <a:tblPr firstRow="1" bandRow="1">
                <a:tableStyleId>{5C22544A-7EE6-4342-B048-85BDC9FD1C3A}</a:tableStyleId>
              </a:tblPr>
              <a:tblGrid>
                <a:gridCol w="2711979"/>
                <a:gridCol w="2711979"/>
                <a:gridCol w="2711979"/>
              </a:tblGrid>
              <a:tr h="5545138">
                <a:tc>
                  <a:txBody>
                    <a:bodyPr/>
                    <a:lstStyle/>
                    <a:p>
                      <a:r>
                        <a:rPr lang="fi-FI" sz="2000" b="0" i="0" u="none" strike="noStrike" kern="1200" baseline="0" dirty="0" smtClean="0">
                          <a:solidFill>
                            <a:schemeClr val="lt1"/>
                          </a:solidFill>
                          <a:latin typeface="+mn-lt"/>
                          <a:ea typeface="+mn-ea"/>
                          <a:cs typeface="+mn-cs"/>
                        </a:rPr>
                        <a:t>Ryhmämme tavoitteet </a:t>
                      </a:r>
                    </a:p>
                    <a:p>
                      <a:r>
                        <a:rPr lang="fi-FI" sz="2000" b="0" i="0" u="none" strike="noStrike" kern="1200" baseline="0" dirty="0" smtClean="0">
                          <a:solidFill>
                            <a:schemeClr val="lt1"/>
                          </a:solidFill>
                          <a:latin typeface="+mn-lt"/>
                          <a:ea typeface="+mn-ea"/>
                          <a:cs typeface="+mn-cs"/>
                        </a:rPr>
                        <a:t>ja kehittämiskohteet? </a:t>
                      </a:r>
                    </a:p>
                    <a:p>
                      <a:endParaRPr lang="fi-FI" sz="2000" b="0" i="0" u="none" strike="noStrike" kern="1200" baseline="0" dirty="0" smtClean="0">
                        <a:solidFill>
                          <a:schemeClr val="lt1"/>
                        </a:solidFill>
                        <a:latin typeface="+mn-lt"/>
                        <a:ea typeface="+mn-ea"/>
                        <a:cs typeface="+mn-cs"/>
                      </a:endParaRPr>
                    </a:p>
                    <a:p>
                      <a:r>
                        <a:rPr lang="fi-FI" sz="2000" b="0" i="0" u="none" strike="noStrike" kern="1200" baseline="0" dirty="0" smtClean="0">
                          <a:solidFill>
                            <a:schemeClr val="lt1"/>
                          </a:solidFill>
                          <a:latin typeface="+mn-lt"/>
                          <a:ea typeface="+mn-ea"/>
                          <a:cs typeface="+mn-cs"/>
                        </a:rPr>
                        <a:t>Yhteisöllisyys </a:t>
                      </a:r>
                    </a:p>
                    <a:p>
                      <a:r>
                        <a:rPr lang="fi-FI" sz="2000" b="0" i="0" u="none" strike="noStrike" kern="1200" baseline="0" dirty="0" smtClean="0">
                          <a:solidFill>
                            <a:schemeClr val="lt1"/>
                          </a:solidFill>
                          <a:latin typeface="+mn-lt"/>
                          <a:ea typeface="+mn-ea"/>
                          <a:cs typeface="+mn-cs"/>
                        </a:rPr>
                        <a:t>Turvallisuus </a:t>
                      </a:r>
                    </a:p>
                    <a:p>
                      <a:r>
                        <a:rPr lang="fi-FI" sz="2000" b="0" i="0" u="none" strike="noStrike" kern="1200" baseline="0" dirty="0" smtClean="0">
                          <a:solidFill>
                            <a:schemeClr val="lt1"/>
                          </a:solidFill>
                          <a:latin typeface="+mn-lt"/>
                          <a:ea typeface="+mn-ea"/>
                          <a:cs typeface="+mn-cs"/>
                        </a:rPr>
                        <a:t>Osallisuus </a:t>
                      </a:r>
                    </a:p>
                    <a:p>
                      <a:r>
                        <a:rPr lang="fi-FI" sz="2000" b="0" i="0" u="none" strike="noStrike" kern="1200" baseline="0" dirty="0" smtClean="0">
                          <a:solidFill>
                            <a:schemeClr val="lt1"/>
                          </a:solidFill>
                          <a:latin typeface="+mn-lt"/>
                          <a:ea typeface="+mn-ea"/>
                          <a:cs typeface="+mn-cs"/>
                        </a:rPr>
                        <a:t>Kaverisuhteet </a:t>
                      </a:r>
                    </a:p>
                    <a:p>
                      <a:r>
                        <a:rPr lang="fi-FI" sz="2000" b="0" i="0" u="none" strike="noStrike" kern="1200" baseline="0" dirty="0" smtClean="0">
                          <a:solidFill>
                            <a:schemeClr val="lt1"/>
                          </a:solidFill>
                          <a:latin typeface="+mn-lt"/>
                          <a:ea typeface="+mn-ea"/>
                          <a:cs typeface="+mn-cs"/>
                        </a:rPr>
                        <a:t>Leikki </a:t>
                      </a:r>
                    </a:p>
                    <a:p>
                      <a:r>
                        <a:rPr lang="fi-FI" sz="2000" b="0" i="0" u="none" strike="noStrike" kern="1200" baseline="0" dirty="0" smtClean="0">
                          <a:solidFill>
                            <a:schemeClr val="lt1"/>
                          </a:solidFill>
                          <a:latin typeface="+mn-lt"/>
                          <a:ea typeface="+mn-ea"/>
                          <a:cs typeface="+mn-cs"/>
                        </a:rPr>
                        <a:t>Leikkitaidot </a:t>
                      </a:r>
                    </a:p>
                    <a:p>
                      <a:r>
                        <a:rPr lang="fi-FI" sz="2000" b="0" i="0" u="none" strike="noStrike" kern="1200" baseline="0" dirty="0" smtClean="0">
                          <a:solidFill>
                            <a:schemeClr val="lt1"/>
                          </a:solidFill>
                          <a:latin typeface="+mn-lt"/>
                          <a:ea typeface="+mn-ea"/>
                          <a:cs typeface="+mn-cs"/>
                        </a:rPr>
                        <a:t>Oppimisympäristö </a:t>
                      </a:r>
                    </a:p>
                    <a:p>
                      <a:r>
                        <a:rPr lang="fi-FI" sz="2000" b="0" i="0" u="none" strike="noStrike" kern="1200" baseline="0" dirty="0" smtClean="0">
                          <a:solidFill>
                            <a:schemeClr val="lt1"/>
                          </a:solidFill>
                          <a:latin typeface="+mn-lt"/>
                          <a:ea typeface="+mn-ea"/>
                          <a:cs typeface="+mn-cs"/>
                        </a:rPr>
                        <a:t>Kieli ja vuorovaikutus </a:t>
                      </a:r>
                    </a:p>
                    <a:p>
                      <a:r>
                        <a:rPr lang="fi-FI" sz="2000" b="0" i="0" u="none" strike="noStrike" kern="1200" baseline="0" dirty="0" smtClean="0">
                          <a:solidFill>
                            <a:schemeClr val="lt1"/>
                          </a:solidFill>
                          <a:latin typeface="+mn-lt"/>
                          <a:ea typeface="+mn-ea"/>
                          <a:cs typeface="+mn-cs"/>
                        </a:rPr>
                        <a:t>Tunnetaidot </a:t>
                      </a:r>
                      <a:endParaRPr lang="fi-FI" sz="2000" dirty="0"/>
                    </a:p>
                  </a:txBody>
                  <a:tcPr marL="91429" marR="91429" marT="45724" marB="45724"/>
                </a:tc>
                <a:tc>
                  <a:txBody>
                    <a:bodyPr/>
                    <a:lstStyle/>
                    <a:p>
                      <a:r>
                        <a:rPr lang="fi-FI" sz="2000" b="0" i="0" u="none" strike="noStrike" kern="1200" baseline="0" dirty="0" smtClean="0">
                          <a:solidFill>
                            <a:schemeClr val="lt1"/>
                          </a:solidFill>
                          <a:latin typeface="+mn-lt"/>
                          <a:ea typeface="+mn-ea"/>
                          <a:cs typeface="+mn-cs"/>
                        </a:rPr>
                        <a:t>Miten organisoimme? </a:t>
                      </a:r>
                    </a:p>
                    <a:p>
                      <a:endParaRPr lang="fi-FI" sz="2000" b="0" i="0" u="none" strike="noStrike" kern="1200" baseline="0" dirty="0" smtClean="0">
                        <a:solidFill>
                          <a:schemeClr val="lt1"/>
                        </a:solidFill>
                        <a:latin typeface="+mn-lt"/>
                        <a:ea typeface="+mn-ea"/>
                        <a:cs typeface="+mn-cs"/>
                      </a:endParaRPr>
                    </a:p>
                    <a:p>
                      <a:r>
                        <a:rPr lang="fi-FI" sz="2000" b="0" i="0" u="none" strike="noStrike" kern="1200" baseline="0" dirty="0" smtClean="0">
                          <a:solidFill>
                            <a:schemeClr val="lt1"/>
                          </a:solidFill>
                          <a:latin typeface="+mn-lt"/>
                          <a:ea typeface="+mn-ea"/>
                          <a:cs typeface="+mn-cs"/>
                        </a:rPr>
                        <a:t>Ryhmien jako </a:t>
                      </a:r>
                    </a:p>
                    <a:p>
                      <a:r>
                        <a:rPr lang="fi-FI" sz="2000" b="0" i="0" u="none" strike="noStrike" kern="1200" baseline="0" dirty="0" smtClean="0">
                          <a:solidFill>
                            <a:schemeClr val="lt1"/>
                          </a:solidFill>
                          <a:latin typeface="+mn-lt"/>
                          <a:ea typeface="+mn-ea"/>
                          <a:cs typeface="+mn-cs"/>
                        </a:rPr>
                        <a:t>Vastuukasvattajat </a:t>
                      </a:r>
                    </a:p>
                    <a:p>
                      <a:r>
                        <a:rPr lang="fi-FI" sz="2000" b="0" i="0" u="none" strike="noStrike" kern="1200" baseline="0" dirty="0" smtClean="0">
                          <a:solidFill>
                            <a:schemeClr val="lt1"/>
                          </a:solidFill>
                          <a:latin typeface="+mn-lt"/>
                          <a:ea typeface="+mn-ea"/>
                          <a:cs typeface="+mn-cs"/>
                        </a:rPr>
                        <a:t>Porrastaminen </a:t>
                      </a:r>
                    </a:p>
                    <a:p>
                      <a:r>
                        <a:rPr lang="fi-FI" sz="2000" b="0" i="0" u="none" strike="noStrike" kern="1200" baseline="0" dirty="0" smtClean="0">
                          <a:solidFill>
                            <a:schemeClr val="lt1"/>
                          </a:solidFill>
                          <a:latin typeface="+mn-lt"/>
                          <a:ea typeface="+mn-ea"/>
                          <a:cs typeface="+mn-cs"/>
                        </a:rPr>
                        <a:t>Tilojen käyttö </a:t>
                      </a:r>
                    </a:p>
                    <a:p>
                      <a:r>
                        <a:rPr lang="fi-FI" sz="2000" b="0" i="0" u="none" strike="noStrike" kern="1200" baseline="0" dirty="0" smtClean="0">
                          <a:solidFill>
                            <a:schemeClr val="lt1"/>
                          </a:solidFill>
                          <a:latin typeface="+mn-lt"/>
                          <a:ea typeface="+mn-ea"/>
                          <a:cs typeface="+mn-cs"/>
                        </a:rPr>
                        <a:t>Päivä/viikko-ohjelma: </a:t>
                      </a:r>
                    </a:p>
                    <a:p>
                      <a:r>
                        <a:rPr lang="fi-FI" sz="2000" b="0" i="0" u="none" strike="noStrike" kern="1200" baseline="0" dirty="0" smtClean="0">
                          <a:solidFill>
                            <a:schemeClr val="lt1"/>
                          </a:solidFill>
                          <a:latin typeface="+mn-lt"/>
                          <a:ea typeface="+mn-ea"/>
                          <a:cs typeface="+mn-cs"/>
                        </a:rPr>
                        <a:t>milloin pienryhmät toimivat? </a:t>
                      </a:r>
                    </a:p>
                    <a:p>
                      <a:r>
                        <a:rPr lang="fi-FI" sz="2000" b="0" i="0" u="none" strike="noStrike" kern="1200" baseline="0" dirty="0" smtClean="0">
                          <a:solidFill>
                            <a:schemeClr val="lt1"/>
                          </a:solidFill>
                          <a:latin typeface="+mn-lt"/>
                          <a:ea typeface="+mn-ea"/>
                          <a:cs typeface="+mn-cs"/>
                        </a:rPr>
                        <a:t>Projektit ja teemat </a:t>
                      </a:r>
                    </a:p>
                    <a:p>
                      <a:r>
                        <a:rPr lang="fi-FI" sz="2000" b="0" i="0" u="none" strike="noStrike" kern="1200" baseline="0" dirty="0" smtClean="0">
                          <a:solidFill>
                            <a:schemeClr val="lt1"/>
                          </a:solidFill>
                          <a:latin typeface="+mn-lt"/>
                          <a:ea typeface="+mn-ea"/>
                          <a:cs typeface="+mn-cs"/>
                        </a:rPr>
                        <a:t>Leikkitaulut </a:t>
                      </a:r>
                    </a:p>
                    <a:p>
                      <a:r>
                        <a:rPr lang="fi-FI" sz="2000" b="0" i="0" u="none" strike="noStrike" kern="1200" baseline="0" dirty="0" smtClean="0">
                          <a:solidFill>
                            <a:schemeClr val="lt1"/>
                          </a:solidFill>
                          <a:latin typeface="+mn-lt"/>
                          <a:ea typeface="+mn-ea"/>
                          <a:cs typeface="+mn-cs"/>
                        </a:rPr>
                        <a:t>Kuvien käyttäminen</a:t>
                      </a:r>
                      <a:r>
                        <a:rPr lang="fi-FI" sz="1800" b="0" i="0" u="none" strike="noStrike" kern="1200" baseline="0" dirty="0" smtClean="0">
                          <a:solidFill>
                            <a:schemeClr val="lt1"/>
                          </a:solidFill>
                          <a:latin typeface="+mn-lt"/>
                          <a:ea typeface="+mn-ea"/>
                          <a:cs typeface="+mn-cs"/>
                        </a:rPr>
                        <a:t> </a:t>
                      </a:r>
                      <a:endParaRPr lang="fi-FI" sz="1800" dirty="0"/>
                    </a:p>
                  </a:txBody>
                  <a:tcPr marL="91429" marR="91429" marT="45724" marB="45724"/>
                </a:tc>
                <a:tc>
                  <a:txBody>
                    <a:bodyPr/>
                    <a:lstStyle/>
                    <a:p>
                      <a:r>
                        <a:rPr lang="fi-FI" sz="2000" b="0" i="0" u="none" strike="noStrike" kern="1200" baseline="0" dirty="0" smtClean="0">
                          <a:solidFill>
                            <a:schemeClr val="lt1"/>
                          </a:solidFill>
                          <a:latin typeface="+mn-lt"/>
                          <a:ea typeface="+mn-ea"/>
                          <a:cs typeface="+mn-cs"/>
                        </a:rPr>
                        <a:t>Miten toimimme? </a:t>
                      </a:r>
                    </a:p>
                    <a:p>
                      <a:endParaRPr lang="fi-FI" sz="2000" b="0" i="0" u="none" strike="noStrike" kern="1200" baseline="0" dirty="0" smtClean="0">
                        <a:solidFill>
                          <a:schemeClr val="lt1"/>
                        </a:solidFill>
                        <a:latin typeface="+mn-lt"/>
                        <a:ea typeface="+mn-ea"/>
                        <a:cs typeface="+mn-cs"/>
                      </a:endParaRPr>
                    </a:p>
                    <a:p>
                      <a:r>
                        <a:rPr lang="fi-FI" sz="2000" b="0" i="0" u="none" strike="noStrike" kern="1200" baseline="0" dirty="0" smtClean="0">
                          <a:solidFill>
                            <a:schemeClr val="lt1"/>
                          </a:solidFill>
                          <a:latin typeface="+mn-lt"/>
                          <a:ea typeface="+mn-ea"/>
                          <a:cs typeface="+mn-cs"/>
                        </a:rPr>
                        <a:t>Tiimipalaverit </a:t>
                      </a:r>
                    </a:p>
                    <a:p>
                      <a:r>
                        <a:rPr lang="fi-FI" sz="2000" b="0" i="0" u="none" strike="noStrike" kern="1200" baseline="0" dirty="0" smtClean="0">
                          <a:solidFill>
                            <a:schemeClr val="lt1"/>
                          </a:solidFill>
                          <a:latin typeface="+mn-lt"/>
                          <a:ea typeface="+mn-ea"/>
                          <a:cs typeface="+mn-cs"/>
                        </a:rPr>
                        <a:t>Sitoutuminen </a:t>
                      </a:r>
                    </a:p>
                    <a:p>
                      <a:r>
                        <a:rPr lang="fi-FI" sz="2000" b="0" i="0" u="none" strike="noStrike" kern="1200" baseline="0" dirty="0" smtClean="0">
                          <a:solidFill>
                            <a:schemeClr val="lt1"/>
                          </a:solidFill>
                          <a:latin typeface="+mn-lt"/>
                          <a:ea typeface="+mn-ea"/>
                          <a:cs typeface="+mn-cs"/>
                        </a:rPr>
                        <a:t>Suunnittelu </a:t>
                      </a:r>
                    </a:p>
                    <a:p>
                      <a:r>
                        <a:rPr lang="fi-FI" sz="2000" b="0" i="0" u="none" strike="noStrike" kern="1200" baseline="0" dirty="0" smtClean="0">
                          <a:solidFill>
                            <a:schemeClr val="lt1"/>
                          </a:solidFill>
                          <a:latin typeface="+mn-lt"/>
                          <a:ea typeface="+mn-ea"/>
                          <a:cs typeface="+mn-cs"/>
                        </a:rPr>
                        <a:t>Ryhmävasu </a:t>
                      </a:r>
                    </a:p>
                    <a:p>
                      <a:r>
                        <a:rPr lang="fi-FI" sz="2000" b="0" i="0" u="none" strike="noStrike" kern="1200" baseline="0" dirty="0" smtClean="0">
                          <a:solidFill>
                            <a:schemeClr val="lt1"/>
                          </a:solidFill>
                          <a:latin typeface="+mn-lt"/>
                          <a:ea typeface="+mn-ea"/>
                          <a:cs typeface="+mn-cs"/>
                        </a:rPr>
                        <a:t>Lasten vasut </a:t>
                      </a:r>
                    </a:p>
                    <a:p>
                      <a:r>
                        <a:rPr lang="fi-FI" sz="2000" b="0" i="0" u="none" strike="noStrike" kern="1200" baseline="0" dirty="0" smtClean="0">
                          <a:solidFill>
                            <a:schemeClr val="lt1"/>
                          </a:solidFill>
                          <a:latin typeface="+mn-lt"/>
                          <a:ea typeface="+mn-ea"/>
                          <a:cs typeface="+mn-cs"/>
                        </a:rPr>
                        <a:t>Lapsen kuuleminen </a:t>
                      </a:r>
                    </a:p>
                    <a:p>
                      <a:r>
                        <a:rPr lang="fi-FI" sz="2000" b="0" i="0" u="none" strike="noStrike" kern="1200" baseline="0" dirty="0" smtClean="0">
                          <a:solidFill>
                            <a:schemeClr val="lt1"/>
                          </a:solidFill>
                          <a:latin typeface="+mn-lt"/>
                          <a:ea typeface="+mn-ea"/>
                          <a:cs typeface="+mn-cs"/>
                        </a:rPr>
                        <a:t>Leikkiin osallistuminen </a:t>
                      </a:r>
                    </a:p>
                    <a:p>
                      <a:r>
                        <a:rPr lang="fi-FI" sz="2000" b="0" i="0" u="none" strike="noStrike" kern="1200" baseline="0" dirty="0" smtClean="0">
                          <a:solidFill>
                            <a:schemeClr val="lt1"/>
                          </a:solidFill>
                          <a:latin typeface="+mn-lt"/>
                          <a:ea typeface="+mn-ea"/>
                          <a:cs typeface="+mn-cs"/>
                        </a:rPr>
                        <a:t>Arviointi </a:t>
                      </a:r>
                    </a:p>
                    <a:p>
                      <a:r>
                        <a:rPr lang="fi-FI" sz="2000" b="0" i="0" u="none" strike="noStrike" kern="1200" baseline="0" dirty="0" smtClean="0">
                          <a:solidFill>
                            <a:schemeClr val="lt1"/>
                          </a:solidFill>
                          <a:latin typeface="+mn-lt"/>
                          <a:ea typeface="+mn-ea"/>
                          <a:cs typeface="+mn-cs"/>
                        </a:rPr>
                        <a:t>Reflektointi </a:t>
                      </a:r>
                    </a:p>
                    <a:p>
                      <a:r>
                        <a:rPr lang="fi-FI" sz="2000" b="0" i="0" u="none" strike="noStrike" kern="1200" baseline="0" dirty="0" smtClean="0">
                          <a:solidFill>
                            <a:schemeClr val="lt1"/>
                          </a:solidFill>
                          <a:latin typeface="+mn-lt"/>
                          <a:ea typeface="+mn-ea"/>
                          <a:cs typeface="+mn-cs"/>
                        </a:rPr>
                        <a:t>Oman työn jatkuva kehittäminen </a:t>
                      </a:r>
                      <a:endParaRPr lang="fi-FI" sz="2000" dirty="0"/>
                    </a:p>
                  </a:txBody>
                  <a:tcPr marL="91429" marR="91429" marT="45724" marB="45724"/>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0" y="3175"/>
            <a:ext cx="8929688" cy="6862763"/>
          </a:xfrm>
          <a:prstGeom prst="rect">
            <a:avLst/>
          </a:prstGeom>
          <a:noFill/>
        </p:spPr>
        <p:txBody>
          <a:bodyPr>
            <a:spAutoFit/>
          </a:bodyPr>
          <a:lstStyle/>
          <a:p>
            <a:pPr>
              <a:defRPr/>
            </a:pPr>
            <a:r>
              <a:rPr lang="fi-FI" sz="2000" b="1" dirty="0">
                <a:ea typeface="ＭＳ Ｐゴシック" pitchFamily="34" charset="-128"/>
              </a:rPr>
              <a:t>Lapsiryhmän varhaiskasvatussuunnitelma</a:t>
            </a:r>
            <a:endParaRPr lang="fi-FI" sz="2000" dirty="0">
              <a:ea typeface="ＭＳ Ｐゴシック" pitchFamily="34" charset="-128"/>
            </a:endParaRPr>
          </a:p>
          <a:p>
            <a:pPr marL="457200" indent="-457200">
              <a:buFontTx/>
              <a:buAutoNum type="arabicParenR"/>
              <a:defRPr/>
            </a:pPr>
            <a:r>
              <a:rPr lang="fi-FI" sz="2000" dirty="0">
                <a:ea typeface="ＭＳ Ｐゴシック" pitchFamily="34" charset="-128"/>
              </a:rPr>
              <a:t>Ryhmä (kuvaus ryhmästä) </a:t>
            </a:r>
          </a:p>
          <a:p>
            <a:pPr marL="457200" indent="-457200">
              <a:buFontTx/>
              <a:buAutoNum type="arabicParenR"/>
              <a:defRPr/>
            </a:pPr>
            <a:endParaRPr lang="fi-FI" sz="2000" dirty="0">
              <a:ea typeface="ＭＳ Ｐゴシック" pitchFamily="34" charset="-128"/>
            </a:endParaRPr>
          </a:p>
          <a:p>
            <a:pPr>
              <a:defRPr/>
            </a:pPr>
            <a:r>
              <a:rPr lang="fi-FI" sz="2000" dirty="0">
                <a:ea typeface="ＭＳ Ｐゴシック" pitchFamily="34" charset="-128"/>
              </a:rPr>
              <a:t>2) Ryhmän toiminta-ajatus ja tavoitteet </a:t>
            </a:r>
          </a:p>
          <a:p>
            <a:pPr>
              <a:defRPr/>
            </a:pPr>
            <a:endParaRPr lang="fi-FI" sz="2000" dirty="0">
              <a:ea typeface="ＭＳ Ｐゴシック" pitchFamily="34" charset="-128"/>
            </a:endParaRPr>
          </a:p>
          <a:p>
            <a:pPr>
              <a:defRPr/>
            </a:pPr>
            <a:r>
              <a:rPr lang="fi-FI" sz="2000" dirty="0">
                <a:ea typeface="ＭＳ Ｐゴシック" pitchFamily="34" charset="-128"/>
              </a:rPr>
              <a:t>3) Sisällölliset teemat ja painopisteet ( lasten mielenkiinnonkohteet – onko kukaan kysynyt?)</a:t>
            </a:r>
          </a:p>
          <a:p>
            <a:pPr>
              <a:defRPr/>
            </a:pPr>
            <a:endParaRPr lang="fi-FI" sz="2000" dirty="0">
              <a:ea typeface="ＭＳ Ｐゴシック" pitchFamily="34" charset="-128"/>
            </a:endParaRPr>
          </a:p>
          <a:p>
            <a:pPr>
              <a:defRPr/>
            </a:pPr>
            <a:r>
              <a:rPr lang="fi-FI" sz="2000" dirty="0">
                <a:ea typeface="ＭＳ Ｐゴシック" pitchFamily="34" charset="-128"/>
              </a:rPr>
              <a:t>4) </a:t>
            </a:r>
            <a:r>
              <a:rPr lang="fi-FI" sz="2000" i="1" dirty="0">
                <a:ea typeface="ＭＳ Ｐゴシック" pitchFamily="34" charset="-128"/>
              </a:rPr>
              <a:t>Työtapa ja pedagogiikan toteuttamisen menetelmät ( lasten osallisuus ja yhteisöllisyys, lapselle ominainen tapa toimia – miten ohjaamme lapsiryhmän prosessia? )</a:t>
            </a:r>
          </a:p>
          <a:p>
            <a:pPr>
              <a:defRPr/>
            </a:pPr>
            <a:endParaRPr lang="fi-FI" sz="2000" dirty="0">
              <a:ea typeface="ＭＳ Ｐゴシック" pitchFamily="34" charset="-128"/>
            </a:endParaRPr>
          </a:p>
          <a:p>
            <a:pPr>
              <a:defRPr/>
            </a:pPr>
            <a:r>
              <a:rPr lang="fi-FI" sz="2000" dirty="0">
                <a:ea typeface="ＭＳ Ｐゴシック" pitchFamily="34" charset="-128"/>
              </a:rPr>
              <a:t>5) Sujuva arki: Kuvaus ryhmän toiminnan pedagogisista periaatteista </a:t>
            </a:r>
          </a:p>
          <a:p>
            <a:pPr>
              <a:defRPr/>
            </a:pPr>
            <a:r>
              <a:rPr lang="fi-FI" sz="2000" dirty="0">
                <a:ea typeface="ＭＳ Ｐゴシック" pitchFamily="34" charset="-128"/>
              </a:rPr>
              <a:t>Lasten saapuminen ja lähteminen, yhteiset ateriat, siirtymätilanteet, päivälepo </a:t>
            </a:r>
            <a:r>
              <a:rPr lang="fi-FI" sz="2000" dirty="0" err="1">
                <a:ea typeface="ＭＳ Ｐゴシック" pitchFamily="34" charset="-128"/>
              </a:rPr>
              <a:t>ym</a:t>
            </a:r>
            <a:endParaRPr lang="fi-FI" sz="2000" dirty="0">
              <a:ea typeface="ＭＳ Ｐゴシック" pitchFamily="34" charset="-128"/>
            </a:endParaRPr>
          </a:p>
          <a:p>
            <a:pPr>
              <a:defRPr/>
            </a:pPr>
            <a:r>
              <a:rPr lang="fi-FI" sz="2000" dirty="0">
                <a:ea typeface="ＭＳ Ｐゴシック" pitchFamily="34" charset="-128"/>
              </a:rPr>
              <a:t> </a:t>
            </a:r>
          </a:p>
          <a:p>
            <a:pPr>
              <a:defRPr/>
            </a:pPr>
            <a:r>
              <a:rPr lang="fi-FI" sz="2000" dirty="0">
                <a:ea typeface="ＭＳ Ｐゴシック" pitchFamily="34" charset="-128"/>
              </a:rPr>
              <a:t>6) Vuorovaikutus – Mihin kiinnitämme huomiota, miten autamme liittymään ?</a:t>
            </a:r>
          </a:p>
          <a:p>
            <a:pPr>
              <a:defRPr/>
            </a:pPr>
            <a:endParaRPr lang="fi-FI" sz="2000" dirty="0">
              <a:ea typeface="ＭＳ Ｐゴシック" pitchFamily="34" charset="-128"/>
            </a:endParaRPr>
          </a:p>
          <a:p>
            <a:pPr>
              <a:defRPr/>
            </a:pPr>
            <a:r>
              <a:rPr lang="fi-FI" sz="2000" dirty="0">
                <a:ea typeface="ＭＳ Ｐゴシック" pitchFamily="34" charset="-128"/>
              </a:rPr>
              <a:t>7) Kasvatuskumppanuus </a:t>
            </a:r>
          </a:p>
          <a:p>
            <a:pPr>
              <a:defRPr/>
            </a:pPr>
            <a:endParaRPr lang="fi-FI" sz="2000" dirty="0">
              <a:ea typeface="ＭＳ Ｐゴシック" pitchFamily="34" charset="-128"/>
            </a:endParaRPr>
          </a:p>
          <a:p>
            <a:pPr>
              <a:defRPr/>
            </a:pPr>
            <a:r>
              <a:rPr lang="fi-FI" sz="2000" dirty="0">
                <a:ea typeface="ＭＳ Ｐゴシック" pitchFamily="34" charset="-128"/>
              </a:rPr>
              <a:t>8) Yhteistyökumppanit</a:t>
            </a:r>
          </a:p>
          <a:p>
            <a:pPr>
              <a:defRPr/>
            </a:pPr>
            <a:r>
              <a:rPr lang="fi-FI" sz="2000" dirty="0">
                <a:ea typeface="ＭＳ Ｐゴシック" pitchFamily="34" charset="-128"/>
              </a:rPr>
              <a:t> </a:t>
            </a:r>
          </a:p>
          <a:p>
            <a:pPr>
              <a:defRPr/>
            </a:pPr>
            <a:r>
              <a:rPr lang="fi-FI" sz="2000" dirty="0">
                <a:ea typeface="ＭＳ Ｐゴシック" pitchFamily="34" charset="-128"/>
              </a:rPr>
              <a:t>9) Arviointi, dokumentointi ja kehittäminen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07950" y="260350"/>
            <a:ext cx="8856663" cy="6556375"/>
          </a:xfrm>
          <a:prstGeom prst="rect">
            <a:avLst/>
          </a:prstGeom>
          <a:noFill/>
        </p:spPr>
        <p:txBody>
          <a:bodyPr>
            <a:spAutoFit/>
          </a:bodyPr>
          <a:lstStyle/>
          <a:p>
            <a:pPr algn="ctr" eaLnBrk="1" hangingPunct="1">
              <a:defRPr/>
            </a:pPr>
            <a:r>
              <a:rPr lang="fi-FI" b="1" dirty="0">
                <a:ea typeface="ＭＳ Ｐゴシック" pitchFamily="34" charset="-128"/>
              </a:rPr>
              <a:t>Leikki on lapselle mielentila.</a:t>
            </a:r>
          </a:p>
          <a:p>
            <a:pPr algn="ctr" eaLnBrk="1" hangingPunct="1">
              <a:defRPr/>
            </a:pPr>
            <a:r>
              <a:rPr lang="fi-FI" b="1" dirty="0">
                <a:ea typeface="ＭＳ Ｐゴシック" pitchFamily="34" charset="-128"/>
              </a:rPr>
              <a:t>Päivähoidossa leikki mahdollistuu, jos aikuisen mielessä on tilaa lapsen leikille!</a:t>
            </a:r>
          </a:p>
          <a:p>
            <a:pPr algn="ctr" eaLnBrk="1" hangingPunct="1">
              <a:defRPr/>
            </a:pPr>
            <a:endParaRPr lang="fi-FI" sz="4400" b="1" dirty="0">
              <a:ea typeface="ＭＳ Ｐゴシック" pitchFamily="34" charset="-128"/>
            </a:endParaRPr>
          </a:p>
          <a:p>
            <a:pPr eaLnBrk="1" hangingPunct="1">
              <a:defRPr/>
            </a:pPr>
            <a:r>
              <a:rPr lang="fi-FI" sz="2000" dirty="0"/>
              <a:t>- Miten aikuinen ohjaa, havainnoi, tukee, osallistuu leikkiin? Vrt. ohjaan ulkona ja sisällä lasten leikkejä tai valvon leikkejä!</a:t>
            </a:r>
          </a:p>
          <a:p>
            <a:pPr marL="342900" indent="-342900" eaLnBrk="1" hangingPunct="1">
              <a:buFontTx/>
              <a:buChar char="-"/>
              <a:defRPr/>
            </a:pPr>
            <a:endParaRPr lang="fi-FI" sz="2000" dirty="0"/>
          </a:p>
          <a:p>
            <a:pPr eaLnBrk="1" hangingPunct="1">
              <a:defRPr/>
            </a:pPr>
            <a:r>
              <a:rPr lang="fi-FI" altLang="fi-FI" sz="2000" dirty="0">
                <a:ea typeface="ＭＳ Ｐゴシック" pitchFamily="34" charset="-128"/>
              </a:rPr>
              <a:t>- Leikin haasteellisuus lapselle ja aikuiselle: Leikissä lapsi esittää leikkitekoja (toiminnallisia ketjuja) leikkivälineillä, tietyssä roolissa, vuorovaikutuksessa toisten lasten kanssa ja rakentaa samaan aikaan tarinaa, johon ei ole olemassa tarkkaa käsikirjoitusta. </a:t>
            </a:r>
            <a:r>
              <a:rPr lang="fi-FI" altLang="fi-FI" sz="2000" i="1" dirty="0">
                <a:ea typeface="ＭＳ Ｐゴシック" pitchFamily="34" charset="-128"/>
              </a:rPr>
              <a:t>Leikki ei siis ole helppoa!</a:t>
            </a:r>
            <a:endParaRPr lang="fi-FI" altLang="fi-FI" sz="2000" dirty="0">
              <a:ea typeface="ＭＳ Ｐゴシック" pitchFamily="34" charset="-128"/>
            </a:endParaRPr>
          </a:p>
          <a:p>
            <a:pPr eaLnBrk="1" hangingPunct="1">
              <a:defRPr/>
            </a:pPr>
            <a:endParaRPr lang="fi-FI" altLang="fi-FI" sz="2000" dirty="0">
              <a:ea typeface="ＭＳ Ｐゴシック" pitchFamily="34" charset="-128"/>
            </a:endParaRPr>
          </a:p>
          <a:p>
            <a:pPr eaLnBrk="1" hangingPunct="1">
              <a:defRPr/>
            </a:pPr>
            <a:r>
              <a:rPr lang="fi-FI" altLang="fi-FI" sz="2000" dirty="0">
                <a:ea typeface="ＭＳ Ｐゴシック" pitchFamily="34" charset="-128"/>
              </a:rPr>
              <a:t>- Lapsen sosiaalinen rooli on aina aikuisen vastuulla &gt; kaikkien kanssa leikitään &gt; aikuisen tehtävänä ohjata ja varmistaa, ei voi jättää lapsen vastuulle! Vrt. aikuisilla sovitut tiimit.</a:t>
            </a:r>
          </a:p>
          <a:p>
            <a:pPr eaLnBrk="1" hangingPunct="1">
              <a:defRPr/>
            </a:pPr>
            <a:endParaRPr lang="fi-FI" altLang="fi-FI" sz="2000" dirty="0">
              <a:ea typeface="ＭＳ Ｐゴシック" pitchFamily="34" charset="-128"/>
            </a:endParaRPr>
          </a:p>
          <a:p>
            <a:pPr eaLnBrk="1" hangingPunct="1">
              <a:defRPr/>
            </a:pPr>
            <a:r>
              <a:rPr lang="fi-FI" altLang="fi-FI" sz="2000" dirty="0">
                <a:ea typeface="ＭＳ Ｐゴシック" pitchFamily="34" charset="-128"/>
              </a:rPr>
              <a:t>Aikuinen ohjaa leikkiä = kiusaamisvapaa leikki</a:t>
            </a:r>
          </a:p>
          <a:p>
            <a:pPr eaLnBrk="1" hangingPunct="1">
              <a:defRPr/>
            </a:pPr>
            <a:endParaRPr lang="fi-FI" altLang="fi-FI" sz="2000" dirty="0">
              <a:ea typeface="ＭＳ Ｐゴシック" pitchFamily="34" charset="-128"/>
            </a:endParaRPr>
          </a:p>
          <a:p>
            <a:pPr eaLnBrk="1" hangingPunct="1">
              <a:defRPr/>
            </a:pPr>
            <a:r>
              <a:rPr lang="fi-FI" dirty="0"/>
              <a:t> </a:t>
            </a:r>
            <a:endParaRPr lang="fi-FI" b="1" dirty="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79388" y="52388"/>
            <a:ext cx="8713787" cy="8402637"/>
          </a:xfrm>
          <a:prstGeom prst="rect">
            <a:avLst/>
          </a:prstGeom>
          <a:noFill/>
        </p:spPr>
        <p:txBody>
          <a:bodyPr>
            <a:spAutoFit/>
          </a:bodyPr>
          <a:lstStyle/>
          <a:p>
            <a:pPr>
              <a:defRPr/>
            </a:pPr>
            <a:r>
              <a:rPr lang="fi-FI" sz="2000" b="1" dirty="0"/>
              <a:t>Leikin taustatekijät ja edellytykset</a:t>
            </a:r>
          </a:p>
          <a:p>
            <a:pPr>
              <a:defRPr/>
            </a:pPr>
            <a:endParaRPr lang="fi-FI" sz="2000" dirty="0"/>
          </a:p>
          <a:p>
            <a:pPr>
              <a:defRPr/>
            </a:pPr>
            <a:r>
              <a:rPr lang="fi-FI" sz="2000" i="1" dirty="0"/>
              <a:t>Miten huomioidaan ja tuetaan työn suunnittelussa:</a:t>
            </a:r>
            <a:endParaRPr lang="fi-FI" sz="2000" dirty="0"/>
          </a:p>
          <a:p>
            <a:pPr marL="342900" indent="-342900">
              <a:buFont typeface="Arial" panose="020B0604020202020204" pitchFamily="34" charset="0"/>
              <a:buChar char="•"/>
              <a:defRPr/>
            </a:pPr>
            <a:r>
              <a:rPr lang="fi-FI" sz="2000" dirty="0"/>
              <a:t>Leikkiaika- ja rauha</a:t>
            </a:r>
          </a:p>
          <a:p>
            <a:pPr marL="342900" indent="-342900">
              <a:buFont typeface="Arial" panose="020B0604020202020204" pitchFamily="34" charset="0"/>
              <a:buChar char="•"/>
              <a:defRPr/>
            </a:pPr>
            <a:r>
              <a:rPr lang="fi-FI" sz="2000" dirty="0"/>
              <a:t>Leikkitilat ja –välineet</a:t>
            </a:r>
          </a:p>
          <a:p>
            <a:pPr marL="342900" indent="-342900">
              <a:buFont typeface="Arial" panose="020B0604020202020204" pitchFamily="34" charset="0"/>
              <a:buChar char="•"/>
              <a:defRPr/>
            </a:pPr>
            <a:r>
              <a:rPr lang="fi-FI" sz="2000" dirty="0"/>
              <a:t>Ryhmäjako, vuorovaikutus</a:t>
            </a:r>
          </a:p>
          <a:p>
            <a:pPr marL="342900" indent="-342900">
              <a:buFont typeface="Arial" panose="020B0604020202020204" pitchFamily="34" charset="0"/>
              <a:buChar char="•"/>
              <a:defRPr/>
            </a:pPr>
            <a:r>
              <a:rPr lang="fi-FI" sz="2000" dirty="0"/>
              <a:t>Kokemukset ja mallit leikin rakennusaineksina</a:t>
            </a:r>
          </a:p>
          <a:p>
            <a:pPr marL="342900" indent="-342900">
              <a:buFont typeface="Arial" panose="020B0604020202020204" pitchFamily="34" charset="0"/>
              <a:buChar char="•"/>
              <a:defRPr/>
            </a:pPr>
            <a:endParaRPr lang="fi-FI" sz="2000" dirty="0"/>
          </a:p>
          <a:p>
            <a:pPr>
              <a:defRPr/>
            </a:pPr>
            <a:r>
              <a:rPr lang="fi-FI" sz="2000" i="1" dirty="0"/>
              <a:t>Miten leikkiympäristönne mahdollistaa  leikin eri kehitysvaiheissa  sekä leikin erilaisten ominaisuuksien  toteutumisen sisällä ja ulkona:</a:t>
            </a:r>
          </a:p>
          <a:p>
            <a:pPr marL="342900" indent="-342900">
              <a:buFont typeface="Arial" panose="020B0604020202020204" pitchFamily="34" charset="0"/>
              <a:buChar char="•"/>
              <a:defRPr/>
            </a:pPr>
            <a:r>
              <a:rPr lang="fi-FI" sz="2000" dirty="0"/>
              <a:t>toiminnallisuus</a:t>
            </a:r>
          </a:p>
          <a:p>
            <a:pPr marL="342900" indent="-342900">
              <a:buFont typeface="Arial" panose="020B0604020202020204" pitchFamily="34" charset="0"/>
              <a:buChar char="•"/>
              <a:defRPr/>
            </a:pPr>
            <a:r>
              <a:rPr lang="fi-FI" sz="2000" dirty="0"/>
              <a:t>tarinallisuus </a:t>
            </a:r>
          </a:p>
          <a:p>
            <a:pPr marL="342900" indent="-342900">
              <a:buFont typeface="Arial" panose="020B0604020202020204" pitchFamily="34" charset="0"/>
              <a:buChar char="•"/>
              <a:defRPr/>
            </a:pPr>
            <a:r>
              <a:rPr lang="fi-FI" sz="2000" dirty="0"/>
              <a:t>yhteisöllisyys</a:t>
            </a:r>
          </a:p>
          <a:p>
            <a:pPr marL="342900" indent="-342900">
              <a:buFont typeface="Arial" panose="020B0604020202020204" pitchFamily="34" charset="0"/>
              <a:buChar char="•"/>
              <a:defRPr/>
            </a:pPr>
            <a:r>
              <a:rPr lang="fi-FI" sz="2000" dirty="0"/>
              <a:t>oivaltavuus</a:t>
            </a:r>
          </a:p>
          <a:p>
            <a:pPr marL="342900" indent="-342900">
              <a:buFont typeface="Arial" panose="020B0604020202020204" pitchFamily="34" charset="0"/>
              <a:buChar char="•"/>
              <a:defRPr/>
            </a:pPr>
            <a:r>
              <a:rPr lang="fi-FI" sz="2000" dirty="0"/>
              <a:t>luovuus</a:t>
            </a:r>
          </a:p>
          <a:p>
            <a:pPr>
              <a:defRPr/>
            </a:pPr>
            <a:endParaRPr lang="fi-FI" sz="2000" dirty="0"/>
          </a:p>
          <a:p>
            <a:pPr>
              <a:defRPr/>
            </a:pPr>
            <a:r>
              <a:rPr lang="fi-FI" sz="2000" i="1" dirty="0"/>
              <a:t>Miten aikuinen ohjaa, havainnoi, tukee, osallistuu leikkiin?</a:t>
            </a:r>
          </a:p>
          <a:p>
            <a:pPr>
              <a:defRPr/>
            </a:pPr>
            <a:endParaRPr lang="fi-FI" sz="2000" i="1" dirty="0"/>
          </a:p>
          <a:p>
            <a:pPr>
              <a:defRPr/>
            </a:pPr>
            <a:r>
              <a:rPr lang="fi-FI" sz="2000" i="1" dirty="0"/>
              <a:t>Miten jokaiselle lapselle turvataan leikkikaveri?</a:t>
            </a:r>
          </a:p>
          <a:p>
            <a:pPr>
              <a:defRPr/>
            </a:pPr>
            <a:endParaRPr lang="fi-FI" sz="2000" i="1" dirty="0"/>
          </a:p>
          <a:p>
            <a:pPr>
              <a:defRPr/>
            </a:pPr>
            <a:r>
              <a:rPr lang="fi-FI" sz="2000" i="1" dirty="0"/>
              <a:t>Miten leikki ja leikillisyys näkyy arkisissa tilanteissa: pukeminen, odottelu ym.</a:t>
            </a:r>
          </a:p>
          <a:p>
            <a:pPr>
              <a:defRPr/>
            </a:pPr>
            <a:r>
              <a:rPr lang="fi-FI" sz="1400" i="1" dirty="0"/>
              <a:t>(Vantaan kaupunki, Pakillinen työkaluja)</a:t>
            </a:r>
          </a:p>
          <a:p>
            <a:pPr>
              <a:defRPr/>
            </a:pPr>
            <a:endParaRPr lang="fi-FI" sz="2000" i="1" dirty="0"/>
          </a:p>
          <a:p>
            <a:pPr>
              <a:defRPr/>
            </a:pPr>
            <a:endParaRPr lang="fi-FI" sz="2000" i="1" dirty="0"/>
          </a:p>
          <a:p>
            <a:pPr>
              <a:defRPr/>
            </a:pPr>
            <a:endParaRPr lang="fi-FI" sz="2000" dirty="0"/>
          </a:p>
          <a:p>
            <a:pPr>
              <a:defRPr/>
            </a:pPr>
            <a:endParaRPr lang="fi-FI" sz="2000" dirty="0"/>
          </a:p>
          <a:p>
            <a:pPr>
              <a:defRPr/>
            </a:pPr>
            <a:endParaRPr lang="fi-FI"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orakulmio 1"/>
          <p:cNvSpPr>
            <a:spLocks noChangeArrowheads="1"/>
          </p:cNvSpPr>
          <p:nvPr/>
        </p:nvSpPr>
        <p:spPr bwMode="auto">
          <a:xfrm>
            <a:off x="1476375" y="5300663"/>
            <a:ext cx="6191250" cy="431800"/>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1400" b="1"/>
              <a:t>Kehittyvä toimintakulttuuri –Monipuoliset oppimisympäristöt - Yhteistyö</a:t>
            </a:r>
          </a:p>
        </p:txBody>
      </p:sp>
      <p:sp>
        <p:nvSpPr>
          <p:cNvPr id="15363" name="Suorakulmio 2"/>
          <p:cNvSpPr>
            <a:spLocks noChangeArrowheads="1"/>
          </p:cNvSpPr>
          <p:nvPr/>
        </p:nvSpPr>
        <p:spPr bwMode="auto">
          <a:xfrm>
            <a:off x="1476375" y="5732463"/>
            <a:ext cx="6191250" cy="433387"/>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1600" b="1"/>
              <a:t>Pedagoginen dokumentointi, arviointi ja kehittäminen</a:t>
            </a:r>
          </a:p>
        </p:txBody>
      </p:sp>
      <p:sp>
        <p:nvSpPr>
          <p:cNvPr id="15364" name="Suorakulmio 3"/>
          <p:cNvSpPr>
            <a:spLocks noChangeArrowheads="1"/>
          </p:cNvSpPr>
          <p:nvPr/>
        </p:nvSpPr>
        <p:spPr bwMode="auto">
          <a:xfrm>
            <a:off x="1476375" y="6165850"/>
            <a:ext cx="6191250" cy="361950"/>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1600" b="1"/>
              <a:t>Arvoperusta - oppimiskäsitys</a:t>
            </a:r>
          </a:p>
        </p:txBody>
      </p:sp>
      <p:sp>
        <p:nvSpPr>
          <p:cNvPr id="15365" name="Kuvaselitenuoli vasemmalle 4"/>
          <p:cNvSpPr>
            <a:spLocks noChangeArrowheads="1"/>
          </p:cNvSpPr>
          <p:nvPr/>
        </p:nvSpPr>
        <p:spPr bwMode="auto">
          <a:xfrm>
            <a:off x="5349875" y="1268413"/>
            <a:ext cx="935038" cy="3744912"/>
          </a:xfrm>
          <a:prstGeom prst="leftArrowCallout">
            <a:avLst>
              <a:gd name="adj1" fmla="val 25032"/>
              <a:gd name="adj2" fmla="val 25032"/>
              <a:gd name="adj3" fmla="val 25000"/>
              <a:gd name="adj4" fmla="val 64977"/>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endParaRPr lang="fi-FI" altLang="fi-FI" sz="2400"/>
          </a:p>
        </p:txBody>
      </p:sp>
      <p:sp>
        <p:nvSpPr>
          <p:cNvPr id="15366" name="Kuvaselitenuoli oikealle 5"/>
          <p:cNvSpPr>
            <a:spLocks noChangeArrowheads="1"/>
          </p:cNvSpPr>
          <p:nvPr/>
        </p:nvSpPr>
        <p:spPr bwMode="auto">
          <a:xfrm>
            <a:off x="1204913" y="1427163"/>
            <a:ext cx="1152525" cy="3586162"/>
          </a:xfrm>
          <a:prstGeom prst="rightArrowCallout">
            <a:avLst>
              <a:gd name="adj1" fmla="val 25008"/>
              <a:gd name="adj2" fmla="val 24993"/>
              <a:gd name="adj3" fmla="val 25000"/>
              <a:gd name="adj4" fmla="val 64977"/>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endParaRPr lang="fi-FI" altLang="fi-FI" sz="2400"/>
          </a:p>
        </p:txBody>
      </p:sp>
      <p:graphicFrame>
        <p:nvGraphicFramePr>
          <p:cNvPr id="8" name="Taulukko 7"/>
          <p:cNvGraphicFramePr>
            <a:graphicFrameLocks noGrp="1"/>
          </p:cNvGraphicFramePr>
          <p:nvPr/>
        </p:nvGraphicFramePr>
        <p:xfrm>
          <a:off x="1204913" y="404813"/>
          <a:ext cx="6497637" cy="822325"/>
        </p:xfrm>
        <a:graphic>
          <a:graphicData uri="http://schemas.openxmlformats.org/drawingml/2006/table">
            <a:tbl>
              <a:tblPr firstRow="1" bandRow="1">
                <a:tableStyleId>{5C22544A-7EE6-4342-B048-85BDC9FD1C3A}</a:tableStyleId>
              </a:tblPr>
              <a:tblGrid>
                <a:gridCol w="1299527"/>
                <a:gridCol w="1299527"/>
                <a:gridCol w="1299527"/>
                <a:gridCol w="1299527"/>
                <a:gridCol w="1299527"/>
              </a:tblGrid>
              <a:tr h="822325">
                <a:tc>
                  <a:txBody>
                    <a:bodyPr/>
                    <a:lstStyle/>
                    <a:p>
                      <a:r>
                        <a:rPr lang="fi-FI" sz="1200" dirty="0" smtClean="0"/>
                        <a:t>Ajattelu ja oppiminen</a:t>
                      </a:r>
                      <a:endParaRPr lang="fi-FI" sz="1200" dirty="0"/>
                    </a:p>
                  </a:txBody>
                  <a:tcPr marL="91450" marR="91450" marT="45542" marB="45542"/>
                </a:tc>
                <a:tc>
                  <a:txBody>
                    <a:bodyPr/>
                    <a:lstStyle/>
                    <a:p>
                      <a:r>
                        <a:rPr lang="fi-FI" sz="1200" dirty="0" smtClean="0"/>
                        <a:t>Kulttuurinen osaaminen, vuorovaikutus ja ilmaisu</a:t>
                      </a:r>
                      <a:endParaRPr lang="fi-FI" sz="1200" dirty="0"/>
                    </a:p>
                  </a:txBody>
                  <a:tcPr marL="91450" marR="91450" marT="45542" marB="45542"/>
                </a:tc>
                <a:tc>
                  <a:txBody>
                    <a:bodyPr/>
                    <a:lstStyle/>
                    <a:p>
                      <a:r>
                        <a:rPr lang="fi-FI" sz="1200" dirty="0" smtClean="0"/>
                        <a:t>Itsestä huolehtiminen ja arjen taidot</a:t>
                      </a:r>
                      <a:endParaRPr lang="fi-FI" sz="1200" dirty="0"/>
                    </a:p>
                  </a:txBody>
                  <a:tcPr marL="91450" marR="91450" marT="45542" marB="45542"/>
                </a:tc>
                <a:tc>
                  <a:txBody>
                    <a:bodyPr/>
                    <a:lstStyle/>
                    <a:p>
                      <a:r>
                        <a:rPr lang="fi-FI" sz="1200" dirty="0" smtClean="0"/>
                        <a:t>Monilukutaito</a:t>
                      </a:r>
                      <a:endParaRPr lang="fi-FI" sz="1200" dirty="0"/>
                    </a:p>
                  </a:txBody>
                  <a:tcPr marL="91450" marR="91450" marT="45542" marB="45542"/>
                </a:tc>
                <a:tc>
                  <a:txBody>
                    <a:bodyPr/>
                    <a:lstStyle/>
                    <a:p>
                      <a:r>
                        <a:rPr lang="fi-FI" sz="1200" dirty="0" smtClean="0"/>
                        <a:t>Osallistuminen ja vaikuttaminen</a:t>
                      </a:r>
                      <a:endParaRPr lang="fi-FI" sz="1200" dirty="0"/>
                    </a:p>
                  </a:txBody>
                  <a:tcPr marL="91450" marR="91450" marT="45542" marB="45542"/>
                </a:tc>
              </a:tr>
            </a:tbl>
          </a:graphicData>
        </a:graphic>
      </p:graphicFrame>
      <p:sp>
        <p:nvSpPr>
          <p:cNvPr id="15381" name="Tekstiruutu 8"/>
          <p:cNvSpPr txBox="1">
            <a:spLocks noChangeArrowheads="1"/>
          </p:cNvSpPr>
          <p:nvPr/>
        </p:nvSpPr>
        <p:spPr bwMode="auto">
          <a:xfrm>
            <a:off x="1331913" y="0"/>
            <a:ext cx="64087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2400" b="1"/>
              <a:t>Laaja-alainen osaaminen</a:t>
            </a:r>
          </a:p>
        </p:txBody>
      </p:sp>
      <p:sp>
        <p:nvSpPr>
          <p:cNvPr id="10" name="Tekstiruutu 9"/>
          <p:cNvSpPr txBox="1"/>
          <p:nvPr/>
        </p:nvSpPr>
        <p:spPr>
          <a:xfrm>
            <a:off x="6711950" y="1535113"/>
            <a:ext cx="2663825" cy="3478212"/>
          </a:xfrm>
          <a:prstGeom prst="rect">
            <a:avLst/>
          </a:prstGeom>
          <a:noFill/>
        </p:spPr>
        <p:txBody>
          <a:bodyPr>
            <a:spAutoFit/>
          </a:bodyPr>
          <a:lstStyle/>
          <a:p>
            <a:pPr marL="285750" indent="-285750">
              <a:buFont typeface="Arial" panose="020B0604020202020204" pitchFamily="34" charset="0"/>
              <a:buChar char="•"/>
              <a:defRPr/>
            </a:pPr>
            <a:r>
              <a:rPr lang="fi-FI" sz="1600" dirty="0">
                <a:ea typeface="ＭＳ Ｐゴシック" pitchFamily="34" charset="-128"/>
              </a:rPr>
              <a:t>Kielten rikas maailma</a:t>
            </a:r>
          </a:p>
          <a:p>
            <a:pPr marL="285750" indent="-285750">
              <a:buFont typeface="Arial" panose="020B0604020202020204" pitchFamily="34" charset="0"/>
              <a:buChar char="•"/>
              <a:defRPr/>
            </a:pPr>
            <a:endParaRPr lang="fi-FI" sz="1600" dirty="0">
              <a:ea typeface="ＭＳ Ｐゴシック" pitchFamily="34" charset="-128"/>
            </a:endParaRPr>
          </a:p>
          <a:p>
            <a:pPr marL="285750" indent="-285750">
              <a:buFont typeface="Arial" panose="020B0604020202020204" pitchFamily="34" charset="0"/>
              <a:buChar char="•"/>
              <a:defRPr/>
            </a:pPr>
            <a:r>
              <a:rPr lang="fi-FI" sz="1600" dirty="0">
                <a:ea typeface="ＭＳ Ｐゴシック" pitchFamily="34" charset="-128"/>
              </a:rPr>
              <a:t>Ilmaisun monet muodot</a:t>
            </a:r>
          </a:p>
          <a:p>
            <a:pPr marL="285750" indent="-285750">
              <a:buFont typeface="Arial" panose="020B0604020202020204" pitchFamily="34" charset="0"/>
              <a:buChar char="•"/>
              <a:defRPr/>
            </a:pPr>
            <a:endParaRPr lang="fi-FI" sz="1600" dirty="0">
              <a:ea typeface="ＭＳ Ｐゴシック" pitchFamily="34" charset="-128"/>
            </a:endParaRPr>
          </a:p>
          <a:p>
            <a:pPr marL="285750" indent="-285750">
              <a:buFont typeface="Arial" panose="020B0604020202020204" pitchFamily="34" charset="0"/>
              <a:buChar char="•"/>
              <a:defRPr/>
            </a:pPr>
            <a:r>
              <a:rPr lang="fi-FI" sz="1600" dirty="0">
                <a:ea typeface="ＭＳ Ｐゴシック" pitchFamily="34" charset="-128"/>
              </a:rPr>
              <a:t>Minä ja meidän yhteisömme</a:t>
            </a:r>
          </a:p>
          <a:p>
            <a:pPr marL="285750" indent="-285750">
              <a:buFont typeface="Arial" panose="020B0604020202020204" pitchFamily="34" charset="0"/>
              <a:buChar char="•"/>
              <a:defRPr/>
            </a:pPr>
            <a:endParaRPr lang="fi-FI" sz="1600" dirty="0">
              <a:ea typeface="ＭＳ Ｐゴシック" pitchFamily="34" charset="-128"/>
            </a:endParaRPr>
          </a:p>
          <a:p>
            <a:pPr marL="285750" indent="-285750">
              <a:buFont typeface="Arial" panose="020B0604020202020204" pitchFamily="34" charset="0"/>
              <a:buChar char="•"/>
              <a:defRPr/>
            </a:pPr>
            <a:r>
              <a:rPr lang="fi-FI" sz="1600" dirty="0">
                <a:ea typeface="ＭＳ Ｐゴシック" pitchFamily="34" charset="-128"/>
              </a:rPr>
              <a:t>Tutkin ja toimin ympäristössäni</a:t>
            </a:r>
          </a:p>
          <a:p>
            <a:pPr marL="285750" indent="-285750">
              <a:buFont typeface="Arial" panose="020B0604020202020204" pitchFamily="34" charset="0"/>
              <a:buChar char="•"/>
              <a:defRPr/>
            </a:pPr>
            <a:endParaRPr lang="fi-FI" sz="1600" dirty="0">
              <a:ea typeface="ＭＳ Ｐゴシック" pitchFamily="34" charset="-128"/>
            </a:endParaRPr>
          </a:p>
          <a:p>
            <a:pPr marL="285750" indent="-285750">
              <a:buFont typeface="Arial" panose="020B0604020202020204" pitchFamily="34" charset="0"/>
              <a:buChar char="•"/>
              <a:defRPr/>
            </a:pPr>
            <a:r>
              <a:rPr lang="fi-FI" sz="1600" dirty="0">
                <a:ea typeface="ＭＳ Ｐゴシック" pitchFamily="34" charset="-128"/>
              </a:rPr>
              <a:t>Kasvan, liikun ja kehityn</a:t>
            </a:r>
          </a:p>
          <a:p>
            <a:pPr marL="285750" indent="-285750">
              <a:buFont typeface="Arial" panose="020B0604020202020204" pitchFamily="34" charset="0"/>
              <a:buChar char="•"/>
              <a:defRPr/>
            </a:pPr>
            <a:endParaRPr lang="fi-FI" sz="1600" dirty="0">
              <a:ea typeface="ＭＳ Ｐゴシック" pitchFamily="34" charset="-128"/>
            </a:endParaRPr>
          </a:p>
          <a:p>
            <a:pPr>
              <a:defRPr/>
            </a:pPr>
            <a:endParaRPr lang="fi-FI" sz="1400" dirty="0">
              <a:ea typeface="ＭＳ Ｐゴシック" pitchFamily="34" charset="-128"/>
            </a:endParaRPr>
          </a:p>
          <a:p>
            <a:pPr>
              <a:defRPr/>
            </a:pPr>
            <a:endParaRPr lang="fi-FI" sz="1400" dirty="0">
              <a:ea typeface="ＭＳ Ｐゴシック" pitchFamily="34" charset="-128"/>
            </a:endParaRPr>
          </a:p>
        </p:txBody>
      </p:sp>
      <p:sp>
        <p:nvSpPr>
          <p:cNvPr id="15383" name="Tekstiruutu 10"/>
          <p:cNvSpPr txBox="1">
            <a:spLocks noChangeArrowheads="1"/>
          </p:cNvSpPr>
          <p:nvPr/>
        </p:nvSpPr>
        <p:spPr bwMode="auto">
          <a:xfrm rot="5400000">
            <a:off x="4355307" y="2728118"/>
            <a:ext cx="3384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2400"/>
              <a:t>Oppimisen alueet</a:t>
            </a:r>
          </a:p>
        </p:txBody>
      </p:sp>
      <p:sp>
        <p:nvSpPr>
          <p:cNvPr id="15384" name="Tekstiruutu 11"/>
          <p:cNvSpPr txBox="1">
            <a:spLocks noChangeArrowheads="1"/>
          </p:cNvSpPr>
          <p:nvPr/>
        </p:nvSpPr>
        <p:spPr bwMode="auto">
          <a:xfrm rot="-5400000">
            <a:off x="-305593" y="2724944"/>
            <a:ext cx="38528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2400"/>
              <a:t>Lasten mielenkiinnonkohteet ja tarpeet</a:t>
            </a:r>
          </a:p>
        </p:txBody>
      </p:sp>
      <p:sp>
        <p:nvSpPr>
          <p:cNvPr id="15385" name="Tekstiruutu 12"/>
          <p:cNvSpPr txBox="1">
            <a:spLocks noChangeArrowheads="1"/>
          </p:cNvSpPr>
          <p:nvPr/>
        </p:nvSpPr>
        <p:spPr bwMode="auto">
          <a:xfrm rot="-5400000">
            <a:off x="-1065212" y="2946400"/>
            <a:ext cx="36718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2400"/>
              <a:t>Lasten kasvuympäristöt</a:t>
            </a:r>
          </a:p>
        </p:txBody>
      </p:sp>
      <p:sp>
        <p:nvSpPr>
          <p:cNvPr id="14" name="Tekstiruutu 13"/>
          <p:cNvSpPr txBox="1"/>
          <p:nvPr/>
        </p:nvSpPr>
        <p:spPr>
          <a:xfrm>
            <a:off x="2268538" y="1700213"/>
            <a:ext cx="3779837" cy="2308225"/>
          </a:xfrm>
          <a:prstGeom prst="rect">
            <a:avLst/>
          </a:prstGeom>
          <a:noFill/>
        </p:spPr>
        <p:txBody>
          <a:bodyPr>
            <a:spAutoFit/>
          </a:bodyPr>
          <a:lstStyle/>
          <a:p>
            <a:pPr>
              <a:defRPr/>
            </a:pPr>
            <a:r>
              <a:rPr lang="fi-FI" sz="1800" dirty="0">
                <a:ea typeface="ＭＳ Ｐゴシック" pitchFamily="34" charset="-128"/>
              </a:rPr>
              <a:t>Kasvatus, opetus ja hoito</a:t>
            </a:r>
          </a:p>
          <a:p>
            <a:pPr>
              <a:defRPr/>
            </a:pPr>
            <a:endParaRPr lang="fi-FI" sz="1800" dirty="0">
              <a:ea typeface="ＭＳ Ｐゴシック" pitchFamily="34" charset="-128"/>
            </a:endParaRPr>
          </a:p>
          <a:p>
            <a:pPr>
              <a:defRPr/>
            </a:pPr>
            <a:r>
              <a:rPr lang="fi-FI" sz="1800" b="1" dirty="0">
                <a:ea typeface="ＭＳ Ｐゴシック" pitchFamily="34" charset="-128"/>
              </a:rPr>
              <a:t>Varhaiskasvatuksen pedagoginen toiminta</a:t>
            </a:r>
          </a:p>
          <a:p>
            <a:pPr>
              <a:defRPr/>
            </a:pPr>
            <a:endParaRPr lang="fi-FI" sz="1800" dirty="0">
              <a:ea typeface="ＭＳ Ｐゴシック" pitchFamily="34" charset="-128"/>
            </a:endParaRPr>
          </a:p>
          <a:p>
            <a:pPr marL="285750" indent="-285750">
              <a:buFont typeface="Arial" panose="020B0604020202020204" pitchFamily="34" charset="0"/>
              <a:buChar char="•"/>
              <a:defRPr/>
            </a:pPr>
            <a:r>
              <a:rPr lang="fi-FI" sz="1800" dirty="0">
                <a:ea typeface="ＭＳ Ｐゴシック" pitchFamily="34" charset="-128"/>
              </a:rPr>
              <a:t>Opin, koen , toimin , osallistun</a:t>
            </a:r>
          </a:p>
          <a:p>
            <a:pPr marL="285750" indent="-285750">
              <a:buFont typeface="Arial" panose="020B0604020202020204" pitchFamily="34" charset="0"/>
              <a:buChar char="•"/>
              <a:defRPr/>
            </a:pPr>
            <a:endParaRPr lang="fi-FI" sz="1800" dirty="0">
              <a:ea typeface="ＭＳ Ｐゴシック" pitchFamily="34" charset="-128"/>
            </a:endParaRPr>
          </a:p>
          <a:p>
            <a:pPr marL="285750" indent="-285750">
              <a:buFont typeface="Arial" panose="020B0604020202020204" pitchFamily="34" charset="0"/>
              <a:buChar char="•"/>
              <a:defRPr/>
            </a:pPr>
            <a:r>
              <a:rPr lang="fi-FI" sz="1800" dirty="0">
                <a:ea typeface="ＭＳ Ｐゴシック" pitchFamily="34" charset="-128"/>
              </a:rPr>
              <a:t>Leikin, liikun , tutkin, ilmaisen</a:t>
            </a:r>
          </a:p>
        </p:txBody>
      </p:sp>
      <p:sp>
        <p:nvSpPr>
          <p:cNvPr id="15387" name="Iloiset kasvot 14"/>
          <p:cNvSpPr>
            <a:spLocks noChangeArrowheads="1"/>
          </p:cNvSpPr>
          <p:nvPr/>
        </p:nvSpPr>
        <p:spPr bwMode="auto">
          <a:xfrm>
            <a:off x="3348038" y="4149725"/>
            <a:ext cx="809625" cy="673100"/>
          </a:xfrm>
          <a:prstGeom prst="smileyFace">
            <a:avLst>
              <a:gd name="adj" fmla="val 4653"/>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endParaRPr lang="fi-FI" altLang="fi-FI" sz="2400"/>
          </a:p>
        </p:txBody>
      </p:sp>
      <p:sp>
        <p:nvSpPr>
          <p:cNvPr id="15388" name="Iloiset kasvot 15"/>
          <p:cNvSpPr>
            <a:spLocks noChangeArrowheads="1"/>
          </p:cNvSpPr>
          <p:nvPr/>
        </p:nvSpPr>
        <p:spPr bwMode="auto">
          <a:xfrm>
            <a:off x="4243388" y="4149725"/>
            <a:ext cx="914400" cy="673100"/>
          </a:xfrm>
          <a:prstGeom prst="smileyFace">
            <a:avLst>
              <a:gd name="adj" fmla="val 4653"/>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endParaRPr lang="fi-FI" altLang="fi-FI" sz="2400"/>
          </a:p>
        </p:txBody>
      </p:sp>
      <p:sp>
        <p:nvSpPr>
          <p:cNvPr id="15389" name="Alanuoli 16"/>
          <p:cNvSpPr>
            <a:spLocks noChangeArrowheads="1"/>
          </p:cNvSpPr>
          <p:nvPr/>
        </p:nvSpPr>
        <p:spPr bwMode="auto">
          <a:xfrm>
            <a:off x="7740650" y="5516563"/>
            <a:ext cx="303213" cy="649287"/>
          </a:xfrm>
          <a:prstGeom prst="downArrow">
            <a:avLst>
              <a:gd name="adj1" fmla="val 50000"/>
              <a:gd name="adj2" fmla="val 50074"/>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endParaRPr lang="fi-FI" altLang="fi-FI" sz="2400"/>
          </a:p>
        </p:txBody>
      </p:sp>
      <p:sp>
        <p:nvSpPr>
          <p:cNvPr id="15390" name="Alanuoli 17"/>
          <p:cNvSpPr>
            <a:spLocks noChangeArrowheads="1"/>
          </p:cNvSpPr>
          <p:nvPr/>
        </p:nvSpPr>
        <p:spPr bwMode="auto">
          <a:xfrm rot="10800000">
            <a:off x="833438" y="5510213"/>
            <a:ext cx="498475" cy="798512"/>
          </a:xfrm>
          <a:prstGeom prst="downArrow">
            <a:avLst>
              <a:gd name="adj1" fmla="val 50000"/>
              <a:gd name="adj2" fmla="val 49971"/>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endParaRPr lang="fi-FI" altLang="fi-FI" sz="2400"/>
          </a:p>
        </p:txBody>
      </p:sp>
      <p:sp>
        <p:nvSpPr>
          <p:cNvPr id="15391" name="Tekstiruutu 18"/>
          <p:cNvSpPr txBox="1">
            <a:spLocks noChangeArrowheads="1"/>
          </p:cNvSpPr>
          <p:nvPr/>
        </p:nvSpPr>
        <p:spPr bwMode="auto">
          <a:xfrm>
            <a:off x="7540625" y="6527800"/>
            <a:ext cx="1835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spcBef>
                <a:spcPct val="0"/>
              </a:spcBef>
              <a:buFontTx/>
              <a:buNone/>
            </a:pPr>
            <a:r>
              <a:rPr lang="fi-FI" altLang="fi-FI" sz="1000"/>
              <a:t>Vasu 2017, OPH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79388" y="549275"/>
            <a:ext cx="8856662" cy="5632450"/>
          </a:xfrm>
          <a:prstGeom prst="rect">
            <a:avLst/>
          </a:prstGeom>
          <a:noFill/>
        </p:spPr>
        <p:txBody>
          <a:bodyPr>
            <a:spAutoFit/>
          </a:bodyPr>
          <a:lstStyle/>
          <a:p>
            <a:pPr algn="ctr">
              <a:defRPr/>
            </a:pPr>
            <a:r>
              <a:rPr lang="fi-FI" b="1" dirty="0">
                <a:latin typeface="Arial" panose="020B0604020202020204" pitchFamily="34" charset="0"/>
                <a:ea typeface="ＭＳ Ｐゴシック" pitchFamily="34" charset="-128"/>
                <a:cs typeface="Arial" panose="020B0604020202020204" pitchFamily="34" charset="0"/>
              </a:rPr>
              <a:t>Toimiva tiimi on oleellinen osa hyvää pedagogiikkaa</a:t>
            </a:r>
          </a:p>
          <a:p>
            <a:pPr marL="457200" indent="-457200">
              <a:buFont typeface="Arial" panose="020B0604020202020204" pitchFamily="34" charset="0"/>
              <a:buChar char="•"/>
              <a:defRPr/>
            </a:pPr>
            <a:endParaRPr lang="fi-FI" dirty="0">
              <a:latin typeface="Arial" panose="020B0604020202020204" pitchFamily="34" charset="0"/>
              <a:ea typeface="ＭＳ Ｐゴシック" pitchFamily="34" charset="-128"/>
              <a:cs typeface="Arial" panose="020B0604020202020204" pitchFamily="34" charset="0"/>
            </a:endParaRPr>
          </a:p>
          <a:p>
            <a:pPr marL="457200" indent="-457200">
              <a:buFont typeface="Arial" panose="020B0604020202020204" pitchFamily="34" charset="0"/>
              <a:buChar char="•"/>
              <a:defRPr/>
            </a:pPr>
            <a:r>
              <a:rPr lang="fi-FI" dirty="0">
                <a:latin typeface="Arial" panose="020B0604020202020204" pitchFamily="34" charset="0"/>
                <a:ea typeface="ＭＳ Ｐゴシック" pitchFamily="34" charset="-128"/>
                <a:cs typeface="Arial" panose="020B0604020202020204" pitchFamily="34" charset="0"/>
              </a:rPr>
              <a:t>Lapsella on varhaiskasvatuksessa oikeus turvalliseen kasvuilmapiiriin.</a:t>
            </a:r>
          </a:p>
          <a:p>
            <a:pPr>
              <a:defRPr/>
            </a:pPr>
            <a:r>
              <a:rPr lang="fi-FI" dirty="0">
                <a:latin typeface="Arial" panose="020B0604020202020204" pitchFamily="34" charset="0"/>
                <a:ea typeface="ＭＳ Ｐゴシック" pitchFamily="34" charset="-128"/>
                <a:cs typeface="Arial" panose="020B0604020202020204" pitchFamily="34" charset="0"/>
              </a:rPr>
              <a:t> </a:t>
            </a:r>
          </a:p>
          <a:p>
            <a:pPr marL="457200" indent="-457200">
              <a:buFont typeface="Arial" panose="020B0604020202020204" pitchFamily="34" charset="0"/>
              <a:buChar char="•"/>
              <a:defRPr/>
            </a:pPr>
            <a:r>
              <a:rPr lang="fi-FI" dirty="0">
                <a:latin typeface="Arial" panose="020B0604020202020204" pitchFamily="34" charset="0"/>
                <a:ea typeface="ＭＳ Ｐゴシック" pitchFamily="34" charset="-128"/>
                <a:cs typeface="Arial" panose="020B0604020202020204" pitchFamily="34" charset="0"/>
              </a:rPr>
              <a:t>Jos tiimissä on jännitteitä ja työt eivät suju, voi työntekijä vaihtaa tiimiä, työpaikkaa tai jopa ammattia.</a:t>
            </a:r>
          </a:p>
          <a:p>
            <a:pPr marL="457200" indent="-457200">
              <a:buFont typeface="Arial" panose="020B0604020202020204" pitchFamily="34" charset="0"/>
              <a:buChar char="•"/>
              <a:defRPr/>
            </a:pPr>
            <a:endParaRPr lang="fi-FI" dirty="0">
              <a:latin typeface="Arial" panose="020B0604020202020204" pitchFamily="34" charset="0"/>
              <a:ea typeface="ＭＳ Ｐゴシック" pitchFamily="34" charset="-128"/>
              <a:cs typeface="Arial" panose="020B0604020202020204" pitchFamily="34" charset="0"/>
            </a:endParaRPr>
          </a:p>
          <a:p>
            <a:pPr marL="457200" indent="-457200">
              <a:buFont typeface="Arial" panose="020B0604020202020204" pitchFamily="34" charset="0"/>
              <a:buChar char="•"/>
              <a:defRPr/>
            </a:pPr>
            <a:r>
              <a:rPr lang="fi-FI" dirty="0">
                <a:latin typeface="Arial" panose="020B0604020202020204" pitchFamily="34" charset="0"/>
                <a:ea typeface="ＭＳ Ｐゴシック" pitchFamily="34" charset="-128"/>
                <a:cs typeface="Arial" panose="020B0604020202020204" pitchFamily="34" charset="0"/>
              </a:rPr>
              <a:t>Lapsi ei voi vaihtaa ryhmää, vaan joutuu olemaan siinä ilmapiirissä, jonka kasvattajat lapsiryhmään luovat.</a:t>
            </a:r>
          </a:p>
          <a:p>
            <a:pPr marL="457200" indent="-457200">
              <a:buFont typeface="Arial" panose="020B0604020202020204" pitchFamily="34" charset="0"/>
              <a:buChar char="•"/>
              <a:defRPr/>
            </a:pPr>
            <a:endParaRPr lang="fi-FI" dirty="0">
              <a:latin typeface="Arial" panose="020B0604020202020204" pitchFamily="34" charset="0"/>
              <a:ea typeface="ＭＳ Ｐゴシック" pitchFamily="34" charset="-128"/>
              <a:cs typeface="Arial" panose="020B0604020202020204" pitchFamily="34" charset="0"/>
            </a:endParaRPr>
          </a:p>
          <a:p>
            <a:pPr marL="457200" indent="-457200">
              <a:buFont typeface="Arial" panose="020B0604020202020204" pitchFamily="34" charset="0"/>
              <a:buChar char="•"/>
              <a:defRPr/>
            </a:pPr>
            <a:r>
              <a:rPr lang="fi-FI" b="1" i="1" dirty="0">
                <a:latin typeface="Arial" panose="020B0604020202020204" pitchFamily="34" charset="0"/>
                <a:ea typeface="ＭＳ Ｐゴシック" pitchFamily="34" charset="-128"/>
                <a:cs typeface="Arial" panose="020B0604020202020204" pitchFamily="34" charset="0"/>
              </a:rPr>
              <a:t>Toimiva tiimi on siis jokaisen lapsen oikeus!</a:t>
            </a:r>
          </a:p>
          <a:p>
            <a:pPr marL="457200" indent="-457200">
              <a:buFont typeface="Arial" panose="020B0604020202020204" pitchFamily="34" charset="0"/>
              <a:buChar char="•"/>
              <a:defRPr/>
            </a:pPr>
            <a:endParaRPr lang="fi-FI" b="1" i="1" dirty="0">
              <a:latin typeface="Arial" panose="020B0604020202020204" pitchFamily="34" charset="0"/>
              <a:ea typeface="ＭＳ Ｐゴシック" pitchFamily="34" charset="-128"/>
              <a:cs typeface="Arial" panose="020B0604020202020204" pitchFamily="34" charset="0"/>
            </a:endParaRPr>
          </a:p>
          <a:p>
            <a:pPr marL="457200" indent="-457200">
              <a:buFont typeface="Arial" panose="020B0604020202020204" pitchFamily="34" charset="0"/>
              <a:buChar char="•"/>
              <a:defRPr/>
            </a:pPr>
            <a:endParaRPr lang="fi-FI" b="1" i="1" dirty="0">
              <a:latin typeface="Arial" panose="020B0604020202020204" pitchFamily="34" charset="0"/>
              <a:ea typeface="ＭＳ Ｐゴシック" pitchFamily="34" charset="-128"/>
              <a:cs typeface="Arial" panose="020B0604020202020204" pitchFamily="34" charset="0"/>
            </a:endParaRPr>
          </a:p>
          <a:p>
            <a:pPr>
              <a:defRPr/>
            </a:pPr>
            <a:endParaRPr lang="fi-FI" dirty="0">
              <a:latin typeface="Arial" panose="020B0604020202020204" pitchFamily="34" charset="0"/>
              <a:ea typeface="ＭＳ Ｐゴシック" pitchFamily="34" charset="-128"/>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323850" y="333375"/>
            <a:ext cx="8640763" cy="6370638"/>
          </a:xfrm>
          <a:prstGeom prst="rect">
            <a:avLst/>
          </a:prstGeom>
          <a:noFill/>
        </p:spPr>
        <p:txBody>
          <a:bodyPr>
            <a:spAutoFit/>
          </a:bodyPr>
          <a:lstStyle/>
          <a:p>
            <a:pPr algn="ctr">
              <a:defRPr/>
            </a:pPr>
            <a:r>
              <a:rPr lang="fi-FI" b="1" dirty="0">
                <a:latin typeface="Arial" panose="020B0604020202020204" pitchFamily="34" charset="0"/>
                <a:ea typeface="ＭＳ Ｐゴシック" pitchFamily="34" charset="-128"/>
                <a:cs typeface="Arial" panose="020B0604020202020204" pitchFamily="34" charset="0"/>
              </a:rPr>
              <a:t>Vain sopimuksia voi johtaa</a:t>
            </a:r>
          </a:p>
          <a:p>
            <a:pPr>
              <a:defRPr/>
            </a:pPr>
            <a:endParaRPr lang="fi-FI" dirty="0">
              <a:latin typeface="Arial" panose="020B0604020202020204" pitchFamily="34" charset="0"/>
              <a:ea typeface="ＭＳ Ｐゴシック" pitchFamily="34" charset="-128"/>
              <a:cs typeface="Arial" panose="020B0604020202020204" pitchFamily="34" charset="0"/>
            </a:endParaRPr>
          </a:p>
          <a:p>
            <a:pPr marL="342900" indent="-342900">
              <a:buFont typeface="Arial" panose="020B0604020202020204" pitchFamily="34" charset="0"/>
              <a:buChar char="•"/>
              <a:defRPr/>
            </a:pPr>
            <a:r>
              <a:rPr lang="fi-FI" dirty="0">
                <a:latin typeface="Arial" panose="020B0604020202020204" pitchFamily="34" charset="0"/>
                <a:ea typeface="ＭＳ Ｐゴシック" pitchFamily="34" charset="-128"/>
                <a:cs typeface="Arial" panose="020B0604020202020204" pitchFamily="34" charset="0"/>
              </a:rPr>
              <a:t>Päiväkodin johtaja määrittelee yhdessä henkilökunnan kanssa rajat hyvälle pedagogiikalle ja ammatillisuudelle, pohjana </a:t>
            </a:r>
            <a:r>
              <a:rPr lang="fi-FI" dirty="0" err="1">
                <a:latin typeface="Arial" panose="020B0604020202020204" pitchFamily="34" charset="0"/>
                <a:ea typeface="ＭＳ Ｐゴシック" pitchFamily="34" charset="-128"/>
                <a:cs typeface="Arial" panose="020B0604020202020204" pitchFamily="34" charset="0"/>
              </a:rPr>
              <a:t>vhk-laki</a:t>
            </a:r>
            <a:r>
              <a:rPr lang="fi-FI" dirty="0">
                <a:latin typeface="Arial" panose="020B0604020202020204" pitchFamily="34" charset="0"/>
                <a:ea typeface="ＭＳ Ｐゴシック" pitchFamily="34" charset="-128"/>
                <a:cs typeface="Arial" panose="020B0604020202020204" pitchFamily="34" charset="0"/>
              </a:rPr>
              <a:t>, vasu, ym.</a:t>
            </a:r>
          </a:p>
          <a:p>
            <a:pPr>
              <a:defRPr/>
            </a:pPr>
            <a:endParaRPr lang="fi-FI" dirty="0">
              <a:latin typeface="Arial" panose="020B0604020202020204" pitchFamily="34" charset="0"/>
              <a:ea typeface="ＭＳ Ｐゴシック" pitchFamily="34" charset="-128"/>
              <a:cs typeface="Arial" panose="020B0604020202020204" pitchFamily="34" charset="0"/>
            </a:endParaRPr>
          </a:p>
          <a:p>
            <a:pPr marL="342900" indent="-342900">
              <a:buFont typeface="Arial" panose="020B0604020202020204" pitchFamily="34" charset="0"/>
              <a:buChar char="•"/>
              <a:defRPr/>
            </a:pPr>
            <a:r>
              <a:rPr lang="fi-FI" dirty="0">
                <a:latin typeface="Arial" panose="020B0604020202020204" pitchFamily="34" charset="0"/>
                <a:ea typeface="ＭＳ Ｐゴシック" pitchFamily="34" charset="-128"/>
                <a:cs typeface="Arial" panose="020B0604020202020204" pitchFamily="34" charset="0"/>
              </a:rPr>
              <a:t>Lastentarhanopettajalla on pedagoginen vastuu tiimissä, mutta vastuu hyvän pedagogiikan toteutumisesta on jokaisella työntekijällä</a:t>
            </a:r>
          </a:p>
          <a:p>
            <a:pPr marL="342900" indent="-342900">
              <a:buFont typeface="Arial" panose="020B0604020202020204" pitchFamily="34" charset="0"/>
              <a:buChar char="•"/>
              <a:defRPr/>
            </a:pPr>
            <a:endParaRPr lang="fi-FI" dirty="0">
              <a:latin typeface="Arial" panose="020B0604020202020204" pitchFamily="34" charset="0"/>
              <a:ea typeface="ＭＳ Ｐゴシック" pitchFamily="34" charset="-128"/>
              <a:cs typeface="Arial" panose="020B0604020202020204" pitchFamily="34" charset="0"/>
            </a:endParaRPr>
          </a:p>
          <a:p>
            <a:pPr marL="285750" indent="-285750" eaLnBrk="1" hangingPunct="1">
              <a:buFontTx/>
              <a:buChar char="-"/>
              <a:defRPr/>
            </a:pPr>
            <a:r>
              <a:rPr lang="fi-FI" dirty="0" err="1">
                <a:latin typeface="Arial" panose="020B0604020202020204" pitchFamily="34" charset="0"/>
                <a:ea typeface="ＭＳ Ｐゴシック" pitchFamily="34" charset="-128"/>
                <a:cs typeface="Arial" panose="020B0604020202020204" pitchFamily="34" charset="0"/>
              </a:rPr>
              <a:t>LTO:n</a:t>
            </a:r>
            <a:r>
              <a:rPr lang="fi-FI" dirty="0">
                <a:latin typeface="Arial" panose="020B0604020202020204" pitchFamily="34" charset="0"/>
                <a:ea typeface="ＭＳ Ｐゴシック" pitchFamily="34" charset="-128"/>
                <a:cs typeface="Arial" panose="020B0604020202020204" pitchFamily="34" charset="0"/>
              </a:rPr>
              <a:t> keskeinen tehtävä tiimin ohjaamisessa liittyy pedagogisen keskustelun ylläpitämiseen, jotta tiimin yhteinen työkulttuuri vahvistuu ja kehittyy  </a:t>
            </a:r>
          </a:p>
          <a:p>
            <a:pPr marL="285750" indent="-285750" eaLnBrk="1" hangingPunct="1">
              <a:buFontTx/>
              <a:buChar char="-"/>
              <a:defRPr/>
            </a:pPr>
            <a:endParaRPr lang="fi-FI" dirty="0">
              <a:latin typeface="Arial" panose="020B0604020202020204" pitchFamily="34" charset="0"/>
              <a:ea typeface="ＭＳ Ｐゴシック" pitchFamily="34" charset="-128"/>
              <a:cs typeface="Arial" panose="020B0604020202020204" pitchFamily="34" charset="0"/>
            </a:endParaRPr>
          </a:p>
          <a:p>
            <a:pPr marL="285750" indent="-285750" eaLnBrk="1" hangingPunct="1">
              <a:buFontTx/>
              <a:buChar char="-"/>
              <a:defRPr/>
            </a:pPr>
            <a:r>
              <a:rPr lang="fi-FI" dirty="0">
                <a:latin typeface="Arial" panose="020B0604020202020204" pitchFamily="34" charset="0"/>
                <a:ea typeface="ＭＳ Ｐゴシック" pitchFamily="34" charset="-128"/>
                <a:cs typeface="Arial" panose="020B0604020202020204" pitchFamily="34" charset="0"/>
              </a:rPr>
              <a:t>Koko tiimin on ymmärrettävä ja sitouduttava!</a:t>
            </a:r>
          </a:p>
          <a:p>
            <a:pPr>
              <a:defRPr/>
            </a:pPr>
            <a:endParaRPr lang="fi-FI" dirty="0">
              <a:ea typeface="ＭＳ Ｐゴシック" pitchFamily="34" charset="-128"/>
            </a:endParaRPr>
          </a:p>
          <a:p>
            <a:pPr>
              <a:defRPr/>
            </a:pPr>
            <a:endParaRPr lang="fi-FI" dirty="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79388" y="115888"/>
            <a:ext cx="8893175" cy="7788275"/>
          </a:xfrm>
          <a:prstGeom prst="rect">
            <a:avLst/>
          </a:prstGeom>
          <a:noFill/>
        </p:spPr>
        <p:txBody>
          <a:bodyPr>
            <a:spAutoFit/>
          </a:bodyPr>
          <a:lstStyle/>
          <a:p>
            <a:pPr>
              <a:defRPr/>
            </a:pPr>
            <a:r>
              <a:rPr lang="fi-FI" sz="2000" b="1" dirty="0"/>
              <a:t>MILLAISTA OSAAMISTA JA LAATUA TUON YHTEISÖÖNI JA MITEN TOIMINNASSANI NÄKYY ARVOSTAVA JA KUNNIOITTAVA KOHTELU?</a:t>
            </a:r>
            <a:endParaRPr lang="fi-FI" sz="2000" dirty="0"/>
          </a:p>
          <a:p>
            <a:pPr>
              <a:defRPr/>
            </a:pPr>
            <a:r>
              <a:rPr lang="fi-FI" sz="2000" b="1" dirty="0"/>
              <a:t> </a:t>
            </a:r>
            <a:endParaRPr lang="fi-FI" sz="2000" dirty="0"/>
          </a:p>
          <a:p>
            <a:pPr>
              <a:defRPr/>
            </a:pPr>
            <a:r>
              <a:rPr lang="fi-FI" sz="2000" b="1" dirty="0"/>
              <a:t>Vastuullinen ammattilainen osoittaa kykyä ja halua:</a:t>
            </a:r>
          </a:p>
          <a:p>
            <a:pPr>
              <a:defRPr/>
            </a:pPr>
            <a:endParaRPr lang="fi-FI" sz="2000" b="1" dirty="0"/>
          </a:p>
          <a:p>
            <a:pPr marL="285750" indent="-285750">
              <a:buFont typeface="Arial" panose="020B0604020202020204" pitchFamily="34" charset="0"/>
              <a:buChar char="•"/>
              <a:defRPr/>
            </a:pPr>
            <a:r>
              <a:rPr lang="fi-FI" sz="2000" dirty="0"/>
              <a:t>Olla selvillä perustehtävästä ja kokonaisuudesta, miksi organisaatio on olemassa ja omasta osuudestaan sen toiminnassa </a:t>
            </a:r>
          </a:p>
          <a:p>
            <a:pPr marL="285750" indent="-285750">
              <a:buFont typeface="Arial" panose="020B0604020202020204" pitchFamily="34" charset="0"/>
              <a:buChar char="•"/>
              <a:defRPr/>
            </a:pPr>
            <a:endParaRPr lang="fi-FI" sz="2000" dirty="0"/>
          </a:p>
          <a:p>
            <a:pPr marL="285750" indent="-285750">
              <a:buFont typeface="Arial" panose="020B0604020202020204" pitchFamily="34" charset="0"/>
              <a:buChar char="•"/>
              <a:defRPr/>
            </a:pPr>
            <a:r>
              <a:rPr lang="fi-FI" sz="2000" dirty="0"/>
              <a:t>Tehdä parhaansa auttaakseen muita onnistumaan työssään &gt; sujuvan vahvistaminen</a:t>
            </a:r>
          </a:p>
          <a:p>
            <a:pPr>
              <a:defRPr/>
            </a:pPr>
            <a:r>
              <a:rPr lang="fi-FI" sz="2000" dirty="0"/>
              <a:t> </a:t>
            </a:r>
          </a:p>
          <a:p>
            <a:pPr marL="285750" indent="-285750">
              <a:buFont typeface="Arial" panose="020B0604020202020204" pitchFamily="34" charset="0"/>
              <a:buChar char="•"/>
              <a:defRPr/>
            </a:pPr>
            <a:r>
              <a:rPr lang="fi-FI" sz="2000" dirty="0"/>
              <a:t>Toimia organisaation rakenteen ja sovittujen reittien mukaisesti ja kunnioittaa organisaation kokoontumisten tarkoituksia, aikoja, paikkoja ja tapoja sekä tarjota ajatuksensa sovituilla foorumeilla, ei supisemalla  nurkissa ja käytävillä</a:t>
            </a:r>
          </a:p>
          <a:p>
            <a:pPr>
              <a:defRPr/>
            </a:pPr>
            <a:r>
              <a:rPr lang="fi-FI" sz="2000" dirty="0"/>
              <a:t> </a:t>
            </a:r>
          </a:p>
          <a:p>
            <a:pPr marL="285750" indent="-285750">
              <a:buFont typeface="Arial" panose="020B0604020202020204" pitchFamily="34" charset="0"/>
              <a:buChar char="•"/>
              <a:defRPr/>
            </a:pPr>
            <a:r>
              <a:rPr lang="fi-FI" sz="2000" dirty="0"/>
              <a:t>Kunnioittaa ja noudattaa pelisääntöjä ja osoittaa arvostavansa työtovereita noudattamalla aikatauluja</a:t>
            </a:r>
          </a:p>
          <a:p>
            <a:pPr>
              <a:defRPr/>
            </a:pPr>
            <a:r>
              <a:rPr lang="fi-FI" sz="2000" dirty="0"/>
              <a:t> </a:t>
            </a:r>
          </a:p>
          <a:p>
            <a:pPr marL="285750" indent="-285750">
              <a:buFont typeface="Arial" panose="020B0604020202020204" pitchFamily="34" charset="0"/>
              <a:buChar char="•"/>
              <a:defRPr/>
            </a:pPr>
            <a:r>
              <a:rPr lang="fi-FI" sz="2000" dirty="0"/>
              <a:t>Tehdä töitä esimiehen, kollegan ja alaisten </a:t>
            </a:r>
            <a:r>
              <a:rPr lang="fi-FI" sz="2000" i="1" dirty="0"/>
              <a:t>kanssa</a:t>
            </a:r>
            <a:r>
              <a:rPr lang="fi-FI" sz="2000" dirty="0"/>
              <a:t> - ei vastaan eikä ohitse ja</a:t>
            </a:r>
            <a:r>
              <a:rPr lang="fi-FI" sz="2000" b="1" dirty="0"/>
              <a:t> </a:t>
            </a:r>
            <a:r>
              <a:rPr lang="fi-FI" sz="2000" dirty="0"/>
              <a:t>osoittaa lojaaliutta työryhmää, ryhmän johtoa ja koko organisaatiota kohtaan</a:t>
            </a:r>
          </a:p>
          <a:p>
            <a:pPr>
              <a:defRPr/>
            </a:pPr>
            <a:r>
              <a:rPr lang="fi-FI" sz="2000" dirty="0"/>
              <a:t> </a:t>
            </a:r>
          </a:p>
          <a:p>
            <a:pPr marL="285750" indent="-285750">
              <a:buFont typeface="Arial" panose="020B0604020202020204" pitchFamily="34" charset="0"/>
              <a:buChar char="•"/>
              <a:defRPr/>
            </a:pPr>
            <a:r>
              <a:rPr lang="fi-FI" sz="2000" dirty="0"/>
              <a:t>Sitoutua päätöksiin - silloinkin, kun itse olisi halunnut toisenlaista päätöstä</a:t>
            </a:r>
          </a:p>
          <a:p>
            <a:pPr>
              <a:defRPr/>
            </a:pPr>
            <a:r>
              <a:rPr lang="fi-FI" sz="2000" dirty="0"/>
              <a:t> </a:t>
            </a:r>
          </a:p>
          <a:p>
            <a:pPr>
              <a:defRPr/>
            </a:pPr>
            <a:r>
              <a:rPr lang="fi-FI" sz="2000" dirty="0"/>
              <a:t> </a:t>
            </a:r>
          </a:p>
          <a:p>
            <a:pPr>
              <a:defRPr/>
            </a:pPr>
            <a:endParaRPr lang="fi-FI"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07950" y="115888"/>
            <a:ext cx="9036050" cy="7110412"/>
          </a:xfrm>
          <a:prstGeom prst="rect">
            <a:avLst/>
          </a:prstGeom>
          <a:noFill/>
        </p:spPr>
        <p:txBody>
          <a:bodyPr>
            <a:spAutoFit/>
          </a:bodyPr>
          <a:lstStyle/>
          <a:p>
            <a:pPr marL="342900" indent="-342900">
              <a:buFont typeface="Arial" panose="020B0604020202020204" pitchFamily="34" charset="0"/>
              <a:buChar char="•"/>
              <a:defRPr/>
            </a:pPr>
            <a:r>
              <a:rPr lang="fi-FI" dirty="0"/>
              <a:t> </a:t>
            </a:r>
            <a:r>
              <a:rPr lang="fi-FI" sz="1800" dirty="0"/>
              <a:t>Pitää huolta omasta hyvinvoinnista ja motivoitumisesta, luoda rohkeasti ympärilleen toivon, ilon ja innostuksen ilmapiiriä sekä osallistua yhteisön kehittämiseen</a:t>
            </a:r>
          </a:p>
          <a:p>
            <a:pPr>
              <a:defRPr/>
            </a:pPr>
            <a:r>
              <a:rPr lang="fi-FI" sz="1800" dirty="0"/>
              <a:t> </a:t>
            </a:r>
          </a:p>
          <a:p>
            <a:pPr marL="285750" indent="-285750">
              <a:buFont typeface="Arial" panose="020B0604020202020204" pitchFamily="34" charset="0"/>
              <a:buChar char="•"/>
              <a:defRPr/>
            </a:pPr>
            <a:r>
              <a:rPr lang="fi-FI" sz="1800" dirty="0"/>
              <a:t>Antaa ja vastaanottaa palautetta tavalla, joka auttaa ryhmää ja sen jäseniä kehittämään toimintaansa  ja nostaa rakentavalla tavalla esiin ongelmia, joiden käsittely voi parantaa ryhmän toimintakykyä </a:t>
            </a:r>
          </a:p>
          <a:p>
            <a:pPr>
              <a:defRPr/>
            </a:pPr>
            <a:r>
              <a:rPr lang="fi-FI" sz="1800" dirty="0"/>
              <a:t> </a:t>
            </a:r>
          </a:p>
          <a:p>
            <a:pPr marL="285750" indent="-285750">
              <a:buFont typeface="Arial" panose="020B0604020202020204" pitchFamily="34" charset="0"/>
              <a:buChar char="•"/>
              <a:defRPr/>
            </a:pPr>
            <a:r>
              <a:rPr lang="fi-FI" sz="1800" dirty="0"/>
              <a:t>Suhtautua asioihin kriittisesti, ihmisiin arvostavasti. Loukkaantumiset, pauhaamiset ja mykkäkoulut eivät kuulu ammattiroolin laatuvaatimuksiin vastauksena kritiikkiin</a:t>
            </a:r>
          </a:p>
          <a:p>
            <a:pPr>
              <a:defRPr/>
            </a:pPr>
            <a:r>
              <a:rPr lang="fi-FI" sz="1800" dirty="0"/>
              <a:t> </a:t>
            </a:r>
          </a:p>
          <a:p>
            <a:pPr marL="285750" indent="-285750">
              <a:buFont typeface="Arial" panose="020B0604020202020204" pitchFamily="34" charset="0"/>
              <a:buChar char="•"/>
              <a:defRPr/>
            </a:pPr>
            <a:r>
              <a:rPr lang="fi-FI" sz="1800" dirty="0"/>
              <a:t>Kuulijan vastuulla on kysyä, kun jää ymmälleen tai alkaa ärsyyntyä kuulemastaan</a:t>
            </a:r>
          </a:p>
          <a:p>
            <a:pPr>
              <a:defRPr/>
            </a:pPr>
            <a:r>
              <a:rPr lang="fi-FI" sz="1800" dirty="0"/>
              <a:t>  </a:t>
            </a:r>
          </a:p>
          <a:p>
            <a:pPr marL="285750" indent="-285750">
              <a:buFont typeface="Arial" panose="020B0604020202020204" pitchFamily="34" charset="0"/>
              <a:buChar char="•"/>
              <a:defRPr/>
            </a:pPr>
            <a:r>
              <a:rPr lang="fi-FI" sz="1800" dirty="0"/>
              <a:t>Uskaltaa kysyä ollessaan epävarma, tunnistaa ja tunnustaa keskeneräisyytensä ja saa samalla mahdollisuuden oppia ja kasvaa</a:t>
            </a:r>
          </a:p>
          <a:p>
            <a:pPr marL="285750" indent="-285750">
              <a:buFont typeface="Arial" panose="020B0604020202020204" pitchFamily="34" charset="0"/>
              <a:buChar char="•"/>
              <a:defRPr/>
            </a:pPr>
            <a:endParaRPr lang="fi-FI" sz="1800" dirty="0"/>
          </a:p>
          <a:p>
            <a:pPr marL="285750" indent="-285750">
              <a:buFont typeface="Arial" panose="020B0604020202020204" pitchFamily="34" charset="0"/>
              <a:buChar char="•"/>
              <a:defRPr/>
            </a:pPr>
            <a:r>
              <a:rPr lang="fi-FI" sz="1800" dirty="0"/>
              <a:t>Osata pitää persoona ja rooli toisistaan erillisinä, ei erillään</a:t>
            </a:r>
          </a:p>
          <a:p>
            <a:pPr>
              <a:defRPr/>
            </a:pPr>
            <a:r>
              <a:rPr lang="fi-FI" sz="1800" dirty="0"/>
              <a:t> </a:t>
            </a:r>
          </a:p>
          <a:p>
            <a:pPr marL="285750" indent="-285750">
              <a:buFont typeface="Arial" panose="020B0604020202020204" pitchFamily="34" charset="0"/>
              <a:buChar char="•"/>
              <a:defRPr/>
            </a:pPr>
            <a:r>
              <a:rPr lang="fi-FI" sz="1800" dirty="0"/>
              <a:t>Kantaa oman vastuunsa johtajuudesta organisaatiossa (itsen johtajuus, mm. vastuu omasta hyvinvoinnista</a:t>
            </a:r>
          </a:p>
          <a:p>
            <a:pPr>
              <a:defRPr/>
            </a:pPr>
            <a:r>
              <a:rPr lang="fi-FI" sz="1800" dirty="0"/>
              <a:t> </a:t>
            </a:r>
          </a:p>
          <a:p>
            <a:pPr marL="285750" indent="-285750">
              <a:buFont typeface="Arial" panose="020B0604020202020204" pitchFamily="34" charset="0"/>
              <a:buChar char="•"/>
              <a:defRPr/>
            </a:pPr>
            <a:r>
              <a:rPr lang="fi-FI" sz="1800" dirty="0"/>
              <a:t>Kannustaa työtovereita ja kiittää, kun on kiitoksen paikka</a:t>
            </a:r>
          </a:p>
          <a:p>
            <a:pPr>
              <a:defRPr/>
            </a:pPr>
            <a:r>
              <a:rPr lang="fi-FI" sz="1800" dirty="0"/>
              <a:t>					Ilpo Vuorista ja Seppo Turkkaa mukaillen</a:t>
            </a:r>
          </a:p>
          <a:p>
            <a:pPr>
              <a:defRPr/>
            </a:pPr>
            <a:r>
              <a:rPr lang="fi-FI" sz="1800" dirty="0"/>
              <a:t> </a:t>
            </a:r>
          </a:p>
          <a:p>
            <a:pPr>
              <a:defRPr/>
            </a:pPr>
            <a:endParaRPr lang="fi-FI" sz="1800" dirty="0"/>
          </a:p>
          <a:p>
            <a:pPr>
              <a:defRPr/>
            </a:pPr>
            <a:endParaRPr lang="fi-FI"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79388" y="188913"/>
            <a:ext cx="8856662" cy="6248400"/>
          </a:xfrm>
          <a:prstGeom prst="rect">
            <a:avLst/>
          </a:prstGeom>
          <a:noFill/>
        </p:spPr>
        <p:txBody>
          <a:bodyPr>
            <a:spAutoFit/>
          </a:bodyPr>
          <a:lstStyle/>
          <a:p>
            <a:pPr marL="285750" indent="-285750" eaLnBrk="1" hangingPunct="1">
              <a:buFontTx/>
              <a:buChar char="-"/>
              <a:defRPr/>
            </a:pPr>
            <a:r>
              <a:rPr lang="fi-FI" sz="2000" dirty="0">
                <a:latin typeface="Arial" panose="020B0604020202020204" pitchFamily="34" charset="0"/>
                <a:ea typeface="ＭＳ Ｐゴシック" pitchFamily="34" charset="-128"/>
                <a:cs typeface="Arial" panose="020B0604020202020204" pitchFamily="34" charset="0"/>
              </a:rPr>
              <a:t>Toimivan tiimin edellytyksenä säännölliset tiimipalaverit, joissa arvioidaan tehtyä työtä sekä puhutaan työtavoista ja lapsista. LTO vastaa tiimipalaverin rajoista, aika on käytettävä ammatilliseen keskusteluun ja työn arviointiin.</a:t>
            </a:r>
          </a:p>
          <a:p>
            <a:pPr marL="285750" indent="-285750" eaLnBrk="1" hangingPunct="1">
              <a:buFontTx/>
              <a:buChar char="-"/>
              <a:defRPr/>
            </a:pPr>
            <a:endParaRPr lang="fi-FI" sz="2000" dirty="0">
              <a:latin typeface="Arial" panose="020B0604020202020204" pitchFamily="34" charset="0"/>
              <a:ea typeface="ＭＳ Ｐゴシック" pitchFamily="34" charset="-128"/>
              <a:cs typeface="Arial" panose="020B0604020202020204" pitchFamily="34" charset="0"/>
            </a:endParaRPr>
          </a:p>
          <a:p>
            <a:pPr marL="285750" indent="-285750" eaLnBrk="1" hangingPunct="1">
              <a:buFontTx/>
              <a:buChar char="-"/>
              <a:defRPr/>
            </a:pPr>
            <a:r>
              <a:rPr lang="fi-FI" sz="2000" dirty="0">
                <a:latin typeface="Arial" panose="020B0604020202020204" pitchFamily="34" charset="0"/>
                <a:ea typeface="ＭＳ Ｐゴシック" pitchFamily="34" charset="-128"/>
                <a:cs typeface="Arial" panose="020B0604020202020204" pitchFamily="34" charset="0"/>
              </a:rPr>
              <a:t>Hyvän vuorovaikutuksen pedagogisten työtapojen mallintaminen ( mm. lasta arvostava ja kannustava vuorovaikutus sekä leikkipedagogiikka)</a:t>
            </a:r>
          </a:p>
          <a:p>
            <a:pPr marL="285750" indent="-285750" eaLnBrk="1" hangingPunct="1">
              <a:buFontTx/>
              <a:buChar char="-"/>
              <a:defRPr/>
            </a:pPr>
            <a:endParaRPr lang="fi-FI" sz="2000" dirty="0">
              <a:latin typeface="Arial" panose="020B0604020202020204" pitchFamily="34" charset="0"/>
              <a:ea typeface="ＭＳ Ｐゴシック" pitchFamily="34" charset="-128"/>
              <a:cs typeface="Arial" panose="020B0604020202020204" pitchFamily="34" charset="0"/>
            </a:endParaRPr>
          </a:p>
          <a:p>
            <a:pPr marL="285750" indent="-285750" eaLnBrk="1" hangingPunct="1">
              <a:buFontTx/>
              <a:buChar char="-"/>
              <a:defRPr/>
            </a:pPr>
            <a:r>
              <a:rPr lang="fi-FI" sz="2000" dirty="0">
                <a:latin typeface="Arial" panose="020B0604020202020204" pitchFamily="34" charset="0"/>
                <a:ea typeface="ＭＳ Ｐゴシック" pitchFamily="34" charset="-128"/>
                <a:cs typeface="Arial" panose="020B0604020202020204" pitchFamily="34" charset="0"/>
              </a:rPr>
              <a:t>Työtiimin konfliktien ja jännitteiden käsittely ja sujuvan arjen varmistaminen</a:t>
            </a:r>
          </a:p>
          <a:p>
            <a:pPr marL="285750" indent="-285750" eaLnBrk="1" hangingPunct="1">
              <a:buFontTx/>
              <a:buChar char="-"/>
              <a:defRPr/>
            </a:pPr>
            <a:endParaRPr lang="fi-FI" sz="2000" dirty="0">
              <a:latin typeface="Arial" panose="020B0604020202020204" pitchFamily="34" charset="0"/>
              <a:ea typeface="ＭＳ Ｐゴシック" pitchFamily="34" charset="-128"/>
              <a:cs typeface="Arial" panose="020B0604020202020204" pitchFamily="34" charset="0"/>
            </a:endParaRPr>
          </a:p>
          <a:p>
            <a:pPr marL="285750" indent="-285750" eaLnBrk="1" hangingPunct="1">
              <a:buFontTx/>
              <a:buChar char="-"/>
              <a:defRPr/>
            </a:pPr>
            <a:r>
              <a:rPr lang="fi-FI" sz="2000" dirty="0">
                <a:latin typeface="Arial" panose="020B0604020202020204" pitchFamily="34" charset="0"/>
                <a:ea typeface="ＭＳ Ｐゴシック" pitchFamily="34" charset="-128"/>
                <a:cs typeface="Arial" panose="020B0604020202020204" pitchFamily="34" charset="0"/>
              </a:rPr>
              <a:t>Oppimisympäristön kehittäminen yhdessä muun tiimin kanssa</a:t>
            </a:r>
          </a:p>
          <a:p>
            <a:pPr marL="285750" indent="-285750" eaLnBrk="1" hangingPunct="1">
              <a:buFontTx/>
              <a:buChar char="-"/>
              <a:defRPr/>
            </a:pPr>
            <a:endParaRPr lang="fi-FI" sz="2000" dirty="0">
              <a:latin typeface="Arial" panose="020B0604020202020204" pitchFamily="34" charset="0"/>
              <a:ea typeface="ＭＳ Ｐゴシック" pitchFamily="34" charset="-128"/>
              <a:cs typeface="Arial" panose="020B0604020202020204" pitchFamily="34" charset="0"/>
            </a:endParaRPr>
          </a:p>
          <a:p>
            <a:pPr marL="285750" indent="-285750" eaLnBrk="1" hangingPunct="1">
              <a:buFontTx/>
              <a:buChar char="-"/>
              <a:defRPr/>
            </a:pPr>
            <a:r>
              <a:rPr lang="fi-FI" sz="2000" dirty="0">
                <a:latin typeface="Arial" panose="020B0604020202020204" pitchFamily="34" charset="0"/>
                <a:ea typeface="ＭＳ Ｐゴシック" pitchFamily="34" charset="-128"/>
                <a:cs typeface="Arial" panose="020B0604020202020204" pitchFamily="34" charset="0"/>
              </a:rPr>
              <a:t>Toimivan yhteistyön ja dialogin rakentaminen perheiden suuntaan</a:t>
            </a:r>
          </a:p>
          <a:p>
            <a:pPr marL="285750" indent="-285750" eaLnBrk="1" hangingPunct="1">
              <a:buFontTx/>
              <a:buChar char="-"/>
              <a:defRPr/>
            </a:pPr>
            <a:endParaRPr lang="fi-FI" sz="2000" dirty="0">
              <a:latin typeface="Arial" panose="020B0604020202020204" pitchFamily="34" charset="0"/>
              <a:ea typeface="ＭＳ Ｐゴシック" pitchFamily="34" charset="-128"/>
              <a:cs typeface="Arial" panose="020B0604020202020204" pitchFamily="34" charset="0"/>
            </a:endParaRPr>
          </a:p>
          <a:p>
            <a:pPr marL="285750" indent="-285750" eaLnBrk="1" hangingPunct="1">
              <a:buFontTx/>
              <a:buChar char="-"/>
              <a:defRPr/>
            </a:pPr>
            <a:r>
              <a:rPr lang="fi-FI" sz="2000" dirty="0">
                <a:latin typeface="Arial" panose="020B0604020202020204" pitchFamily="34" charset="0"/>
                <a:ea typeface="ＭＳ Ｐゴシック" pitchFamily="34" charset="-128"/>
                <a:cs typeface="Arial" panose="020B0604020202020204" pitchFamily="34" charset="0"/>
              </a:rPr>
              <a:t>Ryhmävasu varmistamassa  lasten osallisuuden ja yhteisöllisyyden toteutumisen</a:t>
            </a:r>
          </a:p>
          <a:p>
            <a:pPr marL="285750" indent="-285750" eaLnBrk="1" hangingPunct="1">
              <a:buFontTx/>
              <a:buChar char="-"/>
              <a:defRPr/>
            </a:pPr>
            <a:endParaRPr lang="fi-FI" sz="2000" dirty="0">
              <a:ea typeface="ＭＳ Ｐゴシック" pitchFamily="34" charset="-128"/>
              <a:cs typeface="Arial" charset="0"/>
            </a:endParaRPr>
          </a:p>
          <a:p>
            <a:pPr eaLnBrk="1" hangingPunct="1">
              <a:defRPr/>
            </a:pPr>
            <a:r>
              <a:rPr lang="fi-FI" sz="2000" dirty="0">
                <a:ea typeface="ＭＳ Ｐゴシック" pitchFamily="34" charset="-128"/>
                <a:cs typeface="Arial" charset="0"/>
              </a:rPr>
              <a:t> </a:t>
            </a:r>
          </a:p>
          <a:p>
            <a:pPr>
              <a:defRPr/>
            </a:pPr>
            <a:endParaRPr lang="fi-FI" sz="2000" dirty="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tsikko 3"/>
          <p:cNvSpPr>
            <a:spLocks noGrp="1"/>
          </p:cNvSpPr>
          <p:nvPr>
            <p:ph type="title"/>
          </p:nvPr>
        </p:nvSpPr>
        <p:spPr>
          <a:xfrm>
            <a:off x="539750" y="14288"/>
            <a:ext cx="7416800" cy="720725"/>
          </a:xfrm>
        </p:spPr>
        <p:txBody>
          <a:bodyPr/>
          <a:lstStyle/>
          <a:p>
            <a:pPr eaLnBrk="1" hangingPunct="1"/>
            <a:r>
              <a:rPr lang="fi-FI" altLang="fi-FI" sz="3200" smtClean="0">
                <a:solidFill>
                  <a:schemeClr val="tx1"/>
                </a:solidFill>
              </a:rPr>
              <a:t>Lapsen kohtaaminen, lähtökohtia</a:t>
            </a:r>
          </a:p>
        </p:txBody>
      </p:sp>
      <p:sp>
        <p:nvSpPr>
          <p:cNvPr id="3075" name="Sisällön paikkamerkki 4"/>
          <p:cNvSpPr>
            <a:spLocks noGrp="1"/>
          </p:cNvSpPr>
          <p:nvPr>
            <p:ph idx="1"/>
          </p:nvPr>
        </p:nvSpPr>
        <p:spPr>
          <a:xfrm>
            <a:off x="179388" y="1052513"/>
            <a:ext cx="8856662" cy="4114800"/>
          </a:xfrm>
        </p:spPr>
        <p:txBody>
          <a:bodyPr/>
          <a:lstStyle/>
          <a:p>
            <a:pPr eaLnBrk="1" hangingPunct="1">
              <a:lnSpc>
                <a:spcPct val="80000"/>
              </a:lnSpc>
            </a:pPr>
            <a:r>
              <a:rPr lang="fi-FI" altLang="fi-FI" sz="2400" smtClean="0"/>
              <a:t>Tieto kiintymyskäyttäytymisestä</a:t>
            </a:r>
          </a:p>
          <a:p>
            <a:pPr eaLnBrk="1" hangingPunct="1">
              <a:lnSpc>
                <a:spcPct val="80000"/>
              </a:lnSpc>
            </a:pPr>
            <a:r>
              <a:rPr lang="fi-FI" altLang="fi-FI" sz="2400" smtClean="0"/>
              <a:t>Tieto perusturvallisuuden merkityksessä</a:t>
            </a:r>
          </a:p>
          <a:p>
            <a:pPr eaLnBrk="1" hangingPunct="1">
              <a:lnSpc>
                <a:spcPct val="80000"/>
              </a:lnSpc>
            </a:pPr>
            <a:endParaRPr lang="fi-FI" altLang="fi-FI" sz="2400" smtClean="0"/>
          </a:p>
          <a:p>
            <a:pPr eaLnBrk="1" hangingPunct="1">
              <a:lnSpc>
                <a:spcPct val="80000"/>
              </a:lnSpc>
            </a:pPr>
            <a:r>
              <a:rPr lang="fi-FI" altLang="fi-FI" sz="2400" smtClean="0"/>
              <a:t>Tieto sosiaalisista tarpeista</a:t>
            </a:r>
          </a:p>
          <a:p>
            <a:pPr eaLnBrk="1" hangingPunct="1">
              <a:lnSpc>
                <a:spcPct val="80000"/>
              </a:lnSpc>
            </a:pPr>
            <a:r>
              <a:rPr lang="fi-FI" altLang="fi-FI" sz="2400" smtClean="0"/>
              <a:t>Lapsen tunnetilojen tunnistaminen ja ymmärtäminen</a:t>
            </a:r>
          </a:p>
          <a:p>
            <a:pPr eaLnBrk="1" hangingPunct="1">
              <a:lnSpc>
                <a:spcPct val="80000"/>
              </a:lnSpc>
            </a:pPr>
            <a:endParaRPr lang="fi-FI" altLang="fi-FI" sz="2400" smtClean="0"/>
          </a:p>
          <a:p>
            <a:pPr eaLnBrk="1" hangingPunct="1">
              <a:lnSpc>
                <a:spcPct val="80000"/>
              </a:lnSpc>
            </a:pPr>
            <a:r>
              <a:rPr lang="fi-FI" altLang="fi-FI" sz="2400" smtClean="0"/>
              <a:t>Omien tunteiden, havaintojen ja käsityksien tutkiminen</a:t>
            </a:r>
          </a:p>
          <a:p>
            <a:pPr eaLnBrk="1" hangingPunct="1">
              <a:lnSpc>
                <a:spcPct val="80000"/>
              </a:lnSpc>
            </a:pPr>
            <a:r>
              <a:rPr lang="fi-FI" altLang="fi-FI" sz="2400" smtClean="0"/>
              <a:t>Oman kasvatustyylin ja lapsikäsityksen tunnistaminen</a:t>
            </a:r>
          </a:p>
          <a:p>
            <a:pPr eaLnBrk="1" hangingPunct="1">
              <a:lnSpc>
                <a:spcPct val="80000"/>
              </a:lnSpc>
            </a:pPr>
            <a:endParaRPr lang="fi-FI" altLang="fi-FI" sz="2400" smtClean="0"/>
          </a:p>
          <a:p>
            <a:pPr eaLnBrk="1" hangingPunct="1">
              <a:lnSpc>
                <a:spcPct val="80000"/>
              </a:lnSpc>
            </a:pPr>
            <a:r>
              <a:rPr lang="fi-FI" altLang="fi-FI" sz="2400" smtClean="0"/>
              <a:t>Arjen kohtaamisissa heräävien erilaisten tunteiden tunnistaminen ja käsitteleminen</a:t>
            </a:r>
          </a:p>
          <a:p>
            <a:pPr eaLnBrk="1" hangingPunct="1">
              <a:lnSpc>
                <a:spcPct val="80000"/>
              </a:lnSpc>
            </a:pPr>
            <a:endParaRPr lang="fi-FI" altLang="fi-FI" sz="2400" smtClean="0"/>
          </a:p>
          <a:p>
            <a:pPr eaLnBrk="1" hangingPunct="1">
              <a:lnSpc>
                <a:spcPct val="80000"/>
              </a:lnSpc>
            </a:pPr>
            <a:r>
              <a:rPr lang="fi-FI" altLang="fi-FI" sz="2400" smtClean="0"/>
              <a:t>Intuition kuunteleminen, </a:t>
            </a:r>
            <a:r>
              <a:rPr lang="fi-FI" altLang="fi-FI" sz="2400" b="1" smtClean="0"/>
              <a:t>tietäminen – ei tietäminen</a:t>
            </a:r>
          </a:p>
          <a:p>
            <a:pPr eaLnBrk="1" hangingPunct="1">
              <a:lnSpc>
                <a:spcPct val="80000"/>
              </a:lnSpc>
            </a:pPr>
            <a:endParaRPr lang="fi-FI" altLang="fi-FI"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tsikko 1"/>
          <p:cNvSpPr>
            <a:spLocks noGrp="1"/>
          </p:cNvSpPr>
          <p:nvPr>
            <p:ph type="title"/>
          </p:nvPr>
        </p:nvSpPr>
        <p:spPr>
          <a:xfrm>
            <a:off x="492125" y="260350"/>
            <a:ext cx="7772400" cy="1143000"/>
          </a:xfrm>
        </p:spPr>
        <p:txBody>
          <a:bodyPr/>
          <a:lstStyle/>
          <a:p>
            <a:pPr algn="l"/>
            <a:r>
              <a:rPr lang="fi-FI" altLang="fi-FI" sz="1600" smtClean="0">
                <a:solidFill>
                  <a:schemeClr val="tx1"/>
                </a:solidFill>
              </a:rPr>
              <a:t>Tiimityössä jokaisen työntekijän osaamista vahvistetaan yhteisen perustehtävän puitteissa. Jokainen tuo työhön oman erityisosaamisensa ja samalla oppii muilta. ” Kaikki tekee kaikkea” –työtavassa työ ”puuroutuu”,osaaminen kapenee ja syntyy erilaisia todellisuuksia. LTO:n tehtävänä varmistaa, että jokainen käyttää ammattiosaamistaan ja oppii uutta. </a:t>
            </a:r>
          </a:p>
        </p:txBody>
      </p:sp>
      <p:graphicFrame>
        <p:nvGraphicFramePr>
          <p:cNvPr id="7" name="Sisällön paikkamerkki 6"/>
          <p:cNvGraphicFramePr>
            <a:graphicFrameLocks noGrp="1"/>
          </p:cNvGraphicFramePr>
          <p:nvPr>
            <p:ph sz="half" idx="2"/>
          </p:nvPr>
        </p:nvGraphicFramePr>
        <p:xfrm>
          <a:off x="4648200" y="1412776"/>
          <a:ext cx="4100264" cy="4683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isällön paikkamerkki 3"/>
          <p:cNvGraphicFramePr>
            <a:graphicFrameLocks noGrp="1"/>
          </p:cNvGraphicFramePr>
          <p:nvPr>
            <p:ph sz="half" idx="1"/>
          </p:nvPr>
        </p:nvGraphicFramePr>
        <p:xfrm>
          <a:off x="107504" y="1340768"/>
          <a:ext cx="4752528" cy="53285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1509" name="Tekstiruutu 5"/>
          <p:cNvSpPr txBox="1">
            <a:spLocks noChangeArrowheads="1"/>
          </p:cNvSpPr>
          <p:nvPr/>
        </p:nvSpPr>
        <p:spPr bwMode="auto">
          <a:xfrm>
            <a:off x="1979613" y="5089525"/>
            <a:ext cx="11477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eaLnBrk="1" hangingPunct="1">
              <a:spcBef>
                <a:spcPct val="0"/>
              </a:spcBef>
              <a:buFontTx/>
              <a:buNone/>
            </a:pPr>
            <a:r>
              <a:rPr lang="fi-FI" altLang="fi-FI" sz="2000" b="1">
                <a:cs typeface="Arial" pitchFamily="34" charset="0"/>
              </a:rPr>
              <a:t>Avustaja</a:t>
            </a:r>
          </a:p>
          <a:p>
            <a:pPr eaLnBrk="1" hangingPunct="1">
              <a:spcBef>
                <a:spcPct val="0"/>
              </a:spcBef>
              <a:buFontTx/>
              <a:buNone/>
            </a:pPr>
            <a:endParaRPr lang="fi-FI" altLang="fi-FI" sz="2000" b="1">
              <a:cs typeface="Arial" pitchFamily="34" charset="0"/>
            </a:endParaRPr>
          </a:p>
        </p:txBody>
      </p:sp>
      <p:sp>
        <p:nvSpPr>
          <p:cNvPr id="21510" name="Tekstiruutu 7"/>
          <p:cNvSpPr txBox="1">
            <a:spLocks noChangeArrowheads="1"/>
          </p:cNvSpPr>
          <p:nvPr/>
        </p:nvSpPr>
        <p:spPr bwMode="auto">
          <a:xfrm>
            <a:off x="468313" y="1557338"/>
            <a:ext cx="1208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eaLnBrk="1" hangingPunct="1">
              <a:spcBef>
                <a:spcPct val="0"/>
              </a:spcBef>
              <a:buFontTx/>
              <a:buNone/>
            </a:pPr>
            <a:r>
              <a:rPr lang="fi-FI" altLang="fi-FI" sz="1400" b="1">
                <a:cs typeface="Arial" pitchFamily="34" charset="0"/>
              </a:rPr>
              <a:t>Toimiva tiimi</a:t>
            </a:r>
          </a:p>
        </p:txBody>
      </p:sp>
      <p:sp>
        <p:nvSpPr>
          <p:cNvPr id="21511" name="Tekstiruutu 8"/>
          <p:cNvSpPr txBox="1">
            <a:spLocks noChangeArrowheads="1"/>
          </p:cNvSpPr>
          <p:nvPr/>
        </p:nvSpPr>
        <p:spPr bwMode="auto">
          <a:xfrm>
            <a:off x="5003800" y="1711325"/>
            <a:ext cx="19986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eaLnBrk="1" hangingPunct="1">
              <a:spcBef>
                <a:spcPct val="0"/>
              </a:spcBef>
              <a:buFontTx/>
              <a:buNone/>
            </a:pPr>
            <a:r>
              <a:rPr lang="fi-FI" altLang="fi-FI" sz="1400" b="1">
                <a:cs typeface="Arial" pitchFamily="34" charset="0"/>
              </a:rPr>
              <a:t>”Kaikki tekee kaikkea”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79388" y="188913"/>
            <a:ext cx="8964612" cy="5878512"/>
          </a:xfrm>
          <a:prstGeom prst="rect">
            <a:avLst/>
          </a:prstGeom>
          <a:noFill/>
        </p:spPr>
        <p:txBody>
          <a:bodyPr>
            <a:spAutoFit/>
          </a:bodyPr>
          <a:lstStyle/>
          <a:p>
            <a:pPr eaLnBrk="1" hangingPunct="1">
              <a:defRPr/>
            </a:pPr>
            <a:r>
              <a:rPr lang="fi-FI" dirty="0"/>
              <a:t> </a:t>
            </a:r>
          </a:p>
          <a:p>
            <a:pPr eaLnBrk="1" hangingPunct="1">
              <a:defRPr/>
            </a:pPr>
            <a:endParaRPr lang="fi-FI" dirty="0"/>
          </a:p>
          <a:p>
            <a:pPr eaLnBrk="1" hangingPunct="1">
              <a:defRPr/>
            </a:pPr>
            <a:r>
              <a:rPr lang="fi-FI" dirty="0"/>
              <a:t>- </a:t>
            </a:r>
            <a:r>
              <a:rPr lang="fi-FI" sz="2800" b="1" dirty="0"/>
              <a:t>Hyvä työilmapiiri tulee yhteisen, selkeän perustehtävän kautta</a:t>
            </a:r>
          </a:p>
          <a:p>
            <a:pPr marL="342900" indent="-342900" eaLnBrk="1" hangingPunct="1">
              <a:buFont typeface="Wingdings" pitchFamily="2" charset="2"/>
              <a:buChar char="Ø"/>
              <a:defRPr/>
            </a:pPr>
            <a:r>
              <a:rPr lang="fi-FI" sz="2800" dirty="0"/>
              <a:t>Yhteinen ymmärrys työn merkityksistä ja sisällöistä</a:t>
            </a:r>
          </a:p>
          <a:p>
            <a:pPr marL="342900" indent="-342900" eaLnBrk="1" hangingPunct="1">
              <a:buFont typeface="Wingdings" pitchFamily="2" charset="2"/>
              <a:buChar char="Ø"/>
              <a:defRPr/>
            </a:pPr>
            <a:endParaRPr lang="fi-FI" dirty="0"/>
          </a:p>
          <a:p>
            <a:pPr marL="342900" indent="-342900" eaLnBrk="1" hangingPunct="1">
              <a:buFont typeface="Wingdings" pitchFamily="2" charset="2"/>
              <a:buChar char="Ø"/>
              <a:defRPr/>
            </a:pPr>
            <a:endParaRPr lang="fi-FI" dirty="0"/>
          </a:p>
          <a:p>
            <a:pPr marL="342900" indent="-342900" eaLnBrk="1" hangingPunct="1">
              <a:buFontTx/>
              <a:buChar char="-"/>
              <a:defRPr/>
            </a:pPr>
            <a:r>
              <a:rPr lang="fi-FI" sz="2800" b="1" dirty="0"/>
              <a:t>Toimiva tiimi on oleellinen osa hyvää pedagogiikkaa</a:t>
            </a:r>
          </a:p>
          <a:p>
            <a:pPr marL="457200" indent="-457200" eaLnBrk="1" hangingPunct="1">
              <a:buFont typeface="Wingdings" panose="05000000000000000000" pitchFamily="2" charset="2"/>
              <a:buChar char="Ø"/>
              <a:defRPr/>
            </a:pPr>
            <a:r>
              <a:rPr lang="fi-FI" sz="2800" dirty="0"/>
              <a:t> Jokaisen työntekijän vastuulla vahvistaa sujuvaa yhteistyötä – ei lisätä jännitteitä!</a:t>
            </a:r>
          </a:p>
          <a:p>
            <a:pPr marL="457200" indent="-457200" eaLnBrk="1" hangingPunct="1">
              <a:buFont typeface="Wingdings" panose="05000000000000000000" pitchFamily="2" charset="2"/>
              <a:buChar char="Ø"/>
              <a:defRPr/>
            </a:pPr>
            <a:endParaRPr lang="fi-FI" sz="2800" dirty="0"/>
          </a:p>
          <a:p>
            <a:pPr marL="457200" indent="-457200" eaLnBrk="1" hangingPunct="1">
              <a:buFontTx/>
              <a:buChar char="-"/>
              <a:defRPr/>
            </a:pPr>
            <a:r>
              <a:rPr lang="fi-FI" sz="2800" b="1" dirty="0"/>
              <a:t>Jaettu johtajuus </a:t>
            </a:r>
          </a:p>
          <a:p>
            <a:pPr marL="457200" indent="-457200" eaLnBrk="1" hangingPunct="1">
              <a:buFont typeface="Wingdings" panose="05000000000000000000" pitchFamily="2" charset="2"/>
              <a:buChar char="Ø"/>
              <a:defRPr/>
            </a:pPr>
            <a:r>
              <a:rPr lang="fi-FI" sz="2800" dirty="0"/>
              <a:t>Oman ammatillisuuden kannattelu jokaisen työntekijän vastuulla. Vuorovaikutus- ja yhteistyötaidot.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Kuva3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1484313"/>
            <a:ext cx="4679950"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kstiruutu 1"/>
          <p:cNvSpPr txBox="1">
            <a:spLocks noChangeArrowheads="1"/>
          </p:cNvSpPr>
          <p:nvPr/>
        </p:nvSpPr>
        <p:spPr bwMode="auto">
          <a:xfrm>
            <a:off x="552450" y="488950"/>
            <a:ext cx="8064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lgn="ctr" eaLnBrk="1" hangingPunct="1">
              <a:spcBef>
                <a:spcPct val="0"/>
              </a:spcBef>
              <a:buFontTx/>
              <a:buNone/>
            </a:pPr>
            <a:r>
              <a:rPr lang="fi-FI" altLang="fi-FI" sz="2400" b="1">
                <a:latin typeface="Arial" pitchFamily="34" charset="0"/>
                <a:cs typeface="Arial" pitchFamily="34" charset="0"/>
              </a:rPr>
              <a:t>Koko päivä pedagogiikkaa  </a:t>
            </a:r>
          </a:p>
          <a:p>
            <a:pPr algn="ctr" eaLnBrk="1" hangingPunct="1">
              <a:spcBef>
                <a:spcPct val="0"/>
              </a:spcBef>
              <a:buFontTx/>
              <a:buNone/>
            </a:pPr>
            <a:r>
              <a:rPr lang="fi-FI" altLang="fi-FI" sz="2400" b="1">
                <a:latin typeface="Arial" pitchFamily="34" charset="0"/>
                <a:cs typeface="Arial" pitchFamily="34" charset="0"/>
              </a:rPr>
              <a:t>Lapsen itsetunnon ja minäkuvan vahvistaminen</a:t>
            </a:r>
          </a:p>
          <a:p>
            <a:pPr algn="ctr" eaLnBrk="1" hangingPunct="1">
              <a:spcBef>
                <a:spcPct val="0"/>
              </a:spcBef>
              <a:buFontTx/>
              <a:buNone/>
            </a:pPr>
            <a:r>
              <a:rPr lang="fi-FI" altLang="fi-FI" sz="2400" b="1">
                <a:latin typeface="Arial" pitchFamily="34" charset="0"/>
                <a:cs typeface="Arial" pitchFamily="34" charset="0"/>
              </a:rPr>
              <a:t>Lapsen sosiaalinen asema on aina aikuisten vastuulla</a:t>
            </a:r>
          </a:p>
        </p:txBody>
      </p:sp>
      <p:sp>
        <p:nvSpPr>
          <p:cNvPr id="4100" name="Tekstiruutu 1"/>
          <p:cNvSpPr txBox="1">
            <a:spLocks noChangeArrowheads="1"/>
          </p:cNvSpPr>
          <p:nvPr/>
        </p:nvSpPr>
        <p:spPr bwMode="auto">
          <a:xfrm>
            <a:off x="103188" y="5365750"/>
            <a:ext cx="8963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eaLnBrk="1" hangingPunct="1">
              <a:spcBef>
                <a:spcPct val="0"/>
              </a:spcBef>
              <a:buFontTx/>
              <a:buNone/>
            </a:pPr>
            <a:r>
              <a:rPr lang="fi-FI" altLang="fi-FI" sz="1800" b="1">
                <a:latin typeface="Arial" pitchFamily="34" charset="0"/>
                <a:cs typeface="Arial" pitchFamily="34" charset="0"/>
              </a:rPr>
              <a:t>Yhteinen kasvatus- ja työkulttuuri luodaan puheella - koko tiimin pitää ymmärtää!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kstiruutu 1"/>
          <p:cNvSpPr txBox="1">
            <a:spLocks noChangeArrowheads="1"/>
          </p:cNvSpPr>
          <p:nvPr/>
        </p:nvSpPr>
        <p:spPr bwMode="auto">
          <a:xfrm>
            <a:off x="0" y="188913"/>
            <a:ext cx="8964613" cy="680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marL="0" lvl="2">
              <a:spcBef>
                <a:spcPct val="0"/>
              </a:spcBef>
              <a:buFontTx/>
              <a:buNone/>
            </a:pPr>
            <a:r>
              <a:rPr lang="fi-FI" altLang="fi-FI" sz="2000" b="1"/>
              <a:t>Sensitiivinen työtapa, näkökulmia</a:t>
            </a:r>
          </a:p>
          <a:p>
            <a:pPr marL="0" lvl="2">
              <a:spcBef>
                <a:spcPct val="0"/>
              </a:spcBef>
              <a:buFontTx/>
              <a:buNone/>
            </a:pPr>
            <a:endParaRPr lang="fi-FI" altLang="fi-FI" sz="1600"/>
          </a:p>
          <a:p>
            <a:pPr marL="0" lvl="2">
              <a:spcBef>
                <a:spcPct val="0"/>
              </a:spcBef>
              <a:buFontTx/>
              <a:buNone/>
            </a:pPr>
            <a:r>
              <a:rPr lang="fi-FI" altLang="fi-FI" sz="1600"/>
              <a:t>- Kun yksi lapsi saa lohdutusta, auttaa se myös muita lapsia – ei siis ole muilta pois! </a:t>
            </a:r>
          </a:p>
          <a:p>
            <a:pPr>
              <a:spcBef>
                <a:spcPct val="0"/>
              </a:spcBef>
              <a:buFontTx/>
              <a:buNone/>
            </a:pPr>
            <a:endParaRPr lang="fi-FI" altLang="fi-FI" sz="1600"/>
          </a:p>
          <a:p>
            <a:pPr>
              <a:spcBef>
                <a:spcPct val="0"/>
              </a:spcBef>
              <a:buFontTx/>
              <a:buNone/>
            </a:pPr>
            <a:r>
              <a:rPr lang="fi-FI" altLang="fi-FI" sz="1600"/>
              <a:t>- Pienet lapset eivät pysty säätelemään itseään joutuessaan epämukavuustilaan ja heidän käyttäytymisensä alkaa muuttua reaktiiviseksi. Kieltämisen, moittimisen tai ryhmästä poistamisen sijasta lapsi pitää houkutella uuteen yhteyteen, koska hän ei siihen itse pysty.  ( Jukka Mäkelä )</a:t>
            </a:r>
          </a:p>
          <a:p>
            <a:pPr>
              <a:spcBef>
                <a:spcPct val="0"/>
              </a:spcBef>
              <a:buFontTx/>
              <a:buNone/>
            </a:pPr>
            <a:endParaRPr lang="fi-FI" altLang="fi-FI" sz="1600"/>
          </a:p>
          <a:p>
            <a:pPr>
              <a:spcBef>
                <a:spcPct val="0"/>
              </a:spcBef>
              <a:buFontTx/>
              <a:buNone/>
            </a:pPr>
            <a:endParaRPr lang="fi-FI" altLang="fi-FI" sz="1600"/>
          </a:p>
          <a:p>
            <a:pPr>
              <a:spcBef>
                <a:spcPct val="0"/>
              </a:spcBef>
              <a:buFontTx/>
              <a:buNone/>
            </a:pPr>
            <a:r>
              <a:rPr lang="fi-FI" altLang="fi-FI" sz="1600" b="1"/>
              <a:t>Arvokas elämä &gt; Ihmisellä on tarve:</a:t>
            </a:r>
          </a:p>
          <a:p>
            <a:pPr>
              <a:spcBef>
                <a:spcPct val="0"/>
              </a:spcBef>
              <a:buFontTx/>
              <a:buNone/>
            </a:pPr>
            <a:endParaRPr lang="fi-FI" altLang="fi-FI" sz="1600"/>
          </a:p>
          <a:p>
            <a:pPr>
              <a:spcBef>
                <a:spcPct val="0"/>
              </a:spcBef>
              <a:buFontTx/>
              <a:buNone/>
            </a:pPr>
            <a:r>
              <a:rPr lang="fi-FI" altLang="fi-FI" sz="1600" b="1"/>
              <a:t>Toteuttaa itseään &gt;  Vapaaehtoisuus</a:t>
            </a:r>
            <a:r>
              <a:rPr lang="fi-FI" altLang="fi-FI" sz="1600"/>
              <a:t>, tekeminen kumpuaa lapsesta ja tuo esiin omaa persoonaa.  Lapsi on k</a:t>
            </a:r>
            <a:r>
              <a:rPr lang="fi-FI" altLang="fi-FI" sz="1600" b="1"/>
              <a:t>yvykäs,  </a:t>
            </a:r>
            <a:r>
              <a:rPr lang="fi-FI" altLang="fi-FI" sz="1600"/>
              <a:t>osaa, hallitsee ja saa asioita aikaiseksi. Oppii ja kehittyy sekä vertaisryhmässä että aikuisten tuella. </a:t>
            </a:r>
          </a:p>
          <a:p>
            <a:pPr>
              <a:spcBef>
                <a:spcPct val="0"/>
              </a:spcBef>
              <a:buFontTx/>
              <a:buNone/>
            </a:pPr>
            <a:endParaRPr lang="fi-FI" altLang="fi-FI" sz="1600"/>
          </a:p>
          <a:p>
            <a:pPr>
              <a:spcBef>
                <a:spcPct val="0"/>
              </a:spcBef>
              <a:buFontTx/>
              <a:buNone/>
            </a:pPr>
            <a:r>
              <a:rPr lang="fi-FI" altLang="fi-FI" sz="1600" b="1"/>
              <a:t>Toisiin ihmisiin &gt;  </a:t>
            </a:r>
            <a:r>
              <a:rPr lang="fi-FI" altLang="fi-FI" sz="1600"/>
              <a:t>Lapsella on tarve l</a:t>
            </a:r>
            <a:r>
              <a:rPr lang="fi-FI" altLang="fi-FI" sz="1600" b="1"/>
              <a:t>äheisyyteen. </a:t>
            </a:r>
            <a:r>
              <a:rPr lang="fi-FI" altLang="fi-FI" sz="1600"/>
              <a:t>Ympärillä on ihmisiä joista lapsi voi välittää ja kokea, että hänestä välitetään, arvostava vuorovaikutus. </a:t>
            </a:r>
            <a:r>
              <a:rPr lang="fi-FI" altLang="fi-FI" sz="1600" b="1"/>
              <a:t>Hyvän tekeminen</a:t>
            </a:r>
            <a:r>
              <a:rPr lang="fi-FI" altLang="fi-FI" sz="1600"/>
              <a:t>, kokemus siitä, että se mitä tekee tuottaa hyvää muille. Ei ainakaan tuota pahaa muille.  (Frank Martela )</a:t>
            </a:r>
          </a:p>
          <a:p>
            <a:pPr>
              <a:spcBef>
                <a:spcPct val="0"/>
              </a:spcBef>
              <a:buFontTx/>
              <a:buNone/>
            </a:pPr>
            <a:endParaRPr lang="fi-FI" altLang="fi-FI" sz="1600"/>
          </a:p>
          <a:p>
            <a:pPr>
              <a:spcBef>
                <a:spcPct val="0"/>
              </a:spcBef>
              <a:buFontTx/>
              <a:buNone/>
            </a:pPr>
            <a:endParaRPr lang="fi-FI" altLang="fi-FI" sz="1600"/>
          </a:p>
          <a:p>
            <a:pPr>
              <a:spcBef>
                <a:spcPct val="0"/>
              </a:spcBef>
              <a:buFontTx/>
              <a:buNone/>
            </a:pPr>
            <a:r>
              <a:rPr lang="fi-FI" altLang="fi-FI" sz="1600" b="1"/>
              <a:t>Kuinka voin auttaa lasta?</a:t>
            </a:r>
          </a:p>
          <a:p>
            <a:pPr>
              <a:spcBef>
                <a:spcPct val="0"/>
              </a:spcBef>
              <a:buFontTx/>
              <a:buNone/>
            </a:pPr>
            <a:r>
              <a:rPr lang="fi-FI" altLang="fi-FI" sz="1600"/>
              <a:t>- Lapsen ilmaisemien tunteiden takana on aina jokin tarve. ”Hyvä, kun lapsi ilmaisee tunteensa, niin voin päästä selville siitä, mitä hän tarvitsee”! ( Liv Larsson, NVC)</a:t>
            </a:r>
          </a:p>
          <a:p>
            <a:pPr>
              <a:spcBef>
                <a:spcPct val="0"/>
              </a:spcBef>
              <a:buFontTx/>
              <a:buNone/>
            </a:pPr>
            <a:endParaRPr lang="fi-FI" altLang="fi-FI" sz="1600"/>
          </a:p>
          <a:p>
            <a:pPr>
              <a:spcBef>
                <a:spcPct val="0"/>
              </a:spcBef>
              <a:buFontTx/>
              <a:buNone/>
            </a:pPr>
            <a:endParaRPr lang="fi-FI" altLang="fi-FI" sz="1600"/>
          </a:p>
          <a:p>
            <a:pPr>
              <a:spcBef>
                <a:spcPct val="0"/>
              </a:spcBef>
              <a:buFontTx/>
              <a:buNone/>
            </a:pPr>
            <a:endParaRPr lang="fi-FI" altLang="fi-FI" sz="1600"/>
          </a:p>
          <a:p>
            <a:pPr>
              <a:spcBef>
                <a:spcPct val="0"/>
              </a:spcBef>
              <a:buFontTx/>
              <a:buNone/>
            </a:pPr>
            <a:endParaRPr lang="fi-FI" altLang="fi-FI" sz="16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Otsikko 1"/>
          <p:cNvSpPr>
            <a:spLocks noGrp="1"/>
          </p:cNvSpPr>
          <p:nvPr>
            <p:ph type="title"/>
          </p:nvPr>
        </p:nvSpPr>
        <p:spPr>
          <a:xfrm>
            <a:off x="1222375" y="274638"/>
            <a:ext cx="7635875" cy="1143000"/>
          </a:xfrm>
        </p:spPr>
        <p:txBody>
          <a:bodyPr/>
          <a:lstStyle/>
          <a:p>
            <a:pPr eaLnBrk="1" hangingPunct="1">
              <a:lnSpc>
                <a:spcPct val="90000"/>
              </a:lnSpc>
              <a:defRPr/>
            </a:pPr>
            <a:r>
              <a:rPr lang="fi-FI" altLang="fi-FI" sz="3600" dirty="0" smtClean="0">
                <a:solidFill>
                  <a:srgbClr val="000000"/>
                </a:solidFill>
                <a:effectLst>
                  <a:outerShdw blurRad="38100" dist="38100" dir="2700000" algn="tl">
                    <a:srgbClr val="C0C0C0"/>
                  </a:outerShdw>
                </a:effectLst>
                <a:latin typeface="Arial" panose="020B0604020202020204" pitchFamily="34" charset="0"/>
                <a:cs typeface="Arial" panose="020B0604020202020204" pitchFamily="34" charset="0"/>
              </a:rPr>
              <a:t>Kasvattajan pedagoginen sensitiivisyys</a:t>
            </a:r>
          </a:p>
        </p:txBody>
      </p:sp>
      <p:sp>
        <p:nvSpPr>
          <p:cNvPr id="6147" name="Sisällön paikkamerkki 2"/>
          <p:cNvSpPr>
            <a:spLocks noGrp="1"/>
          </p:cNvSpPr>
          <p:nvPr>
            <p:ph idx="1"/>
          </p:nvPr>
        </p:nvSpPr>
        <p:spPr>
          <a:xfrm>
            <a:off x="179388" y="1447800"/>
            <a:ext cx="8755062" cy="4800600"/>
          </a:xfrm>
        </p:spPr>
        <p:txBody>
          <a:bodyPr/>
          <a:lstStyle/>
          <a:p>
            <a:pPr eaLnBrk="1" hangingPunct="1">
              <a:lnSpc>
                <a:spcPct val="90000"/>
              </a:lnSpc>
              <a:buClr>
                <a:srgbClr val="F1D792"/>
              </a:buClr>
              <a:buFont typeface="Wingdings" pitchFamily="2" charset="2"/>
              <a:buChar char="§"/>
            </a:pPr>
            <a:r>
              <a:rPr lang="fi-FI" altLang="fi-FI" sz="2400" smtClean="0">
                <a:solidFill>
                  <a:srgbClr val="000000"/>
                </a:solidFill>
                <a:latin typeface="Arial" pitchFamily="34" charset="0"/>
                <a:cs typeface="Arial" pitchFamily="34" charset="0"/>
              </a:rPr>
              <a:t>Kykyä olla läsnä ja vuorovaikutuksessa</a:t>
            </a:r>
          </a:p>
          <a:p>
            <a:pPr eaLnBrk="1" hangingPunct="1">
              <a:lnSpc>
                <a:spcPct val="90000"/>
              </a:lnSpc>
              <a:buClr>
                <a:srgbClr val="F1D792"/>
              </a:buClr>
              <a:buFont typeface="Wingdings" pitchFamily="2" charset="2"/>
              <a:buChar char="§"/>
            </a:pPr>
            <a:endParaRPr lang="fi-FI" altLang="fi-FI" sz="2400" smtClean="0">
              <a:solidFill>
                <a:srgbClr val="000000"/>
              </a:solidFill>
              <a:latin typeface="Arial" pitchFamily="34" charset="0"/>
              <a:cs typeface="Arial" pitchFamily="34" charset="0"/>
            </a:endParaRPr>
          </a:p>
          <a:p>
            <a:pPr eaLnBrk="1" hangingPunct="1">
              <a:lnSpc>
                <a:spcPct val="90000"/>
              </a:lnSpc>
              <a:buClr>
                <a:srgbClr val="F1D792"/>
              </a:buClr>
              <a:buFont typeface="Wingdings" pitchFamily="2" charset="2"/>
              <a:buChar char="§"/>
            </a:pPr>
            <a:r>
              <a:rPr lang="fi-FI" altLang="fi-FI" sz="2400" smtClean="0">
                <a:solidFill>
                  <a:srgbClr val="000000"/>
                </a:solidFill>
                <a:latin typeface="Arial" pitchFamily="34" charset="0"/>
                <a:cs typeface="Arial" pitchFamily="34" charset="0"/>
              </a:rPr>
              <a:t>Kykyä kannatella lapsen tunnemaailmaa</a:t>
            </a:r>
          </a:p>
          <a:p>
            <a:pPr eaLnBrk="1" hangingPunct="1">
              <a:lnSpc>
                <a:spcPct val="90000"/>
              </a:lnSpc>
              <a:buClr>
                <a:srgbClr val="F1D792"/>
              </a:buClr>
              <a:buFont typeface="Wingdings" pitchFamily="2" charset="2"/>
              <a:buChar char="§"/>
            </a:pPr>
            <a:endParaRPr lang="fi-FI" altLang="fi-FI" sz="2400" smtClean="0">
              <a:solidFill>
                <a:srgbClr val="000000"/>
              </a:solidFill>
              <a:latin typeface="Arial" pitchFamily="34" charset="0"/>
              <a:cs typeface="Arial" pitchFamily="34" charset="0"/>
            </a:endParaRPr>
          </a:p>
          <a:p>
            <a:pPr eaLnBrk="1" hangingPunct="1">
              <a:lnSpc>
                <a:spcPct val="90000"/>
              </a:lnSpc>
              <a:buClr>
                <a:srgbClr val="F1D792"/>
              </a:buClr>
              <a:buFont typeface="Wingdings" pitchFamily="2" charset="2"/>
              <a:buChar char="§"/>
            </a:pPr>
            <a:r>
              <a:rPr lang="fi-FI" altLang="fi-FI" sz="2400" smtClean="0">
                <a:solidFill>
                  <a:srgbClr val="000000"/>
                </a:solidFill>
                <a:latin typeface="Arial" pitchFamily="34" charset="0"/>
                <a:cs typeface="Arial" pitchFamily="34" charset="0"/>
              </a:rPr>
              <a:t>Kykyä tunnistaa lapsen emotionaalisia tarpeita ja vastata niihin sopivasti joko kannustamalla ja aktivoimalla tai esim. lohduttamalla ja tyynnyttelemällä</a:t>
            </a:r>
          </a:p>
          <a:p>
            <a:pPr eaLnBrk="1" hangingPunct="1">
              <a:lnSpc>
                <a:spcPct val="90000"/>
              </a:lnSpc>
              <a:buClr>
                <a:srgbClr val="F1D792"/>
              </a:buClr>
              <a:buFont typeface="Wingdings" pitchFamily="2" charset="2"/>
              <a:buChar char="§"/>
            </a:pPr>
            <a:endParaRPr lang="fi-FI" altLang="fi-FI" sz="2400" smtClean="0">
              <a:solidFill>
                <a:srgbClr val="000000"/>
              </a:solidFill>
              <a:latin typeface="Arial" pitchFamily="34" charset="0"/>
              <a:cs typeface="Arial" pitchFamily="34" charset="0"/>
            </a:endParaRPr>
          </a:p>
          <a:p>
            <a:pPr eaLnBrk="1" hangingPunct="1">
              <a:lnSpc>
                <a:spcPct val="90000"/>
              </a:lnSpc>
              <a:buClr>
                <a:srgbClr val="F1D792"/>
              </a:buClr>
              <a:buFont typeface="Wingdings" pitchFamily="2" charset="2"/>
              <a:buChar char="§"/>
            </a:pPr>
            <a:r>
              <a:rPr lang="fi-FI" altLang="fi-FI" sz="2400" smtClean="0">
                <a:solidFill>
                  <a:srgbClr val="000000"/>
                </a:solidFill>
                <a:latin typeface="Arial" pitchFamily="34" charset="0"/>
                <a:cs typeface="Arial" pitchFamily="34" charset="0"/>
              </a:rPr>
              <a:t>Kykyä leikkiä ja hyödyntää leikkipedagogisia menetelmiä</a:t>
            </a:r>
          </a:p>
          <a:p>
            <a:pPr eaLnBrk="1" hangingPunct="1">
              <a:lnSpc>
                <a:spcPct val="90000"/>
              </a:lnSpc>
              <a:buClr>
                <a:srgbClr val="F1D792"/>
              </a:buClr>
              <a:buFont typeface="Wingdings" pitchFamily="2" charset="2"/>
              <a:buChar char="§"/>
            </a:pPr>
            <a:r>
              <a:rPr lang="fi-FI" altLang="fi-FI" sz="2400" smtClean="0">
                <a:solidFill>
                  <a:srgbClr val="000000"/>
                </a:solidFill>
                <a:latin typeface="Arial" pitchFamily="34" charset="0"/>
                <a:cs typeface="Arial" pitchFamily="34" charset="0"/>
              </a:rPr>
              <a:t> </a:t>
            </a:r>
          </a:p>
          <a:p>
            <a:pPr eaLnBrk="1" hangingPunct="1">
              <a:lnSpc>
                <a:spcPct val="90000"/>
              </a:lnSpc>
              <a:buClr>
                <a:srgbClr val="F1D792"/>
              </a:buClr>
              <a:buFont typeface="Wingdings" pitchFamily="2" charset="2"/>
              <a:buChar char="§"/>
            </a:pPr>
            <a:r>
              <a:rPr lang="fi-FI" altLang="fi-FI" sz="2400" smtClean="0">
                <a:solidFill>
                  <a:srgbClr val="000000"/>
                </a:solidFill>
                <a:latin typeface="Arial" pitchFamily="34" charset="0"/>
                <a:cs typeface="Arial" pitchFamily="34" charset="0"/>
              </a:rPr>
              <a:t>Kykyä sitoutua myönteisen, kannustavan ja innostavan kasvatusilmapiirin luomiseen</a:t>
            </a:r>
          </a:p>
        </p:txBody>
      </p:sp>
      <p:sp>
        <p:nvSpPr>
          <p:cNvPr id="6148" name="Alatunnisteen paikkamerkki 1"/>
          <p:cNvSpPr>
            <a:spLocks noGrp="1"/>
          </p:cNvSpPr>
          <p:nvPr>
            <p:ph type="ftr" sz="quarter" idx="11"/>
          </p:nvPr>
        </p:nvSpPr>
        <p:spPr>
          <a:xfrm>
            <a:off x="3505200" y="6256338"/>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eaLnBrk="1" hangingPunct="1">
              <a:spcBef>
                <a:spcPct val="0"/>
              </a:spcBef>
              <a:buFontTx/>
              <a:buNone/>
            </a:pPr>
            <a:r>
              <a:rPr lang="fi-FI" altLang="fi-FI" sz="1400" b="1" smtClean="0">
                <a:latin typeface="DaddysGirl"/>
              </a:rPr>
              <a:t>Pedatieto oy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tsikko 1"/>
          <p:cNvSpPr>
            <a:spLocks noGrp="1"/>
          </p:cNvSpPr>
          <p:nvPr>
            <p:ph type="title"/>
          </p:nvPr>
        </p:nvSpPr>
        <p:spPr>
          <a:xfrm>
            <a:off x="611188" y="188913"/>
            <a:ext cx="7772400" cy="1143000"/>
          </a:xfrm>
        </p:spPr>
        <p:txBody>
          <a:bodyPr/>
          <a:lstStyle/>
          <a:p>
            <a:r>
              <a:rPr lang="fi-FI" altLang="fi-FI" sz="2800" b="1" smtClean="0">
                <a:solidFill>
                  <a:srgbClr val="000000"/>
                </a:solidFill>
                <a:latin typeface="Arial" pitchFamily="34" charset="0"/>
                <a:cs typeface="Arial" pitchFamily="34" charset="0"/>
              </a:rPr>
              <a:t>Osallisuuden tikapuut  </a:t>
            </a:r>
            <a:br>
              <a:rPr lang="fi-FI" altLang="fi-FI" sz="2800" b="1" smtClean="0">
                <a:solidFill>
                  <a:srgbClr val="000000"/>
                </a:solidFill>
                <a:latin typeface="Arial" pitchFamily="34" charset="0"/>
                <a:cs typeface="Arial" pitchFamily="34" charset="0"/>
              </a:rPr>
            </a:br>
            <a:r>
              <a:rPr lang="fi-FI" altLang="fi-FI" sz="2800" b="1" smtClean="0">
                <a:latin typeface="Arial" pitchFamily="34" charset="0"/>
                <a:cs typeface="Arial" pitchFamily="34" charset="0"/>
              </a:rPr>
              <a:t>(mukaillen Hart 1999) </a:t>
            </a:r>
          </a:p>
        </p:txBody>
      </p:sp>
      <p:sp>
        <p:nvSpPr>
          <p:cNvPr id="7171" name="Sisällön paikkamerkki 2"/>
          <p:cNvSpPr>
            <a:spLocks noGrp="1"/>
          </p:cNvSpPr>
          <p:nvPr>
            <p:ph idx="1"/>
          </p:nvPr>
        </p:nvSpPr>
        <p:spPr>
          <a:xfrm>
            <a:off x="250825" y="1773238"/>
            <a:ext cx="8558213" cy="5308600"/>
          </a:xfrm>
        </p:spPr>
        <p:txBody>
          <a:bodyPr/>
          <a:lstStyle/>
          <a:p>
            <a:pPr marL="82550" indent="0">
              <a:buFont typeface="Wingdings 2" pitchFamily="18" charset="2"/>
              <a:buNone/>
            </a:pPr>
            <a:r>
              <a:rPr lang="fi-FI" altLang="fi-FI" sz="2000" smtClean="0">
                <a:latin typeface="Arial" pitchFamily="34" charset="0"/>
                <a:cs typeface="Arial" pitchFamily="34" charset="0"/>
              </a:rPr>
              <a:t>                           8. Lapset ja aikuiset päättävät yhdessä. </a:t>
            </a:r>
            <a:br>
              <a:rPr lang="fi-FI" altLang="fi-FI" sz="2000" smtClean="0">
                <a:latin typeface="Arial" pitchFamily="34" charset="0"/>
                <a:cs typeface="Arial" pitchFamily="34" charset="0"/>
              </a:rPr>
            </a:br>
            <a:r>
              <a:rPr lang="fi-FI" altLang="fi-FI" sz="2000" smtClean="0">
                <a:latin typeface="Arial" pitchFamily="34" charset="0"/>
                <a:cs typeface="Arial" pitchFamily="34" charset="0"/>
              </a:rPr>
              <a:t>		   Toiminta on lapsilähtöistä</a:t>
            </a:r>
            <a:br>
              <a:rPr lang="fi-FI" altLang="fi-FI" sz="2000" smtClean="0">
                <a:latin typeface="Arial" pitchFamily="34" charset="0"/>
                <a:cs typeface="Arial" pitchFamily="34" charset="0"/>
              </a:rPr>
            </a:br>
            <a:r>
              <a:rPr lang="fi-FI" altLang="fi-FI" sz="2000" smtClean="0">
                <a:latin typeface="Arial" pitchFamily="34" charset="0"/>
                <a:cs typeface="Arial" pitchFamily="34" charset="0"/>
              </a:rPr>
              <a:t>                      7. Lapset aloittavat ja ohjaavat toiminnan</a:t>
            </a:r>
          </a:p>
          <a:p>
            <a:pPr marL="82550" indent="0">
              <a:buFont typeface="Wingdings 2" pitchFamily="18" charset="2"/>
              <a:buNone/>
            </a:pPr>
            <a:r>
              <a:rPr lang="fi-FI" altLang="fi-FI" sz="2000" smtClean="0">
                <a:latin typeface="Arial" pitchFamily="34" charset="0"/>
                <a:cs typeface="Arial" pitchFamily="34" charset="0"/>
              </a:rPr>
              <a:t>                 6. Lasten kanssa tehdään päätökset, mutta aloitteet tulevat   			aikuisilta</a:t>
            </a:r>
          </a:p>
          <a:p>
            <a:pPr marL="82550" indent="0">
              <a:buFont typeface="Wingdings 2" pitchFamily="18" charset="2"/>
              <a:buNone/>
            </a:pPr>
            <a:r>
              <a:rPr lang="fi-FI" altLang="fi-FI" sz="2000" smtClean="0">
                <a:latin typeface="Arial" pitchFamily="34" charset="0"/>
                <a:cs typeface="Arial" pitchFamily="34" charset="0"/>
              </a:rPr>
              <a:t>             5. Lapsilta kysytään toiminnasta ja heitä kuullaan</a:t>
            </a:r>
          </a:p>
          <a:p>
            <a:pPr marL="82550" indent="0">
              <a:buFont typeface="Wingdings 2" pitchFamily="18" charset="2"/>
              <a:buNone/>
            </a:pPr>
            <a:r>
              <a:rPr lang="fi-FI" altLang="fi-FI" sz="2000" smtClean="0">
                <a:latin typeface="Arial" pitchFamily="34" charset="0"/>
                <a:cs typeface="Arial" pitchFamily="34" charset="0"/>
              </a:rPr>
              <a:t>         4. Lasten mielipiteitä kuullaan, mutta aikuiset tekevät  päätökset</a:t>
            </a:r>
          </a:p>
          <a:p>
            <a:pPr marL="82550" indent="0">
              <a:buFont typeface="Wingdings 2" pitchFamily="18" charset="2"/>
              <a:buNone/>
            </a:pPr>
            <a:r>
              <a:rPr lang="fi-FI" altLang="fi-FI" sz="2000" smtClean="0">
                <a:latin typeface="Arial" pitchFamily="34" charset="0"/>
                <a:cs typeface="Arial" pitchFamily="34" charset="0"/>
              </a:rPr>
              <a:t>      3. Lapset ovat mukana muodon vuoksi</a:t>
            </a:r>
          </a:p>
          <a:p>
            <a:pPr marL="82550" indent="0">
              <a:buFont typeface="Wingdings 2" pitchFamily="18" charset="2"/>
              <a:buNone/>
            </a:pPr>
            <a:r>
              <a:rPr lang="fi-FI" altLang="fi-FI" sz="2000" smtClean="0">
                <a:latin typeface="Arial" pitchFamily="34" charset="0"/>
                <a:cs typeface="Arial" pitchFamily="34" charset="0"/>
              </a:rPr>
              <a:t>   2. Lapset ovat toiminnassa kuin koristeena</a:t>
            </a:r>
          </a:p>
          <a:p>
            <a:pPr marL="82550" indent="0">
              <a:buFont typeface="Wingdings 2" pitchFamily="18" charset="2"/>
              <a:buNone/>
            </a:pPr>
            <a:r>
              <a:rPr lang="fi-FI" altLang="fi-FI" sz="2000" smtClean="0">
                <a:latin typeface="Arial" pitchFamily="34" charset="0"/>
                <a:cs typeface="Arial" pitchFamily="34" charset="0"/>
              </a:rPr>
              <a:t>1. Lapsia ohjataan</a:t>
            </a:r>
            <a:br>
              <a:rPr lang="fi-FI" altLang="fi-FI" sz="2000" smtClean="0">
                <a:latin typeface="Arial" pitchFamily="34" charset="0"/>
                <a:cs typeface="Arial" pitchFamily="34" charset="0"/>
              </a:rPr>
            </a:br>
            <a:r>
              <a:rPr lang="fi-FI" altLang="fi-FI" sz="2000" smtClean="0">
                <a:latin typeface="Arial" pitchFamily="34" charset="0"/>
                <a:cs typeface="Arial" pitchFamily="34" charset="0"/>
              </a:rPr>
              <a:t>(Eskel &amp; Marttila 2013, 80)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112838" y="260350"/>
            <a:ext cx="7337425"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lgn="ctr" eaLnBrk="1" hangingPunct="1">
              <a:spcBef>
                <a:spcPct val="0"/>
              </a:spcBef>
              <a:buFontTx/>
              <a:buNone/>
            </a:pPr>
            <a:r>
              <a:rPr lang="fi-FI" altLang="fi-FI" sz="2800" b="1">
                <a:latin typeface="Arial" pitchFamily="34" charset="0"/>
                <a:cs typeface="Arial" pitchFamily="34" charset="0"/>
              </a:rPr>
              <a:t>Osallisuuden vahvistaminen</a:t>
            </a:r>
          </a:p>
        </p:txBody>
      </p:sp>
      <p:sp>
        <p:nvSpPr>
          <p:cNvPr id="8195" name="Rectangle 3"/>
          <p:cNvSpPr>
            <a:spLocks noChangeArrowheads="1"/>
          </p:cNvSpPr>
          <p:nvPr/>
        </p:nvSpPr>
        <p:spPr bwMode="auto">
          <a:xfrm>
            <a:off x="395288" y="1125538"/>
            <a:ext cx="858837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eaLnBrk="1" hangingPunct="1">
              <a:spcBef>
                <a:spcPct val="0"/>
              </a:spcBef>
              <a:buClr>
                <a:schemeClr val="accent1"/>
              </a:buClr>
              <a:buSzPct val="80000"/>
            </a:pPr>
            <a:r>
              <a:rPr lang="fi-FI" altLang="fi-FI" sz="2400">
                <a:latin typeface="Arial" pitchFamily="34" charset="0"/>
                <a:cs typeface="Arial" pitchFamily="34" charset="0"/>
              </a:rPr>
              <a:t>Keskeistä koko oppimis- ja kasvuympäristön suunnittelu </a:t>
            </a:r>
          </a:p>
          <a:p>
            <a:pPr eaLnBrk="1" hangingPunct="1">
              <a:spcBef>
                <a:spcPct val="0"/>
              </a:spcBef>
              <a:buClr>
                <a:schemeClr val="accent1"/>
              </a:buClr>
              <a:buSzPct val="80000"/>
            </a:pPr>
            <a:r>
              <a:rPr lang="fi-FI" altLang="fi-FI" sz="2400">
                <a:latin typeface="Arial" pitchFamily="34" charset="0"/>
                <a:cs typeface="Arial" pitchFamily="34" charset="0"/>
              </a:rPr>
              <a:t>Toiminnan sisältöjen valinta tapahtuu lasten tarpeiden, mielenkiinnon kohteiden ja motivaation pohjalta</a:t>
            </a:r>
          </a:p>
          <a:p>
            <a:pPr eaLnBrk="1" hangingPunct="1">
              <a:spcBef>
                <a:spcPct val="0"/>
              </a:spcBef>
              <a:buClr>
                <a:schemeClr val="accent1"/>
              </a:buClr>
              <a:buSzPct val="80000"/>
            </a:pPr>
            <a:r>
              <a:rPr lang="fi-FI" altLang="fi-FI" sz="2400">
                <a:latin typeface="Arial" pitchFamily="34" charset="0"/>
                <a:cs typeface="Arial" pitchFamily="34" charset="0"/>
              </a:rPr>
              <a:t>Tavoitteena leikin ja oppimisen ilo - eivät yksittäiset tiedot ja taidot</a:t>
            </a:r>
          </a:p>
          <a:p>
            <a:pPr eaLnBrk="1" hangingPunct="1">
              <a:spcBef>
                <a:spcPct val="0"/>
              </a:spcBef>
              <a:buClr>
                <a:schemeClr val="accent1"/>
              </a:buClr>
              <a:buSzPct val="80000"/>
            </a:pPr>
            <a:r>
              <a:rPr lang="fi-FI" altLang="fi-FI" sz="2400">
                <a:latin typeface="Arial" pitchFamily="34" charset="0"/>
                <a:cs typeface="Arial" pitchFamily="34" charset="0"/>
              </a:rPr>
              <a:t>Projektityyppinen työskentely – tavoitteita ja menetelmiä arvioidaan jatkuvasti ja toimintaa muutetaan tarpeen mukaan</a:t>
            </a:r>
          </a:p>
          <a:p>
            <a:pPr eaLnBrk="1" hangingPunct="1">
              <a:spcBef>
                <a:spcPct val="0"/>
              </a:spcBef>
              <a:buClr>
                <a:schemeClr val="accent1"/>
              </a:buClr>
              <a:buSzPct val="80000"/>
            </a:pPr>
            <a:r>
              <a:rPr lang="fi-FI" altLang="fi-FI" sz="2400">
                <a:latin typeface="Arial" pitchFamily="34" charset="0"/>
                <a:cs typeface="Arial" pitchFamily="34" charset="0"/>
              </a:rPr>
              <a:t>Leikkipedagogiikka!</a:t>
            </a:r>
          </a:p>
          <a:p>
            <a:pPr eaLnBrk="1" hangingPunct="1">
              <a:spcBef>
                <a:spcPct val="0"/>
              </a:spcBef>
              <a:buClr>
                <a:schemeClr val="accent1"/>
              </a:buClr>
              <a:buSzPct val="80000"/>
            </a:pPr>
            <a:r>
              <a:rPr lang="fi-FI" altLang="fi-FI" sz="2400">
                <a:latin typeface="Arial" pitchFamily="34" charset="0"/>
                <a:cs typeface="Arial" pitchFamily="34" charset="0"/>
              </a:rPr>
              <a:t>Aikuisen toiminta on jatkuvasti aktiivista ja aloitteellista suhteessa yksittäiseen lapseen, pienryhmään ja koko ryhmään </a:t>
            </a:r>
          </a:p>
          <a:p>
            <a:pPr eaLnBrk="1" hangingPunct="1">
              <a:spcBef>
                <a:spcPct val="0"/>
              </a:spcBef>
              <a:buClr>
                <a:schemeClr val="accent1"/>
              </a:buClr>
              <a:buSzPct val="80000"/>
            </a:pPr>
            <a:r>
              <a:rPr lang="fi-FI" altLang="fi-FI" sz="2400">
                <a:latin typeface="Arial" pitchFamily="34" charset="0"/>
                <a:cs typeface="Arial" pitchFamily="34" charset="0"/>
              </a:rPr>
              <a:t>Suunnittelun kohteena vuorovaikutus, lapsen hyvinvointi ja kokonaisvaltainen oppiminen</a:t>
            </a:r>
          </a:p>
          <a:p>
            <a:pPr eaLnBrk="1" hangingPunct="1">
              <a:buClr>
                <a:srgbClr val="800000"/>
              </a:buClr>
              <a:buSzPct val="80000"/>
              <a:buFont typeface="Wingdings" pitchFamily="2" charset="2"/>
              <a:buChar char="§"/>
            </a:pPr>
            <a:endParaRPr lang="fi-FI" altLang="fi-FI">
              <a:latin typeface="Gabriola" pitchFamily="82" charset="0"/>
            </a:endParaRPr>
          </a:p>
        </p:txBody>
      </p:sp>
      <p:sp>
        <p:nvSpPr>
          <p:cNvPr id="8196" name="Alatunnisteen paikkamerkki 1"/>
          <p:cNvSpPr txBox="1">
            <a:spLocks/>
          </p:cNvSpPr>
          <p:nvPr/>
        </p:nvSpPr>
        <p:spPr bwMode="auto">
          <a:xfrm>
            <a:off x="2051050" y="6438900"/>
            <a:ext cx="48418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lgn="ctr" eaLnBrk="1" hangingPunct="1">
              <a:spcBef>
                <a:spcPct val="0"/>
              </a:spcBef>
              <a:buFontTx/>
              <a:buNone/>
            </a:pPr>
            <a:r>
              <a:rPr lang="fi-FI" altLang="fi-FI" sz="1400" b="1">
                <a:latin typeface="DaddysGirl"/>
              </a:rPr>
              <a:t>Pedatieto oy 2016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ulukko 2"/>
          <p:cNvGraphicFramePr>
            <a:graphicFrameLocks noGrp="1"/>
          </p:cNvGraphicFramePr>
          <p:nvPr/>
        </p:nvGraphicFramePr>
        <p:xfrm>
          <a:off x="250825" y="642938"/>
          <a:ext cx="8569325" cy="6218237"/>
        </p:xfrm>
        <a:graphic>
          <a:graphicData uri="http://schemas.openxmlformats.org/drawingml/2006/table">
            <a:tbl>
              <a:tblPr firstRow="1" firstCol="1" bandRow="1">
                <a:tableStyleId>{5C22544A-7EE6-4342-B048-85BDC9FD1C3A}</a:tableStyleId>
              </a:tblPr>
              <a:tblGrid>
                <a:gridCol w="4572707"/>
                <a:gridCol w="3996618"/>
              </a:tblGrid>
              <a:tr h="548640">
                <a:tc>
                  <a:txBody>
                    <a:bodyPr/>
                    <a:lstStyle/>
                    <a:p>
                      <a:pPr algn="ctr">
                        <a:spcAft>
                          <a:spcPts val="0"/>
                        </a:spcAft>
                      </a:pPr>
                      <a:r>
                        <a:rPr lang="fi-FI" sz="1800" dirty="0" smtClean="0">
                          <a:effectLst/>
                        </a:rPr>
                        <a:t>Toiminnallisia tavoitteita tukee</a:t>
                      </a:r>
                    </a:p>
                    <a:p>
                      <a:pPr algn="ctr">
                        <a:spcAft>
                          <a:spcPts val="0"/>
                        </a:spcAft>
                      </a:pPr>
                      <a:r>
                        <a:rPr lang="fi-FI" sz="1800" dirty="0" smtClean="0">
                          <a:effectLst/>
                          <a:latin typeface="Cambria"/>
                          <a:ea typeface="MS Mincho"/>
                          <a:cs typeface="Times New Roman"/>
                        </a:rPr>
                        <a:t>kasvattajan</a:t>
                      </a:r>
                      <a:r>
                        <a:rPr lang="fi-FI" sz="1800" baseline="0" dirty="0" smtClean="0">
                          <a:effectLst/>
                          <a:latin typeface="Cambria"/>
                          <a:ea typeface="MS Mincho"/>
                          <a:cs typeface="Times New Roman"/>
                        </a:rPr>
                        <a:t> pedagoginen sensitiivisyys</a:t>
                      </a:r>
                      <a:endParaRPr lang="fi-FI" sz="1800" dirty="0">
                        <a:effectLst/>
                        <a:latin typeface="Cambria"/>
                        <a:ea typeface="MS Mincho"/>
                        <a:cs typeface="Times New Roman"/>
                      </a:endParaRPr>
                    </a:p>
                  </a:txBody>
                  <a:tcPr marL="68583" marR="68583" marT="0" marB="0"/>
                </a:tc>
                <a:tc>
                  <a:txBody>
                    <a:bodyPr/>
                    <a:lstStyle/>
                    <a:p>
                      <a:pPr algn="ctr">
                        <a:spcAft>
                          <a:spcPts val="0"/>
                        </a:spcAft>
                      </a:pPr>
                      <a:r>
                        <a:rPr lang="fi-FI" sz="2000" dirty="0" smtClean="0">
                          <a:effectLst/>
                        </a:rPr>
                        <a:t>Vuorovaikutusta tukee</a:t>
                      </a:r>
                      <a:endParaRPr lang="fi-FI" sz="2000" dirty="0">
                        <a:effectLst/>
                        <a:latin typeface="Cambria"/>
                        <a:ea typeface="MS Mincho"/>
                        <a:cs typeface="Times New Roman"/>
                      </a:endParaRPr>
                    </a:p>
                  </a:txBody>
                  <a:tcPr marL="68583" marR="68583" marT="0" marB="0"/>
                </a:tc>
              </a:tr>
              <a:tr h="5669597">
                <a:tc>
                  <a:txBody>
                    <a:bodyPr/>
                    <a:lstStyle/>
                    <a:p>
                      <a:pPr algn="ctr">
                        <a:spcAft>
                          <a:spcPts val="0"/>
                        </a:spcAft>
                      </a:pPr>
                      <a:r>
                        <a:rPr lang="fi-FI" sz="1200" dirty="0">
                          <a:effectLst/>
                        </a:rPr>
                        <a:t> </a:t>
                      </a:r>
                    </a:p>
                    <a:p>
                      <a:pPr marL="0" indent="0" algn="ctr">
                        <a:spcAft>
                          <a:spcPts val="0"/>
                        </a:spcAft>
                        <a:buFont typeface="Arial" panose="020B0604020202020204" pitchFamily="34" charset="0"/>
                        <a:buNone/>
                      </a:pPr>
                      <a:r>
                        <a:rPr lang="fi-FI" sz="2000" dirty="0">
                          <a:effectLst/>
                        </a:rPr>
                        <a:t>Lasten mukaan ottaminen </a:t>
                      </a:r>
                      <a:r>
                        <a:rPr lang="fi-FI" sz="2000" dirty="0" smtClean="0">
                          <a:effectLst/>
                        </a:rPr>
                        <a:t>suunnitteluun</a:t>
                      </a:r>
                    </a:p>
                    <a:p>
                      <a:pPr marL="0" indent="0" algn="ctr">
                        <a:spcAft>
                          <a:spcPts val="0"/>
                        </a:spcAft>
                        <a:buFont typeface="Arial" panose="020B0604020202020204" pitchFamily="34" charset="0"/>
                        <a:buNone/>
                      </a:pPr>
                      <a:endParaRPr lang="fi-FI" sz="2000" dirty="0">
                        <a:effectLst/>
                      </a:endParaRPr>
                    </a:p>
                    <a:p>
                      <a:pPr marL="0" indent="0" algn="ctr">
                        <a:spcAft>
                          <a:spcPts val="0"/>
                        </a:spcAft>
                        <a:buFont typeface="Arial" panose="020B0604020202020204" pitchFamily="34" charset="0"/>
                        <a:buNone/>
                      </a:pPr>
                      <a:r>
                        <a:rPr lang="fi-FI" sz="2000" dirty="0">
                          <a:effectLst/>
                        </a:rPr>
                        <a:t>Lasten mukaan ottaminen </a:t>
                      </a:r>
                      <a:r>
                        <a:rPr lang="fi-FI" sz="2000" dirty="0" smtClean="0">
                          <a:effectLst/>
                        </a:rPr>
                        <a:t>tekemiseen</a:t>
                      </a:r>
                    </a:p>
                    <a:p>
                      <a:pPr marL="0" indent="0" algn="ctr">
                        <a:spcAft>
                          <a:spcPts val="0"/>
                        </a:spcAft>
                        <a:buFont typeface="Arial" panose="020B0604020202020204" pitchFamily="34" charset="0"/>
                        <a:buNone/>
                      </a:pPr>
                      <a:endParaRPr lang="fi-FI" sz="2000" dirty="0">
                        <a:effectLst/>
                      </a:endParaRPr>
                    </a:p>
                    <a:p>
                      <a:pPr marL="0" indent="0" algn="ctr">
                        <a:spcAft>
                          <a:spcPts val="0"/>
                        </a:spcAft>
                        <a:buFont typeface="Arial" panose="020B0604020202020204" pitchFamily="34" charset="0"/>
                        <a:buNone/>
                      </a:pPr>
                      <a:r>
                        <a:rPr lang="fi-FI" sz="2000" dirty="0">
                          <a:effectLst/>
                        </a:rPr>
                        <a:t>Ryhmän turvallisuuden </a:t>
                      </a:r>
                      <a:r>
                        <a:rPr lang="fi-FI" sz="2000" dirty="0" smtClean="0">
                          <a:effectLst/>
                        </a:rPr>
                        <a:t>varmistaminen</a:t>
                      </a:r>
                    </a:p>
                    <a:p>
                      <a:pPr marL="0" indent="0" algn="ctr">
                        <a:spcAft>
                          <a:spcPts val="0"/>
                        </a:spcAft>
                        <a:buFont typeface="Arial" panose="020B0604020202020204" pitchFamily="34" charset="0"/>
                        <a:buNone/>
                      </a:pPr>
                      <a:endParaRPr lang="fi-FI" sz="2000" dirty="0">
                        <a:effectLst/>
                      </a:endParaRPr>
                    </a:p>
                    <a:p>
                      <a:pPr marL="0" indent="0" algn="ctr">
                        <a:spcAft>
                          <a:spcPts val="0"/>
                        </a:spcAft>
                        <a:buFont typeface="Arial" panose="020B0604020202020204" pitchFamily="34" charset="0"/>
                        <a:buNone/>
                      </a:pPr>
                      <a:r>
                        <a:rPr lang="fi-FI" sz="2000" dirty="0">
                          <a:effectLst/>
                        </a:rPr>
                        <a:t>Kiusaamiseen </a:t>
                      </a:r>
                      <a:r>
                        <a:rPr lang="fi-FI" sz="2000" dirty="0" smtClean="0">
                          <a:effectLst/>
                        </a:rPr>
                        <a:t>puuttuminen</a:t>
                      </a:r>
                    </a:p>
                    <a:p>
                      <a:pPr marL="0" indent="0" algn="ctr">
                        <a:spcAft>
                          <a:spcPts val="0"/>
                        </a:spcAft>
                        <a:buFont typeface="Arial" panose="020B0604020202020204" pitchFamily="34" charset="0"/>
                        <a:buNone/>
                      </a:pPr>
                      <a:endParaRPr lang="fi-FI" sz="2000" dirty="0" smtClean="0">
                        <a:effectLst/>
                      </a:endParaRPr>
                    </a:p>
                    <a:p>
                      <a:pPr marL="0" indent="0" algn="ctr">
                        <a:spcAft>
                          <a:spcPts val="0"/>
                        </a:spcAft>
                        <a:buFont typeface="Arial" panose="020B0604020202020204" pitchFamily="34" charset="0"/>
                        <a:buNone/>
                      </a:pPr>
                      <a:r>
                        <a:rPr lang="fi-FI" sz="2000" dirty="0" smtClean="0">
                          <a:effectLst/>
                        </a:rPr>
                        <a:t>Ystävyyssuhteiden tukeminen</a:t>
                      </a:r>
                    </a:p>
                    <a:p>
                      <a:pPr marL="0" indent="0" algn="ctr">
                        <a:spcAft>
                          <a:spcPts val="0"/>
                        </a:spcAft>
                        <a:buFont typeface="Arial" panose="020B0604020202020204" pitchFamily="34" charset="0"/>
                        <a:buNone/>
                      </a:pPr>
                      <a:endParaRPr lang="fi-FI" sz="2000" dirty="0">
                        <a:effectLst/>
                      </a:endParaRPr>
                    </a:p>
                    <a:p>
                      <a:pPr marL="0" indent="0" algn="ctr">
                        <a:spcAft>
                          <a:spcPts val="0"/>
                        </a:spcAft>
                        <a:buFont typeface="Arial" panose="020B0604020202020204" pitchFamily="34" charset="0"/>
                        <a:buNone/>
                      </a:pPr>
                      <a:r>
                        <a:rPr lang="fi-FI" sz="2000" dirty="0">
                          <a:effectLst/>
                        </a:rPr>
                        <a:t>Oppimisympäristön </a:t>
                      </a:r>
                      <a:r>
                        <a:rPr lang="fi-FI" sz="2000" dirty="0" smtClean="0">
                          <a:effectLst/>
                        </a:rPr>
                        <a:t>muokkaaminen</a:t>
                      </a:r>
                    </a:p>
                    <a:p>
                      <a:pPr marL="0" indent="0" algn="ctr">
                        <a:spcAft>
                          <a:spcPts val="0"/>
                        </a:spcAft>
                        <a:buFont typeface="Arial" panose="020B0604020202020204" pitchFamily="34" charset="0"/>
                        <a:buNone/>
                      </a:pPr>
                      <a:endParaRPr lang="fi-FI" sz="2000" dirty="0">
                        <a:effectLst/>
                      </a:endParaRPr>
                    </a:p>
                    <a:p>
                      <a:pPr marL="0" indent="0" algn="ctr">
                        <a:spcAft>
                          <a:spcPts val="0"/>
                        </a:spcAft>
                        <a:buFont typeface="Arial" panose="020B0604020202020204" pitchFamily="34" charset="0"/>
                        <a:buNone/>
                      </a:pPr>
                      <a:r>
                        <a:rPr lang="fi-FI" sz="2000" dirty="0" smtClean="0">
                          <a:effectLst/>
                        </a:rPr>
                        <a:t>Pienryhmätoiminta</a:t>
                      </a:r>
                    </a:p>
                    <a:p>
                      <a:pPr marL="0" indent="0" algn="ctr">
                        <a:spcAft>
                          <a:spcPts val="0"/>
                        </a:spcAft>
                        <a:buFont typeface="Arial" panose="020B0604020202020204" pitchFamily="34" charset="0"/>
                        <a:buNone/>
                      </a:pPr>
                      <a:endParaRPr lang="fi-FI" sz="2000" dirty="0">
                        <a:effectLst/>
                      </a:endParaRPr>
                    </a:p>
                    <a:p>
                      <a:pPr marL="0" indent="0" algn="ctr">
                        <a:spcAft>
                          <a:spcPts val="0"/>
                        </a:spcAft>
                        <a:buFont typeface="Arial" panose="020B0604020202020204" pitchFamily="34" charset="0"/>
                        <a:buNone/>
                      </a:pPr>
                      <a:r>
                        <a:rPr lang="fi-FI" sz="2000" dirty="0">
                          <a:effectLst/>
                        </a:rPr>
                        <a:t>Leikkipedagogiikan </a:t>
                      </a:r>
                      <a:r>
                        <a:rPr lang="fi-FI" sz="2000" dirty="0" smtClean="0">
                          <a:effectLst/>
                        </a:rPr>
                        <a:t>vahvistaminen</a:t>
                      </a:r>
                    </a:p>
                    <a:p>
                      <a:pPr marL="0" indent="0" algn="ctr">
                        <a:spcAft>
                          <a:spcPts val="0"/>
                        </a:spcAft>
                        <a:buFont typeface="Arial" panose="020B0604020202020204" pitchFamily="34" charset="0"/>
                        <a:buNone/>
                      </a:pPr>
                      <a:endParaRPr lang="fi-FI" sz="2000" dirty="0">
                        <a:effectLst/>
                      </a:endParaRPr>
                    </a:p>
                    <a:p>
                      <a:pPr marL="0" indent="0" algn="ctr">
                        <a:spcAft>
                          <a:spcPts val="0"/>
                        </a:spcAft>
                        <a:buFont typeface="Arial" panose="020B0604020202020204" pitchFamily="34" charset="0"/>
                        <a:buNone/>
                      </a:pPr>
                      <a:r>
                        <a:rPr lang="fi-FI" sz="2000" dirty="0">
                          <a:effectLst/>
                        </a:rPr>
                        <a:t>Päiväjärjestyksen joustavuus</a:t>
                      </a:r>
                    </a:p>
                    <a:p>
                      <a:pPr marL="0" indent="0" algn="ctr">
                        <a:spcAft>
                          <a:spcPts val="0"/>
                        </a:spcAft>
                        <a:buFont typeface="Arial" panose="020B0604020202020204" pitchFamily="34" charset="0"/>
                        <a:buNone/>
                      </a:pPr>
                      <a:r>
                        <a:rPr lang="fi-FI" sz="2000" dirty="0">
                          <a:effectLst/>
                        </a:rPr>
                        <a:t> </a:t>
                      </a:r>
                      <a:endParaRPr lang="fi-FI" sz="2000" dirty="0">
                        <a:effectLst/>
                        <a:latin typeface="Cambria"/>
                        <a:ea typeface="MS Mincho"/>
                        <a:cs typeface="Times New Roman"/>
                      </a:endParaRPr>
                    </a:p>
                  </a:txBody>
                  <a:tcPr marL="68583" marR="68583" marT="0" marB="0"/>
                </a:tc>
                <a:tc>
                  <a:txBody>
                    <a:bodyPr/>
                    <a:lstStyle/>
                    <a:p>
                      <a:pPr algn="ctr">
                        <a:spcAft>
                          <a:spcPts val="0"/>
                        </a:spcAft>
                      </a:pPr>
                      <a:r>
                        <a:rPr lang="fi-FI" sz="1200" dirty="0">
                          <a:effectLst/>
                        </a:rPr>
                        <a:t> </a:t>
                      </a:r>
                    </a:p>
                    <a:p>
                      <a:pPr marL="0" indent="0" algn="ctr">
                        <a:spcAft>
                          <a:spcPts val="0"/>
                        </a:spcAft>
                        <a:buFont typeface="Arial" panose="020B0604020202020204" pitchFamily="34" charset="0"/>
                        <a:buNone/>
                      </a:pPr>
                      <a:r>
                        <a:rPr lang="fi-FI" sz="2400" dirty="0" smtClean="0">
                          <a:effectLst/>
                        </a:rPr>
                        <a:t>Leikkiminen</a:t>
                      </a:r>
                      <a:endParaRPr lang="fi-FI" sz="2400" dirty="0">
                        <a:effectLst/>
                      </a:endParaRPr>
                    </a:p>
                    <a:p>
                      <a:pPr marL="0" indent="0" algn="ctr">
                        <a:spcAft>
                          <a:spcPts val="0"/>
                        </a:spcAft>
                        <a:buFont typeface="Arial" panose="020B0604020202020204" pitchFamily="34" charset="0"/>
                        <a:buNone/>
                      </a:pPr>
                      <a:r>
                        <a:rPr lang="fi-FI" sz="2400" dirty="0" smtClean="0">
                          <a:effectLst/>
                        </a:rPr>
                        <a:t>Keskustelu</a:t>
                      </a:r>
                      <a:endParaRPr lang="fi-FI" sz="2400" dirty="0">
                        <a:effectLst/>
                      </a:endParaRPr>
                    </a:p>
                    <a:p>
                      <a:pPr marL="0" indent="0" algn="ctr">
                        <a:spcAft>
                          <a:spcPts val="0"/>
                        </a:spcAft>
                        <a:buFont typeface="Arial" panose="020B0604020202020204" pitchFamily="34" charset="0"/>
                        <a:buNone/>
                      </a:pPr>
                      <a:r>
                        <a:rPr lang="fi-FI" sz="2400" dirty="0">
                          <a:effectLst/>
                        </a:rPr>
                        <a:t>Kuunteleminen</a:t>
                      </a:r>
                    </a:p>
                    <a:p>
                      <a:pPr marL="0" indent="0" algn="ctr">
                        <a:spcAft>
                          <a:spcPts val="0"/>
                        </a:spcAft>
                        <a:buFont typeface="Arial" panose="020B0604020202020204" pitchFamily="34" charset="0"/>
                        <a:buNone/>
                      </a:pPr>
                      <a:r>
                        <a:rPr lang="fi-FI" sz="2400" dirty="0">
                          <a:effectLst/>
                        </a:rPr>
                        <a:t>Kannustaminen</a:t>
                      </a:r>
                    </a:p>
                    <a:p>
                      <a:pPr marL="0" indent="0" algn="ctr">
                        <a:spcAft>
                          <a:spcPts val="0"/>
                        </a:spcAft>
                        <a:buFont typeface="Arial" panose="020B0604020202020204" pitchFamily="34" charset="0"/>
                        <a:buNone/>
                      </a:pPr>
                      <a:r>
                        <a:rPr lang="fi-FI" sz="2400" dirty="0">
                          <a:effectLst/>
                        </a:rPr>
                        <a:t>Rohkaiseminen</a:t>
                      </a:r>
                    </a:p>
                    <a:p>
                      <a:pPr marL="0" indent="0" algn="ctr">
                        <a:spcAft>
                          <a:spcPts val="0"/>
                        </a:spcAft>
                        <a:buFont typeface="Arial" panose="020B0604020202020204" pitchFamily="34" charset="0"/>
                        <a:buNone/>
                      </a:pPr>
                      <a:r>
                        <a:rPr lang="fi-FI" sz="2400" dirty="0">
                          <a:effectLst/>
                        </a:rPr>
                        <a:t>Innostaminen</a:t>
                      </a:r>
                    </a:p>
                    <a:p>
                      <a:pPr marL="0" indent="0" algn="ctr">
                        <a:spcAft>
                          <a:spcPts val="0"/>
                        </a:spcAft>
                        <a:buFont typeface="Arial" panose="020B0604020202020204" pitchFamily="34" charset="0"/>
                        <a:buNone/>
                      </a:pPr>
                      <a:r>
                        <a:rPr lang="fi-FI" sz="2400" dirty="0">
                          <a:effectLst/>
                        </a:rPr>
                        <a:t>Lohduttaminen</a:t>
                      </a:r>
                    </a:p>
                    <a:p>
                      <a:pPr marL="0" indent="0" algn="ctr">
                        <a:spcAft>
                          <a:spcPts val="0"/>
                        </a:spcAft>
                        <a:buFont typeface="Arial" panose="020B0604020202020204" pitchFamily="34" charset="0"/>
                        <a:buNone/>
                      </a:pPr>
                      <a:r>
                        <a:rPr lang="fi-FI" sz="2400" dirty="0">
                          <a:effectLst/>
                        </a:rPr>
                        <a:t>Ilmeet ja eleet</a:t>
                      </a:r>
                    </a:p>
                    <a:p>
                      <a:pPr marL="0" indent="0" algn="ctr">
                        <a:spcAft>
                          <a:spcPts val="0"/>
                        </a:spcAft>
                        <a:buFont typeface="Arial" panose="020B0604020202020204" pitchFamily="34" charset="0"/>
                        <a:buNone/>
                      </a:pPr>
                      <a:r>
                        <a:rPr lang="fi-FI" sz="2400" dirty="0">
                          <a:effectLst/>
                        </a:rPr>
                        <a:t>Katse ja kosketus</a:t>
                      </a:r>
                    </a:p>
                    <a:p>
                      <a:pPr marL="0" indent="0" algn="ctr">
                        <a:spcAft>
                          <a:spcPts val="0"/>
                        </a:spcAft>
                        <a:buFont typeface="Arial" panose="020B0604020202020204" pitchFamily="34" charset="0"/>
                        <a:buNone/>
                      </a:pPr>
                      <a:r>
                        <a:rPr lang="fi-FI" sz="2400" dirty="0">
                          <a:effectLst/>
                        </a:rPr>
                        <a:t> </a:t>
                      </a:r>
                      <a:endParaRPr lang="fi-FI" sz="2400" dirty="0">
                        <a:effectLst/>
                        <a:latin typeface="Cambria"/>
                        <a:ea typeface="MS Mincho"/>
                        <a:cs typeface="Times New Roman"/>
                      </a:endParaRPr>
                    </a:p>
                  </a:txBody>
                  <a:tcPr marL="68583" marR="68583" marT="0" marB="0"/>
                </a:tc>
              </a:tr>
            </a:tbl>
          </a:graphicData>
        </a:graphic>
      </p:graphicFrame>
      <p:sp>
        <p:nvSpPr>
          <p:cNvPr id="9229" name="Tekstiruutu 4"/>
          <p:cNvSpPr txBox="1">
            <a:spLocks noChangeArrowheads="1"/>
          </p:cNvSpPr>
          <p:nvPr/>
        </p:nvSpPr>
        <p:spPr bwMode="auto">
          <a:xfrm>
            <a:off x="1187450" y="173038"/>
            <a:ext cx="3016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eaLnBrk="1" hangingPunct="1">
              <a:spcBef>
                <a:spcPct val="0"/>
              </a:spcBef>
              <a:buFontTx/>
              <a:buNone/>
            </a:pPr>
            <a:r>
              <a:rPr lang="fi-FI" altLang="fi-FI" sz="2400" b="1"/>
              <a:t>Osallisuus työtapoina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79388" y="476250"/>
            <a:ext cx="8785225" cy="6556375"/>
          </a:xfrm>
          <a:prstGeom prst="rect">
            <a:avLst/>
          </a:prstGeom>
          <a:noFill/>
        </p:spPr>
        <p:txBody>
          <a:bodyPr>
            <a:spAutoFit/>
          </a:bodyPr>
          <a:lstStyle/>
          <a:p>
            <a:pPr algn="ctr">
              <a:defRPr/>
            </a:pPr>
            <a:r>
              <a:rPr lang="fi-FI" altLang="fi-FI" b="1" dirty="0">
                <a:latin typeface="Arial" panose="020B0604020202020204" pitchFamily="34" charset="0"/>
                <a:ea typeface="ＭＳ Ｐゴシック" pitchFamily="34" charset="-128"/>
                <a:cs typeface="Arial" panose="020B0604020202020204" pitchFamily="34" charset="0"/>
              </a:rPr>
              <a:t>Pienryhmätoiminta</a:t>
            </a:r>
          </a:p>
          <a:p>
            <a:pPr>
              <a:defRPr/>
            </a:pPr>
            <a:endParaRPr lang="fi-FI" altLang="fi-FI" b="1" dirty="0">
              <a:latin typeface="Arial" panose="020B0604020202020204" pitchFamily="34" charset="0"/>
              <a:ea typeface="ＭＳ Ｐゴシック" pitchFamily="34" charset="-128"/>
              <a:cs typeface="Arial" panose="020B0604020202020204" pitchFamily="34" charset="0"/>
            </a:endParaRPr>
          </a:p>
          <a:p>
            <a:pPr marL="342900" indent="-342900">
              <a:buFont typeface="Arial" panose="020B0604020202020204" pitchFamily="34" charset="0"/>
              <a:buChar char="•"/>
              <a:defRPr/>
            </a:pPr>
            <a:r>
              <a:rPr lang="fi-FI" dirty="0">
                <a:latin typeface="Arial" panose="020B0604020202020204" pitchFamily="34" charset="0"/>
                <a:ea typeface="ＭＳ Ｐゴシック" pitchFamily="34" charset="-128"/>
                <a:cs typeface="Arial" panose="020B0604020202020204" pitchFamily="34" charset="0"/>
              </a:rPr>
              <a:t>Pienryhmätoiminnassa kasvattajat ovat läsnä ja ohjaavat aktiivisesti ryhmäprosessia sekä auttavat lasta liittymään ryhmään ja kiinnittymään toimintaan.</a:t>
            </a:r>
          </a:p>
          <a:p>
            <a:pPr>
              <a:defRPr/>
            </a:pPr>
            <a:r>
              <a:rPr lang="fi-FI" dirty="0">
                <a:latin typeface="Arial" panose="020B0604020202020204" pitchFamily="34" charset="0"/>
                <a:ea typeface="ＭＳ Ｐゴシック" pitchFamily="34" charset="-128"/>
                <a:cs typeface="Arial" panose="020B0604020202020204" pitchFamily="34" charset="0"/>
              </a:rPr>
              <a:t> </a:t>
            </a:r>
          </a:p>
          <a:p>
            <a:pPr marL="342900" indent="-342900">
              <a:buFont typeface="Arial" panose="020B0604020202020204" pitchFamily="34" charset="0"/>
              <a:buChar char="•"/>
              <a:defRPr/>
            </a:pPr>
            <a:r>
              <a:rPr lang="fi-FI" dirty="0">
                <a:latin typeface="Arial" panose="020B0604020202020204" pitchFamily="34" charset="0"/>
                <a:ea typeface="ＭＳ Ｐゴシック" pitchFamily="34" charset="-128"/>
                <a:cs typeface="Arial" panose="020B0604020202020204" pitchFamily="34" charset="0"/>
              </a:rPr>
              <a:t>Pienryhmätoiminnaksi ei voi kutsua sitä, että lapset jaetaan satunnaisiin ryhmiin ja jätetään selviytymään keskenään, kasvattajien vain valvoessa toimintaa!</a:t>
            </a:r>
          </a:p>
          <a:p>
            <a:pPr marL="342900" indent="-342900">
              <a:buFont typeface="Arial" panose="020B0604020202020204" pitchFamily="34" charset="0"/>
              <a:buChar char="•"/>
              <a:defRPr/>
            </a:pPr>
            <a:endParaRPr lang="fi-FI" altLang="fi-FI" b="1" dirty="0">
              <a:latin typeface="Arial" panose="020B0604020202020204" pitchFamily="34" charset="0"/>
              <a:ea typeface="ＭＳ Ｐゴシック" pitchFamily="34" charset="-128"/>
              <a:cs typeface="Arial" panose="020B0604020202020204" pitchFamily="34" charset="0"/>
            </a:endParaRPr>
          </a:p>
          <a:p>
            <a:pPr marL="342900" indent="-342900">
              <a:buFont typeface="Arial" panose="020B0604020202020204" pitchFamily="34" charset="0"/>
              <a:buChar char="•"/>
              <a:defRPr/>
            </a:pPr>
            <a:r>
              <a:rPr lang="fi-FI" altLang="fi-FI" dirty="0">
                <a:latin typeface="Arial" panose="020B0604020202020204" pitchFamily="34" charset="0"/>
                <a:ea typeface="ＭＳ Ｐゴシック" pitchFamily="34" charset="-128"/>
                <a:cs typeface="Arial" panose="020B0604020202020204" pitchFamily="34" charset="0"/>
              </a:rPr>
              <a:t>Kun ei ole seilaavia kasvattajia, ei ole seilaavia lapsia vrt. jumppa. Kasvattaja liittää, ohjaa, huolehtii ryhmäprosessista.</a:t>
            </a:r>
          </a:p>
          <a:p>
            <a:pPr marL="342900" indent="-342900">
              <a:buFont typeface="Arial" panose="020B0604020202020204" pitchFamily="34" charset="0"/>
              <a:buChar char="•"/>
              <a:defRPr/>
            </a:pPr>
            <a:endParaRPr lang="fi-FI" altLang="fi-FI" dirty="0">
              <a:latin typeface="Arial" panose="020B0604020202020204" pitchFamily="34" charset="0"/>
              <a:ea typeface="ＭＳ Ｐゴシック" pitchFamily="34" charset="-128"/>
              <a:cs typeface="Arial" panose="020B0604020202020204" pitchFamily="34" charset="0"/>
            </a:endParaRPr>
          </a:p>
          <a:p>
            <a:pPr marL="342900" indent="-342900">
              <a:buFont typeface="Arial" panose="020B0604020202020204" pitchFamily="34" charset="0"/>
              <a:buChar char="•"/>
              <a:defRPr/>
            </a:pPr>
            <a:r>
              <a:rPr lang="fi-FI" altLang="fi-FI" dirty="0">
                <a:latin typeface="Arial" panose="020B0604020202020204" pitchFamily="34" charset="0"/>
                <a:ea typeface="ＭＳ Ｐゴシック" pitchFamily="34" charset="-128"/>
                <a:cs typeface="Arial" panose="020B0604020202020204" pitchFamily="34" charset="0"/>
              </a:rPr>
              <a:t>Poikkeustilanteiden pedagogiikka, toiminnan organisoiminen, kun toimimme pienemmillä resursseilla.</a:t>
            </a:r>
          </a:p>
          <a:p>
            <a:pPr>
              <a:defRPr/>
            </a:pPr>
            <a:r>
              <a:rPr lang="fi-FI" altLang="fi-FI" sz="2000" dirty="0">
                <a:ea typeface="ＭＳ Ｐゴシック" pitchFamily="34" charset="-128"/>
              </a:rPr>
              <a:t/>
            </a:r>
            <a:br>
              <a:rPr lang="fi-FI" altLang="fi-FI" sz="2000" dirty="0">
                <a:ea typeface="ＭＳ Ｐゴシック" pitchFamily="34" charset="-128"/>
              </a:rPr>
            </a:br>
            <a:endParaRPr lang="fi-FI" altLang="fi-FI" sz="2000" dirty="0">
              <a:ea typeface="ＭＳ Ｐゴシック" pitchFamily="34" charset="-128"/>
            </a:endParaRPr>
          </a:p>
          <a:p>
            <a:pPr>
              <a:defRPr/>
            </a:pPr>
            <a:endParaRPr lang="fi-FI" sz="2000" dirty="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letusrakenne">
  <a:themeElements>
    <a:clrScheme name="Au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letusrakenne">
      <a:majorFont>
        <a:latin typeface="Times New Roman"/>
        <a:ea typeface=""/>
        <a:cs typeface=""/>
      </a:majorFont>
      <a:minorFont>
        <a:latin typeface="Times New Roman"/>
        <a:ea typeface=""/>
        <a:cs typeface=""/>
      </a:minorFont>
    </a:fontScheme>
    <a:fmtScheme name="Yhteiskunnallinen">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letusrakenn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letusrakenn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letusrakenn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letusrakenn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2608</TotalTime>
  <Words>1265</Words>
  <Application>Microsoft Office PowerPoint</Application>
  <PresentationFormat>Näytössä katseltava diaesitys (4:3)</PresentationFormat>
  <Paragraphs>320</Paragraphs>
  <Slides>21</Slides>
  <Notes>3</Notes>
  <HiddenSlides>0</HiddenSlides>
  <MMClips>0</MMClips>
  <ScaleCrop>false</ScaleCrop>
  <HeadingPairs>
    <vt:vector size="6" baseType="variant">
      <vt:variant>
        <vt:lpstr>Käytetyt fontit</vt:lpstr>
      </vt:variant>
      <vt:variant>
        <vt:i4>9</vt:i4>
      </vt:variant>
      <vt:variant>
        <vt:lpstr>Teema</vt:lpstr>
      </vt:variant>
      <vt:variant>
        <vt:i4>1</vt:i4>
      </vt:variant>
      <vt:variant>
        <vt:lpstr>Dian otsikot</vt:lpstr>
      </vt:variant>
      <vt:variant>
        <vt:i4>21</vt:i4>
      </vt:variant>
    </vt:vector>
  </HeadingPairs>
  <TitlesOfParts>
    <vt:vector size="31" baseType="lpstr">
      <vt:lpstr>Times New Roman</vt:lpstr>
      <vt:lpstr>MS PGothic</vt:lpstr>
      <vt:lpstr>Arial</vt:lpstr>
      <vt:lpstr>Wingdings</vt:lpstr>
      <vt:lpstr>DaddysGirl</vt:lpstr>
      <vt:lpstr>Wingdings 2</vt:lpstr>
      <vt:lpstr>Gabriola</vt:lpstr>
      <vt:lpstr>Cambria</vt:lpstr>
      <vt:lpstr>MS Mincho</vt:lpstr>
      <vt:lpstr>Oletusrakenne</vt:lpstr>
      <vt:lpstr>Vasutyö 2017 Osallisuus, pienryhmätoiminta ja leikki Rauma 13.10.2016</vt:lpstr>
      <vt:lpstr>Lapsen kohtaaminen, lähtökohtia</vt:lpstr>
      <vt:lpstr>PowerPoint-esitys</vt:lpstr>
      <vt:lpstr>PowerPoint-esitys</vt:lpstr>
      <vt:lpstr>Kasvattajan pedagoginen sensitiivisyys</vt:lpstr>
      <vt:lpstr>Osallisuuden tikapuut   (mukaillen Hart 1999) </vt:lpstr>
      <vt:lpstr>PowerPoint-esitys</vt:lpstr>
      <vt:lpstr>PowerPoint-esitys</vt:lpstr>
      <vt:lpstr>PowerPoint-esitys</vt:lpstr>
      <vt:lpstr>Pienryhmätoiminnan suunnittelu</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Tiimityössä jokaisen työntekijän osaamista vahvistetaan yhteisen perustehtävän puitteissa. Jokainen tuo työhön oman erityisosaamisensa ja samalla oppii muilta. ” Kaikki tekee kaikkea” –työtavassa työ ”puuroutuu”,osaaminen kapenee ja syntyy erilaisia todellisuuksia. LTO:n tehtävänä varmistaa, että jokainen käyttää ammattiosaamistaan ja oppii uutta. </vt:lpstr>
      <vt:lpstr>PowerPoint-esitys</vt:lpstr>
    </vt:vector>
  </TitlesOfParts>
  <Company>Vantaan kaupunki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 dian otsikkoa</dc:title>
  <dc:creator>MIKKOLA_PETTERI</dc:creator>
  <cp:lastModifiedBy>Ågren Sari</cp:lastModifiedBy>
  <cp:revision>241</cp:revision>
  <cp:lastPrinted>2015-01-12T21:35:48Z</cp:lastPrinted>
  <dcterms:created xsi:type="dcterms:W3CDTF">2002-04-11T10:11:46Z</dcterms:created>
  <dcterms:modified xsi:type="dcterms:W3CDTF">2016-10-14T12:35:29Z</dcterms:modified>
</cp:coreProperties>
</file>