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64" r:id="rId3"/>
    <p:sldId id="265" r:id="rId4"/>
    <p:sldId id="270" r:id="rId5"/>
    <p:sldId id="269" r:id="rId6"/>
    <p:sldId id="262" r:id="rId7"/>
    <p:sldId id="268" r:id="rId8"/>
    <p:sldId id="267" r:id="rId9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92B38-CCFB-4D6E-B30E-A5FE143AA62D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5B8D4-714C-4EA9-975E-D1B5C86839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5522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7C677BF-1BD9-4818-A2C8-763A65A2E4F2}" type="datetimeFigureOut">
              <a:rPr lang="fi-FI" smtClean="0"/>
              <a:t>1.9.2017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238729-B088-45EA-B223-C00CCFA2CA3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rauma/tutortoiminta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99992" y="2708476"/>
            <a:ext cx="4032448" cy="1702160"/>
          </a:xfrm>
        </p:spPr>
        <p:txBody>
          <a:bodyPr>
            <a:noAutofit/>
          </a:bodyPr>
          <a:lstStyle/>
          <a:p>
            <a:pPr algn="ctr"/>
            <a:r>
              <a:rPr lang="fi-FI" sz="4000" dirty="0" smtClean="0"/>
              <a:t>Infoa tutoropettajille</a:t>
            </a:r>
            <a:endParaRPr lang="fi-FI" sz="4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33365" y="5301208"/>
            <a:ext cx="3309803" cy="380501"/>
          </a:xfrm>
        </p:spPr>
        <p:txBody>
          <a:bodyPr/>
          <a:lstStyle/>
          <a:p>
            <a:r>
              <a:rPr lang="fi-FI" dirty="0" smtClean="0"/>
              <a:t>Sari Ågren / </a:t>
            </a:r>
            <a:r>
              <a:rPr lang="fi-FI" dirty="0" smtClean="0"/>
              <a:t>syksy</a:t>
            </a:r>
            <a:r>
              <a:rPr lang="fi-FI" dirty="0" smtClean="0"/>
              <a:t> </a:t>
            </a:r>
            <a:r>
              <a:rPr lang="fi-FI" dirty="0" smtClean="0"/>
              <a:t>2017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3245161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775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r>
              <a:rPr lang="fi-FI" dirty="0" smtClean="0"/>
              <a:t>Tutoropettajien 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fi-FI" dirty="0"/>
              <a:t>Innostaa ja rohkaisee uuden opetussuunnitelman hengessä toimimiseen</a:t>
            </a:r>
          </a:p>
          <a:p>
            <a:pPr lvl="0"/>
            <a:r>
              <a:rPr lang="fi-FI" dirty="0"/>
              <a:t>Tuo uusia toimintatapoja ja –malleja opettamiseen ja oppilaiden ohjaamiseen</a:t>
            </a:r>
          </a:p>
          <a:p>
            <a:pPr lvl="0"/>
            <a:r>
              <a:rPr lang="fi-FI" dirty="0"/>
              <a:t>Konkretisoi opetussuunnitelmaa ja ohjaa toiminnallisiin työtapoihin</a:t>
            </a:r>
          </a:p>
          <a:p>
            <a:pPr lvl="0"/>
            <a:r>
              <a:rPr lang="fi-FI" dirty="0"/>
              <a:t>Rohkaisee käyttämään oppimisympäristöjä monipuolisesti</a:t>
            </a:r>
          </a:p>
          <a:p>
            <a:pPr lvl="0"/>
            <a:r>
              <a:rPr lang="fi-FI" dirty="0"/>
              <a:t>Jakaa asiantuntijuutta ja toimii vertaisohjaajana työyhteisössä</a:t>
            </a:r>
          </a:p>
          <a:p>
            <a:pPr lvl="0"/>
            <a:r>
              <a:rPr lang="fi-FI" dirty="0"/>
              <a:t>Opastaa ja rohkaisee digitaalisuuden tuomisessa opetukseen</a:t>
            </a:r>
          </a:p>
          <a:p>
            <a:pPr lvl="0"/>
            <a:r>
              <a:rPr lang="fi-FI" dirty="0"/>
              <a:t>Rohkaisee uudenlaiseen ja kokeilevaan tapaan tehdä työtä</a:t>
            </a:r>
          </a:p>
          <a:p>
            <a:pPr lvl="0"/>
            <a:r>
              <a:rPr lang="fi-FI" dirty="0"/>
              <a:t>Ohjaa opettajan ammattitaidon kehittymiseen</a:t>
            </a:r>
          </a:p>
          <a:p>
            <a:endParaRPr lang="fi-FI" dirty="0"/>
          </a:p>
        </p:txBody>
      </p:sp>
      <p:sp>
        <p:nvSpPr>
          <p:cNvPr id="4" name="Pyöristetty suorakulmio 3"/>
          <p:cNvSpPr/>
          <p:nvPr/>
        </p:nvSpPr>
        <p:spPr>
          <a:xfrm>
            <a:off x="755576" y="188640"/>
            <a:ext cx="324036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Kokonaisvaltaista työskentelyä!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3049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Korvaukset ja velvollisuudet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Korvaus maksetaan pidetyistä ohjaus- ja </a:t>
            </a:r>
            <a:r>
              <a:rPr lang="fi-FI" dirty="0"/>
              <a:t>koulutustunneista oman työn </a:t>
            </a:r>
            <a:r>
              <a:rPr lang="fi-FI" dirty="0" smtClean="0"/>
              <a:t>ulkopuolella – </a:t>
            </a:r>
            <a:r>
              <a:rPr lang="fi-FI" dirty="0" smtClean="0"/>
              <a:t>ei oman opetuksen suunnittelemisesta (kuten opettajan työssä muutenkin). </a:t>
            </a:r>
            <a:endParaRPr lang="fi-FI" dirty="0"/>
          </a:p>
          <a:p>
            <a:r>
              <a:rPr lang="fi-FI" dirty="0" smtClean="0"/>
              <a:t>Ohjauksen tulee kohdentua opetussuunnitelman mukaisiin uusiin asioihin. </a:t>
            </a:r>
            <a:r>
              <a:rPr lang="fi-FI" dirty="0" smtClean="0"/>
              <a:t>Esim. pedagogiset asiakirjat tai </a:t>
            </a:r>
            <a:r>
              <a:rPr lang="fi-FI" dirty="0" err="1" smtClean="0"/>
              <a:t>Wilman</a:t>
            </a:r>
            <a:r>
              <a:rPr lang="fi-FI" dirty="0" smtClean="0"/>
              <a:t> käyttö ei ole enää uutta asiaa.</a:t>
            </a:r>
            <a:endParaRPr lang="fi-FI" dirty="0" smtClean="0"/>
          </a:p>
          <a:p>
            <a:r>
              <a:rPr lang="fi-FI" dirty="0" smtClean="0"/>
              <a:t>Tutoropettajan </a:t>
            </a:r>
            <a:r>
              <a:rPr lang="fi-FI" dirty="0"/>
              <a:t>tehtäviin kuuluu pitää päiväkirjaa toteutetuista tunneista ja raportoida niistä </a:t>
            </a:r>
            <a:r>
              <a:rPr lang="fi-FI" dirty="0" smtClean="0"/>
              <a:t>Sari </a:t>
            </a:r>
            <a:r>
              <a:rPr lang="fi-FI" dirty="0"/>
              <a:t>Ågrenille erillisen ohjeen mukaan kesä- </a:t>
            </a:r>
            <a:r>
              <a:rPr lang="fi-FI" dirty="0" smtClean="0"/>
              <a:t>, syys- ja </a:t>
            </a:r>
            <a:r>
              <a:rPr lang="fi-FI" dirty="0"/>
              <a:t>joululoman alkuun mennessä. </a:t>
            </a:r>
            <a:endParaRPr lang="fi-FI" dirty="0" smtClean="0"/>
          </a:p>
          <a:p>
            <a:r>
              <a:rPr lang="fi-FI" dirty="0" smtClean="0"/>
              <a:t>Tutoropettajat </a:t>
            </a:r>
            <a:r>
              <a:rPr lang="fi-FI" dirty="0"/>
              <a:t>saavat koulutusta keskimäärin kerran kuukaudessa. Koulutuksen takia tulevat sijaiskulut kirjataan koulun kustannuspaikalle</a:t>
            </a:r>
            <a:r>
              <a:rPr lang="fi-FI" dirty="0" smtClean="0"/>
              <a:t>.</a:t>
            </a:r>
          </a:p>
          <a:p>
            <a:r>
              <a:rPr lang="fi-FI" dirty="0" smtClean="0"/>
              <a:t>Tutoropettaja voi ohjata sekä </a:t>
            </a:r>
            <a:r>
              <a:rPr lang="fi-FI" dirty="0" smtClean="0"/>
              <a:t>opettajaryhmiä </a:t>
            </a:r>
            <a:r>
              <a:rPr lang="fi-FI" dirty="0" smtClean="0"/>
              <a:t>että yksittäisiä </a:t>
            </a:r>
            <a:r>
              <a:rPr lang="fi-FI" dirty="0" smtClean="0"/>
              <a:t>opettajia. Hän voi olla myös mukana oppitunneilla tukemassa opettajaa, joka harjoittelee uusia menetelmiä.</a:t>
            </a:r>
          </a:p>
          <a:p>
            <a:r>
              <a:rPr lang="fi-FI" dirty="0" smtClean="0"/>
              <a:t>Toiminnan tulee näkyä kouluillanne!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06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Päiväkirjojen täyttämiseen tarkkuutta ja huolellisuutta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Valtionavustusten kiristynyt raportointi</a:t>
            </a:r>
          </a:p>
          <a:p>
            <a:r>
              <a:rPr lang="fi-FI" dirty="0" smtClean="0"/>
              <a:t>Pitää selvitä kuinka monta opettajaa ollut ohjauksessa ja kuinka pitkän aikaa</a:t>
            </a:r>
          </a:p>
          <a:p>
            <a:r>
              <a:rPr lang="fi-FI" dirty="0" smtClean="0"/>
              <a:t>Pari sanaa koulutuksen tai ohjauksen sisällöstä</a:t>
            </a:r>
          </a:p>
          <a:p>
            <a:r>
              <a:rPr lang="fi-FI" dirty="0" smtClean="0"/>
              <a:t>”</a:t>
            </a:r>
            <a:r>
              <a:rPr lang="fi-FI" dirty="0" err="1" smtClean="0"/>
              <a:t>Pedanet</a:t>
            </a:r>
            <a:r>
              <a:rPr lang="fi-FI" dirty="0" smtClean="0"/>
              <a:t>” ei riitä aiheeksi ja sisällöksi</a:t>
            </a:r>
          </a:p>
          <a:p>
            <a:r>
              <a:rPr lang="fi-FI" dirty="0" smtClean="0"/>
              <a:t>Ei </a:t>
            </a:r>
            <a:r>
              <a:rPr lang="fi-FI" dirty="0"/>
              <a:t>suunnittelua tai omaa harjoittelua, ei oman </a:t>
            </a:r>
            <a:r>
              <a:rPr lang="fi-FI" dirty="0" smtClean="0"/>
              <a:t>perustyön </a:t>
            </a:r>
            <a:r>
              <a:rPr lang="fi-FI" dirty="0"/>
              <a:t>tekemistä, selkeästi aina omalla </a:t>
            </a:r>
            <a:r>
              <a:rPr lang="fi-FI" dirty="0" smtClean="0"/>
              <a:t>ajalla</a:t>
            </a:r>
          </a:p>
          <a:p>
            <a:r>
              <a:rPr lang="fi-FI" dirty="0" smtClean="0"/>
              <a:t>Jos merkittynä yksi osallistuja, mielellään nimen kera</a:t>
            </a:r>
          </a:p>
          <a:p>
            <a:r>
              <a:rPr lang="fi-FI" dirty="0" smtClean="0"/>
              <a:t>Jokaiselta </a:t>
            </a:r>
            <a:r>
              <a:rPr lang="fi-FI" smtClean="0"/>
              <a:t>oma päiväkirja</a:t>
            </a:r>
            <a:endParaRPr lang="fi-FI" dirty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46840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Nyt pitäisi miettiä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Työsuunnitelma syksyksi, rehtorille tiedoksi</a:t>
            </a:r>
          </a:p>
          <a:p>
            <a:r>
              <a:rPr lang="fi-FI" dirty="0" smtClean="0"/>
              <a:t>Arvioida omaa </a:t>
            </a:r>
            <a:r>
              <a:rPr lang="fi-FI" dirty="0" err="1" smtClean="0"/>
              <a:t>tutorointituntimäärää</a:t>
            </a:r>
            <a:r>
              <a:rPr lang="fi-FI" dirty="0" smtClean="0"/>
              <a:t> – pystyykö toteuttamaan kaikki maksetut tunnit? Pystyisikö ottamaan lisätunteja?</a:t>
            </a:r>
          </a:p>
          <a:p>
            <a:r>
              <a:rPr lang="fi-FI" dirty="0" smtClean="0"/>
              <a:t>Ohjata tunteja niille, jotka pystyisivät kiertämään ”vieraillakin” kouluilla</a:t>
            </a:r>
          </a:p>
          <a:p>
            <a:r>
              <a:rPr lang="fi-FI" dirty="0" smtClean="0"/>
              <a:t>Olisiko intoa pajoja vetämään </a:t>
            </a:r>
            <a:r>
              <a:rPr lang="fi-FI" dirty="0" err="1" smtClean="0"/>
              <a:t>KIKY-päivään</a:t>
            </a:r>
            <a:r>
              <a:rPr lang="fi-FI" dirty="0" smtClean="0"/>
              <a:t> tammikuussa (saa poikkeuksellisesti merkitä 3-4 tuntia suunnittelutyötä)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125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Tarvekartoituksen mukaan lisäkoulutusta tarvitaan…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Monipuolisten oppimisympäristöjen käyttämiseen</a:t>
            </a:r>
          </a:p>
          <a:p>
            <a:r>
              <a:rPr lang="fi-FI" dirty="0" smtClean="0"/>
              <a:t>Toiminnallisiin työtapoihin</a:t>
            </a:r>
          </a:p>
          <a:p>
            <a:r>
              <a:rPr lang="fi-FI" dirty="0" smtClean="0"/>
              <a:t>Eheytettyjen oppimiskokonaisuuksien  suunnitteluun ja toteutukseen</a:t>
            </a:r>
          </a:p>
          <a:p>
            <a:r>
              <a:rPr lang="fi-FI" dirty="0" smtClean="0"/>
              <a:t>Ilmiöpohjaiseen oppimiseen </a:t>
            </a:r>
          </a:p>
          <a:p>
            <a:r>
              <a:rPr lang="fi-FI" dirty="0" err="1" smtClean="0"/>
              <a:t>TVT:n</a:t>
            </a:r>
            <a:r>
              <a:rPr lang="fi-FI" dirty="0" smtClean="0"/>
              <a:t> hyödyntämiseen opetuksessa ja materiaalien tuottamisessa</a:t>
            </a:r>
          </a:p>
          <a:p>
            <a:r>
              <a:rPr lang="fi-FI" dirty="0" smtClean="0"/>
              <a:t>Ohjelmointiin, koodaukseen ja robotiikkaan.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13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89168"/>
          </a:xfrm>
        </p:spPr>
        <p:txBody>
          <a:bodyPr/>
          <a:lstStyle/>
          <a:p>
            <a:pPr algn="ctr"/>
            <a:r>
              <a:rPr lang="fi-FI" dirty="0" smtClean="0"/>
              <a:t>Syksyn koulutuksia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4.10.  klo 12.30 – 15.30 </a:t>
            </a:r>
            <a:r>
              <a:rPr lang="fi-FI" dirty="0" err="1" smtClean="0"/>
              <a:t>Tutorcafé</a:t>
            </a:r>
            <a:r>
              <a:rPr lang="fi-FI" dirty="0" smtClean="0"/>
              <a:t> valtuustosalissa – valmistautukaa esittelemään omaa toimintaanne!</a:t>
            </a:r>
          </a:p>
          <a:p>
            <a:r>
              <a:rPr lang="fi-FI" dirty="0" smtClean="0"/>
              <a:t>8.11. positiivinen pedagogiikka </a:t>
            </a:r>
          </a:p>
          <a:p>
            <a:r>
              <a:rPr lang="fi-FI" dirty="0" smtClean="0"/>
              <a:t>Marraskuun lopussa pajakoulutusta (toiminnallisuus, ilmiöoppiminen, Seppo, </a:t>
            </a:r>
            <a:r>
              <a:rPr lang="fi-FI" dirty="0" err="1" smtClean="0"/>
              <a:t>pedanet</a:t>
            </a:r>
            <a:r>
              <a:rPr lang="fi-FI" dirty="0" smtClean="0"/>
              <a:t>, </a:t>
            </a:r>
            <a:r>
              <a:rPr lang="fi-FI" dirty="0" err="1" smtClean="0"/>
              <a:t>näppistaituri</a:t>
            </a:r>
            <a:r>
              <a:rPr lang="fi-FI" dirty="0" smtClean="0"/>
              <a:t> jne.)</a:t>
            </a:r>
          </a:p>
          <a:p>
            <a:r>
              <a:rPr lang="fi-FI" dirty="0" smtClean="0"/>
              <a:t>Rahoitus jatkunee syksyllä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5854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41756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HYÖDYNTÄKÄÄ!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Tutoropettajien </a:t>
            </a:r>
            <a:r>
              <a:rPr lang="fi-FI" dirty="0" smtClean="0"/>
              <a:t>koulutuksia ja toimintaa voi </a:t>
            </a:r>
            <a:r>
              <a:rPr lang="fi-FI" dirty="0"/>
              <a:t>seurata </a:t>
            </a:r>
            <a:r>
              <a:rPr lang="fi-FI" dirty="0" smtClean="0"/>
              <a:t>osoitteessa </a:t>
            </a:r>
            <a:r>
              <a:rPr lang="fi-FI" sz="3100" dirty="0" smtClean="0">
                <a:hlinkClick r:id="rId2"/>
              </a:rPr>
              <a:t>https</a:t>
            </a:r>
            <a:r>
              <a:rPr lang="fi-FI" sz="3100" dirty="0">
                <a:hlinkClick r:id="rId2"/>
              </a:rPr>
              <a:t>://</a:t>
            </a:r>
            <a:r>
              <a:rPr lang="fi-FI" sz="3100" dirty="0" smtClean="0">
                <a:hlinkClick r:id="rId2"/>
              </a:rPr>
              <a:t>peda.net/rauma/tutortoiminta</a:t>
            </a:r>
            <a:r>
              <a:rPr lang="fi-FI" sz="3100" dirty="0" smtClean="0"/>
              <a:t/>
            </a:r>
            <a:br>
              <a:rPr lang="fi-FI" sz="3100" dirty="0" smtClean="0"/>
            </a:br>
            <a:endParaRPr lang="fi-FI" sz="3100" dirty="0"/>
          </a:p>
        </p:txBody>
      </p:sp>
    </p:spTree>
    <p:extLst>
      <p:ext uri="{BB962C8B-B14F-4D97-AF65-F5344CB8AC3E}">
        <p14:creationId xmlns:p14="http://schemas.microsoft.com/office/powerpoint/2010/main" val="2751754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275</TotalTime>
  <Words>345</Words>
  <Application>Microsoft Office PowerPoint</Application>
  <PresentationFormat>Näytössä katseltava diaesitys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Austin</vt:lpstr>
      <vt:lpstr>Infoa tutoropettajille</vt:lpstr>
      <vt:lpstr>Tutoropettajien tehtävät</vt:lpstr>
      <vt:lpstr>Korvaukset ja velvollisuudet</vt:lpstr>
      <vt:lpstr>Päiväkirjojen täyttämiseen tarkkuutta ja huolellisuutta</vt:lpstr>
      <vt:lpstr>Nyt pitäisi miettiä</vt:lpstr>
      <vt:lpstr>Tarvekartoituksen mukaan lisäkoulutusta tarvitaan…</vt:lpstr>
      <vt:lpstr>Syksyn koulutuksia</vt:lpstr>
      <vt:lpstr> HYÖDYNTÄKÄÄ!  Tutoropettajien koulutuksia ja toimintaa voi seurata osoitteessa https://peda.net/rauma/tutortoiminta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Tutoropettajien koulutus ja toiminta</dc:title>
  <dc:creator>Ågren Sari</dc:creator>
  <cp:lastModifiedBy>Ågren Sari</cp:lastModifiedBy>
  <cp:revision>18</cp:revision>
  <cp:lastPrinted>2017-09-01T11:52:44Z</cp:lastPrinted>
  <dcterms:created xsi:type="dcterms:W3CDTF">2017-03-29T05:14:58Z</dcterms:created>
  <dcterms:modified xsi:type="dcterms:W3CDTF">2017-09-01T11:54:04Z</dcterms:modified>
</cp:coreProperties>
</file>