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2" r:id="rId3"/>
    <p:sldId id="297" r:id="rId4"/>
    <p:sldId id="273" r:id="rId5"/>
    <p:sldId id="263" r:id="rId6"/>
    <p:sldId id="275" r:id="rId7"/>
    <p:sldId id="277" r:id="rId8"/>
    <p:sldId id="278" r:id="rId9"/>
    <p:sldId id="264" r:id="rId10"/>
    <p:sldId id="257" r:id="rId11"/>
    <p:sldId id="258" r:id="rId12"/>
    <p:sldId id="279" r:id="rId13"/>
    <p:sldId id="280" r:id="rId14"/>
    <p:sldId id="261" r:id="rId15"/>
    <p:sldId id="282" r:id="rId16"/>
    <p:sldId id="283" r:id="rId17"/>
    <p:sldId id="259" r:id="rId18"/>
    <p:sldId id="284" r:id="rId19"/>
    <p:sldId id="267" r:id="rId20"/>
    <p:sldId id="286" r:id="rId21"/>
    <p:sldId id="287" r:id="rId22"/>
    <p:sldId id="288" r:id="rId23"/>
    <p:sldId id="289" r:id="rId24"/>
    <p:sldId id="290" r:id="rId25"/>
    <p:sldId id="291" r:id="rId26"/>
    <p:sldId id="269" r:id="rId27"/>
    <p:sldId id="292" r:id="rId28"/>
    <p:sldId id="293" r:id="rId29"/>
    <p:sldId id="260" r:id="rId30"/>
    <p:sldId id="295" r:id="rId31"/>
    <p:sldId id="296" r:id="rId3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28" name="Otsikk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cxnSp>
        <p:nvCxnSpPr>
          <p:cNvPr id="8" name="Suora yhdysviiv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i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äivämäärän paikkamerkki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645-9590-4A39-AA90-28E2148A19DB}" type="datetimeFigureOut">
              <a:rPr lang="fi-FI" smtClean="0"/>
              <a:pPr/>
              <a:t>12.4.2017</a:t>
            </a:fld>
            <a:endParaRPr lang="fi-FI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04D1A7-3947-4607-9315-9BC1E93789F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645-9590-4A39-AA90-28E2148A19DB}" type="datetimeFigureOut">
              <a:rPr lang="fi-FI" smtClean="0"/>
              <a:pPr/>
              <a:t>12.4.2017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D1A7-3947-4607-9315-9BC1E93789F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645-9590-4A39-AA90-28E2148A19DB}" type="datetimeFigureOut">
              <a:rPr lang="fi-FI" smtClean="0"/>
              <a:pPr/>
              <a:t>12.4.2017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D1A7-3947-4607-9315-9BC1E93789F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isällön paikkamerkk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B6C645-9590-4A39-AA90-28E2148A19DB}" type="datetimeFigureOut">
              <a:rPr lang="fi-FI" smtClean="0"/>
              <a:pPr/>
              <a:t>12.4.2017</a:t>
            </a:fld>
            <a:endParaRPr lang="fi-FI"/>
          </a:p>
        </p:txBody>
      </p:sp>
      <p:sp>
        <p:nvSpPr>
          <p:cNvPr id="15" name="Dian numeron paikkamerkki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604D1A7-3947-4607-9315-9BC1E93789F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6" name="Alatunnisteen paikkamerk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7" name="Otsikk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645-9590-4A39-AA90-28E2148A19DB}" type="datetimeFigureOut">
              <a:rPr lang="fi-FI" smtClean="0"/>
              <a:pPr/>
              <a:t>12.4.2017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D1A7-3947-4607-9315-9BC1E93789F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cxnSp>
        <p:nvCxnSpPr>
          <p:cNvPr id="7" name="Suora yhdysviiv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645-9590-4A39-AA90-28E2148A19DB}" type="datetimeFigureOut">
              <a:rPr lang="fi-FI" smtClean="0"/>
              <a:pPr/>
              <a:t>12.4.2017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D1A7-3947-4607-9315-9BC1E93789F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D1A7-3947-4607-9315-9BC1E93789F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645-9590-4A39-AA90-28E2148A19DB}" type="datetimeFigureOut">
              <a:rPr lang="fi-FI" smtClean="0"/>
              <a:pPr/>
              <a:t>12.4.2017</a:t>
            </a:fld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32" name="Sisällön paikkamerkk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34" name="Sisällön paikkamerkk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2" name="Tekstin paikkamerkki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cxnSp>
        <p:nvCxnSpPr>
          <p:cNvPr id="10" name="Suora yhdysviiv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645-9590-4A39-AA90-28E2148A19DB}" type="datetimeFigureOut">
              <a:rPr lang="fi-FI" smtClean="0"/>
              <a:pPr/>
              <a:t>12.4.2017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D1A7-3947-4607-9315-9BC1E93789F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645-9590-4A39-AA90-28E2148A19DB}" type="datetimeFigureOut">
              <a:rPr lang="fi-FI" smtClean="0"/>
              <a:pPr/>
              <a:t>12.4.2017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D1A7-3947-4607-9315-9BC1E93789F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isällön paikkamerkk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31" name="Otsikk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B6C645-9590-4A39-AA90-28E2148A19DB}" type="datetimeFigureOut">
              <a:rPr lang="fi-FI" smtClean="0"/>
              <a:pPr/>
              <a:t>12.4.2017</a:t>
            </a:fld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604D1A7-3947-4607-9315-9BC1E93789F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645-9590-4A39-AA90-28E2148A19DB}" type="datetimeFigureOut">
              <a:rPr lang="fi-FI" smtClean="0"/>
              <a:pPr/>
              <a:t>12.4.2017</a:t>
            </a:fld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04D1A7-3947-4607-9315-9BC1E93789F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n paikkamerkki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24" name="Päivämäärän paikkamerkki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FB6C645-9590-4A39-AA90-28E2148A19DB}" type="datetimeFigureOut">
              <a:rPr lang="fi-FI" smtClean="0"/>
              <a:pPr/>
              <a:t>12.4.2017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22" name="Dian numeron paikkamerkki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604D1A7-3947-4607-9315-9BC1E93789F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Otsikon paikkamerkki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iloisiauutisia.blogspot.fi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Raumalla 10.4.2017</a:t>
            </a:r>
          </a:p>
          <a:p>
            <a:r>
              <a:rPr lang="fi-FI" dirty="0" smtClean="0"/>
              <a:t>Kalle Manninen / </a:t>
            </a:r>
            <a:r>
              <a:rPr lang="fi-FI" smtClean="0"/>
              <a:t>Educode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UUSI OPETTAJUUS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Työn imu syntyy mahdollisuudesta kehittää työtään</a:t>
            </a:r>
          </a:p>
          <a:p>
            <a:r>
              <a:rPr lang="fi-FI" dirty="0" err="1" smtClean="0"/>
              <a:t>Flow’n</a:t>
            </a:r>
            <a:r>
              <a:rPr lang="fi-FI" dirty="0" smtClean="0"/>
              <a:t> voi saavuttaa, kun oivaltaa kokeilukulttuurin</a:t>
            </a:r>
          </a:p>
          <a:p>
            <a:endParaRPr lang="fi-FI" dirty="0" smtClean="0"/>
          </a:p>
          <a:p>
            <a:pPr>
              <a:buNone/>
            </a:pPr>
            <a:r>
              <a:rPr lang="fi-FI" dirty="0" smtClean="0"/>
              <a:t>Kun haasteet ovat sopivan kokoisia.</a:t>
            </a:r>
          </a:p>
          <a:p>
            <a:pPr>
              <a:buNone/>
            </a:pPr>
            <a:r>
              <a:rPr lang="fi-FI" dirty="0" smtClean="0"/>
              <a:t>Kun yhteisö hyväksyy toisinajattelun.</a:t>
            </a:r>
          </a:p>
          <a:p>
            <a:pPr>
              <a:buNone/>
            </a:pPr>
            <a:r>
              <a:rPr lang="fi-FI" dirty="0" smtClean="0"/>
              <a:t>Kun tunne oman työn hallinnasta on olemassa.</a:t>
            </a:r>
          </a:p>
          <a:p>
            <a:pPr>
              <a:buNone/>
            </a:pPr>
            <a:r>
              <a:rPr lang="fi-FI" dirty="0" smtClean="0"/>
              <a:t>Kun yhteisö ja esimies sallivat epäonnistumisen.</a:t>
            </a:r>
          </a:p>
          <a:p>
            <a:pPr>
              <a:buNone/>
            </a:pPr>
            <a:r>
              <a:rPr lang="fi-FI" dirty="0" smtClean="0"/>
              <a:t>Kun saa toteuttaa itseään siellä päin, mikä kiinnostaa.</a:t>
            </a:r>
          </a:p>
          <a:p>
            <a:pPr>
              <a:buNone/>
            </a:pPr>
            <a:r>
              <a:rPr lang="fi-FI" dirty="0" smtClean="0"/>
              <a:t>Kun luottaa ja osoittaa olevansa luottamuksen arvoinen.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 opettajuus - intohimoseikkailu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Oman työnsä voi ”löytää uudelleen” milloin tahansa</a:t>
            </a:r>
          </a:p>
          <a:p>
            <a:r>
              <a:rPr lang="fi-FI" dirty="0" smtClean="0"/>
              <a:t>Täydennyskoulutus on etuoikeus, ei velvollisuus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err="1" smtClean="0"/>
              <a:t>Restoratiiviset</a:t>
            </a:r>
            <a:r>
              <a:rPr lang="fi-FI" dirty="0" smtClean="0"/>
              <a:t> (sovittelu)menetelmät, verso-toiminta</a:t>
            </a:r>
          </a:p>
          <a:p>
            <a:pPr>
              <a:buNone/>
            </a:pPr>
            <a:r>
              <a:rPr lang="fi-FI" dirty="0" smtClean="0"/>
              <a:t>Kasvatuskumppanuus huoltajien kanssa toimimisessa</a:t>
            </a:r>
          </a:p>
          <a:p>
            <a:pPr>
              <a:buNone/>
            </a:pPr>
            <a:r>
              <a:rPr lang="fi-FI" dirty="0" smtClean="0"/>
              <a:t>Koodauksen alkeet, koodauksen jatkokurssi…</a:t>
            </a:r>
          </a:p>
          <a:p>
            <a:pPr>
              <a:buNone/>
            </a:pPr>
            <a:r>
              <a:rPr lang="fi-FI" dirty="0" smtClean="0"/>
              <a:t>Matematiikkaa toiminnallisin menetelmin (OPS 2016)</a:t>
            </a:r>
          </a:p>
          <a:p>
            <a:pPr>
              <a:buNone/>
            </a:pPr>
            <a:r>
              <a:rPr lang="fi-FI" dirty="0" smtClean="0"/>
              <a:t>Oppilasagenttitoiminnan kehittäminen kaupungissa</a:t>
            </a:r>
          </a:p>
          <a:p>
            <a:pPr>
              <a:buNone/>
            </a:pPr>
            <a:r>
              <a:rPr lang="fi-FI" dirty="0" smtClean="0"/>
              <a:t>Hätäensiapukurssi, alkusammutus, työturvallisuus…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endParaRPr lang="fi-FI" dirty="0" smtClean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Kouluttautuminen, avain onneen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Kirjoita itsellesi muistiin yksi idea: mitä voisit jo huomenna tehdä työssäsi toisin? Tämä voi olla kuinka pieni muutos hyvänsä. Pieni muutos on suuren alku!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Kirjoitustehtävä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Tehdään vastoinkäymisistä voimaa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IV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Löydä kaikista asioista se hyvä, positiivinen puoli.</a:t>
            </a:r>
          </a:p>
          <a:p>
            <a:r>
              <a:rPr lang="fi-FI" dirty="0" smtClean="0"/>
              <a:t>Kehu estoitta, ja toisaalla: halaa kritiikkiä – se on lahja.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Resursseista: ”Meillä on koko koulun käytössä kolme </a:t>
            </a:r>
          </a:p>
          <a:p>
            <a:pPr>
              <a:buNone/>
            </a:pPr>
            <a:r>
              <a:rPr lang="fi-FI" dirty="0" smtClean="0"/>
              <a:t>tablettia. Se on paljon enemmän kuin nolla tablettia, ja sitä</a:t>
            </a:r>
          </a:p>
          <a:p>
            <a:pPr>
              <a:buNone/>
            </a:pPr>
            <a:r>
              <a:rPr lang="fi-FI" dirty="0" smtClean="0"/>
              <a:t>paitsi tuo langaton verkkokin toimii </a:t>
            </a:r>
            <a:r>
              <a:rPr lang="fi-FI" i="1" dirty="0" smtClean="0"/>
              <a:t>toisinaan</a:t>
            </a:r>
            <a:r>
              <a:rPr lang="fi-FI" dirty="0" smtClean="0"/>
              <a:t>!”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Kollegalle: ”Sinä olet kyllä tehnyt tuon asian upeasti.”</a:t>
            </a:r>
          </a:p>
          <a:p>
            <a:pPr>
              <a:buNone/>
            </a:pPr>
            <a:r>
              <a:rPr lang="fi-FI" dirty="0" smtClean="0"/>
              <a:t>Kritiikistä: ”Tämä palaute auttaa minua kehittymään.”</a:t>
            </a:r>
          </a:p>
          <a:p>
            <a:pPr>
              <a:buNone/>
            </a:pPr>
            <a:r>
              <a:rPr lang="fi-FI" dirty="0" smtClean="0"/>
              <a:t>Yhteistyön tekemisestä… ”Joo, hyvä idea, tehdään vaan!”</a:t>
            </a:r>
          </a:p>
          <a:p>
            <a:pPr>
              <a:buNone/>
            </a:pPr>
            <a:r>
              <a:rPr lang="fi-FI" dirty="0" smtClean="0"/>
              <a:t>Kollegan auttamisesta… ”Joo, anna minä näytän – heti!”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Opettajamielentila, joka tarttuu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Videoita ja verkostoitumista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V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Video on nuorison yhteinen kieli. Sen mahdollisuuksia kannattaa pohtia, kun uudistaa omaa opettajuuttaan. Voisiko juuri video olla se osa-alue, jota lähtisi tutkimaan…</a:t>
            </a:r>
          </a:p>
          <a:p>
            <a:r>
              <a:rPr lang="fi-FI" dirty="0" smtClean="0"/>
              <a:t>Omaa osaamistasoa ei tarvitse jännittää – oppijat osaavat kyllä. Opettajan tehtäväksi jää miettiä, kuinka videot saadaan palvelemaan oppimista, tuomaan oppimiselle lisäarvoa!</a:t>
            </a:r>
          </a:p>
          <a:p>
            <a:r>
              <a:rPr lang="fi-FI" dirty="0" smtClean="0"/>
              <a:t>Kirjaa muistiin: miten hyödyntää videota oppimisessa?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Video avuksi oppimiseen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Oman työn mahdollisuudet löytyvät ulkopuolelta</a:t>
            </a:r>
          </a:p>
          <a:p>
            <a:r>
              <a:rPr lang="fi-FI" dirty="0" smtClean="0"/>
              <a:t>Yläkerran jengi oli vuoden ajan </a:t>
            </a:r>
            <a:r>
              <a:rPr lang="fi-FI" dirty="0" err="1" smtClean="0"/>
              <a:t>some-luokka</a:t>
            </a:r>
            <a:endParaRPr lang="fi-FI" dirty="0" smtClean="0"/>
          </a:p>
          <a:p>
            <a:r>
              <a:rPr lang="fi-FI" dirty="0" smtClean="0"/>
              <a:t>Yhteistyö kytkee koulun ”oikeaan elämään”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Oppilaitokset, entiset oppilaat</a:t>
            </a:r>
          </a:p>
          <a:p>
            <a:pPr>
              <a:buNone/>
            </a:pPr>
            <a:r>
              <a:rPr lang="fi-FI" dirty="0" smtClean="0"/>
              <a:t>Kyläaktiivit, puuhahenkilöt</a:t>
            </a:r>
          </a:p>
          <a:p>
            <a:pPr>
              <a:buNone/>
            </a:pPr>
            <a:r>
              <a:rPr lang="fi-FI" dirty="0" smtClean="0"/>
              <a:t>Kirjasto, kulttuuritoimijat</a:t>
            </a:r>
          </a:p>
          <a:p>
            <a:pPr>
              <a:buNone/>
            </a:pPr>
            <a:r>
              <a:rPr lang="fi-FI" dirty="0" smtClean="0"/>
              <a:t>Tutkimusyhteistyötahot</a:t>
            </a:r>
          </a:p>
          <a:p>
            <a:pPr>
              <a:buNone/>
            </a:pPr>
            <a:r>
              <a:rPr lang="fi-FI" dirty="0" smtClean="0"/>
              <a:t>Opettajat muualla</a:t>
            </a:r>
          </a:p>
          <a:p>
            <a:pPr>
              <a:buNone/>
            </a:pPr>
            <a:r>
              <a:rPr lang="fi-FI" dirty="0" smtClean="0"/>
              <a:t>Yrityselämä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Verkostoituminen tosimaailmaan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Uuden koulun jalokiviä 1: ilmiöoppiminen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VI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239000" cy="698336"/>
          </a:xfrm>
        </p:spPr>
        <p:txBody>
          <a:bodyPr>
            <a:normAutofit fontScale="90000"/>
          </a:bodyPr>
          <a:lstStyle/>
          <a:p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i-FI" dirty="0" smtClean="0"/>
              <a:t>Lähtee </a:t>
            </a:r>
            <a:r>
              <a:rPr lang="fi-FI" i="1" dirty="0" smtClean="0"/>
              <a:t>oppilasta itseään kiinnostavasta </a:t>
            </a:r>
            <a:r>
              <a:rPr lang="fi-FI" dirty="0" smtClean="0"/>
              <a:t>todellisen</a:t>
            </a:r>
          </a:p>
          <a:p>
            <a:pPr>
              <a:buNone/>
            </a:pPr>
            <a:r>
              <a:rPr lang="fi-FI" dirty="0" smtClean="0"/>
              <a:t>maailman ongelmasta (ei leikkiongelmasta), joka</a:t>
            </a:r>
          </a:p>
          <a:p>
            <a:pPr>
              <a:buNone/>
            </a:pPr>
            <a:r>
              <a:rPr lang="fi-FI" dirty="0" smtClean="0"/>
              <a:t>voidaan määrittää kysymyksen muotoon. Rikotaan </a:t>
            </a:r>
          </a:p>
          <a:p>
            <a:pPr>
              <a:buNone/>
            </a:pPr>
            <a:r>
              <a:rPr lang="fi-FI" dirty="0" smtClean="0"/>
              <a:t>oppiainerajoja, tutkitaan aihetta eri näkökulmista.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Pikkuilmiö: ”Miksi syömme </a:t>
            </a:r>
            <a:r>
              <a:rPr lang="fi-FI" dirty="0" err="1" smtClean="0"/>
              <a:t>runebergintorttuja</a:t>
            </a:r>
            <a:r>
              <a:rPr lang="fi-FI" dirty="0" smtClean="0"/>
              <a:t>?”</a:t>
            </a:r>
          </a:p>
          <a:p>
            <a:pPr>
              <a:buNone/>
            </a:pPr>
            <a:r>
              <a:rPr lang="fi-FI" dirty="0" smtClean="0"/>
              <a:t>Iso ilmiö: ”Mitä, jos mereen heittää muovipullon?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Miksi ilmiöoppiminen on parasta? </a:t>
            </a:r>
          </a:p>
          <a:p>
            <a:pPr>
              <a:buNone/>
            </a:pPr>
            <a:r>
              <a:rPr lang="fi-FI" i="1" dirty="0" smtClean="0"/>
              <a:t>”Kun ei tarvitse vain istua ja kirjoittaa!”</a:t>
            </a:r>
            <a:r>
              <a:rPr lang="fi-FI" dirty="0" smtClean="0"/>
              <a:t> -oppija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294967295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Kuvakaappaus3 Saturday, April 08, 2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66825" y="757237"/>
            <a:ext cx="6610350" cy="5343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Mitä maailmassa on tällä hetkellä menossa sellaista, johon voisi oppitunnilla tarttua, jättää alkuperäisen tuntisuunnitelman sivuun ja </a:t>
            </a:r>
            <a:r>
              <a:rPr lang="fi-FI" i="1" dirty="0" smtClean="0"/>
              <a:t>tarttua hetkeen</a:t>
            </a:r>
            <a:r>
              <a:rPr lang="fi-FI" dirty="0" smtClean="0"/>
              <a:t>?</a:t>
            </a:r>
          </a:p>
          <a:p>
            <a:r>
              <a:rPr lang="fi-FI" dirty="0" smtClean="0"/>
              <a:t>Esimerkki: yläkoulun äidinkielen lehtori katsoi televisiosta Juha Sipilän puheen kansalle ja heti seuraavalla äidinkielen tunnilla huomasi yllätyksekseen </a:t>
            </a:r>
            <a:r>
              <a:rPr lang="fi-FI" dirty="0" err="1" smtClean="0"/>
              <a:t>oppijoidenkin</a:t>
            </a:r>
            <a:r>
              <a:rPr lang="fi-FI" dirty="0" smtClean="0"/>
              <a:t> katsoneen tuon puheen – syntyi mahtava keskusteleva oppitunti retoriikasta!</a:t>
            </a:r>
          </a:p>
          <a:p>
            <a:r>
              <a:rPr lang="fi-FI" dirty="0" smtClean="0"/>
              <a:t>Kirjaa nyt itsellesi muistiin muutama kiinnostava </a:t>
            </a:r>
            <a:r>
              <a:rPr lang="fi-FI" i="1" dirty="0" smtClean="0"/>
              <a:t>ilmiö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Tartu hetkeen!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Uuden koulun jalokiviä 2: oppimisympäristöt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VII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Esimerkkejä oppimisympäristöistä</a:t>
            </a:r>
            <a:endParaRPr lang="fi-FI" dirty="0"/>
          </a:p>
        </p:txBody>
      </p:sp>
      <p:pic>
        <p:nvPicPr>
          <p:cNvPr id="4" name="Kuva 3" descr="Kuvakaappaus1 Sunday, April 09, 2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060848"/>
            <a:ext cx="7817534" cy="38229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Uuden koulun jalokiviä 3: tekemällä oppiminen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VIII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Akateemiset taidot – kädentaidot</a:t>
            </a:r>
          </a:p>
          <a:p>
            <a:r>
              <a:rPr lang="fi-FI" dirty="0" smtClean="0"/>
              <a:t>Oppiaineiden tietosisällöt – laaja-alainen osaaminen L1-7: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i="1" dirty="0" smtClean="0"/>
              <a:t>ajattelu ja oppimaan oppiminen</a:t>
            </a:r>
          </a:p>
          <a:p>
            <a:pPr>
              <a:buNone/>
            </a:pPr>
            <a:r>
              <a:rPr lang="fi-FI" i="1" dirty="0" smtClean="0"/>
              <a:t>kulttuurinen osaaminen, vuorovaikutus ja ilmaisu</a:t>
            </a:r>
          </a:p>
          <a:p>
            <a:pPr>
              <a:buNone/>
            </a:pPr>
            <a:r>
              <a:rPr lang="fi-FI" i="1" dirty="0" smtClean="0"/>
              <a:t>itsestä huolehtiminen ja arjen taidot</a:t>
            </a:r>
          </a:p>
          <a:p>
            <a:pPr>
              <a:buNone/>
            </a:pPr>
            <a:r>
              <a:rPr lang="fi-FI" i="1" dirty="0" smtClean="0"/>
              <a:t>monilukutaito</a:t>
            </a:r>
          </a:p>
          <a:p>
            <a:pPr>
              <a:buNone/>
            </a:pPr>
            <a:r>
              <a:rPr lang="fi-FI" i="1" dirty="0" smtClean="0"/>
              <a:t>tieto- ja viestintäteknologinen osaaminen</a:t>
            </a:r>
          </a:p>
          <a:p>
            <a:pPr>
              <a:buNone/>
            </a:pPr>
            <a:r>
              <a:rPr lang="fi-FI" i="1" dirty="0" smtClean="0"/>
              <a:t>työelämätaidot ja yrittäjyys</a:t>
            </a:r>
          </a:p>
          <a:p>
            <a:pPr>
              <a:buNone/>
            </a:pPr>
            <a:r>
              <a:rPr lang="fi-FI" i="1" dirty="0" smtClean="0"/>
              <a:t>osallistuminen, vaikuttaminen ja kestävän tulevaisuuden</a:t>
            </a:r>
          </a:p>
          <a:p>
            <a:pPr>
              <a:buNone/>
            </a:pPr>
            <a:r>
              <a:rPr lang="fi-FI" i="1" dirty="0" smtClean="0"/>
              <a:t>rakentaminen</a:t>
            </a:r>
          </a:p>
          <a:p>
            <a:pPr>
              <a:buNone/>
            </a:pP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Pohdiskellaan painopisteitä…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Uuden koulun jalokiviä 4: monialaiset oppimiskokonaisuudet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IX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Iittalan turistireitin (rautatieseisake – lasimäki)</a:t>
            </a:r>
          </a:p>
          <a:p>
            <a:pPr>
              <a:buNone/>
            </a:pPr>
            <a:r>
              <a:rPr lang="fi-FI" dirty="0" smtClean="0"/>
              <a:t>kohentaminen oppilaiden ideoiden avulla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5B-luokka työsti suunnitelmiaan suuriin</a:t>
            </a:r>
          </a:p>
          <a:p>
            <a:pPr>
              <a:buNone/>
            </a:pPr>
            <a:r>
              <a:rPr lang="fi-FI" dirty="0" smtClean="0"/>
              <a:t>Ilmakuvatulosteisiin ja esitteli suunnitelmansa</a:t>
            </a:r>
          </a:p>
          <a:p>
            <a:pPr>
              <a:buNone/>
            </a:pPr>
            <a:r>
              <a:rPr lang="fi-FI" dirty="0" smtClean="0"/>
              <a:t>suuressa julkistamistilaisuudessa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Opettaja verkostoitui useiden toimijoiden kanssa,</a:t>
            </a:r>
          </a:p>
          <a:p>
            <a:pPr>
              <a:buNone/>
            </a:pPr>
            <a:r>
              <a:rPr lang="fi-FI" dirty="0" smtClean="0"/>
              <a:t>ja nyt reitin maisema on alkanut muuttua </a:t>
            </a:r>
            <a:r>
              <a:rPr lang="fi-FI" i="1" dirty="0" smtClean="0"/>
              <a:t>oikeasti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294967295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Millaisia kokemuksia teille on ehtinyt jo kertyä monialaisista oppimiskokonaisuuksista?</a:t>
            </a:r>
          </a:p>
          <a:p>
            <a:r>
              <a:rPr lang="fi-FI" dirty="0" smtClean="0"/>
              <a:t>Mitkä ovat suurimmat onnistumisenne ja haasteenne ensi vuoden monialaisten oppimiskokonaisuuksien suunnittelussa ja toteuttamisessa?</a:t>
            </a:r>
          </a:p>
          <a:p>
            <a:r>
              <a:rPr lang="fi-FI" dirty="0" smtClean="0"/>
              <a:t>Yläkerran jengi: Me muutimme maisemaa, Oman oppimisen omistaminen, Hyvän elämän aakkoset, </a:t>
            </a:r>
            <a:r>
              <a:rPr lang="fi-FI" dirty="0" err="1" smtClean="0"/>
              <a:t>Protect</a:t>
            </a:r>
            <a:r>
              <a:rPr lang="fi-FI" dirty="0" smtClean="0"/>
              <a:t> the </a:t>
            </a:r>
            <a:r>
              <a:rPr lang="fi-FI" dirty="0" err="1" smtClean="0"/>
              <a:t>Planet</a:t>
            </a:r>
            <a:endParaRPr lang="fi-FI" dirty="0" smtClean="0"/>
          </a:p>
          <a:p>
            <a:endParaRPr lang="fi-FI" dirty="0" smtClean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Turistaan ”monialaisista”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Sinun suunnitelmasi. </a:t>
            </a:r>
          </a:p>
          <a:p>
            <a:r>
              <a:rPr lang="fi-FI" dirty="0" smtClean="0"/>
              <a:t>Mitä tarvitset löytääksesi työhösi intohimon?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X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Aivan kuten elämässä, työelämässäkin on asioita…</a:t>
            </a:r>
          </a:p>
          <a:p>
            <a:r>
              <a:rPr lang="fi-FI" dirty="0" smtClean="0"/>
              <a:t>… joita on kiva tehdä – ja niitä, jotka on vain tehtävä.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Asiat, joita kohtaan tunnen intohimoa (niitä kohti!):</a:t>
            </a:r>
          </a:p>
          <a:p>
            <a:pPr>
              <a:buNone/>
            </a:pPr>
            <a:r>
              <a:rPr lang="fi-FI" i="1" dirty="0" smtClean="0"/>
              <a:t>NPDL, koodaaminen, </a:t>
            </a:r>
            <a:r>
              <a:rPr lang="fi-FI" i="1" dirty="0" err="1" smtClean="0"/>
              <a:t>digi</a:t>
            </a:r>
            <a:r>
              <a:rPr lang="fi-FI" i="1" dirty="0" smtClean="0"/>
              <a:t>, TVT, koulun kehittäminen</a:t>
            </a:r>
          </a:p>
          <a:p>
            <a:pPr>
              <a:buNone/>
            </a:pPr>
            <a:endParaRPr lang="fi-FI" i="1" dirty="0" smtClean="0"/>
          </a:p>
          <a:p>
            <a:pPr>
              <a:buNone/>
            </a:pPr>
            <a:r>
              <a:rPr lang="fi-FI" dirty="0" smtClean="0"/>
              <a:t>Asiat, joihin suhtaudun neutraalisti:</a:t>
            </a:r>
          </a:p>
          <a:p>
            <a:pPr>
              <a:buNone/>
            </a:pPr>
            <a:r>
              <a:rPr lang="fi-FI" i="1" dirty="0" smtClean="0"/>
              <a:t>Jatkuva </a:t>
            </a:r>
            <a:r>
              <a:rPr lang="fi-FI" i="1" dirty="0" err="1" smtClean="0"/>
              <a:t>kokoustaminen</a:t>
            </a:r>
            <a:r>
              <a:rPr lang="fi-FI" i="1" dirty="0" smtClean="0"/>
              <a:t> – koskahan etäkokouksiin?</a:t>
            </a:r>
          </a:p>
          <a:p>
            <a:pPr>
              <a:buNone/>
            </a:pPr>
            <a:endParaRPr lang="fi-FI" i="1" dirty="0" smtClean="0"/>
          </a:p>
          <a:p>
            <a:pPr>
              <a:buNone/>
            </a:pPr>
            <a:r>
              <a:rPr lang="fi-FI" dirty="0" smtClean="0"/>
              <a:t>Asiat, joista en juuri välitä, mutta jotka on tehtävä:</a:t>
            </a:r>
          </a:p>
          <a:p>
            <a:pPr>
              <a:buNone/>
            </a:pPr>
            <a:r>
              <a:rPr lang="fi-FI" i="1" dirty="0" smtClean="0"/>
              <a:t>Kolmiportaisen tuen lomakkeet, kaavakkeet ja se kaikki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Työn osa-alueiden jako kolmeen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Nimi, koulu, luokka-aste, harrastukset, musiikkimaku…</a:t>
            </a:r>
          </a:p>
          <a:p>
            <a:r>
              <a:rPr lang="fi-FI" dirty="0" smtClean="0"/>
              <a:t>Kierrätetään nimilista ja asetetaan päivälle tavoite.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Keitä me olemme?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Sinun suunnitelmasi. </a:t>
            </a:r>
          </a:p>
          <a:p>
            <a:r>
              <a:rPr lang="fi-FI" dirty="0" smtClean="0"/>
              <a:t>Mitä tarvitset löytääksesi työhösi intohimon?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X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z="2000" dirty="0" smtClean="0"/>
              <a:t>Kalle </a:t>
            </a:r>
            <a:r>
              <a:rPr lang="fi-FI" sz="2000" dirty="0" err="1" smtClean="0"/>
              <a:t>Manninen/Educode</a:t>
            </a:r>
            <a:endParaRPr lang="fi-FI" sz="2000" dirty="0" smtClean="0"/>
          </a:p>
          <a:p>
            <a:r>
              <a:rPr lang="fi-FI" sz="2000" dirty="0" smtClean="0"/>
              <a:t>Iittalan yhtenäiskoulu</a:t>
            </a:r>
          </a:p>
          <a:p>
            <a:r>
              <a:rPr lang="fi-FI" sz="2000" dirty="0" err="1" smtClean="0"/>
              <a:t>kalle.manninen@hmledu.fi</a:t>
            </a:r>
            <a:endParaRPr lang="fi-FI" sz="2000" dirty="0" smtClean="0"/>
          </a:p>
          <a:p>
            <a:r>
              <a:rPr lang="fi-FI" sz="2000" dirty="0" err="1" smtClean="0"/>
              <a:t>Facebook</a:t>
            </a:r>
            <a:r>
              <a:rPr lang="fi-FI" sz="2000" dirty="0" smtClean="0"/>
              <a:t> </a:t>
            </a:r>
            <a:r>
              <a:rPr lang="fi-FI" sz="2000" dirty="0" err="1" smtClean="0"/>
              <a:t>Twitter</a:t>
            </a:r>
            <a:r>
              <a:rPr lang="fi-FI" sz="2000" dirty="0" smtClean="0"/>
              <a:t> </a:t>
            </a:r>
            <a:r>
              <a:rPr lang="fi-FI" sz="2000" dirty="0" err="1" smtClean="0"/>
              <a:t>Instagram</a:t>
            </a:r>
            <a:r>
              <a:rPr lang="fi-FI" sz="2000" dirty="0" smtClean="0"/>
              <a:t> </a:t>
            </a:r>
            <a:r>
              <a:rPr lang="fi-FI" sz="2000" dirty="0" err="1" smtClean="0"/>
              <a:t>Linkedin</a:t>
            </a:r>
            <a:endParaRPr lang="fi-FI" sz="2000" dirty="0" smtClean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KIITOS.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Minkä kysymysten parissa painimme juuri nyt?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352928" cy="62632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Uusi koulu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i-FI" dirty="0" smtClean="0"/>
              <a:t>Maailma </a:t>
            </a:r>
            <a:r>
              <a:rPr lang="fi-FI" dirty="0"/>
              <a:t>on muuttunut</a:t>
            </a:r>
            <a:r>
              <a:rPr lang="fi-FI" dirty="0" smtClean="0"/>
              <a:t>.</a:t>
            </a:r>
          </a:p>
          <a:p>
            <a:pPr>
              <a:buNone/>
            </a:pPr>
            <a:r>
              <a:rPr lang="fi-FI" dirty="0" smtClean="0"/>
              <a:t>Lapset ovat muuttuneet. </a:t>
            </a:r>
          </a:p>
          <a:p>
            <a:pPr>
              <a:buNone/>
            </a:pPr>
            <a:r>
              <a:rPr lang="fi-FI" dirty="0" smtClean="0"/>
              <a:t>Nyt on koulun vuoro ja aika.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i="1" dirty="0" smtClean="0"/>
              <a:t>Ei vanha koulukaan huono ollut. </a:t>
            </a:r>
          </a:p>
          <a:p>
            <a:pPr>
              <a:buNone/>
            </a:pPr>
            <a:r>
              <a:rPr lang="fi-FI" i="1" dirty="0" smtClean="0"/>
              <a:t>Se vain kävi vanhaksi.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Uusi OPS antaa nyt meille luvan muuttaa koulun.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Jatka paperille tai laitteellesi seuraavaa ajatuksen alkua:</a:t>
            </a:r>
          </a:p>
          <a:p>
            <a:pPr>
              <a:buNone/>
            </a:pPr>
            <a:r>
              <a:rPr lang="fi-FI" i="1" dirty="0" smtClean="0"/>
              <a:t>”Olisi hienoa, jos tulevaisuuden koulu voisi…”</a:t>
            </a:r>
          </a:p>
          <a:p>
            <a:pPr>
              <a:buNone/>
            </a:pPr>
            <a:endParaRPr lang="fi-FI" i="1" dirty="0" smtClean="0"/>
          </a:p>
          <a:p>
            <a:pPr>
              <a:buNone/>
            </a:pPr>
            <a:endParaRPr lang="fi-FI" dirty="0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294967295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Omasta opettajatarinasta ymmärrystä tulevaan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II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Yläkerran jengi – uusi tapa opettaa ja oppia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III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hlinkClick r:id="rId2"/>
              </a:rPr>
              <a:t>http://iloisiauutisia.blogspot.fi/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Kurkataan </a:t>
            </a:r>
            <a:r>
              <a:rPr lang="fi-FI" dirty="0" err="1" smtClean="0"/>
              <a:t>blogi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568952" cy="1143000"/>
          </a:xfrm>
        </p:spPr>
        <p:txBody>
          <a:bodyPr>
            <a:normAutofit/>
          </a:bodyPr>
          <a:lstStyle/>
          <a:p>
            <a:r>
              <a:rPr lang="fi-FI" dirty="0" smtClean="0"/>
              <a:t>Yläkerran jengin periaatteita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824536"/>
          </a:xfrm>
        </p:spPr>
        <p:txBody>
          <a:bodyPr>
            <a:noAutofit/>
          </a:bodyPr>
          <a:lstStyle/>
          <a:p>
            <a:pPr>
              <a:buNone/>
            </a:pPr>
            <a:endParaRPr lang="fi-FI" sz="2000" b="1" dirty="0"/>
          </a:p>
          <a:p>
            <a:r>
              <a:rPr lang="fi-FI" sz="2400" dirty="0" smtClean="0"/>
              <a:t>ihmiskäsitys </a:t>
            </a:r>
            <a:r>
              <a:rPr lang="fi-FI" sz="2400" dirty="0"/>
              <a:t>aktiivinen ja </a:t>
            </a:r>
            <a:r>
              <a:rPr lang="fi-FI" sz="2400" dirty="0" smtClean="0"/>
              <a:t>eettinen – ketään ei jätetä</a:t>
            </a:r>
            <a:endParaRPr lang="fi-FI" sz="2400" dirty="0"/>
          </a:p>
          <a:p>
            <a:r>
              <a:rPr lang="fi-FI" sz="2400" dirty="0" err="1" smtClean="0"/>
              <a:t>digitalisaatio</a:t>
            </a:r>
            <a:r>
              <a:rPr lang="fi-FI" sz="2400" dirty="0" smtClean="0"/>
              <a:t> oppimisen avuksi, sovelluksista lisäarvo</a:t>
            </a:r>
            <a:endParaRPr lang="fi-FI" sz="2400" dirty="0"/>
          </a:p>
          <a:p>
            <a:r>
              <a:rPr lang="fi-FI" sz="2400" dirty="0" smtClean="0"/>
              <a:t>oppimisen tarkoitus:  ei vähempää kuin </a:t>
            </a:r>
            <a:r>
              <a:rPr lang="fi-FI" sz="2400" i="1" dirty="0" smtClean="0"/>
              <a:t>muuttaa maailmaa</a:t>
            </a:r>
            <a:endParaRPr lang="fi-FI" sz="2400" dirty="0"/>
          </a:p>
          <a:p>
            <a:r>
              <a:rPr lang="fi-FI" sz="2400" dirty="0" smtClean="0"/>
              <a:t>rakennetaan tieto yhdessä liikkuen, maailma on oppikirja</a:t>
            </a:r>
            <a:endParaRPr lang="fi-FI" sz="2400" dirty="0"/>
          </a:p>
          <a:p>
            <a:r>
              <a:rPr lang="fi-FI" sz="2400" dirty="0" smtClean="0"/>
              <a:t>uskalletaan antaa vastuu oppijalle itselleen</a:t>
            </a:r>
            <a:endParaRPr lang="fi-FI" sz="2400" dirty="0"/>
          </a:p>
          <a:p>
            <a:r>
              <a:rPr lang="fi-FI" sz="2400" dirty="0" smtClean="0"/>
              <a:t>arviointi ohjaavaa palautetta (tiedot, taidot, ominaisuudet)</a:t>
            </a:r>
            <a:endParaRPr lang="fi-FI" sz="2400" dirty="0"/>
          </a:p>
          <a:p>
            <a:r>
              <a:rPr lang="fi-FI" sz="2400" dirty="0" smtClean="0"/>
              <a:t>tavoite: työmäärä </a:t>
            </a:r>
            <a:r>
              <a:rPr lang="fi-FI" sz="2400" dirty="0"/>
              <a:t>ei </a:t>
            </a:r>
            <a:r>
              <a:rPr lang="fi-FI" sz="2400" dirty="0" smtClean="0"/>
              <a:t>lisäänny, kouluviihtyvyys lisääntyy</a:t>
            </a:r>
            <a:endParaRPr lang="fi-FI" sz="2400" dirty="0"/>
          </a:p>
          <a:p>
            <a:r>
              <a:rPr lang="fi-FI" sz="2400" dirty="0" smtClean="0"/>
              <a:t>opettajalla on nyt lupa tehdä toisella tavalla, syyllistymättä</a:t>
            </a:r>
            <a:endParaRPr lang="fi-FI" sz="2400" dirty="0"/>
          </a:p>
          <a:p>
            <a:r>
              <a:rPr lang="fi-FI" sz="2400" dirty="0" smtClean="0"/>
              <a:t>oppijasta </a:t>
            </a:r>
            <a:r>
              <a:rPr lang="fi-FI" sz="2400" dirty="0"/>
              <a:t>tulee tiedon tuottaja, </a:t>
            </a:r>
            <a:r>
              <a:rPr lang="fi-FI" sz="2400" dirty="0" smtClean="0"/>
              <a:t>ei vain passiivinen kuluttaja</a:t>
            </a:r>
            <a:endParaRPr lang="fi-FI" sz="2400" dirty="0"/>
          </a:p>
          <a:p>
            <a:pPr>
              <a:buNone/>
            </a:pPr>
            <a:endParaRPr lang="fi-FI" sz="24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294967295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i">
  <a:themeElements>
    <a:clrScheme name="Paperi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i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957</TotalTime>
  <Words>913</Words>
  <Application>Microsoft Office PowerPoint</Application>
  <PresentationFormat>Näytössä katseltava diaesitys (4:3)</PresentationFormat>
  <Paragraphs>169</Paragraphs>
  <Slides>31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31</vt:i4>
      </vt:variant>
    </vt:vector>
  </HeadingPairs>
  <TitlesOfParts>
    <vt:vector size="32" baseType="lpstr">
      <vt:lpstr>Paperi</vt:lpstr>
      <vt:lpstr>UUSI OPETTAJUUS</vt:lpstr>
      <vt:lpstr>PowerPoint-esitys</vt:lpstr>
      <vt:lpstr>Keitä me olemme?</vt:lpstr>
      <vt:lpstr>I </vt:lpstr>
      <vt:lpstr>Uusi koulu</vt:lpstr>
      <vt:lpstr>II </vt:lpstr>
      <vt:lpstr>III </vt:lpstr>
      <vt:lpstr>Kurkataan blogi</vt:lpstr>
      <vt:lpstr>Yläkerran jengin periaatteita</vt:lpstr>
      <vt:lpstr>Uusi opettajuus - intohimoseikkailu</vt:lpstr>
      <vt:lpstr>Kouluttautuminen, avain onneen</vt:lpstr>
      <vt:lpstr>Kirjoitustehtävä</vt:lpstr>
      <vt:lpstr>IV </vt:lpstr>
      <vt:lpstr>Opettajamielentila, joka tarttuu</vt:lpstr>
      <vt:lpstr>V </vt:lpstr>
      <vt:lpstr>Video avuksi oppimiseen</vt:lpstr>
      <vt:lpstr>Verkostoituminen tosimaailmaan</vt:lpstr>
      <vt:lpstr>VI </vt:lpstr>
      <vt:lpstr>PowerPoint-esitys</vt:lpstr>
      <vt:lpstr>Tartu hetkeen!</vt:lpstr>
      <vt:lpstr>VII </vt:lpstr>
      <vt:lpstr>Esimerkkejä oppimisympäristöistä</vt:lpstr>
      <vt:lpstr>VIII </vt:lpstr>
      <vt:lpstr>Pohdiskellaan painopisteitä…</vt:lpstr>
      <vt:lpstr>IX </vt:lpstr>
      <vt:lpstr>PowerPoint-esitys</vt:lpstr>
      <vt:lpstr>Turistaan ”monialaisista”</vt:lpstr>
      <vt:lpstr>X </vt:lpstr>
      <vt:lpstr>Työn osa-alueiden jako kolmeen</vt:lpstr>
      <vt:lpstr>X </vt:lpstr>
      <vt:lpstr>KIITOS.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OPETTAJUUS</dc:title>
  <dc:creator>Kalle Manninen</dc:creator>
  <cp:lastModifiedBy>Ågren Sari</cp:lastModifiedBy>
  <cp:revision>11</cp:revision>
  <dcterms:created xsi:type="dcterms:W3CDTF">2017-04-08T10:46:45Z</dcterms:created>
  <dcterms:modified xsi:type="dcterms:W3CDTF">2017-04-12T07:44:14Z</dcterms:modified>
</cp:coreProperties>
</file>