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2"/>
  </p:handoutMasterIdLst>
  <p:sldIdLst>
    <p:sldId id="256" r:id="rId2"/>
    <p:sldId id="281" r:id="rId3"/>
    <p:sldId id="280" r:id="rId4"/>
    <p:sldId id="279" r:id="rId5"/>
    <p:sldId id="261" r:id="rId6"/>
    <p:sldId id="286" r:id="rId7"/>
    <p:sldId id="287" r:id="rId8"/>
    <p:sldId id="288" r:id="rId9"/>
    <p:sldId id="257" r:id="rId10"/>
    <p:sldId id="258" r:id="rId11"/>
    <p:sldId id="264" r:id="rId12"/>
    <p:sldId id="265" r:id="rId13"/>
    <p:sldId id="283" r:id="rId14"/>
    <p:sldId id="262" r:id="rId15"/>
    <p:sldId id="263" r:id="rId16"/>
    <p:sldId id="266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67" r:id="rId28"/>
    <p:sldId id="284" r:id="rId29"/>
    <p:sldId id="268" r:id="rId30"/>
    <p:sldId id="289" r:id="rId31"/>
  </p:sldIdLst>
  <p:sldSz cx="9144000" cy="6858000" type="screen4x3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F2E42-B2E0-472D-98CC-A675C1D0EB0C}" type="datetimeFigureOut">
              <a:rPr lang="fi-FI" smtClean="0"/>
              <a:t>21.11.2019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A9114-E65F-490D-BA25-0BC733BAD1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056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astakkaisista kulmista pyöristetty suorakulmio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A09E89AD-158C-485F-ABD7-CC8113FB3DC6}" type="datetimeFigureOut">
              <a:rPr lang="fi-FI" smtClean="0"/>
              <a:t>21.11.2019</a:t>
            </a:fld>
            <a:endParaRPr lang="fi-FI"/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4C8C82-1B06-478B-8FA5-8C6279F7F88A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Alatunnisteen paikkamerkki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89AD-158C-485F-ABD7-CC8113FB3DC6}" type="datetimeFigureOut">
              <a:rPr lang="fi-FI" smtClean="0"/>
              <a:t>21.11.2019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8C82-1B06-478B-8FA5-8C6279F7F8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89AD-158C-485F-ABD7-CC8113FB3DC6}" type="datetimeFigureOut">
              <a:rPr lang="fi-FI" smtClean="0"/>
              <a:t>21.11.2019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8C82-1B06-478B-8FA5-8C6279F7F8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89AD-158C-485F-ABD7-CC8113FB3DC6}" type="datetimeFigureOut">
              <a:rPr lang="fi-FI" smtClean="0"/>
              <a:t>21.11.2019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8C82-1B06-478B-8FA5-8C6279F7F8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A09E89AD-158C-485F-ABD7-CC8113FB3DC6}" type="datetimeFigureOut">
              <a:rPr lang="fi-FI" smtClean="0"/>
              <a:t>21.11.2019</a:t>
            </a:fld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4C8C82-1B06-478B-8FA5-8C6279F7F88A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89AD-158C-485F-ABD7-CC8113FB3DC6}" type="datetimeFigureOut">
              <a:rPr lang="fi-FI" smtClean="0"/>
              <a:t>21.11.2019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E04C8C82-1B06-478B-8FA5-8C6279F7F88A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Suorakulmi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kulmi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89AD-158C-485F-ABD7-CC8113FB3DC6}" type="datetimeFigureOut">
              <a:rPr lang="fi-FI" smtClean="0"/>
              <a:t>21.11.2019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E04C8C82-1B06-478B-8FA5-8C6279F7F8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89AD-158C-485F-ABD7-CC8113FB3DC6}" type="datetimeFigureOut">
              <a:rPr lang="fi-FI" smtClean="0"/>
              <a:t>21.11.2019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8C82-1B06-478B-8FA5-8C6279F7F88A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89AD-158C-485F-ABD7-CC8113FB3DC6}" type="datetimeFigureOut">
              <a:rPr lang="fi-FI" smtClean="0"/>
              <a:t>21.11.2019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8C82-1B06-478B-8FA5-8C6279F7F8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A09E89AD-158C-485F-ABD7-CC8113FB3DC6}" type="datetimeFigureOut">
              <a:rPr lang="fi-FI" smtClean="0"/>
              <a:t>21.11.2019</a:t>
            </a:fld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4C8C82-1B06-478B-8FA5-8C6279F7F88A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3" name="Kuvan paikkamerkki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fi-FI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A09E89AD-158C-485F-ABD7-CC8113FB3DC6}" type="datetimeFigureOut">
              <a:rPr lang="fi-FI" smtClean="0"/>
              <a:t>21.11.2019</a:t>
            </a:fld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4C8C82-1B06-478B-8FA5-8C6279F7F88A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astakkaisista kulmista pyöristetty suorakulmio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09E89AD-158C-485F-ABD7-CC8113FB3DC6}" type="datetimeFigureOut">
              <a:rPr lang="fi-FI" smtClean="0"/>
              <a:t>21.11.2019</a:t>
            </a:fld>
            <a:endParaRPr lang="fi-FI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04C8C82-1B06-478B-8FA5-8C6279F7F88A}" type="slidenum">
              <a:rPr lang="fi-FI" smtClean="0"/>
              <a:t>‹#›</a:t>
            </a:fld>
            <a:endParaRPr lang="fi-FI"/>
          </a:p>
        </p:txBody>
      </p:sp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Pedagogiset asiakirja ja oppimisen tuki</a:t>
            </a:r>
            <a:br>
              <a:rPr lang="fi-FI" dirty="0" smtClean="0"/>
            </a:br>
            <a:r>
              <a:rPr lang="fi-FI" sz="2400" dirty="0" smtClean="0"/>
              <a:t>Laitila 21.11.19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11560" y="4558655"/>
            <a:ext cx="6560234" cy="1752600"/>
          </a:xfrm>
        </p:spPr>
        <p:txBody>
          <a:bodyPr>
            <a:normAutofit/>
          </a:bodyPr>
          <a:lstStyle/>
          <a:p>
            <a:endParaRPr lang="fi-FI" sz="2000" dirty="0"/>
          </a:p>
          <a:p>
            <a:endParaRPr lang="fi-FI" sz="2000" dirty="0" smtClean="0"/>
          </a:p>
          <a:p>
            <a:pPr algn="l"/>
            <a:r>
              <a:rPr lang="fi-FI" sz="2000" dirty="0" smtClean="0"/>
              <a:t>YTM, Opiskeluhuollon esimies Sari Ågren</a:t>
            </a:r>
          </a:p>
          <a:p>
            <a:pPr algn="l"/>
            <a:r>
              <a:rPr lang="fi-FI" sz="2000" dirty="0" smtClean="0"/>
              <a:t>Sivistystoimiala, Opetus ja nuoriso, Opiskeluhuolto </a:t>
            </a:r>
          </a:p>
          <a:p>
            <a:pPr algn="l"/>
            <a:endParaRPr lang="fi-FI" sz="2000" dirty="0"/>
          </a:p>
        </p:txBody>
      </p:sp>
      <p:pic>
        <p:nvPicPr>
          <p:cNvPr id="4" name="Kuva 3" descr="s-posti_tunnu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72"/>
          <a:stretch/>
        </p:blipFill>
        <p:spPr bwMode="auto">
          <a:xfrm>
            <a:off x="683568" y="5949280"/>
            <a:ext cx="1352550" cy="4095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 descr="Kuvahaun tulos haulle teacher helping chil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54" y="2708920"/>
            <a:ext cx="2602260" cy="230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712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048672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Asiakirjoihin ei kirjata oppilaan diagnooseja vaan havaintoja siitä, miten diagnosoitu sairaus vaikuttaa oppimiseen/koulunkäyntiin ja miten häntä tulisi </a:t>
            </a:r>
            <a:r>
              <a:rPr lang="fi-FI" dirty="0" smtClean="0"/>
              <a:t>tukea</a:t>
            </a:r>
          </a:p>
          <a:p>
            <a:endParaRPr lang="fi-FI" dirty="0" smtClean="0"/>
          </a:p>
          <a:p>
            <a:r>
              <a:rPr lang="fi-FI" dirty="0" smtClean="0"/>
              <a:t>Sellaisia asioita, joita ei ole mahdollista toteuttaa, ei pidä kirjata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Asiakirjoissa käytetään arjen käsitteitä ja kuvataan käytäntöjä /menetelmiä konkreettisesti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Havaintojen tekeminen ja kirjaaminen oppilaan oppimisen tueksi on osa opettajan jokapäiväistä työskentelyä.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8030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911869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Rehtori vastaa siitä, että oppimisen tuki ja asiakirjat hoidetaan hänen koulullaan asianmukaisesti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Opettajien tulee perehtyä asiakirjoihin uusia oppilaita vastaanottaessaan</a:t>
            </a:r>
          </a:p>
          <a:p>
            <a:endParaRPr lang="fi-FI" dirty="0"/>
          </a:p>
          <a:p>
            <a:r>
              <a:rPr lang="fi-FI" dirty="0" smtClean="0"/>
              <a:t>Koulu </a:t>
            </a:r>
            <a:r>
              <a:rPr lang="fi-FI" dirty="0" smtClean="0"/>
              <a:t>voi toimia</a:t>
            </a:r>
            <a:r>
              <a:rPr lang="fi-FI" dirty="0" smtClean="0"/>
              <a:t> </a:t>
            </a:r>
            <a:r>
              <a:rPr lang="fi-FI" dirty="0" smtClean="0"/>
              <a:t>nk. lähivanhemman kanssa, jos vanhemmilla on yhteishuoltajuus (sovitusti toisin)</a:t>
            </a:r>
          </a:p>
          <a:p>
            <a:endParaRPr lang="fi-FI" dirty="0" smtClean="0"/>
          </a:p>
          <a:p>
            <a:r>
              <a:rPr lang="fi-FI" dirty="0" smtClean="0"/>
              <a:t>Oppilas voi olla vain yhdessä tuen vaiheessa kerrallaan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97761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i-FI" dirty="0" smtClean="0"/>
              <a:t>Rauman </a:t>
            </a:r>
            <a:r>
              <a:rPr lang="fi-FI" dirty="0" err="1" smtClean="0"/>
              <a:t>OPS:ssa</a:t>
            </a:r>
            <a:r>
              <a:rPr lang="fi-FI" dirty="0" smtClean="0"/>
              <a:t> on määritelty seuraavat asiat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Oppimissuunnitelma ja HOJKS täytetään viimeistään 3 kk:n kuluessa päätöksestä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Asiakirjat tarkastetaan vuosittain syyslomaan mennessä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Tuen tarpeen seulonnat tehdään 1.-3. vuosiluokkien kanssa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5855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Yleisen tuen kirjaaminen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Asiasta kannattaa koulu- tai kuntakohtaisesti </a:t>
            </a:r>
            <a:r>
              <a:rPr lang="fi-FI" dirty="0" smtClean="0"/>
              <a:t>päättää</a:t>
            </a:r>
          </a:p>
          <a:p>
            <a:endParaRPr lang="fi-FI" dirty="0" smtClean="0"/>
          </a:p>
          <a:p>
            <a:r>
              <a:rPr lang="fi-FI" dirty="0" smtClean="0"/>
              <a:t>Apuna voi olla tuen lomake Wilmassa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09181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Moniammatillinen</a:t>
            </a:r>
            <a:r>
              <a:rPr lang="fi-FI" dirty="0" smtClean="0"/>
              <a:t> käsittely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Pedagoginen arvio ja pedagoginen selvitys edellyttävät </a:t>
            </a:r>
            <a:r>
              <a:rPr lang="fi-FI" dirty="0" err="1" smtClean="0"/>
              <a:t>moniammatillista</a:t>
            </a:r>
            <a:r>
              <a:rPr lang="fi-FI" dirty="0" smtClean="0"/>
              <a:t> yhteistyötä, jolloin asiaa on käsittelemässä  sellainen (oppilashuollon) henkilö, joka ei kuulu opetushenkilöstöön.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err="1" smtClean="0"/>
              <a:t>Moniammatillinen</a:t>
            </a:r>
            <a:r>
              <a:rPr lang="fi-FI" dirty="0" smtClean="0"/>
              <a:t> yhteistyö voi tapahtua myös konsultoimalla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Ei voida enää puhua käsittelystä oppilashuoltoryhmässä</a:t>
            </a:r>
          </a:p>
        </p:txBody>
      </p:sp>
    </p:spTree>
    <p:extLst>
      <p:ext uri="{BB962C8B-B14F-4D97-AF65-F5344CB8AC3E}">
        <p14:creationId xmlns:p14="http://schemas.microsoft.com/office/powerpoint/2010/main" val="4119373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Kuuleminen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Kuulemisen laiminlyönti on yksi tavallisimpia syitä valituksille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smtClean="0"/>
              <a:t>Pedagogisen selvityksen yhteydessä on toteutettava kuuleminen, jossa oppilaalle ja huoltajalle tehdään selväksi kuulemisen tarkoitus, mitä päätös käytännössä tarkoittaa, annetaan mahdollisuus perehtyä asiaan liittyviin asiakirjoihin sekä lausua mielipiteensä käsitteillä olevasta asiasta.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2315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Ohjeita asiakirjojen täyttämiseen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Tuen vaiheeksi merkitään aina se tuen vaihe, joka on asiakirjan TÄYTTÄMISHETKELLÄ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Julkaisupäivä huoltajille</a:t>
            </a:r>
          </a:p>
          <a:p>
            <a:endParaRPr lang="fi-FI" dirty="0"/>
          </a:p>
          <a:p>
            <a:r>
              <a:rPr lang="fi-FI" dirty="0" smtClean="0"/>
              <a:t>Tarvitaanko ”Näkyy kaikille opettajille” – vaihtoehtoa? Entä ”piilotettu muilta oppilasta opettavilta opettajilta”?</a:t>
            </a:r>
          </a:p>
          <a:p>
            <a:endParaRPr lang="fi-FI" dirty="0"/>
          </a:p>
          <a:p>
            <a:r>
              <a:rPr lang="fi-FI" dirty="0" smtClean="0"/>
              <a:t>Toteutetut tukitoimet  - kohta edellyttää tukitoimien kirjaamista </a:t>
            </a:r>
            <a:r>
              <a:rPr lang="fi-FI" dirty="0" err="1" smtClean="0"/>
              <a:t>Wilmaan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47740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dirty="0" smtClean="0"/>
              <a:t>Oppiminen ja koulunkäynti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Kokonaistilanne</a:t>
            </a:r>
          </a:p>
          <a:p>
            <a:pPr marL="0" indent="0">
              <a:buNone/>
            </a:pPr>
            <a:r>
              <a:rPr lang="fi-FI" dirty="0" smtClean="0"/>
              <a:t>Esim. perustaitojen hallinta, yleinen osaaminen oppiaineissa, tavoitteellisuus, tarkkaavaisuus, aktiivisuus, vireys, vastuunotto, sosiaaliset taidot, ryhmässä toimiminen, käyttäytyminen oppimistilanteissa jne.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Oppimisvalmiudet </a:t>
            </a:r>
            <a:r>
              <a:rPr lang="fi-FI" dirty="0" smtClean="0"/>
              <a:t>Oppiminen ja sen tasaisuus, kirjoittaminen, lukeminen, laskeminen, sanastot, tiedonhankintataidot, vuosiluokan oppisisältöjen hallinta, hitaus/nopeus. </a:t>
            </a:r>
            <a:r>
              <a:rPr lang="fi-FI" dirty="0" smtClean="0">
                <a:solidFill>
                  <a:srgbClr val="FF0000"/>
                </a:solidFill>
              </a:rPr>
              <a:t>Koulunkäynnin </a:t>
            </a:r>
            <a:r>
              <a:rPr lang="fi-FI" dirty="0">
                <a:solidFill>
                  <a:srgbClr val="FF0000"/>
                </a:solidFill>
              </a:rPr>
              <a:t>erityis-</a:t>
            </a: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t</a:t>
            </a:r>
            <a:r>
              <a:rPr lang="fi-FI" dirty="0" smtClean="0">
                <a:solidFill>
                  <a:srgbClr val="FF0000"/>
                </a:solidFill>
              </a:rPr>
              <a:t>arpeet</a:t>
            </a:r>
          </a:p>
          <a:p>
            <a:pPr marL="0" indent="0">
              <a:buNone/>
            </a:pPr>
            <a:r>
              <a:rPr lang="fi-FI" dirty="0" smtClean="0"/>
              <a:t>Esim. kertaaminen, rauhallinen ympäristö, lisäaika jne.</a:t>
            </a:r>
            <a:endParaRPr lang="fi-FI" dirty="0"/>
          </a:p>
          <a:p>
            <a:pPr marL="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454066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i-FI" dirty="0" smtClean="0"/>
              <a:t>Oppiainekohtainen tuki/</a:t>
            </a:r>
            <a:br>
              <a:rPr lang="fi-FI" dirty="0" smtClean="0"/>
            </a:br>
            <a:r>
              <a:rPr lang="fi-FI" dirty="0" smtClean="0"/>
              <a:t>muut tuettavat asiat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4526280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Ei oppilashuollollisia asioita</a:t>
            </a:r>
            <a:r>
              <a:rPr lang="fi-FI" dirty="0" smtClean="0"/>
              <a:t>!!!!</a:t>
            </a:r>
          </a:p>
          <a:p>
            <a:endParaRPr lang="fi-FI" dirty="0" smtClean="0"/>
          </a:p>
          <a:p>
            <a:r>
              <a:rPr lang="fi-FI" dirty="0" smtClean="0"/>
              <a:t>Oppilaan tuen tarpeen kuvaus. </a:t>
            </a:r>
            <a:r>
              <a:rPr lang="fi-FI" dirty="0"/>
              <a:t>M</a:t>
            </a:r>
            <a:r>
              <a:rPr lang="fi-FI" dirty="0" smtClean="0"/>
              <a:t>iten hän oppii parhaiten? Tekemällä, jäljittelemällä, toistamalla, yksin/ryhmässä jne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Tuettavia asioita voivat olla esim. tarkkaavaisuuden ylläpito, työn aloittaminen, vastuunotto jne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Mistä asioista olisi oppimisessa hyötyä?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7946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800200"/>
          </a:xfrm>
        </p:spPr>
        <p:txBody>
          <a:bodyPr>
            <a:normAutofit fontScale="90000"/>
          </a:bodyPr>
          <a:lstStyle/>
          <a:p>
            <a:pPr algn="l"/>
            <a:r>
              <a:rPr lang="fi-FI" dirty="0" smtClean="0"/>
              <a:t>Oppilaan oppimiseen , työskentely- ja vuorovaikutustaitoihin sekä koulunkäyntiin liittyvät tavoitteet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3068961"/>
            <a:ext cx="8229600" cy="3103556"/>
          </a:xfrm>
        </p:spPr>
        <p:txBody>
          <a:bodyPr/>
          <a:lstStyle/>
          <a:p>
            <a:r>
              <a:rPr lang="fi-FI" dirty="0" smtClean="0"/>
              <a:t>Haastaviin osa-alueisiin liittyvät tavoitteet</a:t>
            </a:r>
          </a:p>
          <a:p>
            <a:r>
              <a:rPr lang="fi-FI" dirty="0" smtClean="0"/>
              <a:t>Missä asioissa olisi parantamisen varaa?</a:t>
            </a:r>
          </a:p>
          <a:p>
            <a:r>
              <a:rPr lang="fi-FI" dirty="0" smtClean="0"/>
              <a:t>Oppimisen, sosiaalisen pärjäämisen tai vastuun kantamiseen liittyviä tavoitteita pedagogisesta näkökulmasta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19203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4975664"/>
          </a:xfrm>
        </p:spPr>
        <p:txBody>
          <a:bodyPr>
            <a:normAutofit/>
          </a:bodyPr>
          <a:lstStyle/>
          <a:p>
            <a:pPr algn="ctr"/>
            <a:r>
              <a:rPr lang="fi-FI" sz="7200" dirty="0" smtClean="0"/>
              <a:t>Mitä ajatuksia oppimisen tuki herättää?</a:t>
            </a:r>
            <a:endParaRPr lang="fi-FI" sz="7200" dirty="0"/>
          </a:p>
        </p:txBody>
      </p:sp>
    </p:spTree>
    <p:extLst>
      <p:ext uri="{BB962C8B-B14F-4D97-AF65-F5344CB8AC3E}">
        <p14:creationId xmlns:p14="http://schemas.microsoft.com/office/powerpoint/2010/main" val="1115801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Erityiset painoalueet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Luettele erityisten painoalueiden mukaan opiskeltavat </a:t>
            </a:r>
            <a:r>
              <a:rPr lang="fi-FI" dirty="0" smtClean="0"/>
              <a:t>oppiaineet</a:t>
            </a:r>
          </a:p>
          <a:p>
            <a:endParaRPr lang="fi-FI" dirty="0" smtClean="0"/>
          </a:p>
          <a:p>
            <a:r>
              <a:rPr lang="fi-FI" dirty="0" smtClean="0"/>
              <a:t>Voi toteuttaa </a:t>
            </a:r>
            <a:r>
              <a:rPr lang="fi-FI" dirty="0" smtClean="0"/>
              <a:t>vain </a:t>
            </a:r>
            <a:r>
              <a:rPr lang="fi-FI" dirty="0" smtClean="0"/>
              <a:t>tehostetussa tai erityisessä </a:t>
            </a:r>
            <a:r>
              <a:rPr lang="fi-FI" dirty="0" smtClean="0"/>
              <a:t>tuessa</a:t>
            </a:r>
          </a:p>
          <a:p>
            <a:endParaRPr lang="fi-FI" dirty="0" smtClean="0"/>
          </a:p>
          <a:p>
            <a:r>
              <a:rPr lang="fi-FI" dirty="0" smtClean="0"/>
              <a:t>”Karsittu oppimäärä” </a:t>
            </a:r>
            <a:r>
              <a:rPr lang="fi-FI" dirty="0" smtClean="0"/>
              <a:t>perustuen kuitenkin oman vuosiluokan tavoitteisiin, kirjattava tarkkaan oppimissuunnitelmaan ja huomioitava arvioinnissa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0291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 smtClean="0"/>
              <a:t>Tuettavat oppiaineet (HOPS/HOJKS)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Tavoitteet</a:t>
            </a:r>
          </a:p>
          <a:p>
            <a:pPr marL="0" indent="0">
              <a:buNone/>
            </a:pPr>
            <a:r>
              <a:rPr lang="fi-FI" dirty="0" smtClean="0"/>
              <a:t>Oppiainekohtaiset, yksityiskohtaisemmat tavoitteet </a:t>
            </a:r>
            <a:r>
              <a:rPr lang="fi-FI" dirty="0" err="1" smtClean="0"/>
              <a:t>OPS:n</a:t>
            </a:r>
            <a:r>
              <a:rPr lang="fi-FI" dirty="0" smtClean="0"/>
              <a:t> oppiainekohtaisia tavoitteita hyödyntäen.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Esim. 5 </a:t>
            </a:r>
            <a:r>
              <a:rPr lang="fi-FI" dirty="0" err="1" smtClean="0"/>
              <a:t>lk</a:t>
            </a:r>
            <a:r>
              <a:rPr lang="fi-FI" dirty="0" smtClean="0"/>
              <a:t> englanti:</a:t>
            </a:r>
          </a:p>
          <a:p>
            <a:pPr marL="0" indent="0">
              <a:buNone/>
            </a:pPr>
            <a:r>
              <a:rPr lang="fi-FI" dirty="0" smtClean="0"/>
              <a:t>Oppia arkielämää koskevasta puheesta poimimaan keskeisin sisältö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Sisältö</a:t>
            </a:r>
          </a:p>
          <a:p>
            <a:pPr marL="0" indent="0">
              <a:buNone/>
            </a:pPr>
            <a:r>
              <a:rPr lang="fi-FI" dirty="0" smtClean="0"/>
              <a:t>Tarkennetaan sisältöä em. </a:t>
            </a:r>
            <a:r>
              <a:rPr lang="fi-FI" dirty="0"/>
              <a:t>t</a:t>
            </a:r>
            <a:r>
              <a:rPr lang="fi-FI" dirty="0" smtClean="0"/>
              <a:t>avoitteiden saavuttamiseksi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Esim. 5 </a:t>
            </a:r>
            <a:r>
              <a:rPr lang="fi-FI" dirty="0" err="1" smtClean="0"/>
              <a:t>lk</a:t>
            </a:r>
            <a:r>
              <a:rPr lang="fi-FI" dirty="0" smtClean="0"/>
              <a:t> englanti:</a:t>
            </a:r>
          </a:p>
          <a:p>
            <a:pPr marL="0" indent="0">
              <a:buNone/>
            </a:pPr>
            <a:r>
              <a:rPr lang="fi-FI" dirty="0" smtClean="0"/>
              <a:t>Oppikirja ”E for </a:t>
            </a:r>
            <a:r>
              <a:rPr lang="fi-FI" dirty="0" err="1" smtClean="0"/>
              <a:t>you</a:t>
            </a:r>
            <a:r>
              <a:rPr lang="fi-FI" dirty="0" smtClean="0"/>
              <a:t>” kappaleet 1-3 A-osiot, tummennetut sanat, tervehdykset, viikonpäivät, kellonajat jne.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21163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dirty="0" smtClean="0"/>
              <a:t>Oppiaineet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Toteutus</a:t>
            </a:r>
          </a:p>
          <a:p>
            <a:pPr marL="0" indent="0">
              <a:buNone/>
            </a:pPr>
            <a:r>
              <a:rPr lang="fi-FI" dirty="0" smtClean="0"/>
              <a:t>Pedagogiset ja oppimisympäristöön </a:t>
            </a:r>
            <a:r>
              <a:rPr lang="fi-FI" dirty="0" err="1" smtClean="0"/>
              <a:t>liittyvätratkaisut</a:t>
            </a:r>
            <a:r>
              <a:rPr lang="fi-FI" dirty="0" smtClean="0"/>
              <a:t>.</a:t>
            </a:r>
          </a:p>
          <a:p>
            <a:pPr marL="0" indent="0">
              <a:buNone/>
            </a:pPr>
            <a:r>
              <a:rPr lang="fi-FI" dirty="0" smtClean="0"/>
              <a:t>Miten ja missä </a:t>
            </a:r>
            <a:r>
              <a:rPr lang="fi-FI" dirty="0" err="1" smtClean="0"/>
              <a:t>opetetaan?Kuka</a:t>
            </a:r>
            <a:r>
              <a:rPr lang="fi-FI" dirty="0" smtClean="0"/>
              <a:t> Opettaa? Millä keinoin? Tukiopetus, eriyttäminen? etukäteisopetus?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Osaamisen arviointitavat</a:t>
            </a:r>
          </a:p>
          <a:p>
            <a:pPr marL="0" indent="0">
              <a:buNone/>
            </a:pPr>
            <a:r>
              <a:rPr lang="fi-FI" dirty="0" smtClean="0"/>
              <a:t>Arviointimenetelmät</a:t>
            </a:r>
          </a:p>
          <a:p>
            <a:pPr marL="0" indent="0">
              <a:buNone/>
            </a:pPr>
            <a:r>
              <a:rPr lang="fi-FI" dirty="0" smtClean="0"/>
              <a:t>Mitä erityisesti otettava huomioon arvioinnissa? Koejärjestelyt esim. suullinen koe tai oppikirjan käyttäminen apuna koetilanteissa.</a:t>
            </a:r>
          </a:p>
          <a:p>
            <a:pPr marL="0" indent="0">
              <a:buNone/>
            </a:pPr>
            <a:r>
              <a:rPr lang="fi-FI" dirty="0" smtClean="0"/>
              <a:t>Arvioinnin ajankohdat.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0267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dirty="0" smtClean="0"/>
              <a:t>Muut tuettavat asiat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Mikäli tuettava asia ei liity suoraan tiettyyn oppiaineeseen kirjataan se </a:t>
            </a:r>
            <a:r>
              <a:rPr lang="fi-FI" dirty="0" smtClean="0"/>
              <a:t>tähän</a:t>
            </a:r>
          </a:p>
          <a:p>
            <a:endParaRPr lang="fi-FI" dirty="0" smtClean="0"/>
          </a:p>
          <a:p>
            <a:r>
              <a:rPr lang="fi-FI" dirty="0" smtClean="0"/>
              <a:t>Oppimisen fyysiset, psyykkiset, sosiaaliset ja oppimisympäristöön liittyvät tuen tarpeet (esim. vilkkauteen, käyttäytymiseen, sosiaalisiin suhteisiin liittyvät</a:t>
            </a:r>
            <a:r>
              <a:rPr lang="fi-FI" dirty="0" smtClean="0"/>
              <a:t>)</a:t>
            </a:r>
          </a:p>
          <a:p>
            <a:endParaRPr lang="fi-FI" dirty="0" smtClean="0"/>
          </a:p>
          <a:p>
            <a:r>
              <a:rPr lang="fi-FI" dirty="0" smtClean="0"/>
              <a:t>Kirjattavat asiat tulee olla sidoksissa oppimiseen ja koulunkäyntiin. Oppilashuollollista sisältöä ei kirjata tähän. Vain ohjaus oppilashuollon piiriin.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125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Edistymisen seuranta ja arviointi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Miten edistymistä yleisesti seurataan; kuka/ketkä seuraa ja kuinka usein</a:t>
            </a:r>
            <a:r>
              <a:rPr lang="fi-FI" dirty="0" smtClean="0"/>
              <a:t>?</a:t>
            </a:r>
          </a:p>
          <a:p>
            <a:endParaRPr lang="fi-FI" dirty="0" smtClean="0"/>
          </a:p>
          <a:p>
            <a:r>
              <a:rPr lang="fi-FI" dirty="0" smtClean="0"/>
              <a:t>Onko oppilaalla mahdollisuus osoittaa osaamistaan ja edistymistään eri tavoin</a:t>
            </a:r>
            <a:r>
              <a:rPr lang="fi-FI" dirty="0" smtClean="0"/>
              <a:t>?</a:t>
            </a:r>
          </a:p>
          <a:p>
            <a:endParaRPr lang="fi-FI" dirty="0" smtClean="0"/>
          </a:p>
          <a:p>
            <a:r>
              <a:rPr lang="fi-FI" dirty="0" smtClean="0"/>
              <a:t>Voi kirjata oppilaan kokonaisuuden seurantaan ja tukitoimiin liittyviä huomioitavia seikkoja ja asettaa arvioitavaksi asioita, jotka eivät ole sidoksissa oppiaineisiin.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4164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HOJKS:ssa</a:t>
            </a:r>
            <a:r>
              <a:rPr lang="fi-FI" dirty="0" smtClean="0"/>
              <a:t> uutena asiana on….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Erityisluokalla opiskelevan yleisopetuksen yhteistyöluokka ja suunnitelma yhteistyön toteuttamiseksi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37176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dirty="0" err="1" smtClean="0"/>
              <a:t>HOJKS:n</a:t>
            </a:r>
            <a:r>
              <a:rPr lang="fi-FI" dirty="0" smtClean="0"/>
              <a:t> tarkistaminen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Päivittää ja saattaa ajan tasalle viimeistään keväällä, aiemminkin tarpeen </a:t>
            </a:r>
            <a:r>
              <a:rPr lang="fi-FI" dirty="0" smtClean="0"/>
              <a:t>mukaan</a:t>
            </a:r>
          </a:p>
          <a:p>
            <a:endParaRPr lang="fi-FI" dirty="0" smtClean="0"/>
          </a:p>
          <a:p>
            <a:r>
              <a:rPr lang="fi-FI" dirty="0" smtClean="0"/>
              <a:t>Kokonaan uusi pohja lukuvuoden alkupuolella (syyslomaan mennessä</a:t>
            </a:r>
            <a:r>
              <a:rPr lang="fi-FI" dirty="0" smtClean="0"/>
              <a:t>?)</a:t>
            </a:r>
          </a:p>
          <a:p>
            <a:endParaRPr lang="fi-FI" dirty="0" smtClean="0"/>
          </a:p>
          <a:p>
            <a:r>
              <a:rPr lang="fi-FI" dirty="0" smtClean="0"/>
              <a:t>Pedagogiset selvitykset aina 2. luokan jälkeen ja ennen 7. luokkaa – pakollinen erityisen tuen tarpeen arviointi</a:t>
            </a:r>
          </a:p>
        </p:txBody>
      </p:sp>
    </p:spTree>
    <p:extLst>
      <p:ext uri="{BB962C8B-B14F-4D97-AF65-F5344CB8AC3E}">
        <p14:creationId xmlns:p14="http://schemas.microsoft.com/office/powerpoint/2010/main" val="17227779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Oppilas on aina kokonaisuus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Oppimisen ja oppilashuollon tuen on kuljettava sujuvasti käsi kädessä</a:t>
            </a:r>
          </a:p>
          <a:p>
            <a:endParaRPr lang="fi-FI" dirty="0"/>
          </a:p>
          <a:p>
            <a:r>
              <a:rPr lang="fi-FI" dirty="0" smtClean="0"/>
              <a:t>Ongelmallisissa tilanteissa kannattaa asioista/ kirjaamisesta yksityiskohtaisesti sopia huoltajan kanssa.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07257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 smtClean="0"/>
              <a:t>Pedagogisten asiakirjojen siirtäminen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Tarvitaanko nk. </a:t>
            </a:r>
            <a:r>
              <a:rPr lang="fi-FI" dirty="0" err="1" smtClean="0"/>
              <a:t>Siirtohojkseja</a:t>
            </a:r>
            <a:r>
              <a:rPr lang="fi-FI" dirty="0" smtClean="0"/>
              <a:t>?</a:t>
            </a:r>
          </a:p>
          <a:p>
            <a:endParaRPr lang="fi-FI" dirty="0"/>
          </a:p>
          <a:p>
            <a:r>
              <a:rPr lang="fi-FI" dirty="0" smtClean="0"/>
              <a:t>Jos pedagogiset asiakirjat ovat oikein täytettyjä, ne voivat siirtyä toiselle opetuksen järjestäjälle ilman suostumusta.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561682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dirty="0" smtClean="0"/>
              <a:t>Asiakirjojen säilytys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Allekirjoitukset ja printit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Pedagogiset asiakirjat 10 vuotta oppivelvollisuuden päättymisestä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smtClean="0"/>
              <a:t>Oppilashuoltokertomukset 100 vuotta tai 50 vuotta ko. henkilön kuolemasta.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0792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54812"/>
            <a:ext cx="5328592" cy="614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285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2656"/>
            <a:ext cx="7920880" cy="2410703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924944"/>
            <a:ext cx="3573016" cy="3573016"/>
          </a:xfrm>
          <a:prstGeom prst="rect">
            <a:avLst/>
          </a:prstGeom>
        </p:spPr>
      </p:pic>
      <p:sp>
        <p:nvSpPr>
          <p:cNvPr id="6" name="Tekstiruutu 5"/>
          <p:cNvSpPr txBox="1"/>
          <p:nvPr/>
        </p:nvSpPr>
        <p:spPr>
          <a:xfrm>
            <a:off x="971600" y="3429000"/>
            <a:ext cx="288032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 smtClean="0"/>
              <a:t>Kiitos!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dirty="0" smtClean="0"/>
              <a:t>Sari.agren@rauma.fi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857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Oppimisen tuesta yleisesti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19068"/>
          </a:xfrm>
        </p:spPr>
        <p:txBody>
          <a:bodyPr>
            <a:normAutofit fontScale="85000" lnSpcReduction="20000"/>
          </a:bodyPr>
          <a:lstStyle/>
          <a:p>
            <a:r>
              <a:rPr lang="fi-FI" dirty="0" smtClean="0"/>
              <a:t>Jokainen opettaja tuntee opetussuunnitelman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Varhainen, yleinen tuki kuuluu kaikille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/>
              <a:t>Vaihteleva, monipuoliset, monimuotoiset ja toiminnallisuutta korostavat tavat </a:t>
            </a:r>
            <a:r>
              <a:rPr lang="fi-FI" dirty="0" smtClean="0"/>
              <a:t>opettaa, monipuolinen oppimisympäristö  </a:t>
            </a:r>
            <a:r>
              <a:rPr lang="fi-FI" dirty="0" smtClean="0">
                <a:solidFill>
                  <a:srgbClr val="00B050"/>
                </a:solidFill>
              </a:rPr>
              <a:t>= tukea parhaimmillaan!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Osallisuus tukea suunniteltaessa</a:t>
            </a:r>
          </a:p>
          <a:p>
            <a:pPr marL="114300" indent="0">
              <a:buNone/>
            </a:pPr>
            <a:endParaRPr lang="fi-FI" dirty="0" smtClean="0"/>
          </a:p>
          <a:p>
            <a:r>
              <a:rPr lang="fi-FI" dirty="0"/>
              <a:t>Suostumuksia ei tarvita – oppimisen tuki on oppilaan oikeus ja koulun velvollisuus</a:t>
            </a:r>
          </a:p>
          <a:p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1776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Kulmayhdysviiva 6"/>
          <p:cNvCxnSpPr/>
          <p:nvPr/>
        </p:nvCxnSpPr>
        <p:spPr>
          <a:xfrm flipV="1">
            <a:off x="1043608" y="3816256"/>
            <a:ext cx="4680520" cy="1224136"/>
          </a:xfrm>
          <a:prstGeom prst="bentConnector3">
            <a:avLst>
              <a:gd name="adj1" fmla="val 498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20"/>
          <p:cNvCxnSpPr/>
          <p:nvPr/>
        </p:nvCxnSpPr>
        <p:spPr>
          <a:xfrm>
            <a:off x="1043608" y="5040392"/>
            <a:ext cx="0" cy="836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uora yhdysviiva 24"/>
          <p:cNvCxnSpPr/>
          <p:nvPr/>
        </p:nvCxnSpPr>
        <p:spPr>
          <a:xfrm flipV="1">
            <a:off x="5724128" y="2780928"/>
            <a:ext cx="0" cy="1035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uora yhdysviiva 26"/>
          <p:cNvCxnSpPr/>
          <p:nvPr/>
        </p:nvCxnSpPr>
        <p:spPr>
          <a:xfrm>
            <a:off x="5724128" y="2780928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kstiruutu 28"/>
          <p:cNvSpPr txBox="1"/>
          <p:nvPr/>
        </p:nvSpPr>
        <p:spPr>
          <a:xfrm>
            <a:off x="1115616" y="5040392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 smtClean="0"/>
              <a:t>Yleinen tuki</a:t>
            </a:r>
            <a:endParaRPr lang="fi-FI" sz="2800" b="1" dirty="0"/>
          </a:p>
        </p:txBody>
      </p:sp>
      <p:sp>
        <p:nvSpPr>
          <p:cNvPr id="30" name="Tekstiruutu 29"/>
          <p:cNvSpPr txBox="1"/>
          <p:nvPr/>
        </p:nvSpPr>
        <p:spPr>
          <a:xfrm>
            <a:off x="3635896" y="3816256"/>
            <a:ext cx="2448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 smtClean="0"/>
              <a:t>Tehostettu tuki</a:t>
            </a:r>
            <a:endParaRPr lang="fi-FI" sz="2800" b="1" dirty="0"/>
          </a:p>
        </p:txBody>
      </p:sp>
      <p:sp>
        <p:nvSpPr>
          <p:cNvPr id="31" name="Tekstiruutu 30"/>
          <p:cNvSpPr txBox="1"/>
          <p:nvPr/>
        </p:nvSpPr>
        <p:spPr>
          <a:xfrm>
            <a:off x="6084168" y="2780928"/>
            <a:ext cx="2016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 smtClean="0"/>
              <a:t>Erityinen tuki</a:t>
            </a:r>
            <a:endParaRPr lang="fi-FI" sz="2800" b="1" dirty="0"/>
          </a:p>
        </p:txBody>
      </p:sp>
      <p:sp>
        <p:nvSpPr>
          <p:cNvPr id="32" name="Tekstiruutu 31"/>
          <p:cNvSpPr txBox="1"/>
          <p:nvPr/>
        </p:nvSpPr>
        <p:spPr>
          <a:xfrm>
            <a:off x="2645204" y="3222268"/>
            <a:ext cx="738664" cy="1800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i-FI" dirty="0" smtClean="0"/>
              <a:t>PEDAGOGINEN ARVIO</a:t>
            </a:r>
            <a:endParaRPr lang="fi-FI" dirty="0"/>
          </a:p>
        </p:txBody>
      </p:sp>
      <p:sp>
        <p:nvSpPr>
          <p:cNvPr id="34" name="Tekstiruutu 33"/>
          <p:cNvSpPr txBox="1"/>
          <p:nvPr/>
        </p:nvSpPr>
        <p:spPr>
          <a:xfrm>
            <a:off x="5004048" y="2086109"/>
            <a:ext cx="738664" cy="17281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i-FI" dirty="0" smtClean="0"/>
              <a:t>PEDAGOGINEN SELVITYS</a:t>
            </a:r>
            <a:endParaRPr lang="fi-FI" dirty="0"/>
          </a:p>
        </p:txBody>
      </p:sp>
      <p:sp>
        <p:nvSpPr>
          <p:cNvPr id="35" name="Tekstiruutu 34"/>
          <p:cNvSpPr txBox="1"/>
          <p:nvPr/>
        </p:nvSpPr>
        <p:spPr>
          <a:xfrm>
            <a:off x="3203848" y="285293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FF0000"/>
                </a:solidFill>
              </a:rPr>
              <a:t>OPPIMIS-SUUNNITELMA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36" name="Tekstiruutu 35"/>
          <p:cNvSpPr txBox="1"/>
          <p:nvPr/>
        </p:nvSpPr>
        <p:spPr>
          <a:xfrm>
            <a:off x="6228184" y="213285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FF0000"/>
                </a:solidFill>
              </a:rPr>
              <a:t>HOJKS</a:t>
            </a:r>
            <a:endParaRPr lang="fi-FI" dirty="0">
              <a:solidFill>
                <a:srgbClr val="FF0000"/>
              </a:solidFill>
            </a:endParaRPr>
          </a:p>
        </p:txBody>
      </p:sp>
      <p:cxnSp>
        <p:nvCxnSpPr>
          <p:cNvPr id="3" name="Suora nuoliyhdysviiva 2"/>
          <p:cNvCxnSpPr/>
          <p:nvPr/>
        </p:nvCxnSpPr>
        <p:spPr>
          <a:xfrm flipV="1">
            <a:off x="1043608" y="1340768"/>
            <a:ext cx="4329772" cy="2664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uora nuoliyhdysviiva 4"/>
          <p:cNvCxnSpPr/>
          <p:nvPr/>
        </p:nvCxnSpPr>
        <p:spPr>
          <a:xfrm flipH="1">
            <a:off x="1115616" y="1484784"/>
            <a:ext cx="4392488" cy="2736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8532" y="548680"/>
            <a:ext cx="7620000" cy="418058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Tuki on kolmiportainen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/>
          <a:lstStyle/>
          <a:p>
            <a:pPr marL="114300" indent="0">
              <a:buNone/>
            </a:pPr>
            <a:r>
              <a:rPr lang="fi-FI" dirty="0" smtClean="0"/>
              <a:t>k</a:t>
            </a:r>
            <a:endParaRPr lang="fi-FI" dirty="0"/>
          </a:p>
        </p:txBody>
      </p:sp>
      <p:pic>
        <p:nvPicPr>
          <p:cNvPr id="1026" name="Picture 2" descr="(Bigstock/olly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32" y="1260833"/>
            <a:ext cx="2365276" cy="165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85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lang="fi-FI" dirty="0" smtClean="0"/>
              <a:t>Kuuluu kaikille</a:t>
            </a:r>
          </a:p>
          <a:p>
            <a:r>
              <a:rPr lang="fi-FI" dirty="0" smtClean="0"/>
              <a:t>Kestolta lyhytaikaista</a:t>
            </a:r>
          </a:p>
          <a:p>
            <a:r>
              <a:rPr lang="fi-FI" dirty="0" smtClean="0"/>
              <a:t>Käytössä 1-2 eri tukimuotoa</a:t>
            </a:r>
          </a:p>
          <a:p>
            <a:r>
              <a:rPr lang="fi-FI" dirty="0" smtClean="0"/>
              <a:t>Sisältää eriyttämistä, tukiopetusta, opettajien keskinäistä yhteistyötä, opetusryhmien muuntelua, ohjaustoimia, osa-aikaista erityisopetusta, monipuolisia osaamisen osoittamistapoja, joustavia ryhmittelyjä, oppilashuollon tukea, apuvälineitä, oppilaanohjausta jne.</a:t>
            </a:r>
          </a:p>
          <a:p>
            <a:pPr marL="64008" indent="0">
              <a:buNone/>
            </a:pPr>
            <a:endParaRPr lang="fi-FI" dirty="0" smtClean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dirty="0"/>
              <a:t>Y</a:t>
            </a:r>
            <a:r>
              <a:rPr lang="fi-FI" dirty="0" smtClean="0"/>
              <a:t>leinen tuki</a:t>
            </a:r>
            <a:endParaRPr lang="fi-FI" dirty="0"/>
          </a:p>
        </p:txBody>
      </p:sp>
      <p:pic>
        <p:nvPicPr>
          <p:cNvPr id="2050" name="Picture 2" descr="https://encrypted-tbn1.gstatic.com/images?q=tbn:ANd9GcT68csjdjFUPI6hG_HdgUzpjhvrHAQxVhmHOef7HKY3rjpZj-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60648"/>
            <a:ext cx="1962150" cy="23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99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Kun yleinen tuki ei riitä / yleistä tukea on annettu</a:t>
            </a:r>
          </a:p>
          <a:p>
            <a:pPr marL="109728" indent="0">
              <a:buNone/>
            </a:pPr>
            <a:endParaRPr lang="fi-FI" dirty="0" smtClean="0"/>
          </a:p>
          <a:p>
            <a:r>
              <a:rPr lang="fi-FI" dirty="0" smtClean="0"/>
              <a:t>Yleistä tukea säännöllisempää, vahvempaa ja pitkäkestoisempaa</a:t>
            </a:r>
          </a:p>
          <a:p>
            <a:pPr marL="109728" indent="0">
              <a:buNone/>
            </a:pPr>
            <a:endParaRPr lang="fi-FI" dirty="0" smtClean="0"/>
          </a:p>
          <a:p>
            <a:r>
              <a:rPr lang="fi-FI" dirty="0" smtClean="0"/>
              <a:t>Sisältää useampia tukimuotoja kuin yleisessä tuessa</a:t>
            </a:r>
          </a:p>
          <a:p>
            <a:pPr marL="109728" indent="0">
              <a:buNone/>
            </a:pPr>
            <a:endParaRPr lang="fi-FI" dirty="0" smtClean="0"/>
          </a:p>
          <a:p>
            <a:r>
              <a:rPr lang="fi-FI" dirty="0" smtClean="0"/>
              <a:t>Mahdollisuus erityisiin painoalueisiin</a:t>
            </a:r>
          </a:p>
          <a:p>
            <a:pPr marL="109728" indent="0">
              <a:buNone/>
            </a:pPr>
            <a:endParaRPr lang="fi-FI" dirty="0" smtClean="0"/>
          </a:p>
          <a:p>
            <a:r>
              <a:rPr lang="fi-FI" dirty="0" smtClean="0"/>
              <a:t>Tehostettuun tuen aloittaminen vaatii pedagogisen arvion, </a:t>
            </a:r>
            <a:r>
              <a:rPr lang="fi-FI" dirty="0" smtClean="0"/>
              <a:t>johon sisältyy </a:t>
            </a:r>
            <a:r>
              <a:rPr lang="fi-FI" dirty="0" smtClean="0"/>
              <a:t>moniammatillinen käsittely</a:t>
            </a:r>
            <a:endParaRPr lang="fi-FI" dirty="0" smtClean="0"/>
          </a:p>
          <a:p>
            <a:pPr marL="109728" indent="0">
              <a:buNone/>
            </a:pPr>
            <a:endParaRPr lang="fi-FI" dirty="0" smtClean="0"/>
          </a:p>
          <a:p>
            <a:r>
              <a:rPr lang="fi-FI" dirty="0" smtClean="0"/>
              <a:t>Tehostetussa tuessa </a:t>
            </a:r>
            <a:r>
              <a:rPr lang="fi-FI" u="sng" dirty="0" smtClean="0"/>
              <a:t>viimeistään</a:t>
            </a:r>
            <a:r>
              <a:rPr lang="fi-FI" dirty="0" smtClean="0"/>
              <a:t> tehdään oppimissuunnitelma.</a:t>
            </a:r>
          </a:p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dirty="0" smtClean="0"/>
              <a:t>Tehostettu tuki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5698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smtClean="0"/>
              <a:t>Kun oppilas ei tehostetun tuen menetelminkään selviydy yleisen oppimäärän tavoitteista (arvosana 5)</a:t>
            </a:r>
          </a:p>
          <a:p>
            <a:pPr marL="109728" indent="0">
              <a:buNone/>
            </a:pPr>
            <a:endParaRPr lang="fi-FI" dirty="0" smtClean="0"/>
          </a:p>
          <a:p>
            <a:r>
              <a:rPr lang="fi-FI" dirty="0" smtClean="0"/>
              <a:t>Sisältää erityisopetusta ja muuta pitkäkestoista tukea</a:t>
            </a:r>
          </a:p>
          <a:p>
            <a:pPr marL="109728" indent="0">
              <a:buNone/>
            </a:pPr>
            <a:endParaRPr lang="fi-FI" dirty="0" smtClean="0"/>
          </a:p>
          <a:p>
            <a:r>
              <a:rPr lang="fi-FI" dirty="0" smtClean="0"/>
              <a:t>Opiskelu joko oppiaineittain tai toiminta-alueittain</a:t>
            </a:r>
          </a:p>
          <a:p>
            <a:pPr marL="109728" indent="0">
              <a:buNone/>
            </a:pPr>
            <a:endParaRPr lang="fi-FI" dirty="0" smtClean="0"/>
          </a:p>
          <a:p>
            <a:r>
              <a:rPr lang="fi-FI" dirty="0" smtClean="0"/>
              <a:t>Erilaisia pedagogisia ratkaisuja liittyen opetukseen, työtapoihin, valittaviin materiaaleihin tai apuvälineisiin.</a:t>
            </a:r>
          </a:p>
          <a:p>
            <a:pPr marL="109728" indent="0">
              <a:buNone/>
            </a:pPr>
            <a:endParaRPr lang="fi-FI" dirty="0" smtClean="0"/>
          </a:p>
          <a:p>
            <a:r>
              <a:rPr lang="fi-FI" dirty="0" smtClean="0"/>
              <a:t>Erityiseen tukeen siirtyminen vaatii pedagogisen selvityksen, </a:t>
            </a:r>
            <a:r>
              <a:rPr lang="fi-FI" dirty="0" err="1" smtClean="0"/>
              <a:t>moniammatillisen</a:t>
            </a:r>
            <a:r>
              <a:rPr lang="fi-FI" dirty="0" smtClean="0"/>
              <a:t> oppilashuoltohenkilöstön käsittelyn, yleensä psykologin </a:t>
            </a:r>
            <a:r>
              <a:rPr lang="fi-FI" dirty="0"/>
              <a:t>tai muun vastaavan asiantuntijan </a:t>
            </a:r>
            <a:r>
              <a:rPr lang="fi-FI" dirty="0" smtClean="0"/>
              <a:t>lausunnon ja opetuksen järjestäjän hallintolain mukaisen kirjallisen päätöksen</a:t>
            </a:r>
          </a:p>
          <a:p>
            <a:pPr marL="109728" indent="0">
              <a:buNone/>
            </a:pPr>
            <a:endParaRPr lang="fi-FI" dirty="0" smtClean="0">
              <a:solidFill>
                <a:srgbClr val="FF0000"/>
              </a:solidFill>
            </a:endParaRPr>
          </a:p>
          <a:p>
            <a:r>
              <a:rPr lang="fi-FI" dirty="0" smtClean="0"/>
              <a:t>Oppilaalle tehdään HOJKS ja arvioidaan sen tavoitteiden mukaan</a:t>
            </a:r>
          </a:p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dirty="0" smtClean="0"/>
              <a:t>Erityinen tuki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26327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253536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Yleistä pedagogisista asiakirjoista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79108"/>
          </a:xfrm>
        </p:spPr>
        <p:txBody>
          <a:bodyPr>
            <a:normAutofit fontScale="70000" lnSpcReduction="20000"/>
          </a:bodyPr>
          <a:lstStyle/>
          <a:p>
            <a:r>
              <a:rPr lang="fi-FI" dirty="0" smtClean="0"/>
              <a:t>Pedagogiset asiakirjat pohjautuvat opetussuunnitelman perusteisiin/ </a:t>
            </a:r>
            <a:r>
              <a:rPr lang="fi-FI" dirty="0" smtClean="0"/>
              <a:t>mallilomakkeisiin</a:t>
            </a:r>
          </a:p>
          <a:p>
            <a:endParaRPr lang="fi-FI" dirty="0" smtClean="0"/>
          </a:p>
          <a:p>
            <a:r>
              <a:rPr lang="fi-FI" dirty="0" smtClean="0"/>
              <a:t>Ne ovat oppimisen tuen asiakirjoja ja niiden sisällön tulee olla pedagogisesti perusteltua/opetuksen järjestämisen kannalta välttämätöntä tietoa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Ne eivät sisällä oppilashuollollisia </a:t>
            </a:r>
            <a:r>
              <a:rPr lang="fi-FI" dirty="0" smtClean="0"/>
              <a:t>asioita</a:t>
            </a:r>
          </a:p>
          <a:p>
            <a:endParaRPr lang="fi-FI" dirty="0" smtClean="0"/>
          </a:p>
          <a:p>
            <a:r>
              <a:rPr lang="fi-FI" dirty="0" smtClean="0"/>
              <a:t>Asiakirjat laaditaan yhteistyössä oppilaan ja hänen huoltajansa </a:t>
            </a:r>
            <a:r>
              <a:rPr lang="fi-FI" dirty="0" smtClean="0"/>
              <a:t>kanssa</a:t>
            </a:r>
          </a:p>
          <a:p>
            <a:endParaRPr lang="fi-FI" dirty="0" smtClean="0"/>
          </a:p>
          <a:p>
            <a:r>
              <a:rPr lang="fi-FI" dirty="0" smtClean="0"/>
              <a:t>Asiakirjoissa ei mainita oppilaan henkilökohtaisia ominaisuuksia. Sisällön tulee olla sidoksissa koulunkäyntiin ja oppilaan rooliin koululaisena/oppijana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477683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limo">
  <a:themeElements>
    <a:clrScheme name="Valim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Valim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alim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675</TotalTime>
  <Words>1079</Words>
  <Application>Microsoft Office PowerPoint</Application>
  <PresentationFormat>Näytössä katseltava diaesitys (4:3)</PresentationFormat>
  <Paragraphs>188</Paragraphs>
  <Slides>30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30</vt:i4>
      </vt:variant>
    </vt:vector>
  </HeadingPairs>
  <TitlesOfParts>
    <vt:vector size="34" baseType="lpstr">
      <vt:lpstr>Calibri</vt:lpstr>
      <vt:lpstr>Rockwell</vt:lpstr>
      <vt:lpstr>Wingdings 2</vt:lpstr>
      <vt:lpstr>Valimo</vt:lpstr>
      <vt:lpstr>Pedagogiset asiakirja ja oppimisen tuki Laitila 21.11.19</vt:lpstr>
      <vt:lpstr>Mitä ajatuksia oppimisen tuki herättää?</vt:lpstr>
      <vt:lpstr>PowerPoint-esitys</vt:lpstr>
      <vt:lpstr>Oppimisen tuesta yleisesti</vt:lpstr>
      <vt:lpstr>Tuki on kolmiportainen</vt:lpstr>
      <vt:lpstr>Yleinen tuki</vt:lpstr>
      <vt:lpstr>Tehostettu tuki</vt:lpstr>
      <vt:lpstr>Erityinen tuki</vt:lpstr>
      <vt:lpstr>Yleistä pedagogisista asiakirjoista</vt:lpstr>
      <vt:lpstr>PowerPoint-esitys</vt:lpstr>
      <vt:lpstr>PowerPoint-esitys</vt:lpstr>
      <vt:lpstr>Rauman OPS:ssa on määritelty seuraavat asiat</vt:lpstr>
      <vt:lpstr>Yleisen tuen kirjaaminen </vt:lpstr>
      <vt:lpstr>Moniammatillinen käsittely</vt:lpstr>
      <vt:lpstr>Kuuleminen</vt:lpstr>
      <vt:lpstr>Ohjeita asiakirjojen täyttämiseen</vt:lpstr>
      <vt:lpstr>Oppiminen ja koulunkäynti</vt:lpstr>
      <vt:lpstr>Oppiainekohtainen tuki/ muut tuettavat asiat</vt:lpstr>
      <vt:lpstr>Oppilaan oppimiseen , työskentely- ja vuorovaikutustaitoihin sekä koulunkäyntiin liittyvät tavoitteet</vt:lpstr>
      <vt:lpstr>Erityiset painoalueet</vt:lpstr>
      <vt:lpstr>Tuettavat oppiaineet (HOPS/HOJKS)</vt:lpstr>
      <vt:lpstr>Oppiaineet</vt:lpstr>
      <vt:lpstr>Muut tuettavat asiat</vt:lpstr>
      <vt:lpstr>Edistymisen seuranta ja arviointi</vt:lpstr>
      <vt:lpstr>HOJKS:ssa uutena asiana on….</vt:lpstr>
      <vt:lpstr>HOJKS:n tarkistaminen</vt:lpstr>
      <vt:lpstr>Oppilas on aina kokonaisuus</vt:lpstr>
      <vt:lpstr>Pedagogisten asiakirjojen siirtäminen</vt:lpstr>
      <vt:lpstr>Asiakirjojen säilytys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Ågren Sari</dc:creator>
  <cp:lastModifiedBy>Ågren Sari</cp:lastModifiedBy>
  <cp:revision>42</cp:revision>
  <cp:lastPrinted>2016-10-03T04:40:57Z</cp:lastPrinted>
  <dcterms:created xsi:type="dcterms:W3CDTF">2016-09-22T07:44:33Z</dcterms:created>
  <dcterms:modified xsi:type="dcterms:W3CDTF">2019-11-21T10:02:44Z</dcterms:modified>
</cp:coreProperties>
</file>