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57" r:id="rId4"/>
    <p:sldId id="266" r:id="rId5"/>
    <p:sldId id="267" r:id="rId6"/>
    <p:sldId id="260" r:id="rId7"/>
    <p:sldId id="275" r:id="rId8"/>
    <p:sldId id="268" r:id="rId9"/>
    <p:sldId id="270" r:id="rId10"/>
    <p:sldId id="272" r:id="rId11"/>
    <p:sldId id="269" r:id="rId12"/>
    <p:sldId id="271" r:id="rId13"/>
    <p:sldId id="262" r:id="rId14"/>
    <p:sldId id="264" r:id="rId15"/>
    <p:sldId id="265" r:id="rId16"/>
    <p:sldId id="273" r:id="rId17"/>
    <p:sldId id="276" r:id="rId18"/>
    <p:sldId id="277" r:id="rId19"/>
    <p:sldId id="274" r:id="rId20"/>
    <p:sldId id="279" r:id="rId21"/>
  </p:sldIdLst>
  <p:sldSz cx="9144000" cy="6858000" type="screen4x3"/>
  <p:notesSz cx="6858000" cy="994727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8" name="Otsikk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i-FI" smtClean="0"/>
              <a:t>Muokkaa perustyyl. napsautt.</a:t>
            </a:r>
            <a:endParaRPr kumimoji="0" lang="en-US"/>
          </a:p>
        </p:txBody>
      </p:sp>
      <p:sp>
        <p:nvSpPr>
          <p:cNvPr id="28" name="Päivämäärän paikkamerkki 27"/>
          <p:cNvSpPr>
            <a:spLocks noGrp="1"/>
          </p:cNvSpPr>
          <p:nvPr>
            <p:ph type="dt" sz="half" idx="10"/>
          </p:nvPr>
        </p:nvSpPr>
        <p:spPr/>
        <p:txBody>
          <a:bodyPr/>
          <a:lstStyle/>
          <a:p>
            <a:fld id="{07A0ACDA-C0BA-4267-887F-D6D671764BA7}" type="datetimeFigureOut">
              <a:rPr lang="fi-FI" smtClean="0"/>
              <a:t>21.3.2012</a:t>
            </a:fld>
            <a:endParaRPr lang="fi-FI"/>
          </a:p>
        </p:txBody>
      </p:sp>
      <p:sp>
        <p:nvSpPr>
          <p:cNvPr id="17" name="Alatunnisteen paikkamerkki 16"/>
          <p:cNvSpPr>
            <a:spLocks noGrp="1"/>
          </p:cNvSpPr>
          <p:nvPr>
            <p:ph type="ftr" sz="quarter" idx="11"/>
          </p:nvPr>
        </p:nvSpPr>
        <p:spPr/>
        <p:txBody>
          <a:bodyPr/>
          <a:lstStyle/>
          <a:p>
            <a:endParaRPr lang="fi-FI"/>
          </a:p>
        </p:txBody>
      </p:sp>
      <p:sp>
        <p:nvSpPr>
          <p:cNvPr id="29" name="Dian numeron paikkamerkki 28"/>
          <p:cNvSpPr>
            <a:spLocks noGrp="1"/>
          </p:cNvSpPr>
          <p:nvPr>
            <p:ph type="sldNum" sz="quarter" idx="12"/>
          </p:nvPr>
        </p:nvSpPr>
        <p:spPr/>
        <p:txBody>
          <a:bodyPr/>
          <a:lstStyle/>
          <a:p>
            <a:fld id="{77E0A069-44B2-4987-B657-5FA3A64B01F6}" type="slidenum">
              <a:rPr lang="fi-FI" smtClean="0"/>
              <a:t>‹#›</a:t>
            </a:fld>
            <a:endParaRPr lang="fi-FI"/>
          </a:p>
        </p:txBody>
      </p:sp>
      <p:sp>
        <p:nvSpPr>
          <p:cNvPr id="9" name="Alaotsikk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i-FI" smtClean="0"/>
              <a:t>Muokkaa alaotsikon perustyyliä napsautt.</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p:txBody>
          <a:bodyPr vert="eaVer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07A0ACDA-C0BA-4267-887F-D6D671764BA7}" type="datetimeFigureOut">
              <a:rPr lang="fi-FI" smtClean="0"/>
              <a:t>21.3.2012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7E0A069-44B2-4987-B657-5FA3A64B01F6}"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07A0ACDA-C0BA-4267-887F-D6D671764BA7}" type="datetimeFigureOut">
              <a:rPr lang="fi-FI" smtClean="0"/>
              <a:t>21.3.2012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7E0A069-44B2-4987-B657-5FA3A64B01F6}"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Sisällön paikkamerkki 2"/>
          <p:cNvSpPr>
            <a:spLocks noGrp="1"/>
          </p:cNvSpPr>
          <p:nvPr>
            <p:ph idx="1"/>
          </p:nvPr>
        </p:nvSpPr>
        <p:spPr/>
        <p:txBody>
          <a:body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07A0ACDA-C0BA-4267-887F-D6D671764BA7}" type="datetimeFigureOut">
              <a:rPr lang="fi-FI" smtClean="0"/>
              <a:t>21.3.2012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7E0A069-44B2-4987-B657-5FA3A64B01F6}" type="slidenum">
              <a:rPr lang="fi-FI" smtClean="0"/>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bg>
      <p:bgRef idx="1003">
        <a:schemeClr val="bg2"/>
      </p:bgRef>
    </p:bg>
    <p:spTree>
      <p:nvGrpSpPr>
        <p:cNvPr id="1" name=""/>
        <p:cNvGrpSpPr/>
        <p:nvPr/>
      </p:nvGrpSpPr>
      <p:grpSpPr>
        <a:xfrm>
          <a:off x="0" y="0"/>
          <a:ext cx="0" cy="0"/>
          <a:chOff x="0" y="0"/>
          <a:chExt cx="0" cy="0"/>
        </a:xfrm>
      </p:grpSpPr>
      <p:sp>
        <p:nvSpPr>
          <p:cNvPr id="2" name="Otsikk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i-FI" smtClean="0"/>
              <a:t>Muokkaa perustyyl. napsautt.</a:t>
            </a:r>
            <a:endParaRPr kumimoji="0" lang="en-US"/>
          </a:p>
        </p:txBody>
      </p:sp>
      <p:sp>
        <p:nvSpPr>
          <p:cNvPr id="3" name="Tekstin paikkamerkki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i-FI" smtClean="0"/>
              <a:t>Muokkaa tekstin perustyylejä napsauttamalla</a:t>
            </a:r>
          </a:p>
        </p:txBody>
      </p:sp>
      <p:sp>
        <p:nvSpPr>
          <p:cNvPr id="4" name="Päivämäärän paikkamerkki 3"/>
          <p:cNvSpPr>
            <a:spLocks noGrp="1"/>
          </p:cNvSpPr>
          <p:nvPr>
            <p:ph type="dt" sz="half" idx="10"/>
          </p:nvPr>
        </p:nvSpPr>
        <p:spPr/>
        <p:txBody>
          <a:bodyPr/>
          <a:lstStyle/>
          <a:p>
            <a:fld id="{07A0ACDA-C0BA-4267-887F-D6D671764BA7}" type="datetimeFigureOut">
              <a:rPr lang="fi-FI" smtClean="0"/>
              <a:t>21.3.2012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a:xfrm>
            <a:off x="7924800" y="6416675"/>
            <a:ext cx="762000" cy="365125"/>
          </a:xfrm>
        </p:spPr>
        <p:txBody>
          <a:bodyPr/>
          <a:lstStyle/>
          <a:p>
            <a:fld id="{77E0A069-44B2-4987-B657-5FA3A64B01F6}" type="slidenum">
              <a:rPr lang="fi-FI" smtClean="0"/>
              <a:t>‹#›</a:t>
            </a:fld>
            <a:endParaRPr lang="fi-F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Sisällön paikkamerkki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Sisällön paikkamerkki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5" name="Päivämäärän paikkamerkki 4"/>
          <p:cNvSpPr>
            <a:spLocks noGrp="1"/>
          </p:cNvSpPr>
          <p:nvPr>
            <p:ph type="dt" sz="half" idx="10"/>
          </p:nvPr>
        </p:nvSpPr>
        <p:spPr/>
        <p:txBody>
          <a:bodyPr/>
          <a:lstStyle/>
          <a:p>
            <a:fld id="{07A0ACDA-C0BA-4267-887F-D6D671764BA7}" type="datetimeFigureOut">
              <a:rPr lang="fi-FI" smtClean="0"/>
              <a:t>21.3.2012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7E0A069-44B2-4987-B657-5FA3A64B01F6}" type="slidenum">
              <a:rPr lang="fi-FI" smtClean="0"/>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8229600" cy="1143000"/>
          </a:xfrm>
        </p:spPr>
        <p:txBody>
          <a:bodyPr anchor="ctr"/>
          <a:lstStyle>
            <a:lvl1pPr>
              <a:defRPr/>
            </a:lvl1pPr>
          </a:lstStyle>
          <a:p>
            <a:r>
              <a:rPr kumimoji="0" lang="fi-FI" smtClean="0"/>
              <a:t>Muokkaa perustyyl. napsautt.</a:t>
            </a:r>
            <a:endParaRPr kumimoji="0" lang="en-US"/>
          </a:p>
        </p:txBody>
      </p:sp>
      <p:sp>
        <p:nvSpPr>
          <p:cNvPr id="3" name="Tekstin paikkamerkki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i-FI" smtClean="0"/>
              <a:t>Muokkaa tekstin perustyylejä napsauttamalla</a:t>
            </a:r>
          </a:p>
        </p:txBody>
      </p:sp>
      <p:sp>
        <p:nvSpPr>
          <p:cNvPr id="4" name="Tekstin paikkamerkki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i-FI" smtClean="0"/>
              <a:t>Muokkaa tekstin perustyylejä napsauttamalla</a:t>
            </a:r>
          </a:p>
        </p:txBody>
      </p:sp>
      <p:sp>
        <p:nvSpPr>
          <p:cNvPr id="5" name="Sisällön paikkamerkki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6" name="Sisällön paikkamerkki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7" name="Päivämäärän paikkamerkki 6"/>
          <p:cNvSpPr>
            <a:spLocks noGrp="1"/>
          </p:cNvSpPr>
          <p:nvPr>
            <p:ph type="dt" sz="half" idx="10"/>
          </p:nvPr>
        </p:nvSpPr>
        <p:spPr/>
        <p:txBody>
          <a:bodyPr/>
          <a:lstStyle/>
          <a:p>
            <a:fld id="{07A0ACDA-C0BA-4267-887F-D6D671764BA7}" type="datetimeFigureOut">
              <a:rPr lang="fi-FI" smtClean="0"/>
              <a:t>21.3.2012</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77E0A069-44B2-4987-B657-5FA3A64B01F6}"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Päivämäärän paikkamerkki 2"/>
          <p:cNvSpPr>
            <a:spLocks noGrp="1"/>
          </p:cNvSpPr>
          <p:nvPr>
            <p:ph type="dt" sz="half" idx="10"/>
          </p:nvPr>
        </p:nvSpPr>
        <p:spPr/>
        <p:txBody>
          <a:bodyPr/>
          <a:lstStyle/>
          <a:p>
            <a:fld id="{07A0ACDA-C0BA-4267-887F-D6D671764BA7}" type="datetimeFigureOut">
              <a:rPr lang="fi-FI" smtClean="0"/>
              <a:t>21.3.2012</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77E0A069-44B2-4987-B657-5FA3A64B01F6}"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07A0ACDA-C0BA-4267-887F-D6D671764BA7}" type="datetimeFigureOut">
              <a:rPr lang="fi-FI" smtClean="0"/>
              <a:t>21.3.2012</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77E0A069-44B2-4987-B657-5FA3A64B01F6}"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i-FI" smtClean="0"/>
              <a:t>Muokkaa perustyyl. napsautt.</a:t>
            </a:r>
            <a:endParaRPr kumimoji="0" lang="en-US"/>
          </a:p>
        </p:txBody>
      </p:sp>
      <p:sp>
        <p:nvSpPr>
          <p:cNvPr id="3" name="Tekstin paikkamerkki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i-FI" smtClean="0"/>
              <a:t>Muokkaa tekstin perustyylejä napsauttamalla</a:t>
            </a:r>
          </a:p>
        </p:txBody>
      </p:sp>
      <p:sp>
        <p:nvSpPr>
          <p:cNvPr id="4" name="Sisällön paikkamerkki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5" name="Päivämäärän paikkamerkki 4"/>
          <p:cNvSpPr>
            <a:spLocks noGrp="1"/>
          </p:cNvSpPr>
          <p:nvPr>
            <p:ph type="dt" sz="half" idx="10"/>
          </p:nvPr>
        </p:nvSpPr>
        <p:spPr/>
        <p:txBody>
          <a:bodyPr/>
          <a:lstStyle/>
          <a:p>
            <a:fld id="{07A0ACDA-C0BA-4267-887F-D6D671764BA7}" type="datetimeFigureOut">
              <a:rPr lang="fi-FI" smtClean="0"/>
              <a:t>21.3.2012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7E0A069-44B2-4987-B657-5FA3A64B01F6}" type="slidenum">
              <a:rPr lang="fi-FI" smtClean="0"/>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i-FI" smtClean="0"/>
              <a:t>Muokkaa perustyyl. napsautt.</a:t>
            </a:r>
            <a:endParaRPr kumimoji="0" lang="en-US"/>
          </a:p>
        </p:txBody>
      </p:sp>
      <p:sp>
        <p:nvSpPr>
          <p:cNvPr id="3" name="Kuvan paikkamerkki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i-FI" smtClean="0">
                <a:solidFill>
                  <a:schemeClr val="lt1"/>
                </a:solidFill>
                <a:latin typeface="+mn-lt"/>
                <a:ea typeface="+mn-ea"/>
                <a:cs typeface="+mn-cs"/>
              </a:rPr>
              <a:t>Lisää kuva napsauttamalla kuvaketta</a:t>
            </a:r>
            <a:endParaRPr kumimoji="0" lang="en-US" dirty="0">
              <a:solidFill>
                <a:schemeClr val="lt1"/>
              </a:solidFill>
              <a:latin typeface="+mn-lt"/>
              <a:ea typeface="+mn-ea"/>
              <a:cs typeface="+mn-cs"/>
            </a:endParaRPr>
          </a:p>
        </p:txBody>
      </p:sp>
      <p:sp>
        <p:nvSpPr>
          <p:cNvPr id="4" name="Tekstin paikkamerkki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i-FI" smtClean="0"/>
              <a:t>Muokkaa tekstin perustyylejä napsauttamalla</a:t>
            </a:r>
          </a:p>
        </p:txBody>
      </p:sp>
      <p:sp>
        <p:nvSpPr>
          <p:cNvPr id="5" name="Päivämäärän paikkamerkki 4"/>
          <p:cNvSpPr>
            <a:spLocks noGrp="1"/>
          </p:cNvSpPr>
          <p:nvPr>
            <p:ph type="dt" sz="half" idx="10"/>
          </p:nvPr>
        </p:nvSpPr>
        <p:spPr/>
        <p:txBody>
          <a:bodyPr/>
          <a:lstStyle/>
          <a:p>
            <a:fld id="{07A0ACDA-C0BA-4267-887F-D6D671764BA7}" type="datetimeFigureOut">
              <a:rPr lang="fi-FI" smtClean="0"/>
              <a:t>21.3.2012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7E0A069-44B2-4987-B657-5FA3A64B01F6}" type="slidenum">
              <a:rPr lang="fi-FI" smtClean="0"/>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tsikon paikkamerkki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i-FI" smtClean="0"/>
              <a:t>Muokkaa perustyyl. napsautt.</a:t>
            </a:r>
            <a:endParaRPr kumimoji="0" lang="en-US"/>
          </a:p>
        </p:txBody>
      </p:sp>
      <p:sp>
        <p:nvSpPr>
          <p:cNvPr id="13" name="Tekstin paikkamerkki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i-FI" smtClean="0"/>
              <a:t>Muokkaa tekstin perustyylejä napsauttamalla</a:t>
            </a:r>
          </a:p>
          <a:p>
            <a:pPr lvl="1" eaLnBrk="1" latinLnBrk="0" hangingPunct="1"/>
            <a:r>
              <a:rPr kumimoji="0" lang="fi-FI" smtClean="0"/>
              <a:t>toinen taso</a:t>
            </a:r>
          </a:p>
          <a:p>
            <a:pPr lvl="2" eaLnBrk="1" latinLnBrk="0" hangingPunct="1"/>
            <a:r>
              <a:rPr kumimoji="0" lang="fi-FI" smtClean="0"/>
              <a:t>kolmas taso</a:t>
            </a:r>
          </a:p>
          <a:p>
            <a:pPr lvl="3" eaLnBrk="1" latinLnBrk="0" hangingPunct="1"/>
            <a:r>
              <a:rPr kumimoji="0" lang="fi-FI" smtClean="0"/>
              <a:t>neljäs taso</a:t>
            </a:r>
          </a:p>
          <a:p>
            <a:pPr lvl="4" eaLnBrk="1" latinLnBrk="0" hangingPunct="1"/>
            <a:r>
              <a:rPr kumimoji="0" lang="fi-FI" smtClean="0"/>
              <a:t>viides taso</a:t>
            </a:r>
            <a:endParaRPr kumimoji="0" lang="en-US"/>
          </a:p>
        </p:txBody>
      </p:sp>
      <p:sp>
        <p:nvSpPr>
          <p:cNvPr id="14" name="Päivämäärän paikkamerkki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7A0ACDA-C0BA-4267-887F-D6D671764BA7}" type="datetimeFigureOut">
              <a:rPr lang="fi-FI" smtClean="0"/>
              <a:t>21.3.2012</a:t>
            </a:fld>
            <a:endParaRPr lang="fi-FI"/>
          </a:p>
        </p:txBody>
      </p:sp>
      <p:sp>
        <p:nvSpPr>
          <p:cNvPr id="3" name="Alatunnisteen paikkamerkki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i-FI"/>
          </a:p>
        </p:txBody>
      </p:sp>
      <p:sp>
        <p:nvSpPr>
          <p:cNvPr id="23" name="Dian numeron paikkamerkki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7E0A069-44B2-4987-B657-5FA3A64B01F6}" type="slidenum">
              <a:rPr lang="fi-FI" smtClean="0"/>
              <a:t>‹#›</a:t>
            </a:fld>
            <a:endParaRPr lang="fi-FI"/>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394543" y="908720"/>
            <a:ext cx="8229600" cy="833264"/>
          </a:xfrm>
        </p:spPr>
        <p:txBody>
          <a:bodyPr/>
          <a:lstStyle/>
          <a:p>
            <a:r>
              <a:rPr lang="fi-FI" dirty="0" smtClean="0"/>
              <a:t>Oppilashuolto</a:t>
            </a:r>
            <a:endParaRPr lang="fi-FI" dirty="0"/>
          </a:p>
        </p:txBody>
      </p:sp>
      <p:sp>
        <p:nvSpPr>
          <p:cNvPr id="3" name="Alaotsikko 2"/>
          <p:cNvSpPr>
            <a:spLocks noGrp="1"/>
          </p:cNvSpPr>
          <p:nvPr>
            <p:ph type="subTitle" idx="1"/>
          </p:nvPr>
        </p:nvSpPr>
        <p:spPr>
          <a:xfrm>
            <a:off x="1403648" y="4653136"/>
            <a:ext cx="6400800" cy="888504"/>
          </a:xfrm>
        </p:spPr>
        <p:txBody>
          <a:bodyPr>
            <a:normAutofit fontScale="62500" lnSpcReduction="20000"/>
          </a:bodyPr>
          <a:lstStyle/>
          <a:p>
            <a:r>
              <a:rPr lang="fi-FI" dirty="0" smtClean="0"/>
              <a:t>21.3.2012</a:t>
            </a:r>
          </a:p>
          <a:p>
            <a:endParaRPr lang="fi-FI" dirty="0"/>
          </a:p>
          <a:p>
            <a:r>
              <a:rPr lang="fi-FI" dirty="0" smtClean="0"/>
              <a:t>Tiina Puisto </a:t>
            </a:r>
            <a:r>
              <a:rPr lang="fi-FI" dirty="0"/>
              <a:t>&amp;</a:t>
            </a:r>
            <a:r>
              <a:rPr lang="fi-FI" dirty="0" smtClean="0"/>
              <a:t> </a:t>
            </a:r>
            <a:r>
              <a:rPr lang="fi-FI" dirty="0"/>
              <a:t>S</a:t>
            </a:r>
            <a:r>
              <a:rPr lang="fi-FI" dirty="0" smtClean="0"/>
              <a:t>ari Roppo</a:t>
            </a:r>
            <a:endParaRPr lang="fi-FI"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276872"/>
            <a:ext cx="24669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descr="http://www.rauma.fi/570/images/logogalleria/content/images/large/logo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920" y="6110840"/>
            <a:ext cx="1440160" cy="473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667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354162"/>
          </a:xfrm>
        </p:spPr>
        <p:txBody>
          <a:bodyPr>
            <a:noAutofit/>
          </a:bodyPr>
          <a:lstStyle/>
          <a:p>
            <a:r>
              <a:rPr lang="fi-FI" sz="3200" dirty="0" smtClean="0"/>
              <a:t>Oppilashuolto </a:t>
            </a:r>
            <a:br>
              <a:rPr lang="fi-FI" sz="3200" dirty="0" smtClean="0"/>
            </a:br>
            <a:r>
              <a:rPr lang="fi-FI" sz="3200" dirty="0" smtClean="0"/>
              <a:t>ja </a:t>
            </a:r>
            <a:br>
              <a:rPr lang="fi-FI" sz="3200" dirty="0" smtClean="0"/>
            </a:br>
            <a:r>
              <a:rPr lang="fi-FI" sz="3200" dirty="0" smtClean="0"/>
              <a:t>pedagogiset asiakirjat</a:t>
            </a:r>
            <a:endParaRPr lang="fi-FI" sz="3200" dirty="0"/>
          </a:p>
        </p:txBody>
      </p:sp>
      <p:sp>
        <p:nvSpPr>
          <p:cNvPr id="3" name="Sisällön paikkamerkki 2"/>
          <p:cNvSpPr>
            <a:spLocks noGrp="1"/>
          </p:cNvSpPr>
          <p:nvPr>
            <p:ph idx="1"/>
          </p:nvPr>
        </p:nvSpPr>
        <p:spPr>
          <a:xfrm>
            <a:off x="457200" y="1844824"/>
            <a:ext cx="8229600" cy="4464536"/>
          </a:xfrm>
        </p:spPr>
        <p:txBody>
          <a:bodyPr/>
          <a:lstStyle/>
          <a:p>
            <a:r>
              <a:rPr lang="fi-FI" dirty="0" smtClean="0"/>
              <a:t>Oppilashuollossa </a:t>
            </a:r>
            <a:r>
              <a:rPr lang="fi-FI" dirty="0" err="1" smtClean="0"/>
              <a:t>moniammatillisuus</a:t>
            </a:r>
            <a:r>
              <a:rPr lang="fi-FI" dirty="0" smtClean="0"/>
              <a:t> on tärkeää</a:t>
            </a:r>
          </a:p>
          <a:p>
            <a:r>
              <a:rPr lang="fi-FI" dirty="0" err="1" smtClean="0"/>
              <a:t>Moniammatillinen</a:t>
            </a:r>
            <a:r>
              <a:rPr lang="fi-FI" dirty="0" smtClean="0"/>
              <a:t> oppilashuoltoryhmä on tärkeänä osana mukana kolmen portaan tukiaskelmilla.</a:t>
            </a:r>
          </a:p>
          <a:p>
            <a:r>
              <a:rPr lang="fi-FI" dirty="0" smtClean="0"/>
              <a:t>WILMA – asiakirjat – paikka </a:t>
            </a:r>
            <a:r>
              <a:rPr lang="fi-FI" dirty="0" err="1" smtClean="0"/>
              <a:t>OHR-käsittelylle</a:t>
            </a:r>
            <a:endParaRPr lang="fi-FI" dirty="0" smtClean="0"/>
          </a:p>
          <a:p>
            <a:pPr marL="137160" indent="0">
              <a:buNone/>
            </a:pPr>
            <a:endParaRPr lang="fi-FI" dirty="0" smtClean="0"/>
          </a:p>
          <a:p>
            <a:pPr marL="137160" indent="0">
              <a:buNone/>
            </a:pPr>
            <a:endParaRPr lang="fi-FI" dirty="0"/>
          </a:p>
        </p:txBody>
      </p:sp>
    </p:spTree>
    <p:extLst>
      <p:ext uri="{BB962C8B-B14F-4D97-AF65-F5344CB8AC3E}">
        <p14:creationId xmlns:p14="http://schemas.microsoft.com/office/powerpoint/2010/main" val="4032864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Oppilashuolto ja huoltajuus</a:t>
            </a:r>
            <a:endParaRPr lang="fi-FI" dirty="0"/>
          </a:p>
        </p:txBody>
      </p:sp>
      <p:sp>
        <p:nvSpPr>
          <p:cNvPr id="3" name="Sisällön paikkamerkki 2"/>
          <p:cNvSpPr>
            <a:spLocks noGrp="1"/>
          </p:cNvSpPr>
          <p:nvPr>
            <p:ph idx="1"/>
          </p:nvPr>
        </p:nvSpPr>
        <p:spPr>
          <a:xfrm>
            <a:off x="457200" y="1600200"/>
            <a:ext cx="8229600" cy="3989040"/>
          </a:xfrm>
        </p:spPr>
        <p:txBody>
          <a:bodyPr>
            <a:normAutofit fontScale="77500" lnSpcReduction="20000"/>
          </a:bodyPr>
          <a:lstStyle/>
          <a:p>
            <a:r>
              <a:rPr lang="fi-FI" dirty="0" smtClean="0"/>
              <a:t>Mikäli lapsella on kaksi huoltajaa, tiedottaminen koulun asioista pitää aina tapahtua molemmille.</a:t>
            </a:r>
          </a:p>
          <a:p>
            <a:r>
              <a:rPr lang="fi-FI" dirty="0" smtClean="0"/>
              <a:t>Lapsen huoltajilla on velvollisuus  ilmoittaa opetushenkilöstölle lapsen huoltajat.</a:t>
            </a:r>
          </a:p>
          <a:p>
            <a:r>
              <a:rPr lang="fi-FI" dirty="0" smtClean="0"/>
              <a:t>Molemmat huoltajat ovat yhdenvertaisessa asemassa. On juridisesti samantekevää vaikka toinen heistä asuisi maapallon toisella puolella.</a:t>
            </a:r>
          </a:p>
          <a:p>
            <a:r>
              <a:rPr lang="fi-FI" dirty="0" smtClean="0"/>
              <a:t>Mikään (</a:t>
            </a:r>
            <a:r>
              <a:rPr lang="fi-FI" dirty="0" err="1" smtClean="0"/>
              <a:t>rikos)laki</a:t>
            </a:r>
            <a:r>
              <a:rPr lang="fi-FI" dirty="0" smtClean="0"/>
              <a:t> ei kiellä tiedottamasta asioista myös sille vanhemmalle, jolla ei ole huoltajuutta.</a:t>
            </a:r>
          </a:p>
          <a:p>
            <a:r>
              <a:rPr lang="fi-FI" dirty="0" smtClean="0"/>
              <a:t>Julkisuuslakiin perustuen lapsen koulunkäyntiin liittyvissä asioissa vanhemmilla, jotka eivät ole oppilaan huoltajia, on tiedonsaantioikeus muttei läsnäolo-oikeutta.</a:t>
            </a:r>
            <a:endParaRPr lang="fi-FI"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5085184"/>
            <a:ext cx="1720602" cy="1611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033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Lastensuojelu</a:t>
            </a:r>
            <a:endParaRPr lang="fi-FI" dirty="0"/>
          </a:p>
        </p:txBody>
      </p:sp>
      <p:sp>
        <p:nvSpPr>
          <p:cNvPr id="3" name="Sisällön paikkamerkki 2"/>
          <p:cNvSpPr>
            <a:spLocks noGrp="1"/>
          </p:cNvSpPr>
          <p:nvPr>
            <p:ph idx="1"/>
          </p:nvPr>
        </p:nvSpPr>
        <p:spPr/>
        <p:txBody>
          <a:bodyPr>
            <a:normAutofit fontScale="85000" lnSpcReduction="20000"/>
          </a:bodyPr>
          <a:lstStyle/>
          <a:p>
            <a:r>
              <a:rPr lang="fi-FI" dirty="0" smtClean="0"/>
              <a:t>Pyyntö lastensuojelutarpeen arvioimiseksi (uusi laki 2010) mahdollistaa sosiaalitoimen tuen perheelle ilman lastensuojeluilmoitusta (LSI).</a:t>
            </a:r>
          </a:p>
          <a:p>
            <a:pPr marL="137160" indent="0">
              <a:buNone/>
            </a:pPr>
            <a:endParaRPr lang="fi-FI" dirty="0" smtClean="0"/>
          </a:p>
          <a:p>
            <a:r>
              <a:rPr lang="fi-FI" dirty="0" smtClean="0"/>
              <a:t>LSI on koettu kiusalliseksi kodin ja koulun yhteistyön kannalta. Lastensuojelun tarpeen arviointi on astetta kevyempi toimenpide.</a:t>
            </a:r>
          </a:p>
          <a:p>
            <a:pPr marL="137160" indent="0">
              <a:buNone/>
            </a:pPr>
            <a:endParaRPr lang="fi-FI" dirty="0" smtClean="0"/>
          </a:p>
          <a:p>
            <a:r>
              <a:rPr lang="fi-FI" dirty="0" smtClean="0"/>
              <a:t>Velvollisuus tehdä LSI säilyy tilanteissa, joissa suojelutarpeen arviointi ei ole riittävä (esim. pahoinpitelyhuolenpidon puutteet, päihteet, mielenterveys, rikokset, </a:t>
            </a:r>
            <a:r>
              <a:rPr lang="fi-FI" dirty="0" err="1" smtClean="0"/>
              <a:t>itsetuhoisuus</a:t>
            </a:r>
            <a:r>
              <a:rPr lang="fi-FI" dirty="0" smtClean="0"/>
              <a:t> jne.)</a:t>
            </a:r>
          </a:p>
          <a:p>
            <a:endParaRPr lang="fi-FI" dirty="0" smtClean="0"/>
          </a:p>
          <a:p>
            <a:pPr marL="137160" indent="0">
              <a:buNone/>
            </a:pPr>
            <a:r>
              <a:rPr lang="fi-FI" dirty="0" smtClean="0"/>
              <a:t>                                                                                                                                                      </a:t>
            </a:r>
          </a:p>
          <a:p>
            <a:pPr marL="137160" indent="0">
              <a:buNone/>
            </a:pPr>
            <a:endParaRPr lang="fi-FI" dirty="0"/>
          </a:p>
        </p:txBody>
      </p:sp>
    </p:spTree>
    <p:extLst>
      <p:ext uri="{BB962C8B-B14F-4D97-AF65-F5344CB8AC3E}">
        <p14:creationId xmlns:p14="http://schemas.microsoft.com/office/powerpoint/2010/main" val="561781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Ennalta ehkäisevä työ?</a:t>
            </a:r>
            <a:endParaRPr lang="fi-FI" dirty="0"/>
          </a:p>
        </p:txBody>
      </p:sp>
      <p:sp>
        <p:nvSpPr>
          <p:cNvPr id="3" name="Sisällön paikkamerkki 2"/>
          <p:cNvSpPr>
            <a:spLocks noGrp="1"/>
          </p:cNvSpPr>
          <p:nvPr>
            <p:ph idx="1"/>
          </p:nvPr>
        </p:nvSpPr>
        <p:spPr/>
        <p:txBody>
          <a:bodyPr/>
          <a:lstStyle/>
          <a:p>
            <a:r>
              <a:rPr lang="fi-FI" dirty="0" smtClean="0"/>
              <a:t>Etusijalla oppilashuollossa tulisi olla ennalta ehkäisevä työ ja koulun yleisen hyvinvoinnin tukeminen sekä kehittäminen.</a:t>
            </a:r>
          </a:p>
          <a:p>
            <a:endParaRPr lang="fi-FI" dirty="0"/>
          </a:p>
          <a:p>
            <a:r>
              <a:rPr lang="fi-FI" dirty="0" smtClean="0"/>
              <a:t>Suuntautunut vahvasti yksittäisiin oppilaisiin sekä </a:t>
            </a:r>
            <a:r>
              <a:rPr lang="fi-FI" smtClean="0"/>
              <a:t>tulipalojen sammuttamiseen</a:t>
            </a:r>
            <a:endParaRPr lang="fi-FI" dirty="0"/>
          </a:p>
        </p:txBody>
      </p:sp>
    </p:spTree>
    <p:extLst>
      <p:ext uri="{BB962C8B-B14F-4D97-AF65-F5344CB8AC3E}">
        <p14:creationId xmlns:p14="http://schemas.microsoft.com/office/powerpoint/2010/main" val="725066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Esimerkkejä oppilashuollon arjesta</a:t>
            </a:r>
            <a:endParaRPr lang="fi-FI" dirty="0"/>
          </a:p>
        </p:txBody>
      </p:sp>
      <p:sp>
        <p:nvSpPr>
          <p:cNvPr id="3" name="Sisällön paikkamerkki 2"/>
          <p:cNvSpPr>
            <a:spLocks noGrp="1"/>
          </p:cNvSpPr>
          <p:nvPr>
            <p:ph idx="1"/>
          </p:nvPr>
        </p:nvSpPr>
        <p:spPr/>
        <p:txBody>
          <a:bodyPr>
            <a:normAutofit fontScale="92500" lnSpcReduction="10000"/>
          </a:bodyPr>
          <a:lstStyle/>
          <a:p>
            <a:pPr marL="137160" indent="0" algn="ctr">
              <a:buNone/>
            </a:pPr>
            <a:r>
              <a:rPr lang="fi-FI" dirty="0" smtClean="0">
                <a:solidFill>
                  <a:srgbClr val="00B0F0"/>
                </a:solidFill>
              </a:rPr>
              <a:t>RUNSAAT LUVATTOMAT POISSAOLOT</a:t>
            </a:r>
          </a:p>
          <a:p>
            <a:pPr marL="137160" indent="0">
              <a:buNone/>
            </a:pPr>
            <a:r>
              <a:rPr lang="fi-FI" dirty="0" smtClean="0"/>
              <a:t>Oppilashuollollinen työ ja yhteistyö huoltajan kanssa ei tuota tulosta.</a:t>
            </a:r>
          </a:p>
          <a:p>
            <a:r>
              <a:rPr lang="fi-FI" dirty="0" smtClean="0"/>
              <a:t>Pyyntö lastensuojelutarpeen arvioimiseksi sosiaalitoimelle</a:t>
            </a:r>
          </a:p>
          <a:p>
            <a:r>
              <a:rPr lang="fi-FI" dirty="0" smtClean="0"/>
              <a:t>Ilmoitus poliisille</a:t>
            </a:r>
          </a:p>
          <a:p>
            <a:pPr marL="137160" indent="0">
              <a:buNone/>
            </a:pPr>
            <a:endParaRPr lang="fi-FI" dirty="0" smtClean="0"/>
          </a:p>
          <a:p>
            <a:pPr marL="137160" indent="0">
              <a:buNone/>
            </a:pPr>
            <a:r>
              <a:rPr lang="fi-FI" sz="2200" b="1" dirty="0" smtClean="0"/>
              <a:t>Oppivelvollisen </a:t>
            </a:r>
            <a:r>
              <a:rPr lang="fi-FI" sz="2200" b="1" dirty="0"/>
              <a:t>valvonnan laiminlyönti</a:t>
            </a:r>
          </a:p>
          <a:p>
            <a:pPr marL="137160" indent="0">
              <a:buNone/>
            </a:pPr>
            <a:r>
              <a:rPr lang="fi-FI" sz="2200" dirty="0"/>
              <a:t>Jos oppilaan huoltaja laiminlyö velvollisuutensa valvoa oppivelvollisuuden täyttämistä, hänet on tuomittava </a:t>
            </a:r>
            <a:r>
              <a:rPr lang="fi-FI" sz="2200" i="1" dirty="0"/>
              <a:t>oppivelvollisen valvonnan laiminlyönnistä </a:t>
            </a:r>
            <a:r>
              <a:rPr lang="fi-FI" sz="2200" dirty="0"/>
              <a:t>sakkoon</a:t>
            </a:r>
            <a:r>
              <a:rPr lang="fi-FI" sz="2200" dirty="0" smtClean="0"/>
              <a:t>.</a:t>
            </a:r>
            <a:r>
              <a:rPr lang="fi-FI" sz="2200" b="1" dirty="0"/>
              <a:t> </a:t>
            </a:r>
            <a:endParaRPr lang="fi-FI" sz="2200" b="1" dirty="0" smtClean="0"/>
          </a:p>
          <a:p>
            <a:pPr marL="137160" indent="0">
              <a:buNone/>
            </a:pPr>
            <a:r>
              <a:rPr lang="fi-FI" sz="2200" b="1" dirty="0" smtClean="0"/>
              <a:t>(Perusopetuslaki </a:t>
            </a:r>
            <a:r>
              <a:rPr lang="fi-FI" sz="2200" b="1" dirty="0"/>
              <a:t>45 </a:t>
            </a:r>
            <a:r>
              <a:rPr lang="fi-FI" sz="2200" b="1" dirty="0" smtClean="0"/>
              <a:t>§)</a:t>
            </a:r>
            <a:endParaRPr lang="fi-FI" sz="2200" b="1" dirty="0"/>
          </a:p>
          <a:p>
            <a:pPr marL="137160" indent="0">
              <a:buNone/>
            </a:pPr>
            <a:endParaRPr lang="fi-FI" dirty="0"/>
          </a:p>
          <a:p>
            <a:pPr marL="137160" indent="0">
              <a:buNone/>
            </a:pPr>
            <a:endParaRPr lang="fi-FI" dirty="0">
              <a:solidFill>
                <a:srgbClr val="00B0F0"/>
              </a:solidFill>
            </a:endParaRPr>
          </a:p>
        </p:txBody>
      </p:sp>
    </p:spTree>
    <p:extLst>
      <p:ext uri="{BB962C8B-B14F-4D97-AF65-F5344CB8AC3E}">
        <p14:creationId xmlns:p14="http://schemas.microsoft.com/office/powerpoint/2010/main" val="2666125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Esimerkkejä oppilashuollon arjesta</a:t>
            </a:r>
            <a:endParaRPr lang="fi-FI" dirty="0"/>
          </a:p>
        </p:txBody>
      </p:sp>
      <p:sp>
        <p:nvSpPr>
          <p:cNvPr id="3" name="Sisällön paikkamerkki 2"/>
          <p:cNvSpPr>
            <a:spLocks noGrp="1"/>
          </p:cNvSpPr>
          <p:nvPr>
            <p:ph idx="1"/>
          </p:nvPr>
        </p:nvSpPr>
        <p:spPr/>
        <p:txBody>
          <a:bodyPr>
            <a:normAutofit lnSpcReduction="10000"/>
          </a:bodyPr>
          <a:lstStyle/>
          <a:p>
            <a:pPr marL="137160" indent="0">
              <a:buNone/>
            </a:pPr>
            <a:r>
              <a:rPr lang="fi-FI" b="1" dirty="0" smtClean="0">
                <a:solidFill>
                  <a:srgbClr val="00B0F0"/>
                </a:solidFill>
              </a:rPr>
              <a:t>OPPILAAN EROTTAMINEN KOULUSTA MÄÄRÄAIKAISESTI</a:t>
            </a:r>
          </a:p>
          <a:p>
            <a:pPr marL="137160" indent="0">
              <a:buNone/>
            </a:pPr>
            <a:r>
              <a:rPr lang="fi-FI" b="1" dirty="0" smtClean="0"/>
              <a:t>Kun muut kurinpidolliset toimet eivät riitä, kysymyksessä vakava rikkomus, kaikkia osapuolia kuultu, opetus järjestetty, enintään 3 kk, kirjallinen päätös (valitusaika)</a:t>
            </a:r>
          </a:p>
          <a:p>
            <a:pPr marL="137160" indent="0">
              <a:buNone/>
            </a:pPr>
            <a:r>
              <a:rPr lang="fi-FI" b="1" dirty="0"/>
              <a:t>	</a:t>
            </a:r>
            <a:r>
              <a:rPr lang="fi-FI" b="1" dirty="0" smtClean="0"/>
              <a:t>	</a:t>
            </a:r>
            <a:r>
              <a:rPr lang="fi-FI" b="1" dirty="0"/>
              <a:t>	</a:t>
            </a:r>
            <a:r>
              <a:rPr lang="fi-FI" b="1" dirty="0" smtClean="0"/>
              <a:t>LASTENSUOJELUILMOITUS</a:t>
            </a:r>
          </a:p>
          <a:p>
            <a:pPr marL="137160" indent="0">
              <a:buNone/>
            </a:pPr>
            <a:endParaRPr lang="fi-FI" b="1" dirty="0" smtClean="0"/>
          </a:p>
          <a:p>
            <a:pPr marL="137160" indent="0">
              <a:buNone/>
            </a:pPr>
            <a:r>
              <a:rPr lang="fi-FI" b="1" dirty="0" smtClean="0"/>
              <a:t>(Kiusaajan voi toimittaa loppupäiväksi kotiin, jos katsotaan, että toisen oppilaan turvallisuus kärsii. Kotiin ilmoitettava.)</a:t>
            </a:r>
            <a:endParaRPr lang="fi-FI" dirty="0"/>
          </a:p>
        </p:txBody>
      </p:sp>
      <p:sp>
        <p:nvSpPr>
          <p:cNvPr id="4" name="Nuoli oikealle 3"/>
          <p:cNvSpPr/>
          <p:nvPr/>
        </p:nvSpPr>
        <p:spPr>
          <a:xfrm>
            <a:off x="1403648" y="4144346"/>
            <a:ext cx="100811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593195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Esimerkkejä oppilashuollon arjesta</a:t>
            </a:r>
            <a:endParaRPr lang="fi-FI" dirty="0"/>
          </a:p>
        </p:txBody>
      </p:sp>
      <p:sp>
        <p:nvSpPr>
          <p:cNvPr id="3" name="Sisällön paikkamerkki 2"/>
          <p:cNvSpPr>
            <a:spLocks noGrp="1"/>
          </p:cNvSpPr>
          <p:nvPr>
            <p:ph idx="1"/>
          </p:nvPr>
        </p:nvSpPr>
        <p:spPr/>
        <p:txBody>
          <a:bodyPr/>
          <a:lstStyle/>
          <a:p>
            <a:pPr marL="137160" indent="0" algn="ctr">
              <a:buNone/>
            </a:pPr>
            <a:r>
              <a:rPr lang="fi-FI" dirty="0" smtClean="0">
                <a:solidFill>
                  <a:srgbClr val="00B0F0"/>
                </a:solidFill>
              </a:rPr>
              <a:t>EPÄILY SEKSUAALISESTA HYVÄKSIKÄYTÖSTÄ</a:t>
            </a:r>
          </a:p>
          <a:p>
            <a:pPr marL="137160" indent="0">
              <a:buNone/>
            </a:pPr>
            <a:r>
              <a:rPr lang="fi-FI" dirty="0" smtClean="0"/>
              <a:t>Jos opettajalle on syytä epäillä alle 18-vuotiaan oppilaan joutuneen seksuaalirikoksen uhriksi, hänellä on </a:t>
            </a:r>
            <a:r>
              <a:rPr lang="fi-FI" u="sng" dirty="0" smtClean="0"/>
              <a:t>velvollisuus</a:t>
            </a:r>
            <a:r>
              <a:rPr lang="fi-FI" dirty="0" smtClean="0"/>
              <a:t> tehdä :</a:t>
            </a:r>
          </a:p>
          <a:p>
            <a:pPr marL="137160" indent="0">
              <a:buNone/>
            </a:pPr>
            <a:r>
              <a:rPr lang="fi-FI" dirty="0"/>
              <a:t>	</a:t>
            </a:r>
            <a:r>
              <a:rPr lang="fi-FI" dirty="0" smtClean="0"/>
              <a:t>	ilmoitus poliisille</a:t>
            </a:r>
          </a:p>
          <a:p>
            <a:pPr marL="137160" indent="0">
              <a:buNone/>
            </a:pPr>
            <a:r>
              <a:rPr lang="fi-FI" dirty="0"/>
              <a:t>	</a:t>
            </a:r>
            <a:r>
              <a:rPr lang="fi-FI" dirty="0" smtClean="0"/>
              <a:t>	lastensuojeluilmoitus</a:t>
            </a:r>
          </a:p>
          <a:p>
            <a:pPr marL="137160" indent="0">
              <a:buNone/>
            </a:pPr>
            <a:endParaRPr lang="fi-FI" sz="1800" dirty="0" smtClean="0"/>
          </a:p>
          <a:p>
            <a:pPr marL="137160" indent="0">
              <a:buNone/>
            </a:pPr>
            <a:endParaRPr lang="fi-FI" sz="1800" dirty="0"/>
          </a:p>
          <a:p>
            <a:pPr marL="137160" indent="0">
              <a:buNone/>
            </a:pPr>
            <a:r>
              <a:rPr lang="fi-FI" sz="1800" dirty="0" smtClean="0"/>
              <a:t>Milloin ”syytä epäillä”-kynnys ylittyy? Poliisilta voi tiedustella arviota tilanteesta antamatta oppilaan henkilötietoja.</a:t>
            </a:r>
            <a:endParaRPr lang="fi-FI" sz="1800" dirty="0"/>
          </a:p>
          <a:p>
            <a:pPr marL="137160" indent="0">
              <a:buNone/>
            </a:pPr>
            <a:endParaRPr lang="fi-FI" dirty="0" smtClean="0">
              <a:solidFill>
                <a:srgbClr val="00B0F0"/>
              </a:solidFill>
            </a:endParaRPr>
          </a:p>
          <a:p>
            <a:pPr marL="137160" indent="0">
              <a:buNone/>
            </a:pPr>
            <a:endParaRPr lang="fi-FI" dirty="0" smtClean="0">
              <a:solidFill>
                <a:srgbClr val="00B0F0"/>
              </a:solidFill>
            </a:endParaRPr>
          </a:p>
          <a:p>
            <a:pPr marL="137160" indent="0">
              <a:buNone/>
            </a:pPr>
            <a:endParaRPr lang="fi-FI" dirty="0"/>
          </a:p>
        </p:txBody>
      </p:sp>
    </p:spTree>
    <p:extLst>
      <p:ext uri="{BB962C8B-B14F-4D97-AF65-F5344CB8AC3E}">
        <p14:creationId xmlns:p14="http://schemas.microsoft.com/office/powerpoint/2010/main" val="3514060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Esimerkkejä oppilashuollon arjesta</a:t>
            </a:r>
            <a:endParaRPr lang="fi-FI" dirty="0"/>
          </a:p>
        </p:txBody>
      </p:sp>
      <p:sp>
        <p:nvSpPr>
          <p:cNvPr id="3" name="Sisällön paikkamerkki 2"/>
          <p:cNvSpPr>
            <a:spLocks noGrp="1"/>
          </p:cNvSpPr>
          <p:nvPr>
            <p:ph idx="1"/>
          </p:nvPr>
        </p:nvSpPr>
        <p:spPr/>
        <p:txBody>
          <a:bodyPr>
            <a:normAutofit fontScale="92500" lnSpcReduction="20000"/>
          </a:bodyPr>
          <a:lstStyle/>
          <a:p>
            <a:pPr marL="137160" indent="0" algn="ctr">
              <a:buNone/>
            </a:pPr>
            <a:r>
              <a:rPr lang="fi-FI" dirty="0" smtClean="0">
                <a:solidFill>
                  <a:srgbClr val="00B0F0"/>
                </a:solidFill>
              </a:rPr>
              <a:t>HAMMASLÄÄKÄRIKÄYNNIT</a:t>
            </a:r>
          </a:p>
          <a:p>
            <a:pPr marL="137160" indent="0">
              <a:buNone/>
            </a:pPr>
            <a:r>
              <a:rPr lang="fi-FI" dirty="0" smtClean="0"/>
              <a:t>Terveyskeskus vastaa matkakustannuksista, mikäli ne eivät osu koulumatkan yhteyteen. Kuljetuksen järjestäminen on ensisijaisesti huoltajan vastuulla. </a:t>
            </a:r>
          </a:p>
          <a:p>
            <a:pPr marL="137160" indent="0">
              <a:buNone/>
            </a:pPr>
            <a:endParaRPr lang="fi-FI" dirty="0" smtClean="0"/>
          </a:p>
          <a:p>
            <a:pPr marL="137160" indent="0">
              <a:buNone/>
            </a:pPr>
            <a:r>
              <a:rPr lang="fi-FI" dirty="0" smtClean="0"/>
              <a:t>Ryhmätarkastuksissa yhteistyö opettajan kanssa tärkeää ja opettaja voi olla tiedottava taho kotiinpäin. Yksittäisen oppilaan käynneistä opettajalla ei ole oikeutta vastaanottaa tietoa ilman huoltajan suostumusta. Mikäli hammashoito ajoittuu oppilaan koulutyöpäivään, on huoltajan anottava hänelle luvallinen poissaolo. Oppilas ei ole silloin koulun vastuulla.</a:t>
            </a:r>
          </a:p>
          <a:p>
            <a:endParaRPr lang="fi-FI" dirty="0">
              <a:solidFill>
                <a:srgbClr val="00B0F0"/>
              </a:solidFill>
            </a:endParaRPr>
          </a:p>
        </p:txBody>
      </p:sp>
    </p:spTree>
    <p:extLst>
      <p:ext uri="{BB962C8B-B14F-4D97-AF65-F5344CB8AC3E}">
        <p14:creationId xmlns:p14="http://schemas.microsoft.com/office/powerpoint/2010/main" val="2835739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Esimerkkejä oppilashuollon arjesta</a:t>
            </a:r>
            <a:endParaRPr lang="fi-FI" dirty="0"/>
          </a:p>
        </p:txBody>
      </p:sp>
      <p:sp>
        <p:nvSpPr>
          <p:cNvPr id="3" name="Sisällön paikkamerkki 2"/>
          <p:cNvSpPr>
            <a:spLocks noGrp="1"/>
          </p:cNvSpPr>
          <p:nvPr>
            <p:ph idx="1"/>
          </p:nvPr>
        </p:nvSpPr>
        <p:spPr/>
        <p:txBody>
          <a:bodyPr/>
          <a:lstStyle/>
          <a:p>
            <a:pPr marL="137160" indent="0" algn="ctr">
              <a:buNone/>
            </a:pPr>
            <a:r>
              <a:rPr lang="fi-FI" dirty="0" smtClean="0">
                <a:solidFill>
                  <a:srgbClr val="00B0F0"/>
                </a:solidFill>
              </a:rPr>
              <a:t>HUOLENPIDON PUUTE/ HYGIENIA</a:t>
            </a:r>
          </a:p>
          <a:p>
            <a:pPr marL="137160" indent="0">
              <a:buNone/>
            </a:pPr>
            <a:r>
              <a:rPr lang="fi-FI" dirty="0" smtClean="0"/>
              <a:t>Opettajan huomatessa selkeitä puutteita oppilaan huolenpidossa asia otetaan ensimmäisenä puheeksi huoltajan kanssa. Jatkotoimenpiteinä voi olla yhteydenotto terveydenhoitajaan, käsittely </a:t>
            </a:r>
            <a:r>
              <a:rPr lang="fi-FI" dirty="0" err="1" smtClean="0"/>
              <a:t>OHR:ssä</a:t>
            </a:r>
            <a:r>
              <a:rPr lang="fi-FI" dirty="0" smtClean="0"/>
              <a:t>, yhteys sosiaaliohjaajan tai sosiaalitoimeen. Mahdollisesti pyyntö lastensuojelun tarpeen arvioimiseksi.</a:t>
            </a:r>
          </a:p>
          <a:p>
            <a:pPr marL="137160" indent="0">
              <a:buNone/>
            </a:pPr>
            <a:endParaRPr lang="fi-FI" dirty="0"/>
          </a:p>
          <a:p>
            <a:pPr marL="137160" indent="0">
              <a:buNone/>
            </a:pPr>
            <a:r>
              <a:rPr lang="fi-FI" dirty="0" smtClean="0"/>
              <a:t>Miten opettaja voi ottaa asian puheeksi?</a:t>
            </a:r>
            <a:endParaRPr lang="fi-FI" dirty="0"/>
          </a:p>
        </p:txBody>
      </p:sp>
    </p:spTree>
    <p:extLst>
      <p:ext uri="{BB962C8B-B14F-4D97-AF65-F5344CB8AC3E}">
        <p14:creationId xmlns:p14="http://schemas.microsoft.com/office/powerpoint/2010/main" val="2787981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Esimerkkejä oppilashuollon arjesta</a:t>
            </a:r>
            <a:endParaRPr lang="fi-FI" dirty="0"/>
          </a:p>
        </p:txBody>
      </p:sp>
      <p:sp>
        <p:nvSpPr>
          <p:cNvPr id="3" name="Sisällön paikkamerkki 2"/>
          <p:cNvSpPr>
            <a:spLocks noGrp="1"/>
          </p:cNvSpPr>
          <p:nvPr>
            <p:ph idx="1"/>
          </p:nvPr>
        </p:nvSpPr>
        <p:spPr/>
        <p:txBody>
          <a:bodyPr>
            <a:normAutofit lnSpcReduction="10000"/>
          </a:bodyPr>
          <a:lstStyle/>
          <a:p>
            <a:pPr marL="137160" indent="0" algn="ctr">
              <a:buNone/>
            </a:pPr>
            <a:r>
              <a:rPr lang="fi-FI" dirty="0" smtClean="0">
                <a:solidFill>
                  <a:srgbClr val="00B0F0"/>
                </a:solidFill>
              </a:rPr>
              <a:t>ASIAKIRJOJEN SIIRTYMINEN NIVELVAIHEESSA</a:t>
            </a:r>
          </a:p>
          <a:p>
            <a:pPr marL="137160" indent="0">
              <a:buNone/>
            </a:pPr>
            <a:r>
              <a:rPr lang="fi-FI" dirty="0" err="1" smtClean="0"/>
              <a:t>Wilmassa</a:t>
            </a:r>
            <a:r>
              <a:rPr lang="fi-FI" dirty="0" smtClean="0"/>
              <a:t> olevat asiakirjat siirtyvät automaattisesti sähköisessä muodossa alakoulusta yläkouluun (ei 2. asteelle). Muiden papereiden, lausuntojen yms. siirtämisestä neuvotellaan erikseen huoltajan kanssa. Jos mitään ei sovita, ne säilytetään lähettävän koulun arkistoissa.</a:t>
            </a:r>
          </a:p>
          <a:p>
            <a:pPr marL="137160" indent="0">
              <a:buNone/>
            </a:pPr>
            <a:r>
              <a:rPr lang="fi-FI" sz="2000" dirty="0" smtClean="0"/>
              <a:t>Jos oppilas siirtyy toiseen kuntaan, on lähettävän koulun velvollisuus toimittaa välttämättömät tiedot/ asiakirjat uudelle opetuksen järjestäjälle.</a:t>
            </a:r>
            <a:endParaRPr lang="fi-FI" sz="2000" dirty="0"/>
          </a:p>
        </p:txBody>
      </p:sp>
    </p:spTree>
    <p:extLst>
      <p:ext uri="{BB962C8B-B14F-4D97-AF65-F5344CB8AC3E}">
        <p14:creationId xmlns:p14="http://schemas.microsoft.com/office/powerpoint/2010/main" val="3544329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Aloituspohdinta</a:t>
            </a:r>
            <a:endParaRPr lang="fi-FI" dirty="0"/>
          </a:p>
        </p:txBody>
      </p:sp>
      <p:sp>
        <p:nvSpPr>
          <p:cNvPr id="3" name="Sisällön paikkamerkki 2"/>
          <p:cNvSpPr>
            <a:spLocks noGrp="1"/>
          </p:cNvSpPr>
          <p:nvPr>
            <p:ph idx="1"/>
          </p:nvPr>
        </p:nvSpPr>
        <p:spPr/>
        <p:txBody>
          <a:bodyPr/>
          <a:lstStyle/>
          <a:p>
            <a:r>
              <a:rPr lang="fi-FI" dirty="0" smtClean="0"/>
              <a:t>Mitä oppilashuolto on?</a:t>
            </a:r>
          </a:p>
          <a:p>
            <a:endParaRPr lang="fi-FI" dirty="0"/>
          </a:p>
          <a:p>
            <a:r>
              <a:rPr lang="fi-FI" dirty="0" smtClean="0"/>
              <a:t>Mitä tarkoitetaan oppilashuoltoryhmällä?</a:t>
            </a:r>
          </a:p>
          <a:p>
            <a:endParaRPr lang="fi-FI" dirty="0"/>
          </a:p>
          <a:p>
            <a:r>
              <a:rPr lang="fi-FI" dirty="0" smtClean="0"/>
              <a:t>Mitä odotat oppilashuollolta?</a:t>
            </a:r>
            <a:endParaRPr lang="fi-FI"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445997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7700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Lopuksi</a:t>
            </a:r>
            <a:endParaRPr lang="fi-FI" dirty="0"/>
          </a:p>
        </p:txBody>
      </p:sp>
      <p:sp>
        <p:nvSpPr>
          <p:cNvPr id="3" name="Sisällön paikkamerkki 2"/>
          <p:cNvSpPr>
            <a:spLocks noGrp="1"/>
          </p:cNvSpPr>
          <p:nvPr>
            <p:ph idx="1"/>
          </p:nvPr>
        </p:nvSpPr>
        <p:spPr/>
        <p:txBody>
          <a:bodyPr/>
          <a:lstStyle/>
          <a:p>
            <a:pPr marL="137160" indent="0" algn="ctr">
              <a:buNone/>
            </a:pPr>
            <a:endParaRPr lang="fi-FI" dirty="0" smtClean="0"/>
          </a:p>
          <a:p>
            <a:pPr marL="137160" indent="0" algn="ctr">
              <a:buNone/>
            </a:pPr>
            <a:endParaRPr lang="fi-FI" dirty="0"/>
          </a:p>
          <a:p>
            <a:pPr marL="137160" indent="0" algn="ctr">
              <a:buNone/>
            </a:pPr>
            <a:r>
              <a:rPr lang="fi-FI" dirty="0" smtClean="0"/>
              <a:t>Millaisia kinkkisiä tilanteita sinä olet kohdannut oppilashuoltotyössä?</a:t>
            </a:r>
            <a:endParaRPr lang="fi-FI"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4365104"/>
            <a:ext cx="2971800"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5768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Mitä on oppilashuolto?</a:t>
            </a:r>
            <a:endParaRPr lang="fi-FI" dirty="0"/>
          </a:p>
        </p:txBody>
      </p:sp>
      <p:sp>
        <p:nvSpPr>
          <p:cNvPr id="3" name="Sisällön paikkamerkki 2"/>
          <p:cNvSpPr>
            <a:spLocks noGrp="1"/>
          </p:cNvSpPr>
          <p:nvPr>
            <p:ph sz="half" idx="1"/>
          </p:nvPr>
        </p:nvSpPr>
        <p:spPr/>
        <p:txBody>
          <a:bodyPr>
            <a:normAutofit fontScale="85000" lnSpcReduction="20000"/>
          </a:bodyPr>
          <a:lstStyle/>
          <a:p>
            <a:pPr marL="137160" indent="0" algn="ctr">
              <a:buNone/>
            </a:pPr>
            <a:r>
              <a:rPr lang="fi-FI" sz="4000" dirty="0" smtClean="0"/>
              <a:t>Oppilaan hyvän oppimisen, hyvän psyykkisen ja fyysisen terveyden sekä sosiaalisen hyvinvoinnin edistämistä ja ylläpitämistä sekä niiden edellytyksiä lisäävää toimintaa.</a:t>
            </a:r>
            <a:endParaRPr lang="fi-FI" sz="4000" dirty="0"/>
          </a:p>
          <a:p>
            <a:pPr marL="137160" indent="0" algn="ctr">
              <a:buNone/>
            </a:pPr>
            <a:endParaRPr lang="fi-FI" sz="1600" dirty="0" smtClean="0"/>
          </a:p>
          <a:p>
            <a:pPr marL="137160" indent="0" algn="ctr">
              <a:buNone/>
            </a:pPr>
            <a:endParaRPr lang="fi-FI" sz="1600" dirty="0"/>
          </a:p>
          <a:p>
            <a:pPr marL="137160" indent="0" algn="ctr">
              <a:buNone/>
            </a:pPr>
            <a:endParaRPr lang="fi-FI" sz="1600" dirty="0" smtClean="0"/>
          </a:p>
          <a:p>
            <a:pPr marL="137160" indent="0" algn="ctr">
              <a:buNone/>
            </a:pPr>
            <a:endParaRPr lang="fi-FI" sz="4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9877" y="2060849"/>
            <a:ext cx="3196655"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6777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Oppilashuoltoon kuuluvat</a:t>
            </a:r>
            <a:endParaRPr lang="fi-FI" dirty="0"/>
          </a:p>
        </p:txBody>
      </p:sp>
      <p:sp>
        <p:nvSpPr>
          <p:cNvPr id="3" name="Sisällön paikkamerkki 2"/>
          <p:cNvSpPr>
            <a:spLocks noGrp="1"/>
          </p:cNvSpPr>
          <p:nvPr>
            <p:ph idx="1"/>
          </p:nvPr>
        </p:nvSpPr>
        <p:spPr/>
        <p:txBody>
          <a:bodyPr/>
          <a:lstStyle/>
          <a:p>
            <a:r>
              <a:rPr lang="fi-FI" dirty="0" smtClean="0"/>
              <a:t>Opetussuunnitelman mukainen oppilashuolto</a:t>
            </a:r>
          </a:p>
          <a:p>
            <a:pPr marL="137160" indent="0">
              <a:buNone/>
            </a:pPr>
            <a:endParaRPr lang="fi-FI" dirty="0" smtClean="0"/>
          </a:p>
          <a:p>
            <a:r>
              <a:rPr lang="fi-FI" dirty="0" smtClean="0"/>
              <a:t>Kansanterveyslain mukainen kouluterveydenhuolto</a:t>
            </a:r>
          </a:p>
          <a:p>
            <a:pPr marL="137160" indent="0">
              <a:buNone/>
            </a:pPr>
            <a:endParaRPr lang="fi-FI" dirty="0" smtClean="0"/>
          </a:p>
          <a:p>
            <a:r>
              <a:rPr lang="fi-FI" dirty="0" smtClean="0"/>
              <a:t>Lastensuojelulain mukainen kasvatuksen tukeminen</a:t>
            </a:r>
            <a:endParaRPr lang="fi-FI" dirty="0"/>
          </a:p>
        </p:txBody>
      </p:sp>
    </p:spTree>
    <p:extLst>
      <p:ext uri="{BB962C8B-B14F-4D97-AF65-F5344CB8AC3E}">
        <p14:creationId xmlns:p14="http://schemas.microsoft.com/office/powerpoint/2010/main" val="274275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51520" y="188640"/>
            <a:ext cx="7715200" cy="936104"/>
          </a:xfrm>
        </p:spPr>
        <p:txBody>
          <a:bodyPr/>
          <a:lstStyle/>
          <a:p>
            <a:r>
              <a:rPr lang="fi-FI" dirty="0" smtClean="0"/>
              <a:t>OPPILASHUOLTO JA LAKI</a:t>
            </a:r>
            <a:endParaRPr lang="fi-FI" dirty="0"/>
          </a:p>
        </p:txBody>
      </p:sp>
      <p:sp>
        <p:nvSpPr>
          <p:cNvPr id="3" name="Sisällön paikkamerkki 2"/>
          <p:cNvSpPr>
            <a:spLocks noGrp="1"/>
          </p:cNvSpPr>
          <p:nvPr>
            <p:ph idx="1"/>
          </p:nvPr>
        </p:nvSpPr>
        <p:spPr>
          <a:xfrm>
            <a:off x="457200" y="1600200"/>
            <a:ext cx="8229600" cy="5141168"/>
          </a:xfrm>
        </p:spPr>
        <p:txBody>
          <a:bodyPr>
            <a:normAutofit fontScale="92500" lnSpcReduction="20000"/>
          </a:bodyPr>
          <a:lstStyle/>
          <a:p>
            <a:r>
              <a:rPr lang="fi-FI" dirty="0" smtClean="0"/>
              <a:t>Oppilashuollosta säädetään perusopetuslaissa.     (6 oppilashuoltoa koskevaa pykälää)</a:t>
            </a:r>
          </a:p>
          <a:p>
            <a:r>
              <a:rPr lang="fi-FI" dirty="0" smtClean="0"/>
              <a:t>Koululainsäädäntö, terveydenhuollon lainsäädäntö ja sosiaalihuollon lainsäädäntö</a:t>
            </a:r>
          </a:p>
          <a:p>
            <a:pPr marL="137160" indent="0">
              <a:buNone/>
            </a:pPr>
            <a:r>
              <a:rPr lang="fi-FI" dirty="0" smtClean="0"/>
              <a:t>	 - pykäläviidakko – yhtenäislaki?</a:t>
            </a:r>
          </a:p>
          <a:p>
            <a:r>
              <a:rPr lang="fi-FI" dirty="0" smtClean="0"/>
              <a:t>Oppilashuolto ja laki eivät käy käsi kädessä.             Mitä laki ei säädä on yhtä mielenkiintoista kuin se, mistä laki säätää. Lakimiesten ongelmana normipula.</a:t>
            </a:r>
          </a:p>
          <a:p>
            <a:r>
              <a:rPr lang="fi-FI" dirty="0" smtClean="0"/>
              <a:t>Laki on tulkinnanvarainen (esim. ”välittömästi” – sanan problematiikka). Monista asioista hovioikeuskin äänestää!</a:t>
            </a:r>
          </a:p>
          <a:p>
            <a:r>
              <a:rPr lang="fi-FI" dirty="0" smtClean="0"/>
              <a:t>”Laki oppilashuollosta on äärimmäisen hämärä” OTT, VT Sami Mahkonen</a:t>
            </a:r>
          </a:p>
          <a:p>
            <a:endParaRPr lang="fi-FI" dirty="0"/>
          </a:p>
        </p:txBody>
      </p:sp>
      <p:cxnSp>
        <p:nvCxnSpPr>
          <p:cNvPr id="5" name="Suora nuoliyhdysviiva 4"/>
          <p:cNvCxnSpPr/>
          <p:nvPr/>
        </p:nvCxnSpPr>
        <p:spPr>
          <a:xfrm>
            <a:off x="7740352" y="3645024"/>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1001" y="116632"/>
            <a:ext cx="1152128" cy="1407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832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Oppilashuoltoryhmän Kokoonpano</a:t>
            </a:r>
            <a:endParaRPr lang="fi-FI" dirty="0"/>
          </a:p>
        </p:txBody>
      </p:sp>
      <p:sp>
        <p:nvSpPr>
          <p:cNvPr id="3" name="Sisällön paikkamerkki 2"/>
          <p:cNvSpPr>
            <a:spLocks noGrp="1"/>
          </p:cNvSpPr>
          <p:nvPr>
            <p:ph idx="1"/>
          </p:nvPr>
        </p:nvSpPr>
        <p:spPr/>
        <p:txBody>
          <a:bodyPr>
            <a:normAutofit fontScale="62500" lnSpcReduction="20000"/>
          </a:bodyPr>
          <a:lstStyle/>
          <a:p>
            <a:r>
              <a:rPr lang="fi-FI" dirty="0" smtClean="0"/>
              <a:t>Riippuen siitä, missä tarkoituksessa kokoontuu</a:t>
            </a:r>
          </a:p>
          <a:p>
            <a:endParaRPr lang="fi-FI" u="sng" dirty="0" smtClean="0"/>
          </a:p>
          <a:p>
            <a:r>
              <a:rPr lang="fi-FI" u="sng" dirty="0" smtClean="0"/>
              <a:t>Kouluyhteisön yhteisiä asioita</a:t>
            </a:r>
            <a:r>
              <a:rPr lang="fi-FI" dirty="0" smtClean="0"/>
              <a:t> käsitellessä kokoonpano on vapaasti harkittavissa</a:t>
            </a:r>
          </a:p>
          <a:p>
            <a:endParaRPr lang="fi-FI" u="sng" dirty="0" smtClean="0"/>
          </a:p>
          <a:p>
            <a:r>
              <a:rPr lang="fi-FI" u="sng" dirty="0" smtClean="0"/>
              <a:t>Yksittäisen oppilaan asioita </a:t>
            </a:r>
            <a:r>
              <a:rPr lang="fi-FI" dirty="0" smtClean="0"/>
              <a:t>käsitellessä läsnä voivat olla vain ne oppilaan opetukseen ja oppilashuollon järjestämiseen osallistuvat, joiden tehtäviin oppilaan asian käsittely välittömästi kuuluu. Muut voivat osallistua vain huoltajan kirjallisella suostumuksella.</a:t>
            </a:r>
          </a:p>
          <a:p>
            <a:endParaRPr lang="fi-FI" dirty="0" smtClean="0"/>
          </a:p>
          <a:p>
            <a:r>
              <a:rPr lang="fi-FI" dirty="0" smtClean="0"/>
              <a:t>AINA tiedotettava huoltajalle ennen kuin hänen lapsensa asioita oppilashuollossa käsitellään.</a:t>
            </a:r>
          </a:p>
          <a:p>
            <a:pPr marL="137160" indent="0">
              <a:buNone/>
            </a:pPr>
            <a:r>
              <a:rPr lang="fi-FI" dirty="0" smtClean="0"/>
              <a:t>		kun huolta ei huoltajan kanssa yhteistyöllä 			pystytä poistamaan, käännytään </a:t>
            </a:r>
            <a:r>
              <a:rPr lang="fi-FI" dirty="0" err="1" smtClean="0"/>
              <a:t>OHR:n</a:t>
            </a:r>
            <a:r>
              <a:rPr lang="fi-FI" dirty="0" smtClean="0"/>
              <a:t> </a:t>
            </a:r>
            <a:r>
              <a:rPr lang="fi-FI" dirty="0" smtClean="0"/>
              <a:t>puoleen</a:t>
            </a:r>
          </a:p>
          <a:p>
            <a:pPr marL="137160" indent="0">
              <a:buNone/>
            </a:pPr>
            <a:endParaRPr lang="fi-FI" dirty="0" smtClean="0"/>
          </a:p>
          <a:p>
            <a:r>
              <a:rPr lang="fi-FI" dirty="0" smtClean="0"/>
              <a:t>Esim. erityisopettajan tai sosiaaliohjaajan läsnäolo vain, jos asia välittömästi heille kuuluu.</a:t>
            </a:r>
            <a:endParaRPr lang="fi-FI" dirty="0" smtClean="0"/>
          </a:p>
          <a:p>
            <a:pPr marL="0" indent="0">
              <a:buNone/>
            </a:pPr>
            <a:r>
              <a:rPr lang="fi-FI" dirty="0"/>
              <a:t>		</a:t>
            </a:r>
            <a:endParaRPr lang="fi-FI" dirty="0" smtClean="0"/>
          </a:p>
          <a:p>
            <a:pPr marL="0" indent="0">
              <a:buNone/>
            </a:pPr>
            <a:endParaRPr lang="fi-FI" dirty="0"/>
          </a:p>
        </p:txBody>
      </p:sp>
      <p:sp>
        <p:nvSpPr>
          <p:cNvPr id="4" name="Nuoli oikealle 3"/>
          <p:cNvSpPr/>
          <p:nvPr/>
        </p:nvSpPr>
        <p:spPr>
          <a:xfrm>
            <a:off x="1259632" y="4725144"/>
            <a:ext cx="792088"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866338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Oppilashuoltoryhmän kokousten suunnitelmallisuus</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smtClean="0"/>
              <a:t>Vastuuta kantaa rehtori</a:t>
            </a:r>
          </a:p>
          <a:p>
            <a:r>
              <a:rPr lang="fi-FI" dirty="0" smtClean="0"/>
              <a:t>Ryhmän toiminnasta ja kokousajankohdista sekä asioiden tuomisesta oppilashuoltoryhmän käsittelyyn on tiedotettava koulun henkilöstöä.</a:t>
            </a:r>
          </a:p>
          <a:p>
            <a:r>
              <a:rPr lang="fi-FI" dirty="0" smtClean="0"/>
              <a:t>Yksittäistä oppilasta koskevien asioiden tuominen oppilashuoltoon on oltava tiedossa etukäteen a) jotta huoltajalle menee tieto asiasta</a:t>
            </a:r>
          </a:p>
          <a:p>
            <a:pPr marL="137160" indent="0">
              <a:buNone/>
            </a:pPr>
            <a:r>
              <a:rPr lang="fi-FI" dirty="0"/>
              <a:t>	</a:t>
            </a:r>
            <a:r>
              <a:rPr lang="fi-FI" dirty="0" smtClean="0"/>
              <a:t>	    b) jotta voidaan perustellusti miettiä 		         kokouksen läsnäolijat</a:t>
            </a:r>
            <a:r>
              <a:rPr lang="fi-FI" dirty="0" smtClean="0"/>
              <a:t>.</a:t>
            </a:r>
          </a:p>
          <a:p>
            <a:r>
              <a:rPr lang="fi-FI" dirty="0" smtClean="0"/>
              <a:t>Yhteistyö huoltajan kanssa nostettu uudessa laissa vahvemmin esiin. Oppilashuoltotyöhön ei tarvita huoltajan lupaa, mutta tiedottamisvelvollisuus on.</a:t>
            </a:r>
            <a:endParaRPr lang="fi-FI" dirty="0"/>
          </a:p>
        </p:txBody>
      </p:sp>
    </p:spTree>
    <p:extLst>
      <p:ext uri="{BB962C8B-B14F-4D97-AF65-F5344CB8AC3E}">
        <p14:creationId xmlns:p14="http://schemas.microsoft.com/office/powerpoint/2010/main" val="2160799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l"/>
            <a:r>
              <a:rPr lang="fi-FI" dirty="0" smtClean="0"/>
              <a:t>      Salassapito</a:t>
            </a:r>
            <a:endParaRPr lang="fi-FI" dirty="0"/>
          </a:p>
        </p:txBody>
      </p:sp>
      <p:sp>
        <p:nvSpPr>
          <p:cNvPr id="3" name="Sisällön paikkamerkki 2"/>
          <p:cNvSpPr>
            <a:spLocks noGrp="1"/>
          </p:cNvSpPr>
          <p:nvPr>
            <p:ph idx="1"/>
          </p:nvPr>
        </p:nvSpPr>
        <p:spPr/>
        <p:txBody>
          <a:bodyPr>
            <a:normAutofit fontScale="92500" lnSpcReduction="20000"/>
          </a:bodyPr>
          <a:lstStyle/>
          <a:p>
            <a:r>
              <a:rPr lang="fi-FI" dirty="0" smtClean="0"/>
              <a:t>Arkaluonteisten asioiden käsittely/ kirjaaminen on kielletty</a:t>
            </a:r>
          </a:p>
          <a:p>
            <a:r>
              <a:rPr lang="fi-FI" dirty="0" smtClean="0"/>
              <a:t>Oppilashuollon asiakirjat, sosiaalihuollon asiakirjat sekä potilasasiakirjat ovat salassa pidettäviä.</a:t>
            </a:r>
          </a:p>
          <a:p>
            <a:r>
              <a:rPr lang="fi-FI" dirty="0" smtClean="0"/>
              <a:t>Oppilaan oppilashuoltotyöhön osallistuvilla  on oikeus saada toisiltaan  ja luovuttaa toisilleen  sekä oppilaan opettajalle ja </a:t>
            </a:r>
            <a:r>
              <a:rPr lang="fi-FI" u="sng" dirty="0" smtClean="0"/>
              <a:t>tämän lain </a:t>
            </a:r>
            <a:r>
              <a:rPr lang="fi-FI" dirty="0" smtClean="0"/>
              <a:t>mukaisesta opetuksesta ja toiminnasta vastaavalle viranomaiselle oppilaan </a:t>
            </a:r>
            <a:r>
              <a:rPr lang="fi-FI" u="sng" dirty="0" smtClean="0"/>
              <a:t>opetuksen asianmukaisen järjestämisen</a:t>
            </a:r>
            <a:r>
              <a:rPr lang="fi-FI" dirty="0" smtClean="0"/>
              <a:t>  edellyttämät välttämättömät tiedot. </a:t>
            </a:r>
            <a:r>
              <a:rPr lang="fi-FI" sz="2200" dirty="0" smtClean="0"/>
              <a:t>(opetus ei ole koulunkäynti tai yleinen </a:t>
            </a:r>
            <a:r>
              <a:rPr lang="fi-FI" sz="2200" dirty="0" smtClean="0"/>
              <a:t>hyvinvointi, tarpeellinen ei ole sama kuin välttämätön, ei ”hyvä tietää” - tietoja)</a:t>
            </a:r>
            <a:endParaRPr lang="fi-FI" sz="22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188640"/>
            <a:ext cx="1524000" cy="141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7924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Oppilashuoltotyön kirjaaminen</a:t>
            </a:r>
            <a:endParaRPr lang="fi-FI" dirty="0"/>
          </a:p>
        </p:txBody>
      </p:sp>
      <p:sp>
        <p:nvSpPr>
          <p:cNvPr id="3" name="Sisällön paikkamerkki 2"/>
          <p:cNvSpPr>
            <a:spLocks noGrp="1"/>
          </p:cNvSpPr>
          <p:nvPr>
            <p:ph idx="1"/>
          </p:nvPr>
        </p:nvSpPr>
        <p:spPr/>
        <p:txBody>
          <a:bodyPr>
            <a:normAutofit/>
          </a:bodyPr>
          <a:lstStyle/>
          <a:p>
            <a:pPr marL="137160" indent="0">
              <a:buNone/>
            </a:pPr>
            <a:r>
              <a:rPr lang="fi-FI" dirty="0" smtClean="0"/>
              <a:t>Yksittäisen oppilaan asioita käsitellessä pitää/saa kirjata seuraavat asiat: </a:t>
            </a:r>
          </a:p>
          <a:p>
            <a:pPr marL="137160" indent="0">
              <a:buNone/>
            </a:pPr>
            <a:r>
              <a:rPr lang="fi-FI" dirty="0" smtClean="0"/>
              <a:t>asian </a:t>
            </a:r>
            <a:r>
              <a:rPr lang="fi-FI" dirty="0" err="1" smtClean="0"/>
              <a:t>vireillepanija</a:t>
            </a:r>
            <a:r>
              <a:rPr lang="fi-FI" dirty="0" smtClean="0"/>
              <a:t>, aihe, päätetyt jatkotoimenpiteet ja niiden perustelut, asian käsittelyyn osallistuneet sekä se, mitä tietoja ja kenelle oppilaasta on annettu.</a:t>
            </a:r>
          </a:p>
          <a:p>
            <a:pPr marL="137160" indent="0">
              <a:buNone/>
            </a:pPr>
            <a:endParaRPr lang="fi-FI" dirty="0"/>
          </a:p>
          <a:p>
            <a:pPr marL="137160" indent="0">
              <a:buNone/>
            </a:pPr>
            <a:r>
              <a:rPr lang="fi-FI" dirty="0" smtClean="0"/>
              <a:t>                         </a:t>
            </a:r>
            <a:r>
              <a:rPr lang="fi-FI" dirty="0" smtClean="0"/>
              <a:t>OPPILASHUOLTOLOMAKE</a:t>
            </a:r>
          </a:p>
          <a:p>
            <a:pPr marL="137160" indent="0">
              <a:buNone/>
            </a:pPr>
            <a:endParaRPr lang="fi-FI" dirty="0"/>
          </a:p>
          <a:p>
            <a:pPr marL="137160" indent="0">
              <a:buNone/>
            </a:pPr>
            <a:r>
              <a:rPr lang="fi-FI" sz="2000" dirty="0" smtClean="0"/>
              <a:t>Oppilashuollon asiakirjat pysyvästi säilytettäviä </a:t>
            </a:r>
            <a:endParaRPr lang="fi-FI" sz="2000" dirty="0"/>
          </a:p>
        </p:txBody>
      </p:sp>
      <p:sp>
        <p:nvSpPr>
          <p:cNvPr id="4" name="Nuoli oikealle 3"/>
          <p:cNvSpPr/>
          <p:nvPr/>
        </p:nvSpPr>
        <p:spPr>
          <a:xfrm>
            <a:off x="899592" y="5085184"/>
            <a:ext cx="136815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840584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uippu">
  <a:themeElements>
    <a:clrScheme name="Huippu">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Huippu">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uippu">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880</TotalTime>
  <Words>768</Words>
  <Application>Microsoft Office PowerPoint</Application>
  <PresentationFormat>Näytössä katseltava diaesitys (4:3)</PresentationFormat>
  <Paragraphs>120</Paragraphs>
  <Slides>20</Slides>
  <Notes>0</Notes>
  <HiddenSlides>0</HiddenSlides>
  <MMClips>0</MMClips>
  <ScaleCrop>false</ScaleCrop>
  <HeadingPairs>
    <vt:vector size="4" baseType="variant">
      <vt:variant>
        <vt:lpstr>Teema</vt:lpstr>
      </vt:variant>
      <vt:variant>
        <vt:i4>1</vt:i4>
      </vt:variant>
      <vt:variant>
        <vt:lpstr>Dian otsikot</vt:lpstr>
      </vt:variant>
      <vt:variant>
        <vt:i4>20</vt:i4>
      </vt:variant>
    </vt:vector>
  </HeadingPairs>
  <TitlesOfParts>
    <vt:vector size="21" baseType="lpstr">
      <vt:lpstr>Huippu</vt:lpstr>
      <vt:lpstr>Oppilashuolto</vt:lpstr>
      <vt:lpstr>Aloituspohdinta</vt:lpstr>
      <vt:lpstr>Mitä on oppilashuolto?</vt:lpstr>
      <vt:lpstr>Oppilashuoltoon kuuluvat</vt:lpstr>
      <vt:lpstr>OPPILASHUOLTO JA LAKI</vt:lpstr>
      <vt:lpstr>Oppilashuoltoryhmän Kokoonpano</vt:lpstr>
      <vt:lpstr>Oppilashuoltoryhmän kokousten suunnitelmallisuus</vt:lpstr>
      <vt:lpstr>      Salassapito</vt:lpstr>
      <vt:lpstr>Oppilashuoltotyön kirjaaminen</vt:lpstr>
      <vt:lpstr>Oppilashuolto  ja  pedagogiset asiakirjat</vt:lpstr>
      <vt:lpstr>Oppilashuolto ja huoltajuus</vt:lpstr>
      <vt:lpstr>Lastensuojelu</vt:lpstr>
      <vt:lpstr>Ennalta ehkäisevä työ?</vt:lpstr>
      <vt:lpstr>Esimerkkejä oppilashuollon arjesta</vt:lpstr>
      <vt:lpstr>Esimerkkejä oppilashuollon arjesta</vt:lpstr>
      <vt:lpstr>Esimerkkejä oppilashuollon arjesta</vt:lpstr>
      <vt:lpstr>Esimerkkejä oppilashuollon arjesta</vt:lpstr>
      <vt:lpstr>Esimerkkejä oppilashuollon arjesta</vt:lpstr>
      <vt:lpstr>Esimerkkejä oppilashuollon arjesta</vt:lpstr>
      <vt:lpstr>Lopuksi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Oppilashuolto</dc:title>
  <dc:creator>Roppo Sari</dc:creator>
  <cp:lastModifiedBy>Roppo Sari</cp:lastModifiedBy>
  <cp:revision>40</cp:revision>
  <cp:lastPrinted>2012-03-15T06:29:42Z</cp:lastPrinted>
  <dcterms:created xsi:type="dcterms:W3CDTF">2012-03-09T11:27:00Z</dcterms:created>
  <dcterms:modified xsi:type="dcterms:W3CDTF">2012-03-21T06:45:50Z</dcterms:modified>
</cp:coreProperties>
</file>