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80" r:id="rId6"/>
    <p:sldId id="284" r:id="rId7"/>
    <p:sldId id="282" r:id="rId8"/>
    <p:sldId id="274" r:id="rId9"/>
    <p:sldId id="265" r:id="rId10"/>
    <p:sldId id="266" r:id="rId11"/>
    <p:sldId id="267" r:id="rId12"/>
    <p:sldId id="268" r:id="rId13"/>
    <p:sldId id="269" r:id="rId14"/>
    <p:sldId id="270" r:id="rId15"/>
    <p:sldId id="271" r:id="rId16"/>
    <p:sldId id="276" r:id="rId17"/>
    <p:sldId id="287" r:id="rId18"/>
    <p:sldId id="283" r:id="rId19"/>
    <p:sldId id="285" r:id="rId20"/>
    <p:sldId id="286" r:id="rId21"/>
    <p:sldId id="272" r:id="rId22"/>
    <p:sldId id="273" r:id="rId23"/>
    <p:sldId id="277" r:id="rId24"/>
    <p:sldId id="279" r:id="rId25"/>
    <p:sldId id="281" r:id="rId26"/>
  </p:sldIdLst>
  <p:sldSz cx="9144000" cy="6858000" type="screen4x3"/>
  <p:notesSz cx="6858000" cy="99472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Suorakulmainen kolmi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tsikk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i-FI" smtClean="0"/>
              <a:t>Muokkaa perustyyl. napsautt.</a:t>
            </a:r>
            <a:endParaRPr kumimoji="0" lang="en-US"/>
          </a:p>
        </p:txBody>
      </p:sp>
      <p:sp>
        <p:nvSpPr>
          <p:cNvPr id="17" name="Alaotsikk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a:p>
        </p:txBody>
      </p:sp>
      <p:grpSp>
        <p:nvGrpSpPr>
          <p:cNvPr id="2" name="Ryhmä 1"/>
          <p:cNvGrpSpPr/>
          <p:nvPr/>
        </p:nvGrpSpPr>
        <p:grpSpPr>
          <a:xfrm>
            <a:off x="-3765" y="4953000"/>
            <a:ext cx="9147765" cy="1912088"/>
            <a:chOff x="-3765" y="4832896"/>
            <a:chExt cx="9147765" cy="2032192"/>
          </a:xfrm>
        </p:grpSpPr>
        <p:sp>
          <p:nvSpPr>
            <p:cNvPr id="7" name="Puolivapaa piirt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uolivapaa piirt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uolivapaa piirt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uora yhdysviiv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äivämäärän paikkamerkki 29"/>
          <p:cNvSpPr>
            <a:spLocks noGrp="1"/>
          </p:cNvSpPr>
          <p:nvPr>
            <p:ph type="dt" sz="half" idx="10"/>
          </p:nvPr>
        </p:nvSpPr>
        <p:spPr/>
        <p:txBody>
          <a:bodyPr/>
          <a:lstStyle>
            <a:lvl1pPr>
              <a:defRPr>
                <a:solidFill>
                  <a:srgbClr val="FFFFFF"/>
                </a:solidFill>
              </a:defRPr>
            </a:lvl1pPr>
            <a:extLst/>
          </a:lstStyle>
          <a:p>
            <a:fld id="{35567681-D217-4096-8E7E-5F1263631DF7}" type="datetimeFigureOut">
              <a:rPr lang="fi-FI" smtClean="0"/>
              <a:t>9.8.2012</a:t>
            </a:fld>
            <a:endParaRPr lang="fi-FI"/>
          </a:p>
        </p:txBody>
      </p:sp>
      <p:sp>
        <p:nvSpPr>
          <p:cNvPr id="19" name="Alatunnisteen paikkamerkki 18"/>
          <p:cNvSpPr>
            <a:spLocks noGrp="1"/>
          </p:cNvSpPr>
          <p:nvPr>
            <p:ph type="ftr" sz="quarter" idx="11"/>
          </p:nvPr>
        </p:nvSpPr>
        <p:spPr/>
        <p:txBody>
          <a:bodyPr/>
          <a:lstStyle>
            <a:lvl1pPr>
              <a:defRPr>
                <a:solidFill>
                  <a:schemeClr val="accent1">
                    <a:tint val="20000"/>
                  </a:schemeClr>
                </a:solidFill>
              </a:defRPr>
            </a:lvl1pPr>
            <a:extLst/>
          </a:lstStyle>
          <a:p>
            <a:endParaRPr lang="fi-FI"/>
          </a:p>
        </p:txBody>
      </p:sp>
      <p:sp>
        <p:nvSpPr>
          <p:cNvPr id="27" name="Dian numeron paikkamerkki 26"/>
          <p:cNvSpPr>
            <a:spLocks noGrp="1"/>
          </p:cNvSpPr>
          <p:nvPr>
            <p:ph type="sldNum" sz="quarter" idx="12"/>
          </p:nvPr>
        </p:nvSpPr>
        <p:spPr/>
        <p:txBody>
          <a:bodyPr/>
          <a:lstStyle>
            <a:lvl1pPr>
              <a:defRPr>
                <a:solidFill>
                  <a:srgbClr val="FFFFFF"/>
                </a:solidFill>
              </a:defRPr>
            </a:lvl1pPr>
            <a:extLst/>
          </a:lstStyle>
          <a:p>
            <a:fld id="{2A277CB0-AFC2-4DD6-ABDF-BA017B488120}"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1481329"/>
            <a:ext cx="8229600" cy="4386071"/>
          </a:xfrm>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2A277CB0-AFC2-4DD6-ABDF-BA017B488120}"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844013" y="274640"/>
            <a:ext cx="1777470" cy="5592761"/>
          </a:xfrm>
        </p:spPr>
        <p:txBody>
          <a:bodyPr vert="eaVert"/>
          <a:lstStyle>
            <a:extLs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41"/>
            <a:ext cx="6324600" cy="5592760"/>
          </a:xfrm>
        </p:spPr>
        <p:txBody>
          <a:bodyPr vert="eaVert"/>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2A277CB0-AFC2-4DD6-ABDF-BA017B488120}"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2A277CB0-AFC2-4DD6-ABDF-BA017B488120}" type="slidenum">
              <a:rPr lang="fi-FI" smtClean="0"/>
              <a:t>‹#›</a:t>
            </a:fld>
            <a:endParaRPr lang="fi-FI"/>
          </a:p>
        </p:txBody>
      </p:sp>
      <p:sp>
        <p:nvSpPr>
          <p:cNvPr id="7" name="Otsikko 6"/>
          <p:cNvSpPr>
            <a:spLocks noGrp="1"/>
          </p:cNvSpPr>
          <p:nvPr>
            <p:ph type="title"/>
          </p:nvPr>
        </p:nvSpPr>
        <p:spPr/>
        <p:txBody>
          <a:bodyPr rtlCol="0"/>
          <a:lstStyle>
            <a:extLst/>
          </a:lstStyle>
          <a:p>
            <a:r>
              <a:rPr kumimoji="0" lang="fi-FI" smtClean="0"/>
              <a:t>Muokkaa perustyyl. napsautt.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Ref idx="1002">
        <a:schemeClr val="bg1"/>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5" name="Alatunnisteen paikkamerkki 4"/>
          <p:cNvSpPr>
            <a:spLocks noGrp="1"/>
          </p:cNvSpPr>
          <p:nvPr>
            <p:ph type="ftr" sz="quarter" idx="11"/>
          </p:nvPr>
        </p:nvSpPr>
        <p:spPr/>
        <p:txBody>
          <a:bodyPr/>
          <a:lstStyle>
            <a:extLst/>
          </a:lstStyle>
          <a:p>
            <a:endParaRPr lang="fi-FI"/>
          </a:p>
        </p:txBody>
      </p:sp>
      <p:sp>
        <p:nvSpPr>
          <p:cNvPr id="6" name="Dian numeron paikkamerkki 5"/>
          <p:cNvSpPr>
            <a:spLocks noGrp="1"/>
          </p:cNvSpPr>
          <p:nvPr>
            <p:ph type="sldNum" sz="quarter" idx="12"/>
          </p:nvPr>
        </p:nvSpPr>
        <p:spPr/>
        <p:txBody>
          <a:bodyPr/>
          <a:lstStyle>
            <a:extLst/>
          </a:lstStyle>
          <a:p>
            <a:fld id="{2A277CB0-AFC2-4DD6-ABDF-BA017B488120}" type="slidenum">
              <a:rPr lang="fi-FI" smtClean="0"/>
              <a:t>‹#›</a:t>
            </a:fld>
            <a:endParaRPr lang="fi-FI"/>
          </a:p>
        </p:txBody>
      </p:sp>
      <p:sp>
        <p:nvSpPr>
          <p:cNvPr id="7" name="Lovettu nuolenkärki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Lovettu nuolenkärki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bg>
      <p:bgRef idx="1002">
        <a:schemeClr val="bg1"/>
      </p:bgRef>
    </p:bg>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2A277CB0-AFC2-4DD6-ABDF-BA017B488120}" type="slidenum">
              <a:rPr lang="fi-FI" smtClean="0"/>
              <a:t>‹#›</a:t>
            </a:fld>
            <a:endParaRPr lang="fi-FI"/>
          </a:p>
        </p:txBody>
      </p:sp>
      <p:sp>
        <p:nvSpPr>
          <p:cNvPr id="8" name="Otsikko 7"/>
          <p:cNvSpPr>
            <a:spLocks noGrp="1"/>
          </p:cNvSpPr>
          <p:nvPr>
            <p:ph type="title"/>
          </p:nvPr>
        </p:nvSpPr>
        <p:spPr/>
        <p:txBody>
          <a:bodyPr rtlCol="0"/>
          <a:lstStyle>
            <a:extLst/>
          </a:lstStyle>
          <a:p>
            <a:r>
              <a:rPr kumimoji="0" lang="fi-FI" smtClean="0"/>
              <a:t>Muokkaa perustyyl. napsautt.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tailu">
    <p:bg>
      <p:bgRef idx="1003">
        <a:schemeClr val="bg1"/>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8229600" cy="1143000"/>
          </a:xfrm>
        </p:spPr>
        <p:txBody>
          <a:bodyPr anchor="ctr"/>
          <a:lstStyle>
            <a:lvl1pPr>
              <a:defRPr/>
            </a:lvl1pPr>
            <a:extLst/>
          </a:lstStyle>
          <a:p>
            <a:r>
              <a:rPr kumimoji="0" lang="fi-FI" smtClean="0"/>
              <a:t>Muokkaa perustyyl. napsautt.</a:t>
            </a:r>
            <a:endParaRPr kumimoji="0" lang="en-US"/>
          </a:p>
        </p:txBody>
      </p:sp>
      <p:sp>
        <p:nvSpPr>
          <p:cNvPr id="3" name="Tekstin paikkamerkki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8" name="Alatunnisteen paikkamerkki 7"/>
          <p:cNvSpPr>
            <a:spLocks noGrp="1"/>
          </p:cNvSpPr>
          <p:nvPr>
            <p:ph type="ftr" sz="quarter" idx="11"/>
          </p:nvPr>
        </p:nvSpPr>
        <p:spPr/>
        <p:txBody>
          <a:bodyPr/>
          <a:lstStyle>
            <a:extLst/>
          </a:lstStyle>
          <a:p>
            <a:endParaRPr lang="fi-FI"/>
          </a:p>
        </p:txBody>
      </p:sp>
      <p:sp>
        <p:nvSpPr>
          <p:cNvPr id="9" name="Dian numeron paikkamerkki 8"/>
          <p:cNvSpPr>
            <a:spLocks noGrp="1"/>
          </p:cNvSpPr>
          <p:nvPr>
            <p:ph type="sldNum" sz="quarter" idx="12"/>
          </p:nvPr>
        </p:nvSpPr>
        <p:spPr/>
        <p:txBody>
          <a:bodyPr/>
          <a:lstStyle>
            <a:extLst/>
          </a:lstStyle>
          <a:p>
            <a:fld id="{2A277CB0-AFC2-4DD6-ABDF-BA017B488120}"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bg>
      <p:bgRef idx="1002">
        <a:schemeClr val="bg1"/>
      </p:bgRef>
    </p:bg>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4" name="Alatunnisteen paikkamerkki 3"/>
          <p:cNvSpPr>
            <a:spLocks noGrp="1"/>
          </p:cNvSpPr>
          <p:nvPr>
            <p:ph type="ftr" sz="quarter" idx="11"/>
          </p:nvPr>
        </p:nvSpPr>
        <p:spPr/>
        <p:txBody>
          <a:bodyPr/>
          <a:lstStyle>
            <a:extLst/>
          </a:lstStyle>
          <a:p>
            <a:endParaRPr lang="fi-FI"/>
          </a:p>
        </p:txBody>
      </p:sp>
      <p:sp>
        <p:nvSpPr>
          <p:cNvPr id="5" name="Dian numeron paikkamerkki 4"/>
          <p:cNvSpPr>
            <a:spLocks noGrp="1"/>
          </p:cNvSpPr>
          <p:nvPr>
            <p:ph type="sldNum" sz="quarter" idx="12"/>
          </p:nvPr>
        </p:nvSpPr>
        <p:spPr/>
        <p:txBody>
          <a:bodyPr/>
          <a:lstStyle>
            <a:extLst/>
          </a:lstStyle>
          <a:p>
            <a:fld id="{2A277CB0-AFC2-4DD6-ABDF-BA017B488120}" type="slidenum">
              <a:rPr lang="fi-FI" smtClean="0"/>
              <a:t>‹#›</a:t>
            </a:fld>
            <a:endParaRPr lang="fi-FI"/>
          </a:p>
        </p:txBody>
      </p:sp>
      <p:sp>
        <p:nvSpPr>
          <p:cNvPr id="6" name="Otsikko 5"/>
          <p:cNvSpPr>
            <a:spLocks noGrp="1"/>
          </p:cNvSpPr>
          <p:nvPr>
            <p:ph type="title"/>
          </p:nvPr>
        </p:nvSpPr>
        <p:spPr/>
        <p:txBody>
          <a:bodyPr rtlCol="0"/>
          <a:lstStyle>
            <a:extLst/>
          </a:lstStyle>
          <a:p>
            <a:r>
              <a:rPr kumimoji="0" lang="fi-FI" smtClean="0"/>
              <a:t>Muokkaa perustyyl. napsautt.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extLst/>
          </a:lstStyle>
          <a:p>
            <a:fld id="{35567681-D217-4096-8E7E-5F1263631DF7}" type="datetimeFigureOut">
              <a:rPr lang="fi-FI" smtClean="0"/>
              <a:t>9.8.2012</a:t>
            </a:fld>
            <a:endParaRPr lang="fi-FI"/>
          </a:p>
        </p:txBody>
      </p:sp>
      <p:sp>
        <p:nvSpPr>
          <p:cNvPr id="3" name="Alatunnisteen paikkamerkki 2"/>
          <p:cNvSpPr>
            <a:spLocks noGrp="1"/>
          </p:cNvSpPr>
          <p:nvPr>
            <p:ph type="ftr" sz="quarter" idx="11"/>
          </p:nvPr>
        </p:nvSpPr>
        <p:spPr/>
        <p:txBody>
          <a:bodyPr/>
          <a:lstStyle>
            <a:extLst/>
          </a:lstStyle>
          <a:p>
            <a:endParaRPr lang="fi-FI"/>
          </a:p>
        </p:txBody>
      </p:sp>
      <p:sp>
        <p:nvSpPr>
          <p:cNvPr id="4" name="Dian numeron paikkamerkki 3"/>
          <p:cNvSpPr>
            <a:spLocks noGrp="1"/>
          </p:cNvSpPr>
          <p:nvPr>
            <p:ph type="sldNum" sz="quarter" idx="12"/>
          </p:nvPr>
        </p:nvSpPr>
        <p:spPr/>
        <p:txBody>
          <a:bodyPr/>
          <a:lstStyle>
            <a:extLst/>
          </a:lstStyle>
          <a:p>
            <a:fld id="{2A277CB0-AFC2-4DD6-ABDF-BA017B488120}"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bg>
      <p:bgRef idx="1003">
        <a:schemeClr val="bg1"/>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i-FI" smtClean="0"/>
              <a:t>Muokkaa perustyyl. napsautt.</a:t>
            </a:r>
            <a:endParaRPr kumimoji="0" lang="en-US"/>
          </a:p>
        </p:txBody>
      </p:sp>
      <p:sp>
        <p:nvSpPr>
          <p:cNvPr id="3" name="Tekstin paikkamerkki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a:xfrm>
            <a:off x="6727032" y="6407944"/>
            <a:ext cx="1920240" cy="365760"/>
          </a:xfrm>
        </p:spPr>
        <p:txBody>
          <a:bodyPr/>
          <a:lstStyle>
            <a:extLst/>
          </a:lstStyle>
          <a:p>
            <a:fld id="{35567681-D217-4096-8E7E-5F1263631DF7}" type="datetimeFigureOut">
              <a:rPr lang="fi-FI" smtClean="0"/>
              <a:t>9.8.2012</a:t>
            </a:fld>
            <a:endParaRPr lang="fi-FI"/>
          </a:p>
        </p:txBody>
      </p:sp>
      <p:sp>
        <p:nvSpPr>
          <p:cNvPr id="6" name="Alatunnisteen paikkamerkki 5"/>
          <p:cNvSpPr>
            <a:spLocks noGrp="1"/>
          </p:cNvSpPr>
          <p:nvPr>
            <p:ph type="ftr" sz="quarter" idx="11"/>
          </p:nvPr>
        </p:nvSpPr>
        <p:spPr/>
        <p:txBody>
          <a:bodyPr/>
          <a:lstStyle>
            <a:extLst/>
          </a:lstStyle>
          <a:p>
            <a:endParaRPr lang="fi-FI"/>
          </a:p>
        </p:txBody>
      </p:sp>
      <p:sp>
        <p:nvSpPr>
          <p:cNvPr id="7" name="Dian numeron paikkamerkki 6"/>
          <p:cNvSpPr>
            <a:spLocks noGrp="1"/>
          </p:cNvSpPr>
          <p:nvPr>
            <p:ph type="sldNum" sz="quarter" idx="12"/>
          </p:nvPr>
        </p:nvSpPr>
        <p:spPr/>
        <p:txBody>
          <a:bodyPr/>
          <a:lstStyle>
            <a:extLst/>
          </a:lstStyle>
          <a:p>
            <a:fld id="{2A277CB0-AFC2-4DD6-ABDF-BA017B488120}"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bg>
      <p:bgRef idx="1002">
        <a:schemeClr val="bg1"/>
      </p:bgRef>
    </p:bg>
    <p:spTree>
      <p:nvGrpSpPr>
        <p:cNvPr id="1" name=""/>
        <p:cNvGrpSpPr/>
        <p:nvPr/>
      </p:nvGrpSpPr>
      <p:grpSpPr>
        <a:xfrm>
          <a:off x="0" y="0"/>
          <a:ext cx="0" cy="0"/>
          <a:chOff x="0" y="0"/>
          <a:chExt cx="0" cy="0"/>
        </a:xfrm>
      </p:grpSpPr>
      <p:sp>
        <p:nvSpPr>
          <p:cNvPr id="4" name="Tekstin paikkamerkki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i-FI" smtClean="0"/>
              <a:t>Muokkaa tekstin perustyylejä napsauttamalla</a:t>
            </a:r>
          </a:p>
        </p:txBody>
      </p:sp>
      <p:sp>
        <p:nvSpPr>
          <p:cNvPr id="3" name="Kuvan paikkamerkki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i-FI" smtClean="0"/>
              <a:t>Lisää kuva napsauttamalla kuvaketta</a:t>
            </a:r>
            <a:endParaRPr kumimoji="0" lang="en-US" dirty="0"/>
          </a:p>
        </p:txBody>
      </p:sp>
      <p:sp>
        <p:nvSpPr>
          <p:cNvPr id="5" name="Päivämäärän paikkamerkki 4"/>
          <p:cNvSpPr>
            <a:spLocks noGrp="1"/>
          </p:cNvSpPr>
          <p:nvPr>
            <p:ph type="dt" sz="half" idx="10"/>
          </p:nvPr>
        </p:nvSpPr>
        <p:spPr/>
        <p:txBody>
          <a:bodyPr/>
          <a:lstStyle>
            <a:lvl1pPr>
              <a:defRPr>
                <a:solidFill>
                  <a:schemeClr val="tx1"/>
                </a:solidFill>
              </a:defRPr>
            </a:lvl1pPr>
            <a:extLst/>
          </a:lstStyle>
          <a:p>
            <a:fld id="{35567681-D217-4096-8E7E-5F1263631DF7}" type="datetimeFigureOut">
              <a:rPr lang="fi-FI" smtClean="0"/>
              <a:t>9.8.2012</a:t>
            </a:fld>
            <a:endParaRPr lang="fi-FI"/>
          </a:p>
        </p:txBody>
      </p:sp>
      <p:sp>
        <p:nvSpPr>
          <p:cNvPr id="6" name="Alatunnisteen paikkamerk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i-FI"/>
          </a:p>
        </p:txBody>
      </p:sp>
      <p:sp>
        <p:nvSpPr>
          <p:cNvPr id="7" name="Dian numeron paikkamerkki 6"/>
          <p:cNvSpPr>
            <a:spLocks noGrp="1"/>
          </p:cNvSpPr>
          <p:nvPr>
            <p:ph type="sldNum" sz="quarter" idx="12"/>
          </p:nvPr>
        </p:nvSpPr>
        <p:spPr/>
        <p:txBody>
          <a:bodyPr/>
          <a:lstStyle>
            <a:lvl1pPr>
              <a:defRPr>
                <a:solidFill>
                  <a:schemeClr val="tx1"/>
                </a:solidFill>
              </a:defRPr>
            </a:lvl1pPr>
            <a:extLst/>
          </a:lstStyle>
          <a:p>
            <a:fld id="{2A277CB0-AFC2-4DD6-ABDF-BA017B488120}" type="slidenum">
              <a:rPr lang="fi-FI" smtClean="0"/>
              <a:t>‹#›</a:t>
            </a:fld>
            <a:endParaRPr lang="fi-FI"/>
          </a:p>
        </p:txBody>
      </p:sp>
      <p:sp>
        <p:nvSpPr>
          <p:cNvPr id="2" name="Otsikk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i-FI" smtClean="0"/>
              <a:t>Muokkaa perustyyl. napsautt.</a:t>
            </a:r>
            <a:endParaRPr kumimoji="0" lang="en-US"/>
          </a:p>
        </p:txBody>
      </p:sp>
      <p:sp>
        <p:nvSpPr>
          <p:cNvPr id="8" name="Puolivapaa piirt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uolivapaa piirt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Suorakulmainen kolmi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uora yhdysviiv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Lovettu nuolenkärki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Lovettu nuolenkärki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uolivapaa piirt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uolivapaa piirt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Suorakulmainen kolmi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uora yhdysviiv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tsikon paikkamerkki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i-FI" smtClean="0"/>
              <a:t>Muokkaa perustyyl. napsautt.</a:t>
            </a:r>
            <a:endParaRPr kumimoji="0" lang="en-US"/>
          </a:p>
        </p:txBody>
      </p:sp>
      <p:sp>
        <p:nvSpPr>
          <p:cNvPr id="30" name="Tekstin paikkamerkki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0" name="Päivämäärän paikkamerkki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567681-D217-4096-8E7E-5F1263631DF7}" type="datetimeFigureOut">
              <a:rPr lang="fi-FI" smtClean="0"/>
              <a:t>9.8.2012</a:t>
            </a:fld>
            <a:endParaRPr lang="fi-FI"/>
          </a:p>
        </p:txBody>
      </p:sp>
      <p:sp>
        <p:nvSpPr>
          <p:cNvPr id="22" name="Alatunnisteen paikkamerk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FI"/>
          </a:p>
        </p:txBody>
      </p:sp>
      <p:sp>
        <p:nvSpPr>
          <p:cNvPr id="18" name="Dian numeron paikkamerkki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277CB0-AFC2-4DD6-ABDF-BA017B488120}"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peda.net/veraja/rauma/tehostettujaerityinentuk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5400" dirty="0" smtClean="0"/>
              <a:t>Kolmiportainen tuki ja uudet asiakirjat</a:t>
            </a:r>
            <a:endParaRPr lang="fi-FI" sz="5400" dirty="0"/>
          </a:p>
        </p:txBody>
      </p:sp>
      <p:sp>
        <p:nvSpPr>
          <p:cNvPr id="3" name="Alaotsikko 2"/>
          <p:cNvSpPr>
            <a:spLocks noGrp="1"/>
          </p:cNvSpPr>
          <p:nvPr>
            <p:ph type="subTitle" idx="1"/>
          </p:nvPr>
        </p:nvSpPr>
        <p:spPr>
          <a:xfrm>
            <a:off x="1907704" y="3597449"/>
            <a:ext cx="6550496" cy="1199704"/>
          </a:xfrm>
        </p:spPr>
        <p:txBody>
          <a:bodyPr>
            <a:normAutofit fontScale="70000" lnSpcReduction="20000"/>
          </a:bodyPr>
          <a:lstStyle/>
          <a:p>
            <a:r>
              <a:rPr lang="fi-FI" sz="2000" dirty="0" smtClean="0"/>
              <a:t>Syksy</a:t>
            </a:r>
            <a:r>
              <a:rPr lang="fi-FI" sz="2000" dirty="0" smtClean="0"/>
              <a:t> </a:t>
            </a:r>
            <a:r>
              <a:rPr lang="fi-FI" sz="2000" dirty="0" smtClean="0"/>
              <a:t>2012</a:t>
            </a:r>
          </a:p>
          <a:p>
            <a:endParaRPr lang="fi-FI" sz="2000" dirty="0"/>
          </a:p>
          <a:p>
            <a:pPr algn="l"/>
            <a:r>
              <a:rPr lang="fi-FI" sz="2000" dirty="0" smtClean="0"/>
              <a:t>Sari </a:t>
            </a:r>
            <a:r>
              <a:rPr lang="fi-FI" sz="2000" dirty="0" smtClean="0"/>
              <a:t>Ågren</a:t>
            </a:r>
            <a:endParaRPr lang="fi-FI" sz="2000" dirty="0" smtClean="0"/>
          </a:p>
          <a:p>
            <a:pPr algn="l"/>
            <a:r>
              <a:rPr lang="fi-FI" sz="2000" dirty="0" smtClean="0"/>
              <a:t>YTM, Hankekoordinaattori</a:t>
            </a:r>
          </a:p>
          <a:p>
            <a:pPr algn="l"/>
            <a:r>
              <a:rPr lang="fi-FI" sz="2000" dirty="0" smtClean="0"/>
              <a:t>Rauman kasvatus- ja opetustoimi</a:t>
            </a:r>
            <a:endParaRPr lang="fi-FI" sz="2000" dirty="0"/>
          </a:p>
        </p:txBody>
      </p:sp>
      <p:pic>
        <p:nvPicPr>
          <p:cNvPr id="1026" name="Picture 2" descr="http://www.rauma.fi/570/images/logogalleria/content/images/large/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823" y="3645024"/>
            <a:ext cx="1533603" cy="128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394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lnSpcReduction="10000"/>
          </a:bodyPr>
          <a:lstStyle/>
          <a:p>
            <a:r>
              <a:rPr lang="fi-FI" dirty="0" smtClean="0"/>
              <a:t>Kun yleinen tuki ei riitä</a:t>
            </a:r>
          </a:p>
          <a:p>
            <a:r>
              <a:rPr lang="fi-FI" dirty="0" smtClean="0"/>
              <a:t>Yleistä tukea pitkäkestoisempaa</a:t>
            </a:r>
          </a:p>
          <a:p>
            <a:r>
              <a:rPr lang="fi-FI" dirty="0" smtClean="0"/>
              <a:t>Sisältää useampia tukimuotoja kuin yleisessä tuessa</a:t>
            </a:r>
          </a:p>
          <a:p>
            <a:r>
              <a:rPr lang="fi-FI" dirty="0" smtClean="0"/>
              <a:t>Mahdollisuus erityisiin painoalueisiin</a:t>
            </a:r>
          </a:p>
          <a:p>
            <a:r>
              <a:rPr lang="fi-FI" dirty="0" smtClean="0"/>
              <a:t>Tehostettuun tukeen siirtyminen vaatii pedagogisen arvion, </a:t>
            </a:r>
            <a:r>
              <a:rPr lang="fi-FI" dirty="0" err="1" smtClean="0"/>
              <a:t>moniammatillisen</a:t>
            </a:r>
            <a:r>
              <a:rPr lang="fi-FI" dirty="0" smtClean="0"/>
              <a:t> oppilashuoltoryhmän käsittelyn ja rehtorin päätöksen.</a:t>
            </a:r>
          </a:p>
          <a:p>
            <a:r>
              <a:rPr lang="fi-FI" dirty="0" smtClean="0"/>
              <a:t>Tehostetussa tuessa </a:t>
            </a:r>
            <a:r>
              <a:rPr lang="fi-FI" u="sng" dirty="0" smtClean="0"/>
              <a:t>viimeistään</a:t>
            </a:r>
            <a:r>
              <a:rPr lang="fi-FI" dirty="0" smtClean="0"/>
              <a:t> tehdään oppimissuunnitelma.</a:t>
            </a:r>
          </a:p>
          <a:p>
            <a:endParaRPr lang="fi-FI" dirty="0"/>
          </a:p>
        </p:txBody>
      </p:sp>
      <p:sp>
        <p:nvSpPr>
          <p:cNvPr id="2" name="Otsikko 1"/>
          <p:cNvSpPr>
            <a:spLocks noGrp="1"/>
          </p:cNvSpPr>
          <p:nvPr>
            <p:ph type="title"/>
          </p:nvPr>
        </p:nvSpPr>
        <p:spPr/>
        <p:txBody>
          <a:bodyPr/>
          <a:lstStyle/>
          <a:p>
            <a:r>
              <a:rPr lang="fi-FI" dirty="0" smtClean="0"/>
              <a:t>Tuen portaat – tehostettu tuki</a:t>
            </a:r>
            <a:endParaRPr lang="fi-FI" dirty="0"/>
          </a:p>
        </p:txBody>
      </p:sp>
    </p:spTree>
    <p:extLst>
      <p:ext uri="{BB962C8B-B14F-4D97-AF65-F5344CB8AC3E}">
        <p14:creationId xmlns:p14="http://schemas.microsoft.com/office/powerpoint/2010/main" val="417717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77500" lnSpcReduction="20000"/>
          </a:bodyPr>
          <a:lstStyle/>
          <a:p>
            <a:r>
              <a:rPr lang="fi-FI" dirty="0" smtClean="0"/>
              <a:t>Kun oppilas ei tehostetun tuen menetelminkään selviydy yleisen oppimäärän tavoitteista (arvosana 5)</a:t>
            </a:r>
          </a:p>
          <a:p>
            <a:r>
              <a:rPr lang="fi-FI" dirty="0" smtClean="0"/>
              <a:t>Pitkäkestoinen tuki, useat tukimuodot, erityiset painoalueet, kokoaikainen erityisopetus (Raumalla pienluokkaopetus)</a:t>
            </a:r>
          </a:p>
          <a:p>
            <a:r>
              <a:rPr lang="fi-FI" dirty="0" smtClean="0"/>
              <a:t>Erityiseen tukeen siirtyminen vaatii pedagogisen selvityksen, </a:t>
            </a:r>
            <a:r>
              <a:rPr lang="fi-FI" dirty="0" err="1" smtClean="0"/>
              <a:t>moniammatillisen</a:t>
            </a:r>
            <a:r>
              <a:rPr lang="fi-FI" dirty="0" smtClean="0"/>
              <a:t> oppilashuoltoryhmän käsittelyn, </a:t>
            </a:r>
            <a:r>
              <a:rPr lang="fi-FI" dirty="0" smtClean="0"/>
              <a:t>yleensä psykologin </a:t>
            </a:r>
            <a:r>
              <a:rPr lang="fi-FI" dirty="0"/>
              <a:t>tai muun vastaavan asiantuntijan </a:t>
            </a:r>
            <a:r>
              <a:rPr lang="fi-FI" dirty="0" smtClean="0"/>
              <a:t>lausunnon ja </a:t>
            </a:r>
            <a:r>
              <a:rPr lang="fi-FI" dirty="0" smtClean="0"/>
              <a:t>rehtorin</a:t>
            </a:r>
            <a:r>
              <a:rPr lang="fi-FI" dirty="0" smtClean="0"/>
              <a:t> </a:t>
            </a:r>
            <a:r>
              <a:rPr lang="fi-FI" dirty="0" smtClean="0"/>
              <a:t>päätöksen</a:t>
            </a:r>
          </a:p>
          <a:p>
            <a:r>
              <a:rPr lang="fi-FI" dirty="0" smtClean="0"/>
              <a:t>HOJKS ja arviointi sen tavoitteiden mukaan</a:t>
            </a:r>
          </a:p>
          <a:p>
            <a:r>
              <a:rPr lang="fi-FI" dirty="0" smtClean="0"/>
              <a:t>Päätös tarkistetaan ainakin 2. ja 6. luokan lopussa</a:t>
            </a:r>
          </a:p>
          <a:p>
            <a:r>
              <a:rPr lang="fi-FI" dirty="0" smtClean="0"/>
              <a:t>Toteutetaan lähtökohtaisesti siirtämättä oppilasta mihinkään</a:t>
            </a:r>
          </a:p>
          <a:p>
            <a:r>
              <a:rPr lang="fi-FI" dirty="0" smtClean="0"/>
              <a:t>Opetuksen järjestäjällä on oikeus ja velvollisuus tehdä päätös oppilaan edun mukaisesti, vaikka vastoin huoltajan tahtoa. (Ei Raumalla)</a:t>
            </a:r>
          </a:p>
          <a:p>
            <a:endParaRPr lang="fi-FI" dirty="0"/>
          </a:p>
        </p:txBody>
      </p:sp>
      <p:sp>
        <p:nvSpPr>
          <p:cNvPr id="2" name="Otsikko 1"/>
          <p:cNvSpPr>
            <a:spLocks noGrp="1"/>
          </p:cNvSpPr>
          <p:nvPr>
            <p:ph type="title"/>
          </p:nvPr>
        </p:nvSpPr>
        <p:spPr/>
        <p:txBody>
          <a:bodyPr/>
          <a:lstStyle/>
          <a:p>
            <a:r>
              <a:rPr lang="fi-FI" dirty="0" smtClean="0"/>
              <a:t>Tuen portaat – erityinen tuki</a:t>
            </a:r>
            <a:endParaRPr lang="fi-FI" dirty="0"/>
          </a:p>
        </p:txBody>
      </p:sp>
    </p:spTree>
    <p:extLst>
      <p:ext uri="{BB962C8B-B14F-4D97-AF65-F5344CB8AC3E}">
        <p14:creationId xmlns:p14="http://schemas.microsoft.com/office/powerpoint/2010/main" val="393180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marL="64008" indent="0">
              <a:buNone/>
            </a:pPr>
            <a:r>
              <a:rPr lang="fi-FI" dirty="0" smtClean="0"/>
              <a:t>… noustaan tai laskeudutaan aina porras kerrallaan</a:t>
            </a:r>
          </a:p>
          <a:p>
            <a:pPr marL="64008" indent="0">
              <a:buNone/>
            </a:pPr>
            <a:r>
              <a:rPr lang="fi-FI" dirty="0" smtClean="0"/>
              <a:t>…suoraan erityisen tuen portaalle vain erityistapauksissa (pidennetty oppivelvollisuus, sairaus </a:t>
            </a:r>
            <a:r>
              <a:rPr lang="fi-FI" dirty="0" err="1" smtClean="0"/>
              <a:t>tmv</a:t>
            </a:r>
            <a:r>
              <a:rPr lang="fi-FI" dirty="0" smtClean="0"/>
              <a:t>., asiasta päätetty jo ennen kouluuntuloa)</a:t>
            </a:r>
          </a:p>
          <a:p>
            <a:pPr marL="64008" indent="0">
              <a:buNone/>
            </a:pPr>
            <a:r>
              <a:rPr lang="fi-FI" dirty="0" smtClean="0"/>
              <a:t>… portailla siirtyminen suunnitellaan aina yhteistyössä oppilaan huoltajien kanssa</a:t>
            </a:r>
            <a:endParaRPr lang="fi-FI" dirty="0"/>
          </a:p>
        </p:txBody>
      </p:sp>
      <p:sp>
        <p:nvSpPr>
          <p:cNvPr id="2" name="Otsikko 1"/>
          <p:cNvSpPr>
            <a:spLocks noGrp="1"/>
          </p:cNvSpPr>
          <p:nvPr>
            <p:ph type="title"/>
          </p:nvPr>
        </p:nvSpPr>
        <p:spPr/>
        <p:txBody>
          <a:bodyPr/>
          <a:lstStyle/>
          <a:p>
            <a:r>
              <a:rPr lang="fi-FI" dirty="0" smtClean="0"/>
              <a:t>Tuen portailla…</a:t>
            </a:r>
            <a:endParaRPr lang="fi-FI" dirty="0"/>
          </a:p>
        </p:txBody>
      </p:sp>
    </p:spTree>
    <p:extLst>
      <p:ext uri="{BB962C8B-B14F-4D97-AF65-F5344CB8AC3E}">
        <p14:creationId xmlns:p14="http://schemas.microsoft.com/office/powerpoint/2010/main" val="3852848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268760"/>
            <a:ext cx="8229600" cy="5589240"/>
          </a:xfrm>
        </p:spPr>
        <p:txBody>
          <a:bodyPr>
            <a:noAutofit/>
          </a:bodyPr>
          <a:lstStyle/>
          <a:p>
            <a:pPr marL="64008" indent="0">
              <a:buNone/>
            </a:pPr>
            <a:r>
              <a:rPr lang="fi-FI" sz="1400" dirty="0" smtClean="0"/>
              <a:t>Liisalla huomattiin 1.luokalla selkeä viive lukemaan oppimisessa. Ensimmäisen kouluvuoden aikana häntä autettiin </a:t>
            </a:r>
            <a:r>
              <a:rPr lang="fi-FI" sz="1400" dirty="0" err="1" smtClean="0"/>
              <a:t>tukiopettamalla</a:t>
            </a:r>
            <a:r>
              <a:rPr lang="fi-FI" sz="1400" dirty="0" smtClean="0"/>
              <a:t> ja osa-aikaisella erityisopetuksella. Asiasta keskusteltiin pitkin vuotta huoltajien kanssa ja keväällä heidän kanssaan aloitettiin keskustelut siirtymisestä tehostettuun tukeen kielellisten vaikeuksien vuoksi. Vanhemmat olivat myötämielisiä ja opettaja täytti </a:t>
            </a:r>
            <a:r>
              <a:rPr lang="fi-FI" sz="1400" u="sng" dirty="0" smtClean="0"/>
              <a:t>pedagogisen arvio</a:t>
            </a:r>
            <a:r>
              <a:rPr lang="fi-FI" sz="1400" dirty="0" smtClean="0"/>
              <a:t>n ja vei sen oppilashuoltoryhmän kokoukseen. Siellä katsottiin tehostetun tuen olevan tarpeen ja rehtorin allekirjoittamalla oppilashuollon kirjaamislomakkeella sinetöitiin Liisan </a:t>
            </a:r>
            <a:r>
              <a:rPr lang="fi-FI" sz="1400" u="sng" dirty="0" smtClean="0"/>
              <a:t>siirtyminen tehostetun tuen piiriin</a:t>
            </a:r>
            <a:r>
              <a:rPr lang="fi-FI" sz="1400" dirty="0" smtClean="0"/>
              <a:t>. Opettaja ja erityisopettaja tekivät hänelle yhteistyössä </a:t>
            </a:r>
            <a:r>
              <a:rPr lang="fi-FI" sz="1400" u="sng" dirty="0" smtClean="0"/>
              <a:t>oppimissuunnitelman.</a:t>
            </a:r>
          </a:p>
          <a:p>
            <a:pPr marL="64008" indent="0">
              <a:buNone/>
            </a:pPr>
            <a:r>
              <a:rPr lang="fi-FI" sz="1400" dirty="0" smtClean="0"/>
              <a:t>2. Luokan jouluun saakka Liisa sai tiiviisti osa-aikaista erityisopetusta, tukiopetusta, hänen tehtäviään eriytettiin ja hän sai tehtäviinsä lisäaikaa. Avusta huolimatta Liisa ei saavuttanut yleisopetuksen tavoitteita ja hänet lähetettiin psykologin tutkimuksiin. Psykologi totesi oppimisvaikeuden ja katsoi tässä vaiheessa äidinkielen yksilöllistämisen tarpeelliseksi. Huoltajien kanssa tehtiin yhteistyötä ja opettaja täytti </a:t>
            </a:r>
            <a:r>
              <a:rPr lang="fi-FI" sz="1400" u="sng" dirty="0" smtClean="0"/>
              <a:t>pedagogisen selvityksen</a:t>
            </a:r>
            <a:r>
              <a:rPr lang="fi-FI" sz="1400" dirty="0" smtClean="0"/>
              <a:t>, jonka luettuaan oppilashuoltoryhmä suositteli myös siirtymistä erityisen tuen piiriin. Pedagoginen selvitys liitteenään psykologin lausunto lähetettiin </a:t>
            </a:r>
            <a:r>
              <a:rPr lang="fi-FI" sz="1400" dirty="0" smtClean="0"/>
              <a:t>rehtorille </a:t>
            </a:r>
            <a:r>
              <a:rPr lang="fi-FI" sz="1400" dirty="0" smtClean="0"/>
              <a:t>ja </a:t>
            </a:r>
            <a:r>
              <a:rPr lang="fi-FI" sz="1400" dirty="0" smtClean="0"/>
              <a:t>hän teki asiasta päätöksen. Opettaja ja erityisopettaja tekivät Liisalle </a:t>
            </a:r>
            <a:r>
              <a:rPr lang="fi-FI" sz="1400" u="sng" dirty="0" err="1" smtClean="0"/>
              <a:t>HOJKS</a:t>
            </a:r>
            <a:r>
              <a:rPr lang="fi-FI" sz="1400" dirty="0" err="1" smtClean="0"/>
              <a:t>in</a:t>
            </a:r>
            <a:r>
              <a:rPr lang="fi-FI" sz="1400" dirty="0" smtClean="0"/>
              <a:t>.</a:t>
            </a:r>
          </a:p>
          <a:p>
            <a:pPr marL="64008" indent="0">
              <a:buNone/>
            </a:pPr>
            <a:r>
              <a:rPr lang="fi-FI" sz="1400" dirty="0" smtClean="0"/>
              <a:t>Liisa jatkoi koulunkäyntiä omalla luokallaan käyden osa-aikaisessa erityisopetuksessa äidinkielessä. Myöhemmin hänet siirrettiin useassa muussakin aineessa  tehostettuun tukeen ja mm. kielissä ja osassa reaaliaineissa hänelle otettiin käyttöön erityiset painoalueet. </a:t>
            </a:r>
            <a:endParaRPr lang="fi-FI" sz="1400" dirty="0"/>
          </a:p>
        </p:txBody>
      </p:sp>
      <p:sp>
        <p:nvSpPr>
          <p:cNvPr id="2" name="Otsikko 1"/>
          <p:cNvSpPr>
            <a:spLocks noGrp="1"/>
          </p:cNvSpPr>
          <p:nvPr>
            <p:ph type="title"/>
          </p:nvPr>
        </p:nvSpPr>
        <p:spPr/>
        <p:txBody>
          <a:bodyPr/>
          <a:lstStyle/>
          <a:p>
            <a:r>
              <a:rPr lang="fi-FI" dirty="0" smtClean="0"/>
              <a:t>Esimerkkitarina</a:t>
            </a:r>
            <a:endParaRPr lang="fi-FI" dirty="0"/>
          </a:p>
        </p:txBody>
      </p:sp>
    </p:spTree>
    <p:extLst>
      <p:ext uri="{BB962C8B-B14F-4D97-AF65-F5344CB8AC3E}">
        <p14:creationId xmlns:p14="http://schemas.microsoft.com/office/powerpoint/2010/main" val="360608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sällön paikkamerkki 4"/>
          <p:cNvSpPr>
            <a:spLocks noGrp="1"/>
          </p:cNvSpPr>
          <p:nvPr>
            <p:ph sz="half" idx="1"/>
          </p:nvPr>
        </p:nvSpPr>
        <p:spPr/>
        <p:txBody>
          <a:bodyPr>
            <a:normAutofit fontScale="70000" lnSpcReduction="20000"/>
          </a:bodyPr>
          <a:lstStyle/>
          <a:p>
            <a:r>
              <a:rPr lang="fi-FI" dirty="0" smtClean="0"/>
              <a:t>Siirryttäessä yleisestä tehostettuun tukeen tai päinvastoin</a:t>
            </a:r>
          </a:p>
          <a:p>
            <a:r>
              <a:rPr lang="fi-FI" dirty="0" smtClean="0"/>
              <a:t>Oppilaan kokonaistilanne ja vahvuudet</a:t>
            </a:r>
          </a:p>
          <a:p>
            <a:r>
              <a:rPr lang="fi-FI" dirty="0" smtClean="0"/>
              <a:t>Saatu tuki ja arvio sen vaikutuksista</a:t>
            </a:r>
          </a:p>
          <a:p>
            <a:r>
              <a:rPr lang="fi-FI" dirty="0" smtClean="0"/>
              <a:t>Perustelut tehostetun tuen tarpeelle</a:t>
            </a:r>
          </a:p>
          <a:p>
            <a:r>
              <a:rPr lang="fi-FI" dirty="0" smtClean="0"/>
              <a:t>Tuen tarpeet jatkossa</a:t>
            </a:r>
          </a:p>
          <a:p>
            <a:r>
              <a:rPr lang="fi-FI" dirty="0" smtClean="0"/>
              <a:t>Käsitellään </a:t>
            </a:r>
            <a:r>
              <a:rPr lang="fi-FI" dirty="0" err="1" smtClean="0"/>
              <a:t>moniammatillisesti</a:t>
            </a:r>
            <a:endParaRPr lang="fi-FI" dirty="0"/>
          </a:p>
        </p:txBody>
      </p:sp>
      <p:sp>
        <p:nvSpPr>
          <p:cNvPr id="6" name="Sisällön paikkamerkki 5"/>
          <p:cNvSpPr>
            <a:spLocks noGrp="1"/>
          </p:cNvSpPr>
          <p:nvPr>
            <p:ph sz="half" idx="2"/>
          </p:nvPr>
        </p:nvSpPr>
        <p:spPr/>
        <p:txBody>
          <a:bodyPr>
            <a:normAutofit fontScale="70000" lnSpcReduction="20000"/>
          </a:bodyPr>
          <a:lstStyle/>
          <a:p>
            <a:r>
              <a:rPr lang="fi-FI" dirty="0" smtClean="0"/>
              <a:t>Siirryttäessä tehostetusta tuesta erityiseen tukeen tai päinvastoin (sekä 2. ja 6. luokan päätteeksi)</a:t>
            </a:r>
          </a:p>
          <a:p>
            <a:r>
              <a:rPr lang="fi-FI" dirty="0" smtClean="0"/>
              <a:t>Oppilaan kokonaistilanne, oppimisvalmiudet ja vahvuudet</a:t>
            </a:r>
          </a:p>
          <a:p>
            <a:r>
              <a:rPr lang="fi-FI" dirty="0" smtClean="0"/>
              <a:t>Saatu tehostettu tuki ja arvio sen vaikutuksista</a:t>
            </a:r>
          </a:p>
          <a:p>
            <a:r>
              <a:rPr lang="fi-FI" dirty="0" smtClean="0"/>
              <a:t>Perustelut erityisen tuen tarpeelle </a:t>
            </a:r>
          </a:p>
          <a:p>
            <a:r>
              <a:rPr lang="fi-FI" dirty="0" smtClean="0"/>
              <a:t>Tuen tarpeet jatkossa (miten toteutetaan, opetusryhmä, palvelut, välineet </a:t>
            </a:r>
            <a:r>
              <a:rPr lang="fi-FI" dirty="0" err="1" smtClean="0"/>
              <a:t>jne</a:t>
            </a:r>
            <a:r>
              <a:rPr lang="fi-FI" dirty="0" smtClean="0"/>
              <a:t>)</a:t>
            </a:r>
          </a:p>
          <a:p>
            <a:r>
              <a:rPr lang="fi-FI" dirty="0" smtClean="0"/>
              <a:t>Käsitellään </a:t>
            </a:r>
            <a:r>
              <a:rPr lang="fi-FI" dirty="0" err="1" smtClean="0"/>
              <a:t>moniammatillisesti</a:t>
            </a:r>
            <a:endParaRPr lang="fi-FI" dirty="0"/>
          </a:p>
        </p:txBody>
      </p:sp>
      <p:sp>
        <p:nvSpPr>
          <p:cNvPr id="4" name="Otsikko 3"/>
          <p:cNvSpPr>
            <a:spLocks noGrp="1"/>
          </p:cNvSpPr>
          <p:nvPr>
            <p:ph type="title"/>
          </p:nvPr>
        </p:nvSpPr>
        <p:spPr/>
        <p:txBody>
          <a:bodyPr>
            <a:normAutofit fontScale="90000"/>
          </a:bodyPr>
          <a:lstStyle/>
          <a:p>
            <a:r>
              <a:rPr lang="fi-FI" dirty="0" smtClean="0"/>
              <a:t>Pedagogiset asiakirjat</a:t>
            </a:r>
            <a:br>
              <a:rPr lang="fi-FI" dirty="0" smtClean="0"/>
            </a:br>
            <a:r>
              <a:rPr lang="fi-FI" dirty="0" smtClean="0"/>
              <a:t>ARVIO				SELVITYS</a:t>
            </a:r>
            <a:endParaRPr lang="fi-FI" dirty="0"/>
          </a:p>
        </p:txBody>
      </p:sp>
    </p:spTree>
    <p:extLst>
      <p:ext uri="{BB962C8B-B14F-4D97-AF65-F5344CB8AC3E}">
        <p14:creationId xmlns:p14="http://schemas.microsoft.com/office/powerpoint/2010/main" val="1935004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isällön paikkamerkki 4"/>
          <p:cNvSpPr>
            <a:spLocks noGrp="1"/>
          </p:cNvSpPr>
          <p:nvPr>
            <p:ph sz="half" idx="1"/>
          </p:nvPr>
        </p:nvSpPr>
        <p:spPr/>
        <p:txBody>
          <a:bodyPr>
            <a:normAutofit fontScale="77500" lnSpcReduction="20000"/>
          </a:bodyPr>
          <a:lstStyle/>
          <a:p>
            <a:r>
              <a:rPr lang="fi-FI" dirty="0" smtClean="0"/>
              <a:t>Pohjautuu pedagogisessa arviossa tuotettuun tietoon</a:t>
            </a:r>
          </a:p>
          <a:p>
            <a:r>
              <a:rPr lang="fi-FI" dirty="0" smtClean="0"/>
              <a:t>Oppimisvalmiudet</a:t>
            </a:r>
          </a:p>
          <a:p>
            <a:r>
              <a:rPr lang="fi-FI" dirty="0" smtClean="0"/>
              <a:t>Oppimistavoitteet, painoalueet, pedagogiset ratkaisut, yhteistyö ja edistymisen seuranta</a:t>
            </a:r>
          </a:p>
          <a:p>
            <a:pPr marL="64008" indent="0">
              <a:buNone/>
            </a:pPr>
            <a:endParaRPr lang="fi-FI" dirty="0" smtClean="0"/>
          </a:p>
          <a:p>
            <a:endParaRPr lang="fi-FI" dirty="0"/>
          </a:p>
        </p:txBody>
      </p:sp>
      <p:sp>
        <p:nvSpPr>
          <p:cNvPr id="6" name="Sisällön paikkamerkki 5"/>
          <p:cNvSpPr>
            <a:spLocks noGrp="1"/>
          </p:cNvSpPr>
          <p:nvPr>
            <p:ph sz="half" idx="2"/>
          </p:nvPr>
        </p:nvSpPr>
        <p:spPr/>
        <p:txBody>
          <a:bodyPr>
            <a:normAutofit fontScale="77500" lnSpcReduction="20000"/>
          </a:bodyPr>
          <a:lstStyle/>
          <a:p>
            <a:r>
              <a:rPr lang="fi-FI" dirty="0" smtClean="0"/>
              <a:t>Pohjautuu pedagogisessa selvityksessä tuotettuun tietoon</a:t>
            </a:r>
          </a:p>
          <a:p>
            <a:r>
              <a:rPr lang="fi-FI" dirty="0" smtClean="0"/>
              <a:t>Suunnitelma tavoitteista, opetuksen sisällöistä, menetelmistä ja tukitoimista</a:t>
            </a:r>
          </a:p>
          <a:p>
            <a:r>
              <a:rPr lang="fi-FI" dirty="0" smtClean="0"/>
              <a:t>Kuvaus oppimäärän toteuttamisesta yksilöllisesti</a:t>
            </a:r>
          </a:p>
          <a:p>
            <a:r>
              <a:rPr lang="fi-FI" dirty="0" smtClean="0"/>
              <a:t>Pohja yksilölliselle arvioinnille</a:t>
            </a:r>
          </a:p>
          <a:p>
            <a:r>
              <a:rPr lang="fi-FI" dirty="0" smtClean="0"/>
              <a:t>Kaikki yksilöllistetyt ja ei-yksilöllistetyt oppiaineet kirjattava </a:t>
            </a:r>
          </a:p>
          <a:p>
            <a:pPr marL="64008" indent="0">
              <a:buNone/>
            </a:pPr>
            <a:endParaRPr lang="fi-FI" dirty="0" smtClean="0"/>
          </a:p>
          <a:p>
            <a:endParaRPr lang="fi-FI" dirty="0"/>
          </a:p>
        </p:txBody>
      </p:sp>
      <p:sp>
        <p:nvSpPr>
          <p:cNvPr id="4" name="Otsikko 3"/>
          <p:cNvSpPr>
            <a:spLocks noGrp="1"/>
          </p:cNvSpPr>
          <p:nvPr>
            <p:ph type="title"/>
          </p:nvPr>
        </p:nvSpPr>
        <p:spPr/>
        <p:txBody>
          <a:bodyPr>
            <a:normAutofit/>
          </a:bodyPr>
          <a:lstStyle/>
          <a:p>
            <a:r>
              <a:rPr lang="fi-FI" sz="3600" dirty="0" smtClean="0"/>
              <a:t>Oppimissuunnitelma</a:t>
            </a:r>
            <a:r>
              <a:rPr lang="fi-FI" dirty="0" smtClean="0"/>
              <a:t>	HOJKS</a:t>
            </a:r>
            <a:endParaRPr lang="fi-FI" dirty="0"/>
          </a:p>
        </p:txBody>
      </p:sp>
    </p:spTree>
    <p:extLst>
      <p:ext uri="{BB962C8B-B14F-4D97-AF65-F5344CB8AC3E}">
        <p14:creationId xmlns:p14="http://schemas.microsoft.com/office/powerpoint/2010/main" val="2875573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lstStyle/>
          <a:p>
            <a:r>
              <a:rPr lang="fi-FI" dirty="0" smtClean="0"/>
              <a:t>Oppimissuunnitelma/ HOJKS eivät saa sisältää kuvausta oppilaan henkilökohtaisista ominaisuuksista</a:t>
            </a:r>
          </a:p>
          <a:p>
            <a:endParaRPr lang="fi-FI" dirty="0"/>
          </a:p>
          <a:p>
            <a:r>
              <a:rPr lang="fi-FI" dirty="0" smtClean="0"/>
              <a:t>Oppimissuunnitelma/ HOJKS tarkistetaan ja päivitetään tarvittaessa – kuitenkin vähintään kerran lukuvuodessa</a:t>
            </a:r>
          </a:p>
          <a:p>
            <a:endParaRPr lang="fi-FI" dirty="0" smtClean="0"/>
          </a:p>
          <a:p>
            <a:r>
              <a:rPr lang="fi-FI" u="sng" dirty="0" smtClean="0"/>
              <a:t>Pedagogisista asiakirjoista vastuu on LUOKAN-/ AINEENOPETTAJALLA</a:t>
            </a:r>
            <a:endParaRPr lang="fi-FI" u="sng" dirty="0"/>
          </a:p>
        </p:txBody>
      </p:sp>
      <p:sp>
        <p:nvSpPr>
          <p:cNvPr id="5" name="Otsikko 4"/>
          <p:cNvSpPr>
            <a:spLocks noGrp="1"/>
          </p:cNvSpPr>
          <p:nvPr>
            <p:ph type="title"/>
          </p:nvPr>
        </p:nvSpPr>
        <p:spPr/>
        <p:txBody>
          <a:bodyPr/>
          <a:lstStyle/>
          <a:p>
            <a:r>
              <a:rPr lang="fi-FI" dirty="0" smtClean="0"/>
              <a:t>Hyvä muistaa</a:t>
            </a:r>
            <a:endParaRPr lang="fi-FI" dirty="0"/>
          </a:p>
        </p:txBody>
      </p:sp>
    </p:spTree>
    <p:extLst>
      <p:ext uri="{BB962C8B-B14F-4D97-AF65-F5344CB8AC3E}">
        <p14:creationId xmlns:p14="http://schemas.microsoft.com/office/powerpoint/2010/main" val="3680980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smtClean="0"/>
              <a:t>Pedagogiset asiakirjat ovat salassa pidettäviä</a:t>
            </a:r>
          </a:p>
          <a:p>
            <a:r>
              <a:rPr lang="fi-FI" dirty="0" smtClean="0"/>
              <a:t>Pedagogiset asiakirjat ovat opetuksen järjestämisen kannalta välttämätöntä tietoa, joten lupaa niiden siirtämiseen ei perusopetuksen sisällä tarvita</a:t>
            </a:r>
          </a:p>
          <a:p>
            <a:r>
              <a:rPr lang="fi-FI" dirty="0" smtClean="0"/>
              <a:t>Huoltajan allekirjoituksia ei tarvita</a:t>
            </a:r>
          </a:p>
          <a:p>
            <a:r>
              <a:rPr lang="fi-FI" dirty="0" smtClean="0"/>
              <a:t>Yhteistyö huoltajien kanssa tärkeää</a:t>
            </a:r>
          </a:p>
          <a:p>
            <a:r>
              <a:rPr lang="fi-FI" dirty="0" smtClean="0"/>
              <a:t>Säilytettävä 10 vuotta oppivelvollisuuden päättymisestä</a:t>
            </a:r>
          </a:p>
          <a:p>
            <a:r>
              <a:rPr lang="fi-FI" dirty="0" smtClean="0"/>
              <a:t>Oppilashuoltolomake säilytettävä pidempään</a:t>
            </a:r>
            <a:endParaRPr lang="fi-FI" dirty="0"/>
          </a:p>
        </p:txBody>
      </p:sp>
      <p:sp>
        <p:nvSpPr>
          <p:cNvPr id="3" name="Otsikko 2"/>
          <p:cNvSpPr>
            <a:spLocks noGrp="1"/>
          </p:cNvSpPr>
          <p:nvPr>
            <p:ph type="title"/>
          </p:nvPr>
        </p:nvSpPr>
        <p:spPr/>
        <p:txBody>
          <a:bodyPr/>
          <a:lstStyle/>
          <a:p>
            <a:r>
              <a:rPr lang="fi-FI" dirty="0" smtClean="0"/>
              <a:t>Asiakirjat ja salassapito</a:t>
            </a:r>
            <a:endParaRPr lang="fi-FI" dirty="0"/>
          </a:p>
        </p:txBody>
      </p:sp>
    </p:spTree>
    <p:extLst>
      <p:ext uri="{BB962C8B-B14F-4D97-AF65-F5344CB8AC3E}">
        <p14:creationId xmlns:p14="http://schemas.microsoft.com/office/powerpoint/2010/main" val="105904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195" y="1700808"/>
            <a:ext cx="3282957" cy="2963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35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uolivapaa piirto 1"/>
          <p:cNvSpPr/>
          <p:nvPr/>
        </p:nvSpPr>
        <p:spPr>
          <a:xfrm>
            <a:off x="1190989" y="589925"/>
            <a:ext cx="7431718" cy="4546097"/>
          </a:xfrm>
          <a:custGeom>
            <a:avLst/>
            <a:gdLst>
              <a:gd name="connsiteX0" fmla="*/ 210521 w 7431718"/>
              <a:gd name="connsiteY0" fmla="*/ 4546097 h 4546097"/>
              <a:gd name="connsiteX1" fmla="*/ 125063 w 7431718"/>
              <a:gd name="connsiteY1" fmla="*/ 3563331 h 4546097"/>
              <a:gd name="connsiteX2" fmla="*/ 1688944 w 7431718"/>
              <a:gd name="connsiteY2" fmla="*/ 3537694 h 4546097"/>
              <a:gd name="connsiteX3" fmla="*/ 1406932 w 7431718"/>
              <a:gd name="connsiteY3" fmla="*/ 2529290 h 4546097"/>
              <a:gd name="connsiteX4" fmla="*/ 2210237 w 7431718"/>
              <a:gd name="connsiteY4" fmla="*/ 1589253 h 4546097"/>
              <a:gd name="connsiteX5" fmla="*/ 2834080 w 7431718"/>
              <a:gd name="connsiteY5" fmla="*/ 4221357 h 4546097"/>
              <a:gd name="connsiteX6" fmla="*/ 4338140 w 7431718"/>
              <a:gd name="connsiteY6" fmla="*/ 1751623 h 4546097"/>
              <a:gd name="connsiteX7" fmla="*/ 4808159 w 7431718"/>
              <a:gd name="connsiteY7" fmla="*/ 3084767 h 4546097"/>
              <a:gd name="connsiteX8" fmla="*/ 6295127 w 7431718"/>
              <a:gd name="connsiteY8" fmla="*/ 2119092 h 4546097"/>
              <a:gd name="connsiteX9" fmla="*/ 5893475 w 7431718"/>
              <a:gd name="connsiteY9" fmla="*/ 597940 h 4546097"/>
              <a:gd name="connsiteX10" fmla="*/ 7141161 w 7431718"/>
              <a:gd name="connsiteY10" fmla="*/ 367204 h 4546097"/>
              <a:gd name="connsiteX11" fmla="*/ 7346260 w 7431718"/>
              <a:gd name="connsiteY11" fmla="*/ 281746 h 4546097"/>
              <a:gd name="connsiteX12" fmla="*/ 7380443 w 7431718"/>
              <a:gd name="connsiteY12" fmla="*/ 179196 h 4546097"/>
              <a:gd name="connsiteX13" fmla="*/ 7397534 w 7431718"/>
              <a:gd name="connsiteY13" fmla="*/ 8281 h 4546097"/>
              <a:gd name="connsiteX14" fmla="*/ 7431718 w 7431718"/>
              <a:gd name="connsiteY14" fmla="*/ 42464 h 4546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431718" h="4546097">
                <a:moveTo>
                  <a:pt x="210521" y="4546097"/>
                </a:moveTo>
                <a:cubicBezTo>
                  <a:pt x="44590" y="4138747"/>
                  <a:pt x="-121341" y="3731398"/>
                  <a:pt x="125063" y="3563331"/>
                </a:cubicBezTo>
                <a:cubicBezTo>
                  <a:pt x="371467" y="3395264"/>
                  <a:pt x="1475299" y="3710034"/>
                  <a:pt x="1688944" y="3537694"/>
                </a:cubicBezTo>
                <a:cubicBezTo>
                  <a:pt x="1902589" y="3365354"/>
                  <a:pt x="1320050" y="2854030"/>
                  <a:pt x="1406932" y="2529290"/>
                </a:cubicBezTo>
                <a:cubicBezTo>
                  <a:pt x="1493814" y="2204550"/>
                  <a:pt x="1972379" y="1307242"/>
                  <a:pt x="2210237" y="1589253"/>
                </a:cubicBezTo>
                <a:cubicBezTo>
                  <a:pt x="2448095" y="1871264"/>
                  <a:pt x="2479430" y="4194295"/>
                  <a:pt x="2834080" y="4221357"/>
                </a:cubicBezTo>
                <a:cubicBezTo>
                  <a:pt x="3188731" y="4248419"/>
                  <a:pt x="4009127" y="1941055"/>
                  <a:pt x="4338140" y="1751623"/>
                </a:cubicBezTo>
                <a:cubicBezTo>
                  <a:pt x="4667153" y="1562191"/>
                  <a:pt x="4481995" y="3023522"/>
                  <a:pt x="4808159" y="3084767"/>
                </a:cubicBezTo>
                <a:cubicBezTo>
                  <a:pt x="5134324" y="3146012"/>
                  <a:pt x="6114241" y="2533563"/>
                  <a:pt x="6295127" y="2119092"/>
                </a:cubicBezTo>
                <a:cubicBezTo>
                  <a:pt x="6476013" y="1704621"/>
                  <a:pt x="5752469" y="889921"/>
                  <a:pt x="5893475" y="597940"/>
                </a:cubicBezTo>
                <a:cubicBezTo>
                  <a:pt x="6034481" y="305959"/>
                  <a:pt x="6899030" y="419903"/>
                  <a:pt x="7141161" y="367204"/>
                </a:cubicBezTo>
                <a:cubicBezTo>
                  <a:pt x="7383292" y="314505"/>
                  <a:pt x="7306380" y="313081"/>
                  <a:pt x="7346260" y="281746"/>
                </a:cubicBezTo>
                <a:cubicBezTo>
                  <a:pt x="7386140" y="250411"/>
                  <a:pt x="7371897" y="224774"/>
                  <a:pt x="7380443" y="179196"/>
                </a:cubicBezTo>
                <a:cubicBezTo>
                  <a:pt x="7388989" y="133618"/>
                  <a:pt x="7388988" y="31070"/>
                  <a:pt x="7397534" y="8281"/>
                </a:cubicBezTo>
                <a:cubicBezTo>
                  <a:pt x="7406080" y="-14508"/>
                  <a:pt x="7418899" y="13978"/>
                  <a:pt x="7431718" y="4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Tekstiruutu 2"/>
          <p:cNvSpPr txBox="1"/>
          <p:nvPr/>
        </p:nvSpPr>
        <p:spPr>
          <a:xfrm>
            <a:off x="395536" y="260648"/>
            <a:ext cx="5544616" cy="646331"/>
          </a:xfrm>
          <a:prstGeom prst="rect">
            <a:avLst/>
          </a:prstGeom>
          <a:noFill/>
        </p:spPr>
        <p:txBody>
          <a:bodyPr wrap="square" rtlCol="0">
            <a:spAutoFit/>
          </a:bodyPr>
          <a:lstStyle/>
          <a:p>
            <a:r>
              <a:rPr lang="fi-FI" sz="3600" b="1" dirty="0" smtClean="0"/>
              <a:t>Yksilöllistämisen</a:t>
            </a:r>
            <a:r>
              <a:rPr lang="fi-FI" sz="3600" dirty="0" smtClean="0"/>
              <a:t> </a:t>
            </a:r>
            <a:r>
              <a:rPr lang="fi-FI" sz="3600" b="1" dirty="0" smtClean="0"/>
              <a:t>reitti</a:t>
            </a:r>
            <a:endParaRPr lang="fi-FI" sz="3600" b="1" dirty="0"/>
          </a:p>
        </p:txBody>
      </p:sp>
      <p:sp>
        <p:nvSpPr>
          <p:cNvPr id="4" name="Tekstiruutu 3"/>
          <p:cNvSpPr txBox="1"/>
          <p:nvPr/>
        </p:nvSpPr>
        <p:spPr>
          <a:xfrm>
            <a:off x="755576" y="5301208"/>
            <a:ext cx="1728192" cy="400110"/>
          </a:xfrm>
          <a:prstGeom prst="rect">
            <a:avLst/>
          </a:prstGeom>
          <a:noFill/>
        </p:spPr>
        <p:txBody>
          <a:bodyPr wrap="square" rtlCol="0">
            <a:spAutoFit/>
          </a:bodyPr>
          <a:lstStyle/>
          <a:p>
            <a:r>
              <a:rPr lang="fi-FI" sz="2000" dirty="0" smtClean="0">
                <a:solidFill>
                  <a:srgbClr val="FF0000"/>
                </a:solidFill>
              </a:rPr>
              <a:t>Yleinen</a:t>
            </a:r>
            <a:r>
              <a:rPr lang="fi-FI" dirty="0" smtClean="0">
                <a:solidFill>
                  <a:srgbClr val="FF0000"/>
                </a:solidFill>
              </a:rPr>
              <a:t> tuki</a:t>
            </a:r>
            <a:endParaRPr lang="fi-FI" dirty="0">
              <a:solidFill>
                <a:srgbClr val="FF0000"/>
              </a:solidFill>
            </a:endParaRPr>
          </a:p>
        </p:txBody>
      </p:sp>
      <p:sp>
        <p:nvSpPr>
          <p:cNvPr id="5" name="Tekstiruutu 4"/>
          <p:cNvSpPr txBox="1"/>
          <p:nvPr/>
        </p:nvSpPr>
        <p:spPr>
          <a:xfrm>
            <a:off x="71500" y="3992342"/>
            <a:ext cx="1368152" cy="523220"/>
          </a:xfrm>
          <a:prstGeom prst="rect">
            <a:avLst/>
          </a:prstGeom>
          <a:noFill/>
        </p:spPr>
        <p:txBody>
          <a:bodyPr wrap="square" rtlCol="0">
            <a:spAutoFit/>
          </a:bodyPr>
          <a:lstStyle/>
          <a:p>
            <a:r>
              <a:rPr lang="fi-FI" sz="1400" dirty="0" smtClean="0"/>
              <a:t>Pedagoginen arvio</a:t>
            </a:r>
            <a:endParaRPr lang="fi-FI" sz="1400" dirty="0"/>
          </a:p>
        </p:txBody>
      </p:sp>
      <p:sp>
        <p:nvSpPr>
          <p:cNvPr id="6" name="Tekstiruutu 5"/>
          <p:cNvSpPr txBox="1"/>
          <p:nvPr/>
        </p:nvSpPr>
        <p:spPr>
          <a:xfrm>
            <a:off x="1907704" y="3717032"/>
            <a:ext cx="1224136" cy="307777"/>
          </a:xfrm>
          <a:prstGeom prst="rect">
            <a:avLst/>
          </a:prstGeom>
          <a:noFill/>
        </p:spPr>
        <p:txBody>
          <a:bodyPr wrap="square" rtlCol="0">
            <a:spAutoFit/>
          </a:bodyPr>
          <a:lstStyle/>
          <a:p>
            <a:r>
              <a:rPr lang="fi-FI" sz="1400" dirty="0" smtClean="0"/>
              <a:t> OHR</a:t>
            </a:r>
            <a:endParaRPr lang="fi-FI" sz="1400" dirty="0"/>
          </a:p>
        </p:txBody>
      </p:sp>
      <p:sp>
        <p:nvSpPr>
          <p:cNvPr id="7" name="Tekstiruutu 6"/>
          <p:cNvSpPr txBox="1"/>
          <p:nvPr/>
        </p:nvSpPr>
        <p:spPr>
          <a:xfrm>
            <a:off x="971600" y="2996952"/>
            <a:ext cx="1944216" cy="369332"/>
          </a:xfrm>
          <a:prstGeom prst="rect">
            <a:avLst/>
          </a:prstGeom>
          <a:noFill/>
        </p:spPr>
        <p:txBody>
          <a:bodyPr wrap="square" rtlCol="0">
            <a:spAutoFit/>
          </a:bodyPr>
          <a:lstStyle/>
          <a:p>
            <a:r>
              <a:rPr lang="fi-FI" dirty="0" smtClean="0">
                <a:solidFill>
                  <a:srgbClr val="FF0000"/>
                </a:solidFill>
              </a:rPr>
              <a:t>Tehostettu tuki</a:t>
            </a:r>
            <a:endParaRPr lang="fi-FI" dirty="0">
              <a:solidFill>
                <a:srgbClr val="FF0000"/>
              </a:solidFill>
            </a:endParaRPr>
          </a:p>
        </p:txBody>
      </p:sp>
      <p:sp>
        <p:nvSpPr>
          <p:cNvPr id="8" name="Tekstiruutu 7"/>
          <p:cNvSpPr txBox="1"/>
          <p:nvPr/>
        </p:nvSpPr>
        <p:spPr>
          <a:xfrm>
            <a:off x="1643080" y="1914227"/>
            <a:ext cx="2016224" cy="307777"/>
          </a:xfrm>
          <a:prstGeom prst="rect">
            <a:avLst/>
          </a:prstGeom>
          <a:noFill/>
        </p:spPr>
        <p:txBody>
          <a:bodyPr wrap="square" rtlCol="0">
            <a:spAutoFit/>
          </a:bodyPr>
          <a:lstStyle/>
          <a:p>
            <a:r>
              <a:rPr lang="fi-FI" sz="1400" dirty="0" smtClean="0"/>
              <a:t>Oppimissuunnitelma</a:t>
            </a:r>
            <a:endParaRPr lang="fi-FI" sz="1400" dirty="0"/>
          </a:p>
        </p:txBody>
      </p:sp>
      <p:sp>
        <p:nvSpPr>
          <p:cNvPr id="10" name="Tekstiruutu 9"/>
          <p:cNvSpPr txBox="1"/>
          <p:nvPr/>
        </p:nvSpPr>
        <p:spPr>
          <a:xfrm>
            <a:off x="1331640" y="5805264"/>
            <a:ext cx="1080120" cy="369332"/>
          </a:xfrm>
          <a:prstGeom prst="rect">
            <a:avLst/>
          </a:prstGeom>
          <a:noFill/>
        </p:spPr>
        <p:txBody>
          <a:bodyPr wrap="square" rtlCol="0">
            <a:spAutoFit/>
          </a:bodyPr>
          <a:lstStyle/>
          <a:p>
            <a:r>
              <a:rPr lang="fi-FI" dirty="0" smtClean="0"/>
              <a:t>LÄHTÖ</a:t>
            </a:r>
            <a:endParaRPr lang="fi-FI" dirty="0"/>
          </a:p>
        </p:txBody>
      </p:sp>
      <p:sp>
        <p:nvSpPr>
          <p:cNvPr id="11" name="Tekstiruutu 10"/>
          <p:cNvSpPr txBox="1"/>
          <p:nvPr/>
        </p:nvSpPr>
        <p:spPr>
          <a:xfrm>
            <a:off x="3229040" y="2735342"/>
            <a:ext cx="1486976" cy="523220"/>
          </a:xfrm>
          <a:prstGeom prst="rect">
            <a:avLst/>
          </a:prstGeom>
          <a:noFill/>
        </p:spPr>
        <p:txBody>
          <a:bodyPr wrap="square" rtlCol="0">
            <a:spAutoFit/>
          </a:bodyPr>
          <a:lstStyle/>
          <a:p>
            <a:r>
              <a:rPr lang="fi-FI" sz="1400" dirty="0" smtClean="0"/>
              <a:t>Pedagoginen selvitys</a:t>
            </a:r>
            <a:endParaRPr lang="fi-FI" sz="1400" dirty="0"/>
          </a:p>
        </p:txBody>
      </p:sp>
      <p:sp>
        <p:nvSpPr>
          <p:cNvPr id="12" name="Tekstiruutu 11"/>
          <p:cNvSpPr txBox="1"/>
          <p:nvPr/>
        </p:nvSpPr>
        <p:spPr>
          <a:xfrm>
            <a:off x="3995936" y="4437112"/>
            <a:ext cx="720080" cy="307777"/>
          </a:xfrm>
          <a:prstGeom prst="rect">
            <a:avLst/>
          </a:prstGeom>
          <a:noFill/>
        </p:spPr>
        <p:txBody>
          <a:bodyPr wrap="square" rtlCol="0">
            <a:spAutoFit/>
          </a:bodyPr>
          <a:lstStyle/>
          <a:p>
            <a:r>
              <a:rPr lang="fi-FI" sz="1400" dirty="0" smtClean="0"/>
              <a:t>OHR</a:t>
            </a:r>
            <a:endParaRPr lang="fi-FI" sz="1400" dirty="0"/>
          </a:p>
        </p:txBody>
      </p:sp>
      <p:sp>
        <p:nvSpPr>
          <p:cNvPr id="13" name="Tekstiruutu 12"/>
          <p:cNvSpPr txBox="1"/>
          <p:nvPr/>
        </p:nvSpPr>
        <p:spPr>
          <a:xfrm>
            <a:off x="4716016" y="2334169"/>
            <a:ext cx="1152128" cy="523220"/>
          </a:xfrm>
          <a:prstGeom prst="rect">
            <a:avLst/>
          </a:prstGeom>
          <a:noFill/>
        </p:spPr>
        <p:txBody>
          <a:bodyPr wrap="square" rtlCol="0">
            <a:spAutoFit/>
          </a:bodyPr>
          <a:lstStyle/>
          <a:p>
            <a:r>
              <a:rPr lang="fi-FI" sz="1400" dirty="0" smtClean="0"/>
              <a:t>Psykologin lausunto</a:t>
            </a:r>
            <a:endParaRPr lang="fi-FI" sz="1400" dirty="0"/>
          </a:p>
        </p:txBody>
      </p:sp>
      <p:sp>
        <p:nvSpPr>
          <p:cNvPr id="14" name="Tekstiruutu 13"/>
          <p:cNvSpPr txBox="1"/>
          <p:nvPr/>
        </p:nvSpPr>
        <p:spPr>
          <a:xfrm>
            <a:off x="5220072" y="3563143"/>
            <a:ext cx="1872208" cy="307777"/>
          </a:xfrm>
          <a:prstGeom prst="rect">
            <a:avLst/>
          </a:prstGeom>
          <a:noFill/>
        </p:spPr>
        <p:txBody>
          <a:bodyPr wrap="square" rtlCol="0">
            <a:spAutoFit/>
          </a:bodyPr>
          <a:lstStyle/>
          <a:p>
            <a:r>
              <a:rPr lang="fi-FI" sz="1400" dirty="0" smtClean="0"/>
              <a:t>Rehtori</a:t>
            </a:r>
            <a:endParaRPr lang="fi-FI" sz="1400" dirty="0"/>
          </a:p>
        </p:txBody>
      </p:sp>
      <p:sp>
        <p:nvSpPr>
          <p:cNvPr id="15" name="Tekstiruutu 14"/>
          <p:cNvSpPr txBox="1"/>
          <p:nvPr/>
        </p:nvSpPr>
        <p:spPr>
          <a:xfrm>
            <a:off x="6336196" y="1881698"/>
            <a:ext cx="2088232" cy="646331"/>
          </a:xfrm>
          <a:prstGeom prst="rect">
            <a:avLst/>
          </a:prstGeom>
          <a:noFill/>
        </p:spPr>
        <p:txBody>
          <a:bodyPr wrap="square" rtlCol="0">
            <a:spAutoFit/>
          </a:bodyPr>
          <a:lstStyle/>
          <a:p>
            <a:r>
              <a:rPr lang="fi-FI" dirty="0" smtClean="0">
                <a:solidFill>
                  <a:srgbClr val="FF0000"/>
                </a:solidFill>
              </a:rPr>
              <a:t>Erityinen tuki /</a:t>
            </a:r>
          </a:p>
          <a:p>
            <a:r>
              <a:rPr lang="fi-FI" dirty="0" smtClean="0">
                <a:solidFill>
                  <a:srgbClr val="FF0000"/>
                </a:solidFill>
              </a:rPr>
              <a:t>yksilöllistäminen</a:t>
            </a:r>
            <a:endParaRPr lang="fi-FI" dirty="0">
              <a:solidFill>
                <a:srgbClr val="FF0000"/>
              </a:solidFill>
            </a:endParaRPr>
          </a:p>
        </p:txBody>
      </p:sp>
      <p:sp>
        <p:nvSpPr>
          <p:cNvPr id="16" name="Tekstiruutu 15"/>
          <p:cNvSpPr txBox="1"/>
          <p:nvPr/>
        </p:nvSpPr>
        <p:spPr>
          <a:xfrm>
            <a:off x="7380312" y="1196752"/>
            <a:ext cx="1242395" cy="307777"/>
          </a:xfrm>
          <a:prstGeom prst="rect">
            <a:avLst/>
          </a:prstGeom>
          <a:noFill/>
        </p:spPr>
        <p:txBody>
          <a:bodyPr wrap="square" rtlCol="0">
            <a:spAutoFit/>
          </a:bodyPr>
          <a:lstStyle/>
          <a:p>
            <a:r>
              <a:rPr lang="fi-FI" sz="1400" dirty="0" smtClean="0"/>
              <a:t>HOJKS</a:t>
            </a:r>
            <a:endParaRPr lang="fi-FI" sz="1400" dirty="0"/>
          </a:p>
        </p:txBody>
      </p:sp>
      <p:sp>
        <p:nvSpPr>
          <p:cNvPr id="17" name="Tekstiruutu 16"/>
          <p:cNvSpPr txBox="1"/>
          <p:nvPr/>
        </p:nvSpPr>
        <p:spPr>
          <a:xfrm>
            <a:off x="7991872" y="260648"/>
            <a:ext cx="1152128" cy="369332"/>
          </a:xfrm>
          <a:prstGeom prst="rect">
            <a:avLst/>
          </a:prstGeom>
          <a:noFill/>
        </p:spPr>
        <p:txBody>
          <a:bodyPr wrap="square" rtlCol="0">
            <a:spAutoFit/>
          </a:bodyPr>
          <a:lstStyle/>
          <a:p>
            <a:r>
              <a:rPr lang="fi-FI" dirty="0" smtClean="0"/>
              <a:t>MAALI</a:t>
            </a:r>
            <a:endParaRPr lang="fi-FI" dirty="0"/>
          </a:p>
        </p:txBody>
      </p:sp>
      <p:sp>
        <p:nvSpPr>
          <p:cNvPr id="18" name="Tekstiruutu 17"/>
          <p:cNvSpPr txBox="1"/>
          <p:nvPr/>
        </p:nvSpPr>
        <p:spPr>
          <a:xfrm>
            <a:off x="539552" y="881767"/>
            <a:ext cx="3360968" cy="307777"/>
          </a:xfrm>
          <a:prstGeom prst="rect">
            <a:avLst/>
          </a:prstGeom>
          <a:noFill/>
        </p:spPr>
        <p:txBody>
          <a:bodyPr wrap="square" rtlCol="0">
            <a:spAutoFit/>
          </a:bodyPr>
          <a:lstStyle/>
          <a:p>
            <a:r>
              <a:rPr lang="fi-FI" sz="1400" dirty="0" smtClean="0"/>
              <a:t>ensimmäisellä kerralla</a:t>
            </a:r>
            <a:endParaRPr lang="fi-FI" sz="1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0495" y="4257059"/>
            <a:ext cx="1529857" cy="1732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58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smtClean="0"/>
              <a:t>Valtakunnalliset opetussuunnitelman perusteet 29.10.2010</a:t>
            </a:r>
          </a:p>
          <a:p>
            <a:endParaRPr lang="fi-FI" dirty="0" smtClean="0"/>
          </a:p>
          <a:p>
            <a:r>
              <a:rPr lang="fi-FI" dirty="0" smtClean="0"/>
              <a:t>Perusopetuksen lakimuutos 1.1. 2011</a:t>
            </a:r>
          </a:p>
          <a:p>
            <a:pPr marL="109728" indent="0">
              <a:buNone/>
            </a:pPr>
            <a:endParaRPr lang="fi-FI" dirty="0" smtClean="0"/>
          </a:p>
          <a:p>
            <a:r>
              <a:rPr lang="fi-FI" dirty="0" smtClean="0"/>
              <a:t>Opetussuunnitelmamuutos 1.8. 2011</a:t>
            </a:r>
          </a:p>
          <a:p>
            <a:endParaRPr lang="fi-FI" dirty="0"/>
          </a:p>
          <a:p>
            <a:r>
              <a:rPr lang="fi-FI" dirty="0" smtClean="0"/>
              <a:t>Rauman opetussuunnitelman kasvatus- ja opetuslautakunta hyväksyi 28.6. 2011</a:t>
            </a:r>
            <a:endParaRPr lang="fi-FI" dirty="0"/>
          </a:p>
        </p:txBody>
      </p:sp>
      <p:sp>
        <p:nvSpPr>
          <p:cNvPr id="2" name="Otsikko 1"/>
          <p:cNvSpPr>
            <a:spLocks noGrp="1"/>
          </p:cNvSpPr>
          <p:nvPr>
            <p:ph type="title"/>
          </p:nvPr>
        </p:nvSpPr>
        <p:spPr/>
        <p:txBody>
          <a:bodyPr/>
          <a:lstStyle/>
          <a:p>
            <a:r>
              <a:rPr lang="fi-FI" dirty="0" smtClean="0"/>
              <a:t>Taustalla</a:t>
            </a:r>
            <a:endParaRPr lang="fi-FI" dirty="0"/>
          </a:p>
        </p:txBody>
      </p:sp>
    </p:spTree>
    <p:extLst>
      <p:ext uri="{BB962C8B-B14F-4D97-AF65-F5344CB8AC3E}">
        <p14:creationId xmlns:p14="http://schemas.microsoft.com/office/powerpoint/2010/main" val="2200761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uolivapaa piirto 3"/>
          <p:cNvSpPr/>
          <p:nvPr/>
        </p:nvSpPr>
        <p:spPr>
          <a:xfrm>
            <a:off x="1298961" y="1198653"/>
            <a:ext cx="7814991" cy="3458805"/>
          </a:xfrm>
          <a:custGeom>
            <a:avLst/>
            <a:gdLst>
              <a:gd name="connsiteX0" fmla="*/ 0 w 7814991"/>
              <a:gd name="connsiteY0" fmla="*/ 3458805 h 3458805"/>
              <a:gd name="connsiteX1" fmla="*/ 1743342 w 7814991"/>
              <a:gd name="connsiteY1" fmla="*/ 1091620 h 3458805"/>
              <a:gd name="connsiteX2" fmla="*/ 3161944 w 7814991"/>
              <a:gd name="connsiteY2" fmla="*/ 2074386 h 3458805"/>
              <a:gd name="connsiteX3" fmla="*/ 4093435 w 7814991"/>
              <a:gd name="connsiteY3" fmla="*/ 1612913 h 3458805"/>
              <a:gd name="connsiteX4" fmla="*/ 5717136 w 7814991"/>
              <a:gd name="connsiteY4" fmla="*/ 2313668 h 3458805"/>
              <a:gd name="connsiteX5" fmla="*/ 7084463 w 7814991"/>
              <a:gd name="connsiteY5" fmla="*/ 442140 h 3458805"/>
              <a:gd name="connsiteX6" fmla="*/ 7768127 w 7814991"/>
              <a:gd name="connsiteY6" fmla="*/ 31941 h 3458805"/>
              <a:gd name="connsiteX7" fmla="*/ 7699760 w 7814991"/>
              <a:gd name="connsiteY7" fmla="*/ 57579 h 345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14991" h="3458805">
                <a:moveTo>
                  <a:pt x="0" y="3458805"/>
                </a:moveTo>
                <a:cubicBezTo>
                  <a:pt x="608175" y="2390580"/>
                  <a:pt x="1216351" y="1322356"/>
                  <a:pt x="1743342" y="1091620"/>
                </a:cubicBezTo>
                <a:cubicBezTo>
                  <a:pt x="2270333" y="860884"/>
                  <a:pt x="2770262" y="1987504"/>
                  <a:pt x="3161944" y="2074386"/>
                </a:cubicBezTo>
                <a:cubicBezTo>
                  <a:pt x="3553626" y="2161268"/>
                  <a:pt x="3667570" y="1573033"/>
                  <a:pt x="4093435" y="1612913"/>
                </a:cubicBezTo>
                <a:cubicBezTo>
                  <a:pt x="4519300" y="1652793"/>
                  <a:pt x="5218631" y="2508797"/>
                  <a:pt x="5717136" y="2313668"/>
                </a:cubicBezTo>
                <a:cubicBezTo>
                  <a:pt x="6215641" y="2118539"/>
                  <a:pt x="6742631" y="822428"/>
                  <a:pt x="7084463" y="442140"/>
                </a:cubicBezTo>
                <a:cubicBezTo>
                  <a:pt x="7426295" y="61852"/>
                  <a:pt x="7665578" y="96034"/>
                  <a:pt x="7768127" y="31941"/>
                </a:cubicBezTo>
                <a:cubicBezTo>
                  <a:pt x="7870676" y="-32152"/>
                  <a:pt x="7785218" y="12713"/>
                  <a:pt x="7699760" y="575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kstiruutu 4"/>
          <p:cNvSpPr txBox="1"/>
          <p:nvPr/>
        </p:nvSpPr>
        <p:spPr>
          <a:xfrm>
            <a:off x="539552" y="332656"/>
            <a:ext cx="5544616" cy="800219"/>
          </a:xfrm>
          <a:prstGeom prst="rect">
            <a:avLst/>
          </a:prstGeom>
          <a:noFill/>
        </p:spPr>
        <p:txBody>
          <a:bodyPr wrap="square" rtlCol="0">
            <a:spAutoFit/>
          </a:bodyPr>
          <a:lstStyle/>
          <a:p>
            <a:r>
              <a:rPr lang="fi-FI" sz="3200" b="1" dirty="0" smtClean="0"/>
              <a:t>Yksilöllistämisen reitti</a:t>
            </a:r>
          </a:p>
          <a:p>
            <a:r>
              <a:rPr lang="fi-FI" sz="1400" b="1" dirty="0"/>
              <a:t>k</a:t>
            </a:r>
            <a:r>
              <a:rPr lang="fi-FI" sz="1400" b="1" dirty="0" smtClean="0"/>
              <a:t>un oppilas on jo erityisen tuen portaalla</a:t>
            </a:r>
            <a:endParaRPr lang="fi-FI" sz="1400" b="1" dirty="0"/>
          </a:p>
        </p:txBody>
      </p:sp>
      <p:sp>
        <p:nvSpPr>
          <p:cNvPr id="6" name="Tekstiruutu 5"/>
          <p:cNvSpPr txBox="1"/>
          <p:nvPr/>
        </p:nvSpPr>
        <p:spPr>
          <a:xfrm>
            <a:off x="467544" y="5373216"/>
            <a:ext cx="1584176" cy="369332"/>
          </a:xfrm>
          <a:prstGeom prst="rect">
            <a:avLst/>
          </a:prstGeom>
          <a:noFill/>
        </p:spPr>
        <p:txBody>
          <a:bodyPr wrap="square" rtlCol="0">
            <a:spAutoFit/>
          </a:bodyPr>
          <a:lstStyle/>
          <a:p>
            <a:r>
              <a:rPr lang="fi-FI" dirty="0" smtClean="0"/>
              <a:t>LÄHTÖ</a:t>
            </a:r>
            <a:endParaRPr lang="fi-FI" dirty="0"/>
          </a:p>
        </p:txBody>
      </p:sp>
      <p:sp>
        <p:nvSpPr>
          <p:cNvPr id="8" name="Tekstiruutu 7"/>
          <p:cNvSpPr txBox="1"/>
          <p:nvPr/>
        </p:nvSpPr>
        <p:spPr>
          <a:xfrm>
            <a:off x="539552" y="4657458"/>
            <a:ext cx="1800200" cy="369332"/>
          </a:xfrm>
          <a:prstGeom prst="rect">
            <a:avLst/>
          </a:prstGeom>
          <a:noFill/>
        </p:spPr>
        <p:txBody>
          <a:bodyPr wrap="square" rtlCol="0">
            <a:spAutoFit/>
          </a:bodyPr>
          <a:lstStyle/>
          <a:p>
            <a:r>
              <a:rPr lang="fi-FI" dirty="0" smtClean="0">
                <a:solidFill>
                  <a:srgbClr val="FF0000"/>
                </a:solidFill>
              </a:rPr>
              <a:t>Yleinen tuki</a:t>
            </a:r>
            <a:endParaRPr lang="fi-FI" dirty="0">
              <a:solidFill>
                <a:srgbClr val="FF0000"/>
              </a:solidFill>
            </a:endParaRPr>
          </a:p>
        </p:txBody>
      </p:sp>
      <p:sp>
        <p:nvSpPr>
          <p:cNvPr id="9" name="Tekstiruutu 8"/>
          <p:cNvSpPr txBox="1"/>
          <p:nvPr/>
        </p:nvSpPr>
        <p:spPr>
          <a:xfrm>
            <a:off x="1289786" y="3438292"/>
            <a:ext cx="684076" cy="369332"/>
          </a:xfrm>
          <a:prstGeom prst="rect">
            <a:avLst/>
          </a:prstGeom>
          <a:noFill/>
        </p:spPr>
        <p:txBody>
          <a:bodyPr wrap="square" rtlCol="0">
            <a:spAutoFit/>
          </a:bodyPr>
          <a:lstStyle/>
          <a:p>
            <a:r>
              <a:rPr lang="fi-FI" dirty="0" smtClean="0"/>
              <a:t>OHR</a:t>
            </a:r>
            <a:endParaRPr lang="fi-FI" dirty="0"/>
          </a:p>
        </p:txBody>
      </p:sp>
      <p:sp>
        <p:nvSpPr>
          <p:cNvPr id="10" name="Tekstiruutu 9"/>
          <p:cNvSpPr txBox="1"/>
          <p:nvPr/>
        </p:nvSpPr>
        <p:spPr>
          <a:xfrm>
            <a:off x="1196049" y="2399904"/>
            <a:ext cx="2088232" cy="369332"/>
          </a:xfrm>
          <a:prstGeom prst="rect">
            <a:avLst/>
          </a:prstGeom>
          <a:noFill/>
        </p:spPr>
        <p:txBody>
          <a:bodyPr wrap="square" rtlCol="0">
            <a:spAutoFit/>
          </a:bodyPr>
          <a:lstStyle/>
          <a:p>
            <a:r>
              <a:rPr lang="fi-FI" dirty="0" smtClean="0">
                <a:solidFill>
                  <a:srgbClr val="FF0000"/>
                </a:solidFill>
              </a:rPr>
              <a:t>Tehostettu tuki</a:t>
            </a:r>
            <a:endParaRPr lang="fi-FI" dirty="0">
              <a:solidFill>
                <a:srgbClr val="FF0000"/>
              </a:solidFill>
            </a:endParaRPr>
          </a:p>
        </p:txBody>
      </p:sp>
      <p:sp>
        <p:nvSpPr>
          <p:cNvPr id="11" name="Tekstiruutu 10"/>
          <p:cNvSpPr txBox="1"/>
          <p:nvPr/>
        </p:nvSpPr>
        <p:spPr>
          <a:xfrm>
            <a:off x="3267335" y="1980129"/>
            <a:ext cx="1584176" cy="584775"/>
          </a:xfrm>
          <a:prstGeom prst="rect">
            <a:avLst/>
          </a:prstGeom>
          <a:noFill/>
        </p:spPr>
        <p:txBody>
          <a:bodyPr wrap="square" rtlCol="0">
            <a:spAutoFit/>
          </a:bodyPr>
          <a:lstStyle/>
          <a:p>
            <a:r>
              <a:rPr lang="fi-FI" dirty="0" smtClean="0"/>
              <a:t>HOJKS</a:t>
            </a:r>
          </a:p>
          <a:p>
            <a:r>
              <a:rPr lang="fi-FI" sz="1400" dirty="0" smtClean="0"/>
              <a:t>(</a:t>
            </a:r>
            <a:r>
              <a:rPr lang="fi-FI" sz="1400" dirty="0" err="1" smtClean="0"/>
              <a:t>olemassaoleva</a:t>
            </a:r>
            <a:r>
              <a:rPr lang="fi-FI" sz="1400" dirty="0" smtClean="0"/>
              <a:t>)</a:t>
            </a:r>
            <a:endParaRPr lang="fi-FI" sz="1400" dirty="0"/>
          </a:p>
        </p:txBody>
      </p:sp>
      <p:sp>
        <p:nvSpPr>
          <p:cNvPr id="12" name="Tekstiruutu 11"/>
          <p:cNvSpPr txBox="1"/>
          <p:nvPr/>
        </p:nvSpPr>
        <p:spPr>
          <a:xfrm>
            <a:off x="3028214" y="3068960"/>
            <a:ext cx="2592288" cy="369332"/>
          </a:xfrm>
          <a:prstGeom prst="rect">
            <a:avLst/>
          </a:prstGeom>
          <a:noFill/>
        </p:spPr>
        <p:txBody>
          <a:bodyPr wrap="square" rtlCol="0">
            <a:spAutoFit/>
          </a:bodyPr>
          <a:lstStyle/>
          <a:p>
            <a:r>
              <a:rPr lang="fi-FI" dirty="0" smtClean="0"/>
              <a:t>Pedagoginen selvitys</a:t>
            </a:r>
            <a:endParaRPr lang="fi-FI" dirty="0"/>
          </a:p>
        </p:txBody>
      </p:sp>
      <p:sp>
        <p:nvSpPr>
          <p:cNvPr id="13" name="Tekstiruutu 12"/>
          <p:cNvSpPr txBox="1"/>
          <p:nvPr/>
        </p:nvSpPr>
        <p:spPr>
          <a:xfrm>
            <a:off x="5206456" y="2399904"/>
            <a:ext cx="828092" cy="369332"/>
          </a:xfrm>
          <a:prstGeom prst="rect">
            <a:avLst/>
          </a:prstGeom>
          <a:noFill/>
        </p:spPr>
        <p:txBody>
          <a:bodyPr wrap="square" rtlCol="0">
            <a:spAutoFit/>
          </a:bodyPr>
          <a:lstStyle/>
          <a:p>
            <a:r>
              <a:rPr lang="fi-FI" dirty="0" smtClean="0"/>
              <a:t>OHR</a:t>
            </a:r>
            <a:endParaRPr lang="fi-FI" dirty="0"/>
          </a:p>
        </p:txBody>
      </p:sp>
      <p:sp>
        <p:nvSpPr>
          <p:cNvPr id="15" name="Tekstiruutu 14"/>
          <p:cNvSpPr txBox="1"/>
          <p:nvPr/>
        </p:nvSpPr>
        <p:spPr>
          <a:xfrm>
            <a:off x="6948264" y="2132856"/>
            <a:ext cx="2165688" cy="646331"/>
          </a:xfrm>
          <a:prstGeom prst="rect">
            <a:avLst/>
          </a:prstGeom>
          <a:noFill/>
        </p:spPr>
        <p:txBody>
          <a:bodyPr wrap="square" rtlCol="0">
            <a:spAutoFit/>
          </a:bodyPr>
          <a:lstStyle/>
          <a:p>
            <a:r>
              <a:rPr lang="fi-FI" dirty="0" smtClean="0">
                <a:solidFill>
                  <a:srgbClr val="FF0000"/>
                </a:solidFill>
              </a:rPr>
              <a:t>Erityinen tuki/</a:t>
            </a:r>
          </a:p>
          <a:p>
            <a:r>
              <a:rPr lang="fi-FI" dirty="0" smtClean="0">
                <a:solidFill>
                  <a:srgbClr val="FF0000"/>
                </a:solidFill>
              </a:rPr>
              <a:t>yksilöllistäminen</a:t>
            </a:r>
            <a:endParaRPr lang="fi-FI" dirty="0">
              <a:solidFill>
                <a:srgbClr val="FF0000"/>
              </a:solidFill>
            </a:endParaRPr>
          </a:p>
        </p:txBody>
      </p:sp>
      <p:sp>
        <p:nvSpPr>
          <p:cNvPr id="16" name="Tekstiruutu 15"/>
          <p:cNvSpPr txBox="1"/>
          <p:nvPr/>
        </p:nvSpPr>
        <p:spPr>
          <a:xfrm>
            <a:off x="7308304" y="1340768"/>
            <a:ext cx="1584176" cy="584775"/>
          </a:xfrm>
          <a:prstGeom prst="rect">
            <a:avLst/>
          </a:prstGeom>
          <a:noFill/>
        </p:spPr>
        <p:txBody>
          <a:bodyPr wrap="square" rtlCol="0">
            <a:spAutoFit/>
          </a:bodyPr>
          <a:lstStyle/>
          <a:p>
            <a:r>
              <a:rPr lang="fi-FI" dirty="0" smtClean="0"/>
              <a:t>HOJKS</a:t>
            </a:r>
          </a:p>
          <a:p>
            <a:r>
              <a:rPr lang="fi-FI" sz="1400" dirty="0" smtClean="0"/>
              <a:t>(</a:t>
            </a:r>
            <a:r>
              <a:rPr lang="fi-FI" sz="1400" dirty="0" err="1" smtClean="0"/>
              <a:t>olemassaoleva</a:t>
            </a:r>
            <a:r>
              <a:rPr lang="fi-FI" sz="1400" dirty="0" smtClean="0"/>
              <a:t>)</a:t>
            </a:r>
            <a:endParaRPr lang="fi-FI" sz="1400" dirty="0"/>
          </a:p>
        </p:txBody>
      </p:sp>
      <p:sp>
        <p:nvSpPr>
          <p:cNvPr id="17" name="Tekstiruutu 16"/>
          <p:cNvSpPr txBox="1"/>
          <p:nvPr/>
        </p:nvSpPr>
        <p:spPr>
          <a:xfrm>
            <a:off x="8064388" y="332656"/>
            <a:ext cx="1049564" cy="369332"/>
          </a:xfrm>
          <a:prstGeom prst="rect">
            <a:avLst/>
          </a:prstGeom>
          <a:noFill/>
        </p:spPr>
        <p:txBody>
          <a:bodyPr wrap="square" rtlCol="0">
            <a:spAutoFit/>
          </a:bodyPr>
          <a:lstStyle/>
          <a:p>
            <a:r>
              <a:rPr lang="fi-FI" dirty="0" smtClean="0"/>
              <a:t>MAALI</a:t>
            </a:r>
            <a:endParaRPr lang="fi-FI"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4437112"/>
            <a:ext cx="1987495" cy="204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iruutu 1"/>
          <p:cNvSpPr txBox="1"/>
          <p:nvPr/>
        </p:nvSpPr>
        <p:spPr>
          <a:xfrm>
            <a:off x="6642395" y="3445214"/>
            <a:ext cx="1008112" cy="382106"/>
          </a:xfrm>
          <a:prstGeom prst="rect">
            <a:avLst/>
          </a:prstGeom>
          <a:noFill/>
        </p:spPr>
        <p:txBody>
          <a:bodyPr wrap="square" rtlCol="0">
            <a:spAutoFit/>
          </a:bodyPr>
          <a:lstStyle/>
          <a:p>
            <a:r>
              <a:rPr lang="fi-FI" dirty="0" smtClean="0"/>
              <a:t>rehtori</a:t>
            </a:r>
            <a:endParaRPr lang="fi-FI" dirty="0"/>
          </a:p>
        </p:txBody>
      </p:sp>
    </p:spTree>
    <p:extLst>
      <p:ext uri="{BB962C8B-B14F-4D97-AF65-F5344CB8AC3E}">
        <p14:creationId xmlns:p14="http://schemas.microsoft.com/office/powerpoint/2010/main" val="658244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endParaRPr lang="fi-FI" dirty="0" smtClean="0"/>
          </a:p>
          <a:p>
            <a:r>
              <a:rPr lang="fi-FI" dirty="0" smtClean="0"/>
              <a:t>Henkilötiedot valmiina asiakirjoissa</a:t>
            </a:r>
          </a:p>
          <a:p>
            <a:r>
              <a:rPr lang="fi-FI" dirty="0" smtClean="0"/>
              <a:t>Kirjatut tukitoimet saa siirrettyä suoraan lomakkeisiin</a:t>
            </a:r>
          </a:p>
          <a:p>
            <a:r>
              <a:rPr lang="fi-FI" dirty="0" smtClean="0"/>
              <a:t>Vanhoja /eri asiakirjoja voi käyttää uusien pohjana</a:t>
            </a:r>
          </a:p>
          <a:p>
            <a:r>
              <a:rPr lang="fi-FI" dirty="0" smtClean="0"/>
              <a:t>Tieto siirtyy ja asiakirjat pysyvät tallessa</a:t>
            </a:r>
          </a:p>
          <a:p>
            <a:r>
              <a:rPr lang="fi-FI" dirty="0" smtClean="0"/>
              <a:t>Vanhemmat pystyvät lukemaan asiakirjoja kotonaan</a:t>
            </a:r>
          </a:p>
          <a:p>
            <a:pPr marL="64008" indent="0">
              <a:buNone/>
            </a:pPr>
            <a:endParaRPr lang="fi-FI" dirty="0"/>
          </a:p>
        </p:txBody>
      </p:sp>
      <p:sp>
        <p:nvSpPr>
          <p:cNvPr id="2" name="Otsikko 1"/>
          <p:cNvSpPr>
            <a:spLocks noGrp="1"/>
          </p:cNvSpPr>
          <p:nvPr>
            <p:ph type="title"/>
          </p:nvPr>
        </p:nvSpPr>
        <p:spPr/>
        <p:txBody>
          <a:bodyPr/>
          <a:lstStyle/>
          <a:p>
            <a:r>
              <a:rPr lang="fi-FI" dirty="0" smtClean="0"/>
              <a:t>WILMA auttaa</a:t>
            </a:r>
            <a:endParaRPr lang="fi-FI"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16632"/>
            <a:ext cx="1520247" cy="140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6471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fontScale="77500" lnSpcReduction="20000"/>
          </a:bodyPr>
          <a:lstStyle/>
          <a:p>
            <a:r>
              <a:rPr lang="fi-FI" dirty="0" smtClean="0"/>
              <a:t>Kun muut tukitoimet eivät riitä voidaan opiskelulle määritellä erityiset oppiainekohtaiset painoalueet</a:t>
            </a:r>
          </a:p>
          <a:p>
            <a:r>
              <a:rPr lang="fi-FI" dirty="0" smtClean="0"/>
              <a:t>Vain tehostetun ja erityisen tuen aikana</a:t>
            </a:r>
          </a:p>
          <a:p>
            <a:r>
              <a:rPr lang="fi-FI" dirty="0" smtClean="0"/>
              <a:t>Tarkoituksena auttaa oppilasta ottamaan haltuun etenemisen kannalta välttämättömät tiedot ja taidot ja säästämään voimavaroja oppimaan oppimiselle</a:t>
            </a:r>
          </a:p>
          <a:p>
            <a:r>
              <a:rPr lang="fi-FI" dirty="0" smtClean="0"/>
              <a:t>Oman vuosiluokan keskeisimmät sisällöt</a:t>
            </a:r>
          </a:p>
          <a:p>
            <a:r>
              <a:rPr lang="fi-FI" dirty="0" smtClean="0"/>
              <a:t>Painoalueista, valituista sisällöistä ja arvioinnista tulee keskustella tarkkaan oppilaan ja hänen huoltajiensa kanssa</a:t>
            </a:r>
          </a:p>
          <a:p>
            <a:r>
              <a:rPr lang="fi-FI" dirty="0" smtClean="0"/>
              <a:t>Painoalueet määrittelee opettaja apunaan opetussuunnitelman perusteet (mm. hyvän osaamisen kuvaukset ja päättöarvioinnin kriteerit)</a:t>
            </a:r>
          </a:p>
          <a:p>
            <a:r>
              <a:rPr lang="fi-FI" dirty="0" smtClean="0"/>
              <a:t>Painoalueiden lisäksi käytössä oltava myös muita tukitoimia</a:t>
            </a:r>
            <a:endParaRPr lang="fi-FI" dirty="0"/>
          </a:p>
        </p:txBody>
      </p:sp>
      <p:sp>
        <p:nvSpPr>
          <p:cNvPr id="2" name="Otsikko 1"/>
          <p:cNvSpPr>
            <a:spLocks noGrp="1"/>
          </p:cNvSpPr>
          <p:nvPr>
            <p:ph type="title"/>
          </p:nvPr>
        </p:nvSpPr>
        <p:spPr/>
        <p:txBody>
          <a:bodyPr/>
          <a:lstStyle/>
          <a:p>
            <a:r>
              <a:rPr lang="fi-FI" dirty="0" smtClean="0"/>
              <a:t>Erityiset painoalueet</a:t>
            </a:r>
            <a:endParaRPr lang="fi-FI" dirty="0"/>
          </a:p>
        </p:txBody>
      </p:sp>
    </p:spTree>
    <p:extLst>
      <p:ext uri="{BB962C8B-B14F-4D97-AF65-F5344CB8AC3E}">
        <p14:creationId xmlns:p14="http://schemas.microsoft.com/office/powerpoint/2010/main" val="2949360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T</a:t>
            </a:r>
            <a:r>
              <a:rPr lang="fi-FI" dirty="0" smtClean="0"/>
              <a:t>ärkeimpien oppisisältöjen valikoimista, ylimääräisen karsimista</a:t>
            </a:r>
          </a:p>
          <a:p>
            <a:r>
              <a:rPr lang="fi-FI" dirty="0" smtClean="0"/>
              <a:t>Arvosana pysyy ennallaan, mutta tarjoamalla suppeampi oppimäärä, varmistetaan tiettyjen asioiden oppiminen</a:t>
            </a:r>
          </a:p>
          <a:p>
            <a:r>
              <a:rPr lang="fi-FI" dirty="0" smtClean="0"/>
              <a:t>Sama koe tai eri koe </a:t>
            </a:r>
          </a:p>
          <a:p>
            <a:r>
              <a:rPr lang="fi-FI" dirty="0" smtClean="0"/>
              <a:t>Jos arvosanat nousevat seitsemään, painoalueittain opiskelu on tuottanut toivotun tuloksen ja se voidaan lopettaa</a:t>
            </a:r>
          </a:p>
          <a:p>
            <a:r>
              <a:rPr lang="fi-FI" dirty="0" smtClean="0"/>
              <a:t>Epäreilua? EI OLE!</a:t>
            </a:r>
            <a:endParaRPr lang="fi-FI" dirty="0"/>
          </a:p>
        </p:txBody>
      </p:sp>
      <p:sp>
        <p:nvSpPr>
          <p:cNvPr id="3" name="Otsikko 2"/>
          <p:cNvSpPr>
            <a:spLocks noGrp="1"/>
          </p:cNvSpPr>
          <p:nvPr>
            <p:ph type="title"/>
          </p:nvPr>
        </p:nvSpPr>
        <p:spPr/>
        <p:txBody>
          <a:bodyPr/>
          <a:lstStyle/>
          <a:p>
            <a:r>
              <a:rPr lang="fi-FI" dirty="0" smtClean="0"/>
              <a:t>Painoalueet käytännössä</a:t>
            </a:r>
            <a:endParaRPr lang="fi-FI" dirty="0"/>
          </a:p>
        </p:txBody>
      </p:sp>
    </p:spTree>
    <p:extLst>
      <p:ext uri="{BB962C8B-B14F-4D97-AF65-F5344CB8AC3E}">
        <p14:creationId xmlns:p14="http://schemas.microsoft.com/office/powerpoint/2010/main" val="2132943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isällön paikkamerkk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1755759"/>
            <a:ext cx="3672408" cy="3496772"/>
          </a:xfrm>
        </p:spPr>
      </p:pic>
      <p:sp>
        <p:nvSpPr>
          <p:cNvPr id="4" name="Otsikko 3"/>
          <p:cNvSpPr>
            <a:spLocks noGrp="1"/>
          </p:cNvSpPr>
          <p:nvPr>
            <p:ph type="title"/>
          </p:nvPr>
        </p:nvSpPr>
        <p:spPr/>
        <p:txBody>
          <a:bodyPr>
            <a:normAutofit fontScale="90000"/>
          </a:bodyPr>
          <a:lstStyle/>
          <a:p>
            <a:pPr algn="ctr"/>
            <a:r>
              <a:rPr lang="fi-FI" dirty="0" smtClean="0"/>
              <a:t>Kaikki innokkaina mukana muutoksessa?</a:t>
            </a:r>
            <a:endParaRPr lang="fi-FI" dirty="0"/>
          </a:p>
        </p:txBody>
      </p:sp>
    </p:spTree>
    <p:extLst>
      <p:ext uri="{BB962C8B-B14F-4D97-AF65-F5344CB8AC3E}">
        <p14:creationId xmlns:p14="http://schemas.microsoft.com/office/powerpoint/2010/main" val="4162588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pPr marL="109728" indent="0">
              <a:buNone/>
            </a:pPr>
            <a:endParaRPr lang="fi-FI" dirty="0" smtClean="0"/>
          </a:p>
          <a:p>
            <a:pPr marL="109728" indent="0">
              <a:buNone/>
            </a:pPr>
            <a:endParaRPr lang="fi-FI" dirty="0"/>
          </a:p>
          <a:p>
            <a:pPr marL="109728" indent="0">
              <a:buNone/>
            </a:pPr>
            <a:endParaRPr lang="fi-FI" dirty="0" smtClean="0"/>
          </a:p>
          <a:p>
            <a:pPr marL="109728" indent="0">
              <a:buNone/>
            </a:pPr>
            <a:r>
              <a:rPr lang="fi-FI" sz="2000" dirty="0" err="1" smtClean="0">
                <a:hlinkClick r:id="rId2"/>
              </a:rPr>
              <a:t>www.peda.net/veraja/rauma/tehostettujaerityinentuki</a:t>
            </a:r>
            <a:endParaRPr lang="fi-FI" sz="2000" dirty="0" smtClean="0"/>
          </a:p>
          <a:p>
            <a:pPr marL="109728" indent="0">
              <a:buNone/>
            </a:pPr>
            <a:endParaRPr lang="fi-FI" sz="2000" dirty="0"/>
          </a:p>
          <a:p>
            <a:pPr marL="109728" indent="0">
              <a:buNone/>
            </a:pPr>
            <a:endParaRPr lang="fi-FI" sz="2000" dirty="0"/>
          </a:p>
        </p:txBody>
      </p:sp>
      <p:sp>
        <p:nvSpPr>
          <p:cNvPr id="4" name="Otsikko 3"/>
          <p:cNvSpPr>
            <a:spLocks noGrp="1"/>
          </p:cNvSpPr>
          <p:nvPr>
            <p:ph type="title"/>
          </p:nvPr>
        </p:nvSpPr>
        <p:spPr/>
        <p:txBody>
          <a:bodyPr/>
          <a:lstStyle/>
          <a:p>
            <a:pPr algn="ctr"/>
            <a:r>
              <a:rPr lang="fi-FI" dirty="0" smtClean="0"/>
              <a:t>Käy tutustumassa</a:t>
            </a:r>
            <a:endParaRPr lang="fi-FI" dirty="0"/>
          </a:p>
        </p:txBody>
      </p:sp>
      <p:pic>
        <p:nvPicPr>
          <p:cNvPr id="3076" name="Picture 4" descr="http://www.rauma.fi/570/images/logogalleria/content/images/large/logo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717032"/>
            <a:ext cx="2447925" cy="204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386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10000"/>
          </a:bodyPr>
          <a:lstStyle/>
          <a:p>
            <a:r>
              <a:rPr lang="fi-FI" dirty="0" smtClean="0"/>
              <a:t>Huoltajien kanssa tehtävän yhteistyön vahvistaminen</a:t>
            </a:r>
          </a:p>
          <a:p>
            <a:r>
              <a:rPr lang="fi-FI" dirty="0" smtClean="0"/>
              <a:t>Oikea-aikainen ja riittävä tuki</a:t>
            </a:r>
          </a:p>
          <a:p>
            <a:r>
              <a:rPr lang="fi-FI" dirty="0" smtClean="0"/>
              <a:t>Lähikouluperiaatteen mukainen tuen järjestäminen</a:t>
            </a:r>
          </a:p>
          <a:p>
            <a:r>
              <a:rPr lang="fi-FI" dirty="0" err="1" smtClean="0"/>
              <a:t>Moniammatillinen</a:t>
            </a:r>
            <a:r>
              <a:rPr lang="fi-FI" dirty="0" smtClean="0"/>
              <a:t> yhteistyö</a:t>
            </a:r>
          </a:p>
          <a:p>
            <a:r>
              <a:rPr lang="fi-FI" dirty="0" smtClean="0"/>
              <a:t>Oppilashuoltoon panostaminen</a:t>
            </a:r>
          </a:p>
          <a:p>
            <a:r>
              <a:rPr lang="fi-FI" dirty="0" smtClean="0"/>
              <a:t>Ryhmäkokojen pienentäminen (jakotunnit, </a:t>
            </a:r>
            <a:r>
              <a:rPr lang="fi-FI" dirty="0" err="1" smtClean="0"/>
              <a:t>resurssiopet</a:t>
            </a:r>
            <a:r>
              <a:rPr lang="fi-FI" dirty="0" smtClean="0"/>
              <a:t>)</a:t>
            </a:r>
          </a:p>
          <a:p>
            <a:r>
              <a:rPr lang="fi-FI" dirty="0" smtClean="0"/>
              <a:t>Lopullisena tavoitteena INKLUUSIO - yksi yhtenäinen koulu, jossa kaikkien opetus voi tapahtua tasa-arvoisesti ja </a:t>
            </a:r>
            <a:r>
              <a:rPr lang="fi-FI" dirty="0" err="1" smtClean="0"/>
              <a:t>leimaantumatta</a:t>
            </a:r>
            <a:r>
              <a:rPr lang="fi-FI" dirty="0" smtClean="0"/>
              <a:t>.</a:t>
            </a:r>
            <a:endParaRPr lang="fi-FI" dirty="0"/>
          </a:p>
        </p:txBody>
      </p:sp>
      <p:sp>
        <p:nvSpPr>
          <p:cNvPr id="2" name="Otsikko 1"/>
          <p:cNvSpPr>
            <a:spLocks noGrp="1"/>
          </p:cNvSpPr>
          <p:nvPr>
            <p:ph type="title"/>
          </p:nvPr>
        </p:nvSpPr>
        <p:spPr/>
        <p:txBody>
          <a:bodyPr/>
          <a:lstStyle/>
          <a:p>
            <a:r>
              <a:rPr lang="fi-FI" dirty="0" smtClean="0"/>
              <a:t>Uudistuksen tavoitteet</a:t>
            </a:r>
            <a:endParaRPr lang="fi-FI" dirty="0"/>
          </a:p>
        </p:txBody>
      </p:sp>
    </p:spTree>
    <p:extLst>
      <p:ext uri="{BB962C8B-B14F-4D97-AF65-F5344CB8AC3E}">
        <p14:creationId xmlns:p14="http://schemas.microsoft.com/office/powerpoint/2010/main" val="59173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481328"/>
            <a:ext cx="8363272" cy="4525963"/>
          </a:xfrm>
        </p:spPr>
        <p:txBody>
          <a:bodyPr/>
          <a:lstStyle/>
          <a:p>
            <a:r>
              <a:rPr lang="fi-FI" dirty="0" smtClean="0"/>
              <a:t>Erityisopetuksen uudelleen järjestäminen ja tukitoimien kehittäminen</a:t>
            </a:r>
          </a:p>
          <a:p>
            <a:r>
              <a:rPr lang="fi-FI" dirty="0" smtClean="0"/>
              <a:t>Vähentää virallisten erityisen tuen päätösten tarvetta</a:t>
            </a:r>
          </a:p>
          <a:p>
            <a:r>
              <a:rPr lang="fi-FI" dirty="0" smtClean="0"/>
              <a:t>Opettajien p</a:t>
            </a:r>
            <a:r>
              <a:rPr lang="fi-FI" dirty="0" smtClean="0"/>
              <a:t>edagogisen </a:t>
            </a:r>
            <a:r>
              <a:rPr lang="fi-FI" dirty="0" smtClean="0"/>
              <a:t>asiantuntemuksen painottaminen </a:t>
            </a:r>
            <a:r>
              <a:rPr lang="fi-FI" dirty="0" smtClean="0"/>
              <a:t> </a:t>
            </a:r>
            <a:r>
              <a:rPr lang="fi-FI" dirty="0" smtClean="0"/>
              <a:t>(tehostettu tuki)</a:t>
            </a:r>
            <a:endParaRPr lang="fi-FI" dirty="0"/>
          </a:p>
        </p:txBody>
      </p:sp>
      <p:sp>
        <p:nvSpPr>
          <p:cNvPr id="2" name="Otsikko 1"/>
          <p:cNvSpPr>
            <a:spLocks noGrp="1"/>
          </p:cNvSpPr>
          <p:nvPr>
            <p:ph type="title"/>
          </p:nvPr>
        </p:nvSpPr>
        <p:spPr/>
        <p:txBody>
          <a:bodyPr/>
          <a:lstStyle/>
          <a:p>
            <a:r>
              <a:rPr lang="fi-FI" dirty="0" smtClean="0"/>
              <a:t>Uudistuksen tavoitteet</a:t>
            </a:r>
            <a:endParaRPr lang="fi-F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319846"/>
            <a:ext cx="1761685" cy="224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003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r>
              <a:rPr lang="fi-FI" sz="2400" dirty="0" smtClean="0"/>
              <a:t>”Koko suurella sydämellä tehty työ vesitetään kaikella tällä paperien pyörittelyllä.”</a:t>
            </a:r>
          </a:p>
          <a:p>
            <a:endParaRPr lang="fi-FI" sz="2400" dirty="0"/>
          </a:p>
          <a:p>
            <a:r>
              <a:rPr lang="fi-FI" sz="2400" dirty="0" smtClean="0"/>
              <a:t>”Jos auttaminen vaatii tällaista määrää paperitöitä, taitaa oppilas sitten jäädä auttamatta.”</a:t>
            </a:r>
          </a:p>
          <a:p>
            <a:pPr marL="109728" indent="0">
              <a:buNone/>
            </a:pPr>
            <a:endParaRPr lang="fi-FI" sz="2400" dirty="0" smtClean="0"/>
          </a:p>
          <a:p>
            <a:r>
              <a:rPr lang="fi-FI" sz="2400" dirty="0" smtClean="0"/>
              <a:t>” Nämä erityisopetuksen asiat eivät koske minua.”</a:t>
            </a:r>
          </a:p>
          <a:p>
            <a:pPr marL="109728" indent="0">
              <a:buNone/>
            </a:pPr>
            <a:endParaRPr lang="fi-FI" sz="2400" dirty="0" smtClean="0"/>
          </a:p>
          <a:p>
            <a:r>
              <a:rPr lang="fi-FI" sz="2400" dirty="0" smtClean="0"/>
              <a:t>”Kuka hullu näitä töitä tekee, eihän näistä edes makseta!”</a:t>
            </a:r>
            <a:endParaRPr lang="fi-FI" sz="2400" dirty="0"/>
          </a:p>
        </p:txBody>
      </p:sp>
      <p:sp>
        <p:nvSpPr>
          <p:cNvPr id="3" name="Otsikko 2"/>
          <p:cNvSpPr>
            <a:spLocks noGrp="1"/>
          </p:cNvSpPr>
          <p:nvPr>
            <p:ph type="title"/>
          </p:nvPr>
        </p:nvSpPr>
        <p:spPr/>
        <p:txBody>
          <a:bodyPr/>
          <a:lstStyle/>
          <a:p>
            <a:r>
              <a:rPr lang="fi-FI" dirty="0" smtClean="0"/>
              <a:t>Opehuoneessa kuultua</a:t>
            </a:r>
            <a:endParaRPr lang="fi-FI" dirty="0"/>
          </a:p>
        </p:txBody>
      </p:sp>
    </p:spTree>
    <p:extLst>
      <p:ext uri="{BB962C8B-B14F-4D97-AF65-F5344CB8AC3E}">
        <p14:creationId xmlns:p14="http://schemas.microsoft.com/office/powerpoint/2010/main" val="359872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3" y="2204865"/>
            <a:ext cx="3711758" cy="2470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585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Kulmayhdysviiva 6"/>
          <p:cNvCxnSpPr/>
          <p:nvPr/>
        </p:nvCxnSpPr>
        <p:spPr>
          <a:xfrm flipV="1">
            <a:off x="1043608" y="3816256"/>
            <a:ext cx="4680520" cy="1224136"/>
          </a:xfrm>
          <a:prstGeom prst="bentConnector3">
            <a:avLst>
              <a:gd name="adj1" fmla="val 49817"/>
            </a:avLst>
          </a:prstGeom>
        </p:spPr>
        <p:style>
          <a:lnRef idx="1">
            <a:schemeClr val="accent1"/>
          </a:lnRef>
          <a:fillRef idx="0">
            <a:schemeClr val="accent1"/>
          </a:fillRef>
          <a:effectRef idx="0">
            <a:schemeClr val="accent1"/>
          </a:effectRef>
          <a:fontRef idx="minor">
            <a:schemeClr val="tx1"/>
          </a:fontRef>
        </p:style>
      </p:cxnSp>
      <p:cxnSp>
        <p:nvCxnSpPr>
          <p:cNvPr id="21" name="Suora yhdysviiva 20"/>
          <p:cNvCxnSpPr/>
          <p:nvPr/>
        </p:nvCxnSpPr>
        <p:spPr>
          <a:xfrm>
            <a:off x="1043608" y="5040392"/>
            <a:ext cx="0" cy="83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uora yhdysviiva 24"/>
          <p:cNvCxnSpPr/>
          <p:nvPr/>
        </p:nvCxnSpPr>
        <p:spPr>
          <a:xfrm flipV="1">
            <a:off x="5724128" y="2780928"/>
            <a:ext cx="0" cy="1035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uora yhdysviiva 26"/>
          <p:cNvCxnSpPr/>
          <p:nvPr/>
        </p:nvCxnSpPr>
        <p:spPr>
          <a:xfrm>
            <a:off x="5724128" y="2780928"/>
            <a:ext cx="2808312"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kstiruutu 28"/>
          <p:cNvSpPr txBox="1"/>
          <p:nvPr/>
        </p:nvSpPr>
        <p:spPr>
          <a:xfrm>
            <a:off x="1115616" y="5040392"/>
            <a:ext cx="2520280" cy="523220"/>
          </a:xfrm>
          <a:prstGeom prst="rect">
            <a:avLst/>
          </a:prstGeom>
          <a:noFill/>
        </p:spPr>
        <p:txBody>
          <a:bodyPr wrap="square" rtlCol="0">
            <a:spAutoFit/>
          </a:bodyPr>
          <a:lstStyle/>
          <a:p>
            <a:r>
              <a:rPr lang="fi-FI" sz="2800" b="1" dirty="0" smtClean="0"/>
              <a:t>Yleinen tuki</a:t>
            </a:r>
            <a:endParaRPr lang="fi-FI" sz="2800" b="1" dirty="0"/>
          </a:p>
        </p:txBody>
      </p:sp>
      <p:sp>
        <p:nvSpPr>
          <p:cNvPr id="30" name="Tekstiruutu 29"/>
          <p:cNvSpPr txBox="1"/>
          <p:nvPr/>
        </p:nvSpPr>
        <p:spPr>
          <a:xfrm>
            <a:off x="3635896" y="3816256"/>
            <a:ext cx="2448272" cy="954107"/>
          </a:xfrm>
          <a:prstGeom prst="rect">
            <a:avLst/>
          </a:prstGeom>
          <a:noFill/>
        </p:spPr>
        <p:txBody>
          <a:bodyPr wrap="square" rtlCol="0">
            <a:spAutoFit/>
          </a:bodyPr>
          <a:lstStyle/>
          <a:p>
            <a:r>
              <a:rPr lang="fi-FI" sz="2800" b="1" dirty="0" smtClean="0"/>
              <a:t>Tehostettu tuki</a:t>
            </a:r>
            <a:endParaRPr lang="fi-FI" sz="2800" b="1" dirty="0"/>
          </a:p>
        </p:txBody>
      </p:sp>
      <p:sp>
        <p:nvSpPr>
          <p:cNvPr id="31" name="Tekstiruutu 30"/>
          <p:cNvSpPr txBox="1"/>
          <p:nvPr/>
        </p:nvSpPr>
        <p:spPr>
          <a:xfrm>
            <a:off x="6084168" y="2780928"/>
            <a:ext cx="2016224" cy="954107"/>
          </a:xfrm>
          <a:prstGeom prst="rect">
            <a:avLst/>
          </a:prstGeom>
          <a:noFill/>
        </p:spPr>
        <p:txBody>
          <a:bodyPr wrap="square" rtlCol="0">
            <a:spAutoFit/>
          </a:bodyPr>
          <a:lstStyle/>
          <a:p>
            <a:r>
              <a:rPr lang="fi-FI" sz="2800" b="1" dirty="0" smtClean="0"/>
              <a:t>Erityinen tuki</a:t>
            </a:r>
            <a:endParaRPr lang="fi-FI" sz="2800" b="1" dirty="0"/>
          </a:p>
        </p:txBody>
      </p:sp>
      <p:sp>
        <p:nvSpPr>
          <p:cNvPr id="32" name="Tekstiruutu 31"/>
          <p:cNvSpPr txBox="1"/>
          <p:nvPr/>
        </p:nvSpPr>
        <p:spPr>
          <a:xfrm>
            <a:off x="2645204" y="3222268"/>
            <a:ext cx="738664" cy="1800200"/>
          </a:xfrm>
          <a:prstGeom prst="rect">
            <a:avLst/>
          </a:prstGeom>
          <a:noFill/>
        </p:spPr>
        <p:txBody>
          <a:bodyPr vert="vert270" wrap="square" rtlCol="0">
            <a:spAutoFit/>
          </a:bodyPr>
          <a:lstStyle/>
          <a:p>
            <a:r>
              <a:rPr lang="fi-FI" dirty="0" smtClean="0"/>
              <a:t>PEDAGOGINEN ARVIO</a:t>
            </a:r>
            <a:endParaRPr lang="fi-FI" dirty="0"/>
          </a:p>
        </p:txBody>
      </p:sp>
      <p:sp>
        <p:nvSpPr>
          <p:cNvPr id="34" name="Tekstiruutu 33"/>
          <p:cNvSpPr txBox="1"/>
          <p:nvPr/>
        </p:nvSpPr>
        <p:spPr>
          <a:xfrm>
            <a:off x="5004048" y="2086109"/>
            <a:ext cx="738664" cy="1728192"/>
          </a:xfrm>
          <a:prstGeom prst="rect">
            <a:avLst/>
          </a:prstGeom>
          <a:noFill/>
        </p:spPr>
        <p:txBody>
          <a:bodyPr vert="vert270" wrap="square" rtlCol="0">
            <a:spAutoFit/>
          </a:bodyPr>
          <a:lstStyle/>
          <a:p>
            <a:r>
              <a:rPr lang="fi-FI" dirty="0" smtClean="0"/>
              <a:t>PEDAGOGINEN SELVITYS</a:t>
            </a:r>
            <a:endParaRPr lang="fi-FI" dirty="0"/>
          </a:p>
        </p:txBody>
      </p:sp>
      <p:sp>
        <p:nvSpPr>
          <p:cNvPr id="35" name="Tekstiruutu 34"/>
          <p:cNvSpPr txBox="1"/>
          <p:nvPr/>
        </p:nvSpPr>
        <p:spPr>
          <a:xfrm>
            <a:off x="3203848" y="2852936"/>
            <a:ext cx="1800200" cy="646331"/>
          </a:xfrm>
          <a:prstGeom prst="rect">
            <a:avLst/>
          </a:prstGeom>
          <a:noFill/>
        </p:spPr>
        <p:txBody>
          <a:bodyPr wrap="square" rtlCol="0">
            <a:spAutoFit/>
          </a:bodyPr>
          <a:lstStyle/>
          <a:p>
            <a:r>
              <a:rPr lang="fi-FI" dirty="0" smtClean="0">
                <a:solidFill>
                  <a:srgbClr val="FF0000"/>
                </a:solidFill>
              </a:rPr>
              <a:t>OPPIMIS-SUUNNITELMA</a:t>
            </a:r>
            <a:endParaRPr lang="fi-FI" dirty="0">
              <a:solidFill>
                <a:srgbClr val="FF0000"/>
              </a:solidFill>
            </a:endParaRPr>
          </a:p>
        </p:txBody>
      </p:sp>
      <p:sp>
        <p:nvSpPr>
          <p:cNvPr id="36" name="Tekstiruutu 35"/>
          <p:cNvSpPr txBox="1"/>
          <p:nvPr/>
        </p:nvSpPr>
        <p:spPr>
          <a:xfrm>
            <a:off x="6228184" y="2132856"/>
            <a:ext cx="1368152" cy="369332"/>
          </a:xfrm>
          <a:prstGeom prst="rect">
            <a:avLst/>
          </a:prstGeom>
          <a:noFill/>
        </p:spPr>
        <p:txBody>
          <a:bodyPr wrap="square" rtlCol="0">
            <a:spAutoFit/>
          </a:bodyPr>
          <a:lstStyle/>
          <a:p>
            <a:r>
              <a:rPr lang="fi-FI" dirty="0" smtClean="0">
                <a:solidFill>
                  <a:srgbClr val="FF0000"/>
                </a:solidFill>
              </a:rPr>
              <a:t>HOJKS</a:t>
            </a:r>
            <a:endParaRPr lang="fi-FI"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43111"/>
            <a:ext cx="1895475"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uora nuoliyhdysviiva 2"/>
          <p:cNvCxnSpPr/>
          <p:nvPr/>
        </p:nvCxnSpPr>
        <p:spPr>
          <a:xfrm flipV="1">
            <a:off x="1043608" y="1340768"/>
            <a:ext cx="4329772" cy="2664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uora nuoliyhdysviiva 4"/>
          <p:cNvCxnSpPr/>
          <p:nvPr/>
        </p:nvCxnSpPr>
        <p:spPr>
          <a:xfrm flipH="1">
            <a:off x="1115616" y="1484784"/>
            <a:ext cx="4392488" cy="2637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258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half" idx="1"/>
          </p:nvPr>
        </p:nvSpPr>
        <p:spPr/>
        <p:txBody>
          <a:bodyPr>
            <a:normAutofit fontScale="92500" lnSpcReduction="10000"/>
          </a:bodyPr>
          <a:lstStyle/>
          <a:p>
            <a:pPr marL="64008" indent="0">
              <a:buNone/>
            </a:pPr>
            <a:r>
              <a:rPr lang="fi-FI" sz="1600" dirty="0" smtClean="0"/>
              <a:t>Tukiopetus/ etukäteisopetus</a:t>
            </a:r>
          </a:p>
          <a:p>
            <a:pPr marL="64008" indent="0">
              <a:buNone/>
            </a:pPr>
            <a:r>
              <a:rPr lang="fi-FI" sz="1600" dirty="0" smtClean="0"/>
              <a:t>	lisäaika	</a:t>
            </a:r>
            <a:r>
              <a:rPr lang="fi-FI" sz="1600" dirty="0" smtClean="0">
                <a:solidFill>
                  <a:srgbClr val="FF0000"/>
                </a:solidFill>
              </a:rPr>
              <a:t>yksilöllistäminen</a:t>
            </a:r>
            <a:endParaRPr lang="fi-FI" sz="1600" dirty="0">
              <a:solidFill>
                <a:srgbClr val="FF0000"/>
              </a:solidFill>
            </a:endParaRPr>
          </a:p>
          <a:p>
            <a:pPr marL="64008" indent="0">
              <a:buNone/>
            </a:pPr>
            <a:r>
              <a:rPr lang="fi-FI" sz="1600" dirty="0" smtClean="0"/>
              <a:t>Joustavat ryhmittelyt</a:t>
            </a:r>
          </a:p>
          <a:p>
            <a:pPr marL="64008" indent="0">
              <a:buNone/>
            </a:pPr>
            <a:r>
              <a:rPr lang="fi-FI" sz="1600" dirty="0" smtClean="0"/>
              <a:t>		paikka luokassa</a:t>
            </a:r>
            <a:endParaRPr lang="fi-FI" sz="1600" dirty="0"/>
          </a:p>
          <a:p>
            <a:pPr marL="64008" indent="0">
              <a:buNone/>
            </a:pPr>
            <a:r>
              <a:rPr lang="fi-FI" sz="1600" dirty="0" smtClean="0"/>
              <a:t>	</a:t>
            </a:r>
            <a:r>
              <a:rPr lang="fi-FI" sz="1600" dirty="0" smtClean="0">
                <a:solidFill>
                  <a:srgbClr val="FF0000"/>
                </a:solidFill>
              </a:rPr>
              <a:t>kokoaikainen erityisopetus</a:t>
            </a:r>
          </a:p>
          <a:p>
            <a:pPr marL="64008" indent="0">
              <a:buNone/>
            </a:pPr>
            <a:r>
              <a:rPr lang="fi-FI" sz="1600" dirty="0" smtClean="0"/>
              <a:t>Osa-aikainen erityisopetus</a:t>
            </a:r>
          </a:p>
          <a:p>
            <a:pPr marL="64008" indent="0">
              <a:buNone/>
            </a:pPr>
            <a:r>
              <a:rPr lang="fi-FI" sz="1600" dirty="0" smtClean="0"/>
              <a:t>	yhteistoiminnallinen oppiminen</a:t>
            </a:r>
            <a:endParaRPr lang="fi-FI" sz="1600" dirty="0"/>
          </a:p>
          <a:p>
            <a:pPr marL="64008" indent="0">
              <a:buNone/>
            </a:pPr>
            <a:r>
              <a:rPr lang="fi-FI" sz="1600" dirty="0" smtClean="0">
                <a:solidFill>
                  <a:srgbClr val="FF0000"/>
                </a:solidFill>
              </a:rPr>
              <a:t>erityiset painoalueet</a:t>
            </a:r>
          </a:p>
          <a:p>
            <a:pPr marL="64008" indent="0">
              <a:buNone/>
            </a:pPr>
            <a:r>
              <a:rPr lang="fi-FI" sz="1600" dirty="0" smtClean="0"/>
              <a:t>      Koulunkäyntiohjaaja</a:t>
            </a:r>
          </a:p>
          <a:p>
            <a:pPr marL="64008" indent="0">
              <a:buNone/>
            </a:pPr>
            <a:r>
              <a:rPr lang="fi-FI" sz="1600" dirty="0"/>
              <a:t>	</a:t>
            </a:r>
            <a:r>
              <a:rPr lang="fi-FI" sz="1600" dirty="0" smtClean="0"/>
              <a:t>	rytmittäminen	eriyttäminen</a:t>
            </a:r>
          </a:p>
          <a:p>
            <a:pPr marL="64008" indent="0">
              <a:buNone/>
            </a:pPr>
            <a:r>
              <a:rPr lang="fi-FI" sz="1600" dirty="0" smtClean="0"/>
              <a:t>Samanaikaisopetus/ yhteisopettajuus</a:t>
            </a:r>
          </a:p>
          <a:p>
            <a:pPr marL="64008" indent="0">
              <a:buNone/>
            </a:pPr>
            <a:r>
              <a:rPr lang="fi-FI" sz="1600" dirty="0"/>
              <a:t>	</a:t>
            </a:r>
            <a:r>
              <a:rPr lang="fi-FI" sz="1600" dirty="0" smtClean="0"/>
              <a:t>apuvälineet/-materiaalit</a:t>
            </a:r>
          </a:p>
          <a:p>
            <a:pPr marL="64008" indent="0">
              <a:buNone/>
            </a:pPr>
            <a:r>
              <a:rPr lang="fi-FI" sz="1600" dirty="0" smtClean="0"/>
              <a:t>Oppilashuollon tukitoimet</a:t>
            </a:r>
          </a:p>
          <a:p>
            <a:pPr marL="64008" indent="0">
              <a:buNone/>
            </a:pPr>
            <a:r>
              <a:rPr lang="fi-FI" sz="1600" dirty="0"/>
              <a:t>	</a:t>
            </a:r>
            <a:r>
              <a:rPr lang="fi-FI" sz="1600" dirty="0" smtClean="0"/>
              <a:t>	kodin tuki</a:t>
            </a:r>
          </a:p>
          <a:p>
            <a:pPr marL="64008" indent="0">
              <a:buNone/>
            </a:pPr>
            <a:r>
              <a:rPr lang="fi-FI" sz="1600" dirty="0" smtClean="0"/>
              <a:t>Oppilaanohjaus</a:t>
            </a:r>
          </a:p>
          <a:p>
            <a:pPr marL="64008" indent="0">
              <a:buNone/>
            </a:pPr>
            <a:r>
              <a:rPr lang="fi-FI" sz="1600" dirty="0" smtClean="0"/>
              <a:t>oppimisen näyttäminen ei tavoin</a:t>
            </a:r>
            <a:endParaRPr lang="fi-FI" sz="1600" dirty="0"/>
          </a:p>
        </p:txBody>
      </p:sp>
      <p:pic>
        <p:nvPicPr>
          <p:cNvPr id="5" name="Sisällön paikkamerkki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36096" y="2297336"/>
            <a:ext cx="2376264" cy="3257527"/>
          </a:xfrm>
        </p:spPr>
      </p:pic>
      <p:sp>
        <p:nvSpPr>
          <p:cNvPr id="2" name="Otsikko 1"/>
          <p:cNvSpPr>
            <a:spLocks noGrp="1"/>
          </p:cNvSpPr>
          <p:nvPr>
            <p:ph type="title"/>
          </p:nvPr>
        </p:nvSpPr>
        <p:spPr/>
        <p:txBody>
          <a:bodyPr/>
          <a:lstStyle/>
          <a:p>
            <a:r>
              <a:rPr lang="fi-FI" dirty="0" smtClean="0"/>
              <a:t>Tukitoimien viidakko</a:t>
            </a:r>
            <a:endParaRPr lang="fi-FI" dirty="0"/>
          </a:p>
        </p:txBody>
      </p:sp>
    </p:spTree>
    <p:extLst>
      <p:ext uri="{BB962C8B-B14F-4D97-AF65-F5344CB8AC3E}">
        <p14:creationId xmlns:p14="http://schemas.microsoft.com/office/powerpoint/2010/main" val="81010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numCol="1"/>
          <a:lstStyle/>
          <a:p>
            <a:r>
              <a:rPr lang="fi-FI" dirty="0" smtClean="0"/>
              <a:t>Kuuluu kaikille</a:t>
            </a:r>
          </a:p>
          <a:p>
            <a:r>
              <a:rPr lang="fi-FI" dirty="0" smtClean="0"/>
              <a:t>Kestolta lyhytaikaista</a:t>
            </a:r>
          </a:p>
          <a:p>
            <a:r>
              <a:rPr lang="fi-FI" dirty="0" smtClean="0"/>
              <a:t>Käytössä 1-2 eri tukimuotoa</a:t>
            </a:r>
          </a:p>
          <a:p>
            <a:r>
              <a:rPr lang="fi-FI" dirty="0" smtClean="0"/>
              <a:t>Sisältää eriyttämistä, tukiopetusta, osa-aikaista erityisopetusta, monipuolisen osaamisen osoittamistapoja, joustavia ryhmittelyjä, oppilashuollon tukea, apuvälineitä, oppilaanohjausta jne.</a:t>
            </a:r>
          </a:p>
          <a:p>
            <a:pPr marL="64008" indent="0">
              <a:buNone/>
            </a:pPr>
            <a:endParaRPr lang="fi-FI" dirty="0" smtClean="0"/>
          </a:p>
        </p:txBody>
      </p:sp>
      <p:sp>
        <p:nvSpPr>
          <p:cNvPr id="5" name="Otsikko 4"/>
          <p:cNvSpPr>
            <a:spLocks noGrp="1"/>
          </p:cNvSpPr>
          <p:nvPr>
            <p:ph type="title"/>
          </p:nvPr>
        </p:nvSpPr>
        <p:spPr/>
        <p:txBody>
          <a:bodyPr/>
          <a:lstStyle/>
          <a:p>
            <a:r>
              <a:rPr lang="fi-FI" dirty="0" smtClean="0"/>
              <a:t>Tuen portaat  - yleinen tuki</a:t>
            </a:r>
            <a:endParaRPr lang="fi-FI" dirty="0"/>
          </a:p>
        </p:txBody>
      </p:sp>
    </p:spTree>
    <p:extLst>
      <p:ext uri="{BB962C8B-B14F-4D97-AF65-F5344CB8AC3E}">
        <p14:creationId xmlns:p14="http://schemas.microsoft.com/office/powerpoint/2010/main" val="40395535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la">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u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5820</TotalTime>
  <Words>990</Words>
  <Application>Microsoft Office PowerPoint</Application>
  <PresentationFormat>Näytössä katseltava diaesitys (4:3)</PresentationFormat>
  <Paragraphs>180</Paragraphs>
  <Slides>25</Slides>
  <Notes>0</Notes>
  <HiddenSlides>0</HiddenSlides>
  <MMClips>0</MMClips>
  <ScaleCrop>false</ScaleCrop>
  <HeadingPairs>
    <vt:vector size="4" baseType="variant">
      <vt:variant>
        <vt:lpstr>Teema</vt:lpstr>
      </vt:variant>
      <vt:variant>
        <vt:i4>1</vt:i4>
      </vt:variant>
      <vt:variant>
        <vt:lpstr>Dian otsikot</vt:lpstr>
      </vt:variant>
      <vt:variant>
        <vt:i4>25</vt:i4>
      </vt:variant>
    </vt:vector>
  </HeadingPairs>
  <TitlesOfParts>
    <vt:vector size="26" baseType="lpstr">
      <vt:lpstr>Aula</vt:lpstr>
      <vt:lpstr>Kolmiportainen tuki ja uudet asiakirjat</vt:lpstr>
      <vt:lpstr>Taustalla</vt:lpstr>
      <vt:lpstr>Uudistuksen tavoitteet</vt:lpstr>
      <vt:lpstr>Uudistuksen tavoitteet</vt:lpstr>
      <vt:lpstr>Opehuoneessa kuultua</vt:lpstr>
      <vt:lpstr>PowerPoint-esitys</vt:lpstr>
      <vt:lpstr>PowerPoint-esitys</vt:lpstr>
      <vt:lpstr>Tukitoimien viidakko</vt:lpstr>
      <vt:lpstr>Tuen portaat  - yleinen tuki</vt:lpstr>
      <vt:lpstr>Tuen portaat – tehostettu tuki</vt:lpstr>
      <vt:lpstr>Tuen portaat – erityinen tuki</vt:lpstr>
      <vt:lpstr>Tuen portailla…</vt:lpstr>
      <vt:lpstr>Esimerkkitarina</vt:lpstr>
      <vt:lpstr>Pedagogiset asiakirjat ARVIO    SELVITYS</vt:lpstr>
      <vt:lpstr>Oppimissuunnitelma HOJKS</vt:lpstr>
      <vt:lpstr>Hyvä muistaa</vt:lpstr>
      <vt:lpstr>Asiakirjat ja salassapito</vt:lpstr>
      <vt:lpstr>PowerPoint-esitys</vt:lpstr>
      <vt:lpstr>PowerPoint-esitys</vt:lpstr>
      <vt:lpstr>PowerPoint-esitys</vt:lpstr>
      <vt:lpstr>WILMA auttaa</vt:lpstr>
      <vt:lpstr>Erityiset painoalueet</vt:lpstr>
      <vt:lpstr>Painoalueet käytännössä</vt:lpstr>
      <vt:lpstr>Kaikki innokkaina mukana muutoksessa?</vt:lpstr>
      <vt:lpstr>Käy tutustumassa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Kolmiportainen tuki ja muut lakiuudistukset</dc:title>
  <dc:creator>Roppo Sari</dc:creator>
  <cp:lastModifiedBy>Roppo Sari</cp:lastModifiedBy>
  <cp:revision>69</cp:revision>
  <cp:lastPrinted>2012-03-06T10:34:14Z</cp:lastPrinted>
  <dcterms:created xsi:type="dcterms:W3CDTF">2012-02-23T11:11:43Z</dcterms:created>
  <dcterms:modified xsi:type="dcterms:W3CDTF">2012-08-12T16:26:44Z</dcterms:modified>
</cp:coreProperties>
</file>