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iyyPk0M+di+9H2BvKSIoS08ekD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erve.fi/artikkelit/lisaa-tietoa-nocebo-vaikutuksesta" TargetMode="External"/><Relationship Id="rId3" Type="http://schemas.openxmlformats.org/officeDocument/2006/relationships/hyperlink" Target="https://blogit.ts.fi/terveys-tiede/lumevaikutus/" TargetMode="External"/><Relationship Id="rId7" Type="http://schemas.openxmlformats.org/officeDocument/2006/relationships/hyperlink" Target="https://www.nly.fi/placebo-lumettako-vai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ainscience.com/biblio/fascinating-landmark-study-of-placebo-surgery-for-knee-osteoarthritis.html" TargetMode="External"/><Relationship Id="rId5" Type="http://schemas.openxmlformats.org/officeDocument/2006/relationships/hyperlink" Target="https://www.nature.com/articles/s41598-018-20993-y" TargetMode="External"/><Relationship Id="rId4" Type="http://schemas.openxmlformats.org/officeDocument/2006/relationships/hyperlink" Target="https://www.potilaanlaakarilehti.fi/uutiset/lumelaakitys-ei-olekaan-lumett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415611" y="2214880"/>
            <a:ext cx="11360800" cy="2428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200"/>
              <a:buFont typeface="Calibri"/>
              <a:buNone/>
            </a:pP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Skeema 1 </a:t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2.5 Ihminen on biologinen olento</a:t>
            </a:r>
            <a:br>
              <a:rPr lang="fi" sz="3200" b="1">
                <a:latin typeface="Calibri"/>
                <a:ea typeface="Calibri"/>
                <a:cs typeface="Calibri"/>
                <a:sym typeface="Calibri"/>
              </a:rPr>
            </a:br>
            <a:br>
              <a:rPr lang="fi" sz="3200" b="1"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latin typeface="Calibri"/>
                <a:ea typeface="Calibri"/>
                <a:cs typeface="Calibri"/>
                <a:sym typeface="Calibri"/>
              </a:rPr>
              <a:t>Opetusvinkki 2: Plasebo- ja nosebo-efektit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415600" y="85150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Mitä plasebo-efekti tarkoittaa?</a:t>
            </a:r>
            <a:endParaRPr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415600" y="1637980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558798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fi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Lumevaikutus eli plasebo tarkoittaa sitä, että ihmisen usko esim. lääkkeen tehoon saa aikaan positiivisen vaikutuksen.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58798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fi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Plasebolle vastakkainen ilmiö tunnetaan nimellä nosebo-efekti.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98996" y="3183563"/>
            <a:ext cx="4994008" cy="3341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415600" y="783000"/>
            <a:ext cx="11360800" cy="982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Sovella ja etsi tietoa</a:t>
            </a:r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body" idx="1"/>
          </p:nvPr>
        </p:nvSpPr>
        <p:spPr>
          <a:xfrm>
            <a:off x="415600" y="1301301"/>
            <a:ext cx="11360800" cy="1914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r>
              <a:rPr lang="fi"/>
              <a:t>Plasebo-efektillä viitataan valmisteeseen tai hoitomuotoon, jolla ei ole tieteellisesti todettua vaikutusta. Etsi esimerkkejä plasebo-efektistä psykologiassa.</a:t>
            </a:r>
            <a:endParaRPr/>
          </a:p>
        </p:txBody>
      </p:sp>
      <p:pic>
        <p:nvPicPr>
          <p:cNvPr id="106" name="Google Shape;106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5425" y="2968090"/>
            <a:ext cx="4438245" cy="3337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Mahdollisia lähteitä työskentelyn avuksi</a:t>
            </a:r>
            <a:endParaRPr/>
          </a:p>
        </p:txBody>
      </p:sp>
      <p:sp>
        <p:nvSpPr>
          <p:cNvPr id="112" name="Google Shape;112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Char char="●"/>
            </a:pPr>
            <a:r>
              <a:rPr lang="fi" u="sng" dirty="0">
                <a:solidFill>
                  <a:schemeClr val="hlink"/>
                </a:solidFill>
                <a:hlinkClick r:id="rId3"/>
              </a:rPr>
              <a:t>Terveys &amp; Tiede: Lumevaikutus</a:t>
            </a:r>
            <a:endParaRPr dirty="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Char char="●"/>
            </a:pPr>
            <a:r>
              <a:rPr lang="fi" u="sng" dirty="0">
                <a:solidFill>
                  <a:schemeClr val="hlink"/>
                </a:solidFill>
                <a:hlinkClick r:id="rId4"/>
              </a:rPr>
              <a:t>Potilaan lääkärilehti: Lumelääkitys ei olekaan lumetta</a:t>
            </a:r>
            <a:endParaRPr dirty="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fi" dirty="0"/>
              <a:t>Kokeellisia tutkimuksia plasebosta englanniksi: </a:t>
            </a:r>
            <a:endParaRPr dirty="0"/>
          </a:p>
          <a:p>
            <a:pPr marL="1219170" lvl="1" indent="-423323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ts val="1400"/>
              <a:buChar char="○"/>
            </a:pPr>
            <a:r>
              <a:rPr lang="fi" u="sng" dirty="0">
                <a:solidFill>
                  <a:schemeClr val="hlink"/>
                </a:solidFill>
                <a:hlinkClick r:id="rId5"/>
              </a:rPr>
              <a:t>Open-Label Placebo Treatment for Cancer-Related Fatigue: A Randomized-Controlled Clinical Trial</a:t>
            </a:r>
            <a:endParaRPr u="sng" dirty="0">
              <a:solidFill>
                <a:schemeClr val="hlink"/>
              </a:solidFill>
            </a:endParaRPr>
          </a:p>
          <a:p>
            <a:pPr marL="1219170" lvl="1" indent="-423323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Courier New"/>
              <a:buChar char="o"/>
            </a:pPr>
            <a:r>
              <a:rPr lang="fi" u="sng" dirty="0">
                <a:solidFill>
                  <a:schemeClr val="hlink"/>
                </a:solidFill>
                <a:hlinkClick r:id="rId6"/>
              </a:rPr>
              <a:t>A fascinating landmark study of placebo surgery for knee osteoarthritis</a:t>
            </a:r>
            <a:endParaRPr dirty="0"/>
          </a:p>
          <a:p>
            <a:pPr marL="609585" lvl="0" indent="-45718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hlink"/>
              </a:buClr>
              <a:buSzPts val="1800"/>
              <a:buChar char="●"/>
            </a:pPr>
            <a:r>
              <a:rPr lang="fi" u="sng" dirty="0">
                <a:solidFill>
                  <a:schemeClr val="hlink"/>
                </a:solidFill>
                <a:hlinkClick r:id="rId7"/>
              </a:rPr>
              <a:t>Nuorten lääkärien yhdistys: Placebo – lumettako vain </a:t>
            </a:r>
            <a:endParaRPr dirty="0"/>
          </a:p>
          <a:p>
            <a:pPr marL="609585" lvl="0" indent="-45718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800"/>
              <a:buChar char="●"/>
            </a:pPr>
            <a:r>
              <a:rPr lang="fi" u="sng" dirty="0">
                <a:solidFill>
                  <a:schemeClr val="hlink"/>
                </a:solidFill>
                <a:hlinkClick r:id="rId8"/>
              </a:rPr>
              <a:t>Terve.fi: Lisää tietoa nocebo-vaikutuksesta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415600" y="741068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Etsi tietoa nosebo-efektistä</a:t>
            </a:r>
            <a:endParaRPr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415600" y="1570316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Hae vielä tietoa nosebosta, plasebon lähikäsitteestä. Tutustu vähintään kahteen eri lähteeseen ja etsi vastaukset seuraaviin kysymyksiin: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fi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nosebo tarkoittaa?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fi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Mainitse jokin esimerkki nosebosta.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fi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nosebo-ilmiö kertoo psyykkisten tekijöiden yhteydestä biologisiin tekijöihin?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lvl="0" indent="-51435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lang="fi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Millaisia tutkimuksia nosebosta on tehty? Etsi yksi esimerkki.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Laajakuva</PresentationFormat>
  <Paragraphs>21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Office-teema</vt:lpstr>
      <vt:lpstr>Skeema 1   2.5 Ihminen on biologinen olento  Opetusvinkki 2: Plasebo- ja nosebo-efektit</vt:lpstr>
      <vt:lpstr>Mitä plasebo-efekti tarkoittaa?</vt:lpstr>
      <vt:lpstr>Sovella ja etsi tietoa</vt:lpstr>
      <vt:lpstr>Mahdollisia lähteitä työskentelyn avuksi</vt:lpstr>
      <vt:lpstr>Etsi tietoa nosebo-efektistä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 2.5 Ihminen on biologinen olento  Opetusvinkki 2: Plasebo- ja nosebo-efektit</dc:title>
  <dc:creator>Sokratous, Hanna</dc:creator>
  <cp:lastModifiedBy>Sanna Sainio</cp:lastModifiedBy>
  <cp:revision>1</cp:revision>
  <dcterms:created xsi:type="dcterms:W3CDTF">2020-11-04T14:23:58Z</dcterms:created>
  <dcterms:modified xsi:type="dcterms:W3CDTF">2021-10-13T09:54:26Z</dcterms:modified>
</cp:coreProperties>
</file>